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27" r:id="rId4"/>
    <p:sldId id="324" r:id="rId5"/>
    <p:sldId id="325" r:id="rId6"/>
    <p:sldId id="326" r:id="rId7"/>
    <p:sldId id="328" r:id="rId8"/>
    <p:sldId id="329" r:id="rId9"/>
    <p:sldId id="336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77" r:id="rId22"/>
    <p:sldId id="330" r:id="rId23"/>
    <p:sldId id="332" r:id="rId24"/>
    <p:sldId id="333" r:id="rId25"/>
    <p:sldId id="334" r:id="rId26"/>
    <p:sldId id="335" r:id="rId27"/>
    <p:sldId id="331" r:id="rId28"/>
    <p:sldId id="376" r:id="rId29"/>
    <p:sldId id="367" r:id="rId30"/>
    <p:sldId id="337" r:id="rId31"/>
    <p:sldId id="338" r:id="rId32"/>
    <p:sldId id="339" r:id="rId33"/>
    <p:sldId id="340" r:id="rId34"/>
    <p:sldId id="368" r:id="rId35"/>
    <p:sldId id="369" r:id="rId36"/>
    <p:sldId id="370" r:id="rId37"/>
    <p:sldId id="371" r:id="rId38"/>
    <p:sldId id="372" r:id="rId39"/>
    <p:sldId id="341" r:id="rId40"/>
    <p:sldId id="373" r:id="rId41"/>
    <p:sldId id="374" r:id="rId42"/>
    <p:sldId id="375" r:id="rId43"/>
    <p:sldId id="378" r:id="rId44"/>
    <p:sldId id="379" r:id="rId45"/>
    <p:sldId id="380" r:id="rId46"/>
    <p:sldId id="381" r:id="rId47"/>
    <p:sldId id="382" r:id="rId48"/>
    <p:sldId id="383" r:id="rId49"/>
    <p:sldId id="384" r:id="rId50"/>
    <p:sldId id="385" r:id="rId51"/>
    <p:sldId id="386" r:id="rId5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D65C2C-CDA4-481E-ADE6-B62E6B272AA7}" v="5" dt="2024-01-28T01:47:00.7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4" d="100"/>
          <a:sy n="64" d="100"/>
        </p:scale>
        <p:origin x="6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Arindam BASU" userId="e44240ce-abb5-476a-bff8-f15d6aa47beb" providerId="ADAL" clId="{67D65C2C-CDA4-481E-ADE6-B62E6B272AA7}"/>
    <pc:docChg chg="undo custSel modSld">
      <pc:chgData name="Prof. Arindam BASU" userId="e44240ce-abb5-476a-bff8-f15d6aa47beb" providerId="ADAL" clId="{67D65C2C-CDA4-481E-ADE6-B62E6B272AA7}" dt="2024-01-28T01:47:14.318" v="104" actId="20577"/>
      <pc:docMkLst>
        <pc:docMk/>
      </pc:docMkLst>
      <pc:sldChg chg="addSp modSp mod">
        <pc:chgData name="Prof. Arindam BASU" userId="e44240ce-abb5-476a-bff8-f15d6aa47beb" providerId="ADAL" clId="{67D65C2C-CDA4-481E-ADE6-B62E6B272AA7}" dt="2024-01-28T01:47:14.318" v="104" actId="20577"/>
        <pc:sldMkLst>
          <pc:docMk/>
          <pc:sldMk cId="3585115780" sldId="350"/>
        </pc:sldMkLst>
        <pc:spChg chg="mod">
          <ac:chgData name="Prof. Arindam BASU" userId="e44240ce-abb5-476a-bff8-f15d6aa47beb" providerId="ADAL" clId="{67D65C2C-CDA4-481E-ADE6-B62E6B272AA7}" dt="2024-01-28T01:46:56.928" v="96" actId="20577"/>
          <ac:spMkLst>
            <pc:docMk/>
            <pc:sldMk cId="3585115780" sldId="350"/>
            <ac:spMk id="6" creationId="{9BB9031E-4130-E7C4-A9FD-5FB1DFBF9C93}"/>
          </ac:spMkLst>
        </pc:spChg>
        <pc:spChg chg="mod">
          <ac:chgData name="Prof. Arindam BASU" userId="e44240ce-abb5-476a-bff8-f15d6aa47beb" providerId="ADAL" clId="{67D65C2C-CDA4-481E-ADE6-B62E6B272AA7}" dt="2024-01-28T01:47:14.318" v="104" actId="20577"/>
          <ac:spMkLst>
            <pc:docMk/>
            <pc:sldMk cId="3585115780" sldId="350"/>
            <ac:spMk id="7" creationId="{B1C032B3-D6E8-9F43-0E37-C2F0347231DE}"/>
          </ac:spMkLst>
        </pc:spChg>
        <pc:spChg chg="mod">
          <ac:chgData name="Prof. Arindam BASU" userId="e44240ce-abb5-476a-bff8-f15d6aa47beb" providerId="ADAL" clId="{67D65C2C-CDA4-481E-ADE6-B62E6B272AA7}" dt="2024-01-28T01:46:43.407" v="81" actId="1036"/>
          <ac:spMkLst>
            <pc:docMk/>
            <pc:sldMk cId="3585115780" sldId="350"/>
            <ac:spMk id="13" creationId="{E28F4AC5-B3CD-D716-699A-882257FA9DD0}"/>
          </ac:spMkLst>
        </pc:spChg>
        <pc:spChg chg="add mod">
          <ac:chgData name="Prof. Arindam BASU" userId="e44240ce-abb5-476a-bff8-f15d6aa47beb" providerId="ADAL" clId="{67D65C2C-CDA4-481E-ADE6-B62E6B272AA7}" dt="2024-01-28T01:46:38.197" v="63" actId="1036"/>
          <ac:spMkLst>
            <pc:docMk/>
            <pc:sldMk cId="3585115780" sldId="350"/>
            <ac:spMk id="14" creationId="{05E447BB-DE52-3A01-2EC1-B2D57495CBBF}"/>
          </ac:spMkLst>
        </pc:spChg>
        <pc:spChg chg="add mod">
          <ac:chgData name="Prof. Arindam BASU" userId="e44240ce-abb5-476a-bff8-f15d6aa47beb" providerId="ADAL" clId="{67D65C2C-CDA4-481E-ADE6-B62E6B272AA7}" dt="2024-01-28T01:46:38.197" v="63" actId="1036"/>
          <ac:spMkLst>
            <pc:docMk/>
            <pc:sldMk cId="3585115780" sldId="350"/>
            <ac:spMk id="15" creationId="{830CEDEC-E979-54C5-C674-A2326C6CB49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7.png"/><Relationship Id="rId3" Type="http://schemas.openxmlformats.org/officeDocument/2006/relationships/image" Target="../media/image16.png"/><Relationship Id="rId7" Type="http://schemas.openxmlformats.org/officeDocument/2006/relationships/image" Target="../media/image19.wmf"/><Relationship Id="rId12" Type="http://schemas.openxmlformats.org/officeDocument/2006/relationships/image" Target="../media/image20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9.wmf"/><Relationship Id="rId10" Type="http://schemas.openxmlformats.org/officeDocument/2006/relationships/image" Target="../media/image20.w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1.png"/><Relationship Id="rId7" Type="http://schemas.openxmlformats.org/officeDocument/2006/relationships/image" Target="../media/image31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10" Type="http://schemas.openxmlformats.org/officeDocument/2006/relationships/image" Target="../media/image24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6.png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8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79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image" Target="../media/image85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86.png"/><Relationship Id="rId2" Type="http://schemas.openxmlformats.org/officeDocument/2006/relationships/image" Target="../media/image78.png"/><Relationship Id="rId16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wmf"/><Relationship Id="rId11" Type="http://schemas.openxmlformats.org/officeDocument/2006/relationships/image" Target="../media/image84.wmf"/><Relationship Id="rId5" Type="http://schemas.openxmlformats.org/officeDocument/2006/relationships/oleObject" Target="../embeddings/oleObject15.bin"/><Relationship Id="rId15" Type="http://schemas.openxmlformats.org/officeDocument/2006/relationships/image" Target="../media/image88.png"/><Relationship Id="rId10" Type="http://schemas.openxmlformats.org/officeDocument/2006/relationships/oleObject" Target="../embeddings/oleObject17.bin"/><Relationship Id="rId4" Type="http://schemas.openxmlformats.org/officeDocument/2006/relationships/image" Target="../media/image81.wmf"/><Relationship Id="rId9" Type="http://schemas.openxmlformats.org/officeDocument/2006/relationships/image" Target="../media/image85.png"/><Relationship Id="rId14" Type="http://schemas.openxmlformats.org/officeDocument/2006/relationships/oleObject" Target="../embeddings/oleObject19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91.png"/><Relationship Id="rId4" Type="http://schemas.openxmlformats.org/officeDocument/2006/relationships/image" Target="../media/image88.wmf"/><Relationship Id="rId9" Type="http://schemas.openxmlformats.org/officeDocument/2006/relationships/image" Target="../media/image9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Single transistor Amplifiers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Amplifier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64A012C-4F36-FB89-CC33-20A82A5684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03" y="2039145"/>
            <a:ext cx="6919672" cy="194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3">
            <a:extLst>
              <a:ext uri="{FF2B5EF4-FFF2-40B4-BE49-F238E27FC236}">
                <a16:creationId xmlns:a16="http://schemas.microsoft.com/office/drawing/2014/main" id="{79A62A36-C928-1FEB-0BAB-07501816FCCA}"/>
              </a:ext>
            </a:extLst>
          </p:cNvPr>
          <p:cNvSpPr txBox="1"/>
          <p:nvPr/>
        </p:nvSpPr>
        <p:spPr>
          <a:xfrm>
            <a:off x="1178210" y="4803812"/>
            <a:ext cx="10064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Increase the magnitude of the signal applied to its input.</a:t>
            </a:r>
            <a:endParaRPr lang="zh-CN" altLang="en-US" sz="3200" dirty="0"/>
          </a:p>
        </p:txBody>
      </p:sp>
      <p:sp>
        <p:nvSpPr>
          <p:cNvPr id="10" name="文本框 4">
            <a:extLst>
              <a:ext uri="{FF2B5EF4-FFF2-40B4-BE49-F238E27FC236}">
                <a16:creationId xmlns:a16="http://schemas.microsoft.com/office/drawing/2014/main" id="{A9A71781-3DFB-4285-00B3-259421DFE6D9}"/>
              </a:ext>
            </a:extLst>
          </p:cNvPr>
          <p:cNvSpPr txBox="1"/>
          <p:nvPr/>
        </p:nvSpPr>
        <p:spPr>
          <a:xfrm>
            <a:off x="2176203" y="4039970"/>
            <a:ext cx="3081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Microphone</a:t>
            </a:r>
            <a:endParaRPr lang="zh-CN" altLang="en-US" b="1" dirty="0"/>
          </a:p>
        </p:txBody>
      </p:sp>
      <p:sp>
        <p:nvSpPr>
          <p:cNvPr id="11" name="文本框 5">
            <a:extLst>
              <a:ext uri="{FF2B5EF4-FFF2-40B4-BE49-F238E27FC236}">
                <a16:creationId xmlns:a16="http://schemas.microsoft.com/office/drawing/2014/main" id="{09D7CF90-A0A3-98A3-C110-A760C19A2B76}"/>
              </a:ext>
            </a:extLst>
          </p:cNvPr>
          <p:cNvSpPr txBox="1"/>
          <p:nvPr/>
        </p:nvSpPr>
        <p:spPr>
          <a:xfrm>
            <a:off x="7947684" y="4062736"/>
            <a:ext cx="241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Loudspeaker</a:t>
            </a:r>
            <a:endParaRPr lang="zh-CN" altLang="en-US" b="1" dirty="0"/>
          </a:p>
        </p:txBody>
      </p:sp>
      <p:sp>
        <p:nvSpPr>
          <p:cNvPr id="13" name="文本框 7">
            <a:extLst>
              <a:ext uri="{FF2B5EF4-FFF2-40B4-BE49-F238E27FC236}">
                <a16:creationId xmlns:a16="http://schemas.microsoft.com/office/drawing/2014/main" id="{C7FB5F8C-D34E-E594-359A-79DFEBD2D264}"/>
              </a:ext>
            </a:extLst>
          </p:cNvPr>
          <p:cNvSpPr txBox="1"/>
          <p:nvPr/>
        </p:nvSpPr>
        <p:spPr>
          <a:xfrm>
            <a:off x="2720202" y="6130828"/>
            <a:ext cx="6158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Tw Cen MT" panose="020B0602020104020603" pitchFamily="34" charset="0"/>
              </a:rPr>
              <a:t>What about Conservation of Energy??</a:t>
            </a:r>
            <a:endParaRPr lang="zh-CN" altLang="en-US" sz="2800" dirty="0">
              <a:solidFill>
                <a:srgbClr val="C00000"/>
              </a:solidFill>
              <a:latin typeface="Tw Cen MT" panose="020B0602020104020603" pitchFamily="34" charset="0"/>
            </a:endParaRPr>
          </a:p>
        </p:txBody>
      </p:sp>
      <p:sp>
        <p:nvSpPr>
          <p:cNvPr id="14" name="文本框 8">
            <a:extLst>
              <a:ext uri="{FF2B5EF4-FFF2-40B4-BE49-F238E27FC236}">
                <a16:creationId xmlns:a16="http://schemas.microsoft.com/office/drawing/2014/main" id="{EEC44F48-894C-2C75-D55A-6E6DF597B710}"/>
              </a:ext>
            </a:extLst>
          </p:cNvPr>
          <p:cNvSpPr txBox="1"/>
          <p:nvPr/>
        </p:nvSpPr>
        <p:spPr>
          <a:xfrm>
            <a:off x="9476166" y="3377882"/>
            <a:ext cx="1766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Tw Cen MT" panose="020B0602020104020603" pitchFamily="34" charset="0"/>
              </a:rPr>
              <a:t>No distortion!</a:t>
            </a:r>
            <a:endParaRPr lang="zh-CN" altLang="en-US" sz="2400" dirty="0">
              <a:solidFill>
                <a:srgbClr val="C0000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Two-port Models of amplifiers (circuit level)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05F504-FA79-B300-D627-20AF3A4DC0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2861" y="1690688"/>
            <a:ext cx="4220232" cy="16321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F1F563-810B-3B79-12BF-8A005D3A3879}"/>
              </a:ext>
            </a:extLst>
          </p:cNvPr>
          <p:cNvSpPr txBox="1"/>
          <p:nvPr/>
        </p:nvSpPr>
        <p:spPr>
          <a:xfrm>
            <a:off x="1568736" y="3322822"/>
            <a:ext cx="4808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Voltage amplifier</a:t>
            </a:r>
          </a:p>
          <a:p>
            <a:pPr algn="ctr"/>
            <a:r>
              <a:rPr lang="en-US" dirty="0"/>
              <a:t>Input: voltage  Output: voltage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A75627-194D-EA2C-9083-9559C5F85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848" y="1696328"/>
            <a:ext cx="3679416" cy="16868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1666DC-3EE2-5107-6869-B48E3B4CB58B}"/>
              </a:ext>
            </a:extLst>
          </p:cNvPr>
          <p:cNvSpPr txBox="1"/>
          <p:nvPr/>
        </p:nvSpPr>
        <p:spPr>
          <a:xfrm>
            <a:off x="6545318" y="3322822"/>
            <a:ext cx="4808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Current amplifier</a:t>
            </a:r>
          </a:p>
          <a:p>
            <a:pPr algn="ctr"/>
            <a:r>
              <a:rPr lang="en-US" dirty="0"/>
              <a:t>Input: current  Output: current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A8E9D5-7285-4280-DC4A-A74BDC8E9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9067" y="4004394"/>
            <a:ext cx="4103057" cy="19011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5230DCE-CC3C-6D64-47E9-93EB51114809}"/>
              </a:ext>
            </a:extLst>
          </p:cNvPr>
          <p:cNvSpPr txBox="1"/>
          <p:nvPr/>
        </p:nvSpPr>
        <p:spPr>
          <a:xfrm>
            <a:off x="1568736" y="5901816"/>
            <a:ext cx="4808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Transresistance</a:t>
            </a:r>
            <a:r>
              <a:rPr lang="en-US" dirty="0"/>
              <a:t> amplifier</a:t>
            </a:r>
          </a:p>
          <a:p>
            <a:pPr algn="ctr"/>
            <a:r>
              <a:rPr lang="en-US" dirty="0"/>
              <a:t>Input: current  Output: voltage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75DE10-35A3-2979-7B8A-E5D342AE5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3848" y="4184239"/>
            <a:ext cx="3679416" cy="17175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9992D88-38DC-ADD7-BDAF-CF734A4EDDC1}"/>
              </a:ext>
            </a:extLst>
          </p:cNvPr>
          <p:cNvSpPr txBox="1"/>
          <p:nvPr/>
        </p:nvSpPr>
        <p:spPr>
          <a:xfrm>
            <a:off x="6545318" y="5839622"/>
            <a:ext cx="4808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Transconductance amplifier</a:t>
            </a:r>
          </a:p>
          <a:p>
            <a:pPr algn="ctr"/>
            <a:r>
              <a:rPr lang="en-US" dirty="0"/>
              <a:t>Input: voltage  Output: current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628293-BB52-C21B-D6CC-51604DDECD20}"/>
              </a:ext>
            </a:extLst>
          </p:cNvPr>
          <p:cNvSpPr/>
          <p:nvPr/>
        </p:nvSpPr>
        <p:spPr>
          <a:xfrm>
            <a:off x="1736035" y="1690688"/>
            <a:ext cx="4641183" cy="24935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1268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Single transistor amplifier – 3 types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3A2C168-3B5A-982E-E06F-4056335EE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757539"/>
              </p:ext>
            </p:extLst>
          </p:nvPr>
        </p:nvGraphicFramePr>
        <p:xfrm>
          <a:off x="838200" y="1607564"/>
          <a:ext cx="10836964" cy="3400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8271">
                  <a:extLst>
                    <a:ext uri="{9D8B030D-6E8A-4147-A177-3AD203B41FA5}">
                      <a16:colId xmlns:a16="http://schemas.microsoft.com/office/drawing/2014/main" val="2606343897"/>
                    </a:ext>
                  </a:extLst>
                </a:gridCol>
                <a:gridCol w="2451651">
                  <a:extLst>
                    <a:ext uri="{9D8B030D-6E8A-4147-A177-3AD203B41FA5}">
                      <a16:colId xmlns:a16="http://schemas.microsoft.com/office/drawing/2014/main" val="63174847"/>
                    </a:ext>
                  </a:extLst>
                </a:gridCol>
                <a:gridCol w="2504661">
                  <a:extLst>
                    <a:ext uri="{9D8B030D-6E8A-4147-A177-3AD203B41FA5}">
                      <a16:colId xmlns:a16="http://schemas.microsoft.com/office/drawing/2014/main" val="1381087460"/>
                    </a:ext>
                  </a:extLst>
                </a:gridCol>
                <a:gridCol w="2332381">
                  <a:extLst>
                    <a:ext uri="{9D8B030D-6E8A-4147-A177-3AD203B41FA5}">
                      <a16:colId xmlns:a16="http://schemas.microsoft.com/office/drawing/2014/main" val="1122796427"/>
                    </a:ext>
                  </a:extLst>
                </a:gridCol>
              </a:tblGrid>
              <a:tr h="923604"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Common 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Emitter (CE)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Common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 (CB)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Common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Collector (CC)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304245"/>
                  </a:ext>
                </a:extLst>
              </a:tr>
              <a:tr h="1113182">
                <a:tc>
                  <a:txBody>
                    <a:bodyPr/>
                    <a:lstStyle/>
                    <a:p>
                      <a:pPr algn="ctr"/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Emitter connects to DC voltage (AC ground)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 connects to DC voltage (AC ground)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Collector connects to DC voltage (AC ground)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880837"/>
                  </a:ext>
                </a:extLst>
              </a:tr>
              <a:tr h="1363624">
                <a:tc>
                  <a:txBody>
                    <a:bodyPr/>
                    <a:lstStyle/>
                    <a:p>
                      <a:pPr algn="ctr"/>
                      <a:endParaRPr lang="en-HK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 gain, i.e. 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A&lt;-1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e.g. A = 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Positive gain, i.e. A&gt;1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e.g. A = 10</a:t>
                      </a:r>
                    </a:p>
                    <a:p>
                      <a:pPr algn="ctr"/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follower, i.e. A ~ 1</a:t>
                      </a:r>
                    </a:p>
                    <a:p>
                      <a:pPr algn="ctr"/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44043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6CC2E96-A177-40F5-EF98-477F2AEBE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24" y="2608817"/>
            <a:ext cx="1457325" cy="2276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341B69-4F5E-8063-ACAA-80517B3C7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765" y="2608817"/>
            <a:ext cx="1371600" cy="2257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050F8E-460C-498E-1FDE-D1E796891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572" y="4715437"/>
            <a:ext cx="1371599" cy="2142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4A0656-5267-58DE-9F65-33CB53820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249572"/>
            <a:ext cx="1352550" cy="11906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7C6731-E09E-899B-0E96-C99F4D4B3F45}"/>
              </a:ext>
            </a:extLst>
          </p:cNvPr>
          <p:cNvSpPr txBox="1"/>
          <p:nvPr/>
        </p:nvSpPr>
        <p:spPr>
          <a:xfrm>
            <a:off x="7805530" y="5250436"/>
            <a:ext cx="17530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b="1" dirty="0"/>
              <a:t>BJT</a:t>
            </a:r>
          </a:p>
          <a:p>
            <a:pPr algn="ctr"/>
            <a:endParaRPr lang="en-HK" dirty="0"/>
          </a:p>
          <a:p>
            <a:pPr algn="ctr"/>
            <a:r>
              <a:rPr lang="en-HK" dirty="0"/>
              <a:t>Emitter (E)</a:t>
            </a:r>
          </a:p>
          <a:p>
            <a:pPr algn="ctr"/>
            <a:r>
              <a:rPr lang="en-HK" dirty="0"/>
              <a:t>Base (B)</a:t>
            </a:r>
          </a:p>
          <a:p>
            <a:pPr algn="ctr"/>
            <a:r>
              <a:rPr lang="en-HK" dirty="0"/>
              <a:t>Collector (C)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52F0E7-2C7F-46D1-7FE6-90D05450FC56}"/>
              </a:ext>
            </a:extLst>
          </p:cNvPr>
          <p:cNvSpPr txBox="1"/>
          <p:nvPr/>
        </p:nvSpPr>
        <p:spPr>
          <a:xfrm>
            <a:off x="9574905" y="5258773"/>
            <a:ext cx="17530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b="1" dirty="0"/>
              <a:t>MOSFET</a:t>
            </a:r>
          </a:p>
          <a:p>
            <a:pPr algn="ctr"/>
            <a:endParaRPr lang="en-HK" dirty="0"/>
          </a:p>
          <a:p>
            <a:pPr algn="ctr"/>
            <a:r>
              <a:rPr lang="en-HK" dirty="0"/>
              <a:t>Source (S)</a:t>
            </a:r>
          </a:p>
          <a:p>
            <a:pPr algn="ctr"/>
            <a:r>
              <a:rPr lang="en-HK" dirty="0"/>
              <a:t>Gate (G)</a:t>
            </a:r>
          </a:p>
          <a:p>
            <a:pPr algn="ctr"/>
            <a:r>
              <a:rPr lang="en-HK" dirty="0"/>
              <a:t>Drain (D)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3ED419-347F-9B49-C397-BBBA99998A0F}"/>
              </a:ext>
            </a:extLst>
          </p:cNvPr>
          <p:cNvCxnSpPr/>
          <p:nvPr/>
        </p:nvCxnSpPr>
        <p:spPr>
          <a:xfrm>
            <a:off x="9356035" y="5997437"/>
            <a:ext cx="543339" cy="0"/>
          </a:xfrm>
          <a:prstGeom prst="straightConnector1">
            <a:avLst/>
          </a:prstGeom>
          <a:ln w="28575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309BC96-EB4C-C58B-A8FE-C823958D185D}"/>
              </a:ext>
            </a:extLst>
          </p:cNvPr>
          <p:cNvCxnSpPr/>
          <p:nvPr/>
        </p:nvCxnSpPr>
        <p:spPr>
          <a:xfrm>
            <a:off x="9379843" y="6292717"/>
            <a:ext cx="543339" cy="0"/>
          </a:xfrm>
          <a:prstGeom prst="straightConnector1">
            <a:avLst/>
          </a:prstGeom>
          <a:ln w="28575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941CA9-0FB6-6690-6396-0DDF4D939CF6}"/>
              </a:ext>
            </a:extLst>
          </p:cNvPr>
          <p:cNvCxnSpPr/>
          <p:nvPr/>
        </p:nvCxnSpPr>
        <p:spPr>
          <a:xfrm>
            <a:off x="9403651" y="6573709"/>
            <a:ext cx="543339" cy="0"/>
          </a:xfrm>
          <a:prstGeom prst="straightConnector1">
            <a:avLst/>
          </a:prstGeom>
          <a:ln w="28575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66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Single transistor amplifier – 3 types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3A2C168-3B5A-982E-E06F-4056335EE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200027"/>
              </p:ext>
            </p:extLst>
          </p:nvPr>
        </p:nvGraphicFramePr>
        <p:xfrm>
          <a:off x="838200" y="1607564"/>
          <a:ext cx="10836964" cy="3400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8271">
                  <a:extLst>
                    <a:ext uri="{9D8B030D-6E8A-4147-A177-3AD203B41FA5}">
                      <a16:colId xmlns:a16="http://schemas.microsoft.com/office/drawing/2014/main" val="2606343897"/>
                    </a:ext>
                  </a:extLst>
                </a:gridCol>
                <a:gridCol w="2451651">
                  <a:extLst>
                    <a:ext uri="{9D8B030D-6E8A-4147-A177-3AD203B41FA5}">
                      <a16:colId xmlns:a16="http://schemas.microsoft.com/office/drawing/2014/main" val="63174847"/>
                    </a:ext>
                  </a:extLst>
                </a:gridCol>
                <a:gridCol w="2504661">
                  <a:extLst>
                    <a:ext uri="{9D8B030D-6E8A-4147-A177-3AD203B41FA5}">
                      <a16:colId xmlns:a16="http://schemas.microsoft.com/office/drawing/2014/main" val="1381087460"/>
                    </a:ext>
                  </a:extLst>
                </a:gridCol>
                <a:gridCol w="2332381">
                  <a:extLst>
                    <a:ext uri="{9D8B030D-6E8A-4147-A177-3AD203B41FA5}">
                      <a16:colId xmlns:a16="http://schemas.microsoft.com/office/drawing/2014/main" val="1122796427"/>
                    </a:ext>
                  </a:extLst>
                </a:gridCol>
              </a:tblGrid>
              <a:tr h="923604"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Common 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(CS)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Common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Gate (CG)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Common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Drain (CD)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304245"/>
                  </a:ext>
                </a:extLst>
              </a:tr>
              <a:tr h="1113182">
                <a:tc>
                  <a:txBody>
                    <a:bodyPr/>
                    <a:lstStyle/>
                    <a:p>
                      <a:pPr algn="ctr"/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connects to DC voltage (AC ground)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Gate connects to DC voltage (AC ground)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Drain connects to DC voltage (AC ground)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880837"/>
                  </a:ext>
                </a:extLst>
              </a:tr>
              <a:tr h="1363624">
                <a:tc>
                  <a:txBody>
                    <a:bodyPr/>
                    <a:lstStyle/>
                    <a:p>
                      <a:pPr algn="ctr"/>
                      <a:endParaRPr lang="en-HK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 gain, i.e. 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A&lt;-1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e.g. A = 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Positive gain, i.e. A&gt;1</a:t>
                      </a:r>
                    </a:p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e.g. A = 10</a:t>
                      </a:r>
                    </a:p>
                    <a:p>
                      <a:pPr algn="ctr"/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follower, i.e. A ~ 1</a:t>
                      </a:r>
                    </a:p>
                    <a:p>
                      <a:pPr algn="ctr"/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44043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9050F8E-460C-498E-1FDE-D1E796891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572" y="4715437"/>
            <a:ext cx="1371599" cy="2142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4A0656-5267-58DE-9F65-33CB53820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9572"/>
            <a:ext cx="1352550" cy="11906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7C6731-E09E-899B-0E96-C99F4D4B3F45}"/>
              </a:ext>
            </a:extLst>
          </p:cNvPr>
          <p:cNvSpPr txBox="1"/>
          <p:nvPr/>
        </p:nvSpPr>
        <p:spPr>
          <a:xfrm>
            <a:off x="7805530" y="5250436"/>
            <a:ext cx="17530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b="1" dirty="0"/>
              <a:t>BJT</a:t>
            </a:r>
          </a:p>
          <a:p>
            <a:pPr algn="ctr"/>
            <a:endParaRPr lang="en-HK" dirty="0"/>
          </a:p>
          <a:p>
            <a:pPr algn="ctr"/>
            <a:r>
              <a:rPr lang="en-HK" dirty="0"/>
              <a:t>Emitter (E)</a:t>
            </a:r>
          </a:p>
          <a:p>
            <a:pPr algn="ctr"/>
            <a:r>
              <a:rPr lang="en-HK" dirty="0"/>
              <a:t>Base (B)</a:t>
            </a:r>
          </a:p>
          <a:p>
            <a:pPr algn="ctr"/>
            <a:r>
              <a:rPr lang="en-HK" dirty="0"/>
              <a:t>Collector (C)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52F0E7-2C7F-46D1-7FE6-90D05450FC56}"/>
              </a:ext>
            </a:extLst>
          </p:cNvPr>
          <p:cNvSpPr txBox="1"/>
          <p:nvPr/>
        </p:nvSpPr>
        <p:spPr>
          <a:xfrm>
            <a:off x="9574905" y="5258773"/>
            <a:ext cx="17530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b="1" dirty="0"/>
              <a:t>MOSFET</a:t>
            </a:r>
          </a:p>
          <a:p>
            <a:pPr algn="ctr"/>
            <a:endParaRPr lang="en-HK" dirty="0"/>
          </a:p>
          <a:p>
            <a:pPr algn="ctr"/>
            <a:r>
              <a:rPr lang="en-HK" dirty="0"/>
              <a:t>Source (S)</a:t>
            </a:r>
          </a:p>
          <a:p>
            <a:pPr algn="ctr"/>
            <a:r>
              <a:rPr lang="en-HK" dirty="0"/>
              <a:t>Gate (G)</a:t>
            </a:r>
          </a:p>
          <a:p>
            <a:pPr algn="ctr"/>
            <a:r>
              <a:rPr lang="en-HK" dirty="0"/>
              <a:t>Drain (D)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3ED419-347F-9B49-C397-BBBA99998A0F}"/>
              </a:ext>
            </a:extLst>
          </p:cNvPr>
          <p:cNvCxnSpPr/>
          <p:nvPr/>
        </p:nvCxnSpPr>
        <p:spPr>
          <a:xfrm>
            <a:off x="9356035" y="5997437"/>
            <a:ext cx="543339" cy="0"/>
          </a:xfrm>
          <a:prstGeom prst="straightConnector1">
            <a:avLst/>
          </a:prstGeom>
          <a:ln w="28575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309BC96-EB4C-C58B-A8FE-C823958D185D}"/>
              </a:ext>
            </a:extLst>
          </p:cNvPr>
          <p:cNvCxnSpPr/>
          <p:nvPr/>
        </p:nvCxnSpPr>
        <p:spPr>
          <a:xfrm>
            <a:off x="9379843" y="6292717"/>
            <a:ext cx="543339" cy="0"/>
          </a:xfrm>
          <a:prstGeom prst="straightConnector1">
            <a:avLst/>
          </a:prstGeom>
          <a:ln w="28575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941CA9-0FB6-6690-6396-0DDF4D939CF6}"/>
              </a:ext>
            </a:extLst>
          </p:cNvPr>
          <p:cNvCxnSpPr/>
          <p:nvPr/>
        </p:nvCxnSpPr>
        <p:spPr>
          <a:xfrm>
            <a:off x="9403651" y="6573709"/>
            <a:ext cx="543339" cy="0"/>
          </a:xfrm>
          <a:prstGeom prst="straightConnector1">
            <a:avLst/>
          </a:prstGeom>
          <a:ln w="28575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350A992-5604-FA55-339B-FE863FC39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296" y="3082841"/>
            <a:ext cx="1352550" cy="1190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CD4897-EEAE-B252-6D95-887DA5813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577" y="3082840"/>
            <a:ext cx="132397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78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Notation for DC &amp; AC signals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AE1DFD-FEDA-42A9-4AA3-5825E6D6E3CD}"/>
              </a:ext>
            </a:extLst>
          </p:cNvPr>
          <p:cNvSpPr txBox="1"/>
          <p:nvPr/>
        </p:nvSpPr>
        <p:spPr>
          <a:xfrm>
            <a:off x="1338470" y="2014330"/>
            <a:ext cx="10270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400" b="1" dirty="0"/>
              <a:t>Total voltage = DC voltage + AC voltage</a:t>
            </a:r>
          </a:p>
          <a:p>
            <a:r>
              <a:rPr lang="en-HK" sz="2400" dirty="0" err="1"/>
              <a:t>v</a:t>
            </a:r>
            <a:r>
              <a:rPr lang="en-HK" sz="2400" baseline="-25000" dirty="0" err="1"/>
              <a:t>BE</a:t>
            </a:r>
            <a:r>
              <a:rPr lang="en-HK" sz="2400" dirty="0"/>
              <a:t> = V</a:t>
            </a:r>
            <a:r>
              <a:rPr lang="en-HK" sz="2400" baseline="-25000" dirty="0"/>
              <a:t>BE  </a:t>
            </a:r>
            <a:r>
              <a:rPr lang="en-HK" sz="2400" dirty="0"/>
              <a:t>+ </a:t>
            </a:r>
            <a:r>
              <a:rPr lang="en-HK" sz="2400" i="1" dirty="0" err="1"/>
              <a:t>v</a:t>
            </a:r>
            <a:r>
              <a:rPr lang="en-HK" sz="2400" i="1" baseline="-25000" dirty="0" err="1"/>
              <a:t>be</a:t>
            </a:r>
            <a:endParaRPr lang="en-HK" sz="24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4D82FD-DBC7-E913-5975-796E155BBA83}"/>
              </a:ext>
            </a:extLst>
          </p:cNvPr>
          <p:cNvSpPr txBox="1"/>
          <p:nvPr/>
        </p:nvSpPr>
        <p:spPr>
          <a:xfrm>
            <a:off x="1338470" y="2813061"/>
            <a:ext cx="10270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400" b="1" dirty="0"/>
              <a:t>Total current = DC current + AC current</a:t>
            </a:r>
          </a:p>
          <a:p>
            <a:r>
              <a:rPr lang="en-HK" sz="2400" dirty="0" err="1"/>
              <a:t>i</a:t>
            </a:r>
            <a:r>
              <a:rPr lang="en-HK" sz="2400" baseline="-25000" dirty="0" err="1"/>
              <a:t>BE</a:t>
            </a:r>
            <a:r>
              <a:rPr lang="en-HK" sz="2400" dirty="0"/>
              <a:t> = I</a:t>
            </a:r>
            <a:r>
              <a:rPr lang="en-HK" sz="2400" baseline="-25000" dirty="0"/>
              <a:t>BE  </a:t>
            </a:r>
            <a:r>
              <a:rPr lang="en-HK" sz="2400" dirty="0"/>
              <a:t>+ </a:t>
            </a:r>
            <a:r>
              <a:rPr lang="en-HK" sz="2400" i="1" dirty="0" err="1"/>
              <a:t>i</a:t>
            </a:r>
            <a:r>
              <a:rPr lang="en-HK" sz="2400" i="1" baseline="-25000" dirty="0" err="1"/>
              <a:t>be</a:t>
            </a:r>
            <a:endParaRPr lang="en-HK" sz="2400" i="1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666172-BC52-9E02-5833-3E9EAE3F3005}"/>
              </a:ext>
            </a:extLst>
          </p:cNvPr>
          <p:cNvSpPr txBox="1"/>
          <p:nvPr/>
        </p:nvSpPr>
        <p:spPr>
          <a:xfrm>
            <a:off x="1338470" y="4442789"/>
            <a:ext cx="10270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400" b="1" dirty="0"/>
              <a:t>Other notation</a:t>
            </a:r>
          </a:p>
          <a:p>
            <a:r>
              <a:rPr lang="en-HK" sz="2400" dirty="0"/>
              <a:t>DC voltage: V</a:t>
            </a:r>
            <a:r>
              <a:rPr lang="en-HK" sz="2400" baseline="-25000" dirty="0"/>
              <a:t>BB </a:t>
            </a:r>
            <a:r>
              <a:rPr lang="en-HK" sz="2400" dirty="0"/>
              <a:t> AC voltage: </a:t>
            </a:r>
            <a:r>
              <a:rPr lang="en-HK" sz="2400" i="1" dirty="0" err="1"/>
              <a:t>u</a:t>
            </a:r>
            <a:r>
              <a:rPr lang="en-HK" sz="2400" i="1" baseline="-25000" dirty="0" err="1"/>
              <a:t>i</a:t>
            </a:r>
            <a:endParaRPr lang="en-HK" sz="2400" i="1" baseline="-25000" dirty="0"/>
          </a:p>
        </p:txBody>
      </p:sp>
    </p:spTree>
    <p:extLst>
      <p:ext uri="{BB962C8B-B14F-4D97-AF65-F5344CB8AC3E}">
        <p14:creationId xmlns:p14="http://schemas.microsoft.com/office/powerpoint/2010/main" val="3968388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Frequency Response</a:t>
            </a:r>
          </a:p>
        </p:txBody>
      </p:sp>
      <p:sp>
        <p:nvSpPr>
          <p:cNvPr id="3" name="内容占位符 12">
            <a:extLst>
              <a:ext uri="{FF2B5EF4-FFF2-40B4-BE49-F238E27FC236}">
                <a16:creationId xmlns:a16="http://schemas.microsoft.com/office/drawing/2014/main" id="{2CF1352F-EAC7-3942-44B3-F0DAC512A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altLang="zh-CN" dirty="0"/>
              <a:t>Amplifiers and filters use resistors, inductors, or capacitor networks (RLC) within their design.</a:t>
            </a:r>
          </a:p>
          <a:p>
            <a:r>
              <a:rPr lang="en-US" altLang="zh-CN" dirty="0"/>
              <a:t>Internal capacitors in transistors. 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16">
            <a:extLst>
              <a:ext uri="{FF2B5EF4-FFF2-40B4-BE49-F238E27FC236}">
                <a16:creationId xmlns:a16="http://schemas.microsoft.com/office/drawing/2014/main" id="{30582519-A1EF-D6D0-5F70-5B2E48F3A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508" y="3151255"/>
            <a:ext cx="9588984" cy="370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58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Common-Emitter Configuration of BJT</a:t>
            </a:r>
            <a:endParaRPr lang="en-HK" dirty="0"/>
          </a:p>
        </p:txBody>
      </p:sp>
      <p:pic>
        <p:nvPicPr>
          <p:cNvPr id="7" name="图片 27">
            <a:extLst>
              <a:ext uri="{FF2B5EF4-FFF2-40B4-BE49-F238E27FC236}">
                <a16:creationId xmlns:a16="http://schemas.microsoft.com/office/drawing/2014/main" id="{3261C7CB-71AC-0C35-1598-0C75C4182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975" y="1647827"/>
            <a:ext cx="3896554" cy="3876674"/>
          </a:xfrm>
          <a:prstGeom prst="rect">
            <a:avLst/>
          </a:prstGeom>
        </p:spPr>
      </p:pic>
      <p:sp>
        <p:nvSpPr>
          <p:cNvPr id="8" name="矩形 28">
            <a:extLst>
              <a:ext uri="{FF2B5EF4-FFF2-40B4-BE49-F238E27FC236}">
                <a16:creationId xmlns:a16="http://schemas.microsoft.com/office/drawing/2014/main" id="{666D4DF2-042C-F3A8-3051-336297C01B6D}"/>
              </a:ext>
            </a:extLst>
          </p:cNvPr>
          <p:cNvSpPr/>
          <p:nvPr/>
        </p:nvSpPr>
        <p:spPr>
          <a:xfrm>
            <a:off x="2450726" y="5685865"/>
            <a:ext cx="7290547" cy="933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Input: Base of BJT, Output: Collector of BJT </a:t>
            </a:r>
            <a:endParaRPr lang="zh-CN" altLang="en-US" sz="2800" b="1" dirty="0"/>
          </a:p>
        </p:txBody>
      </p:sp>
      <p:pic>
        <p:nvPicPr>
          <p:cNvPr id="9" name="图片 30">
            <a:extLst>
              <a:ext uri="{FF2B5EF4-FFF2-40B4-BE49-F238E27FC236}">
                <a16:creationId xmlns:a16="http://schemas.microsoft.com/office/drawing/2014/main" id="{1593D044-0ECE-D0DF-D3EC-E7C4DB188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471" y="1841813"/>
            <a:ext cx="4144764" cy="36310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3722ED-B3F4-4980-F129-24D541C67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353" y="4464702"/>
            <a:ext cx="666120" cy="914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2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Common Emitter (C-E): Need for DC Biasing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B0002FD2-C2A1-9AC2-27B6-490404D33B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659996"/>
              </p:ext>
            </p:extLst>
          </p:nvPr>
        </p:nvGraphicFramePr>
        <p:xfrm>
          <a:off x="5981393" y="1893364"/>
          <a:ext cx="4686606" cy="4655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2" imgW="12657143" imgH="12580952" progId="MSPhotoEd.3">
                  <p:embed/>
                </p:oleObj>
              </mc:Choice>
              <mc:Fallback>
                <p:oleObj name="Photo Editor 照片" r:id="rId2" imgW="12657143" imgH="12580952" progId="MSPhotoEd.3">
                  <p:embed/>
                  <p:pic>
                    <p:nvPicPr>
                      <p:cNvPr id="3" name="Object 3">
                        <a:extLst>
                          <a:ext uri="{FF2B5EF4-FFF2-40B4-BE49-F238E27FC236}">
                            <a16:creationId xmlns:a16="http://schemas.microsoft.com/office/drawing/2014/main" id="{B0002FD2-C2A1-9AC2-27B6-490404D33B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393" y="1893364"/>
                        <a:ext cx="4686606" cy="46551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流程图: 过程 6">
            <a:extLst>
              <a:ext uri="{FF2B5EF4-FFF2-40B4-BE49-F238E27FC236}">
                <a16:creationId xmlns:a16="http://schemas.microsoft.com/office/drawing/2014/main" id="{281E9FDB-F085-2B47-9C68-B576623D5518}"/>
              </a:ext>
            </a:extLst>
          </p:cNvPr>
          <p:cNvSpPr/>
          <p:nvPr/>
        </p:nvSpPr>
        <p:spPr>
          <a:xfrm>
            <a:off x="9252138" y="2784511"/>
            <a:ext cx="2311774" cy="1152806"/>
          </a:xfrm>
          <a:prstGeom prst="flowChartProcess">
            <a:avLst/>
          </a:prstGeom>
          <a:solidFill>
            <a:srgbClr val="993366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Forward Active operation region: </a:t>
            </a:r>
            <a:r>
              <a:rPr lang="en-US" altLang="zh-CN" b="1" i="1" dirty="0"/>
              <a:t>Add a DC component</a:t>
            </a:r>
            <a:endParaRPr lang="zh-CN" altLang="en-US" b="1" i="1" dirty="0"/>
          </a:p>
        </p:txBody>
      </p:sp>
      <p:pic>
        <p:nvPicPr>
          <p:cNvPr id="5" name="图片 7">
            <a:extLst>
              <a:ext uri="{FF2B5EF4-FFF2-40B4-BE49-F238E27FC236}">
                <a16:creationId xmlns:a16="http://schemas.microsoft.com/office/drawing/2014/main" id="{1EC3F97A-1BD1-5EE4-84AF-9381AB399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353" y="1673785"/>
            <a:ext cx="4550278" cy="452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9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C-E configuration: DC Biasing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300CC514-5211-6D10-805C-1182763ADB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927724"/>
              </p:ext>
            </p:extLst>
          </p:nvPr>
        </p:nvGraphicFramePr>
        <p:xfrm>
          <a:off x="2250609" y="1795287"/>
          <a:ext cx="5924878" cy="4054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2" imgW="12069860" imgH="8257143" progId="MSPhotoEd.3">
                  <p:embed/>
                </p:oleObj>
              </mc:Choice>
              <mc:Fallback>
                <p:oleObj name="Photo Editor 照片" r:id="rId2" imgW="12069860" imgH="8257143" progId="MSPhotoEd.3">
                  <p:embed/>
                  <p:pic>
                    <p:nvPicPr>
                      <p:cNvPr id="3" name="Object 3">
                        <a:extLst>
                          <a:ext uri="{FF2B5EF4-FFF2-40B4-BE49-F238E27FC236}">
                            <a16:creationId xmlns:a16="http://schemas.microsoft.com/office/drawing/2014/main" id="{300CC514-5211-6D10-805C-1182763ADB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0609" y="1795287"/>
                        <a:ext cx="5924878" cy="40545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流程图: 过程 2">
            <a:extLst>
              <a:ext uri="{FF2B5EF4-FFF2-40B4-BE49-F238E27FC236}">
                <a16:creationId xmlns:a16="http://schemas.microsoft.com/office/drawing/2014/main" id="{E2D363A2-825B-4FE0-C266-9F363D03F21F}"/>
              </a:ext>
            </a:extLst>
          </p:cNvPr>
          <p:cNvSpPr/>
          <p:nvPr/>
        </p:nvSpPr>
        <p:spPr>
          <a:xfrm>
            <a:off x="426417" y="5080048"/>
            <a:ext cx="1671918" cy="90543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Forward Bias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流程图: 过程 3">
            <a:extLst>
              <a:ext uri="{FF2B5EF4-FFF2-40B4-BE49-F238E27FC236}">
                <a16:creationId xmlns:a16="http://schemas.microsoft.com/office/drawing/2014/main" id="{F34E70DE-0265-3422-5446-2335991FCD6E}"/>
              </a:ext>
            </a:extLst>
          </p:cNvPr>
          <p:cNvSpPr/>
          <p:nvPr/>
        </p:nvSpPr>
        <p:spPr>
          <a:xfrm>
            <a:off x="8175487" y="2604177"/>
            <a:ext cx="3376053" cy="939335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800" b="1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BB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– </a:t>
            </a:r>
            <a:r>
              <a:rPr kumimoji="1" lang="en-US" altLang="zh-CN" sz="2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800" b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kumimoji="1" lang="en-US" altLang="zh-CN" sz="28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kumimoji="1" lang="en-US" altLang="zh-CN" sz="2800" b="1" baseline="-250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=</a:t>
            </a:r>
            <a:r>
              <a:rPr kumimoji="1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BE</a:t>
            </a:r>
            <a:r>
              <a:rPr kumimoji="1"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＞ </a:t>
            </a:r>
            <a:r>
              <a:rPr kumimoji="1"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8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on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流程图: 过程 5">
            <a:extLst>
              <a:ext uri="{FF2B5EF4-FFF2-40B4-BE49-F238E27FC236}">
                <a16:creationId xmlns:a16="http://schemas.microsoft.com/office/drawing/2014/main" id="{E20F063A-D21C-0512-47B2-236CD9306DEE}"/>
              </a:ext>
            </a:extLst>
          </p:cNvPr>
          <p:cNvSpPr/>
          <p:nvPr/>
        </p:nvSpPr>
        <p:spPr>
          <a:xfrm>
            <a:off x="7739743" y="4122526"/>
            <a:ext cx="4452257" cy="107576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4000" i="1" dirty="0" err="1">
                <a:solidFill>
                  <a:srgbClr val="FF0000"/>
                </a:solidFill>
                <a:latin typeface="Tw Cen MT" panose="020B0602020104020603" pitchFamily="34" charset="0"/>
              </a:rPr>
              <a:t>R</a:t>
            </a:r>
            <a:r>
              <a:rPr kumimoji="1" lang="en-US" altLang="zh-CN" sz="4000" baseline="-25000" dirty="0" err="1">
                <a:solidFill>
                  <a:srgbClr val="FF0000"/>
                </a:solidFill>
                <a:latin typeface="Tw Cen MT" panose="020B0602020104020603" pitchFamily="34" charset="0"/>
              </a:rPr>
              <a:t>c</a:t>
            </a:r>
            <a:r>
              <a:rPr kumimoji="1" lang="zh-CN" altLang="en-US" sz="4000" dirty="0">
                <a:solidFill>
                  <a:srgbClr val="FF0000"/>
                </a:solidFill>
                <a:latin typeface="Tw Cen MT" panose="020B0602020104020603" pitchFamily="34" charset="0"/>
              </a:rPr>
              <a:t>：</a:t>
            </a:r>
            <a:r>
              <a:rPr kumimoji="1" lang="en-US" altLang="zh-CN" sz="40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suitable  </a:t>
            </a:r>
            <a:r>
              <a:rPr kumimoji="1" lang="en-US" altLang="zh-CN" sz="4000" i="1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V</a:t>
            </a:r>
            <a:r>
              <a:rPr kumimoji="1" lang="en-US" altLang="zh-CN" sz="4000" baseline="-25000" dirty="0">
                <a:solidFill>
                  <a:srgbClr val="FF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CE</a:t>
            </a:r>
            <a:endParaRPr kumimoji="1" lang="zh-CN" altLang="en-US" sz="4000" dirty="0">
              <a:solidFill>
                <a:srgbClr val="FF000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75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C-E configuration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内容占位符 4">
            <a:extLst>
              <a:ext uri="{FF2B5EF4-FFF2-40B4-BE49-F238E27FC236}">
                <a16:creationId xmlns:a16="http://schemas.microsoft.com/office/drawing/2014/main" id="{40B6BA6B-64A7-3AD5-4E09-FF711A753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0189" y="1602188"/>
            <a:ext cx="8257261" cy="5076276"/>
          </a:xfrm>
        </p:spPr>
      </p:pic>
    </p:spTree>
    <p:extLst>
      <p:ext uri="{BB962C8B-B14F-4D97-AF65-F5344CB8AC3E}">
        <p14:creationId xmlns:p14="http://schemas.microsoft.com/office/powerpoint/2010/main" val="177786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Exercise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内容占位符 4">
            <a:extLst>
              <a:ext uri="{FF2B5EF4-FFF2-40B4-BE49-F238E27FC236}">
                <a16:creationId xmlns:a16="http://schemas.microsoft.com/office/drawing/2014/main" id="{8F0C7604-6B3F-9B66-C136-24A826615E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5343" y="365125"/>
            <a:ext cx="7158057" cy="6375756"/>
          </a:xfrm>
        </p:spPr>
      </p:pic>
      <p:sp>
        <p:nvSpPr>
          <p:cNvPr id="4" name="文本框 5">
            <a:extLst>
              <a:ext uri="{FF2B5EF4-FFF2-40B4-BE49-F238E27FC236}">
                <a16:creationId xmlns:a16="http://schemas.microsoft.com/office/drawing/2014/main" id="{9BC70B4D-6582-0105-C945-AF659753524C}"/>
              </a:ext>
            </a:extLst>
          </p:cNvPr>
          <p:cNvSpPr txBox="1"/>
          <p:nvPr/>
        </p:nvSpPr>
        <p:spPr>
          <a:xfrm>
            <a:off x="1558197" y="3693292"/>
            <a:ext cx="2538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</a:rPr>
              <a:t>A,B,D,F: Yes!</a:t>
            </a: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B5D127CC-DCCC-3695-3D11-C97F7F281770}"/>
              </a:ext>
            </a:extLst>
          </p:cNvPr>
          <p:cNvSpPr txBox="1"/>
          <p:nvPr/>
        </p:nvSpPr>
        <p:spPr>
          <a:xfrm>
            <a:off x="1179755" y="2474893"/>
            <a:ext cx="3732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w Cen MT" panose="020B0602020104020603" pitchFamily="34" charset="0"/>
              </a:rPr>
              <a:t>Can these configurations work properly?</a:t>
            </a:r>
            <a:endParaRPr lang="zh-CN" altLang="en-US" sz="2800" dirty="0">
              <a:latin typeface="Tw Cen MT" panose="020B06020201040206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6D77F9-CF20-D610-1A97-7301108FFF22}"/>
              </a:ext>
            </a:extLst>
          </p:cNvPr>
          <p:cNvSpPr txBox="1"/>
          <p:nvPr/>
        </p:nvSpPr>
        <p:spPr>
          <a:xfrm>
            <a:off x="1125254" y="5113621"/>
            <a:ext cx="35347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(c) Current cannot flow from emitter to collector and emitter to base.</a:t>
            </a:r>
          </a:p>
          <a:p>
            <a:r>
              <a:rPr lang="en-US" sz="1600" dirty="0"/>
              <a:t>(e) Capacitor blocks base current.</a:t>
            </a:r>
          </a:p>
          <a:p>
            <a:r>
              <a:rPr lang="en-US" sz="1600" dirty="0"/>
              <a:t>(g) Current cannot flow from emitter to collector.</a:t>
            </a:r>
          </a:p>
          <a:p>
            <a:r>
              <a:rPr lang="en-US" sz="1600" dirty="0"/>
              <a:t>(h) No base current.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44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DC biasing: Quiescent point (Q-point)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7258A688-4583-13FD-9160-9282DE3C5095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4174878"/>
              </p:ext>
            </p:extLst>
          </p:nvPr>
        </p:nvGraphicFramePr>
        <p:xfrm>
          <a:off x="721360" y="1625906"/>
          <a:ext cx="635887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2" imgW="12069860" imgH="8257143" progId="MSPhotoEd.3">
                  <p:embed/>
                </p:oleObj>
              </mc:Choice>
              <mc:Fallback>
                <p:oleObj name="Photo Editor 照片" r:id="rId2" imgW="12069860" imgH="8257143" progId="MSPhotoEd.3">
                  <p:embed/>
                  <p:pic>
                    <p:nvPicPr>
                      <p:cNvPr id="3" name="Content Placeholder 3">
                        <a:extLst>
                          <a:ext uri="{FF2B5EF4-FFF2-40B4-BE49-F238E27FC236}">
                            <a16:creationId xmlns:a16="http://schemas.microsoft.com/office/drawing/2014/main" id="{7258A688-4583-13FD-9160-9282DE3C50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360" y="1625906"/>
                        <a:ext cx="6358875" cy="435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流程图: 过程 4">
            <a:extLst>
              <a:ext uri="{FF2B5EF4-FFF2-40B4-BE49-F238E27FC236}">
                <a16:creationId xmlns:a16="http://schemas.microsoft.com/office/drawing/2014/main" id="{F368578C-2BF7-4025-C551-E4A6DF068F44}"/>
              </a:ext>
            </a:extLst>
          </p:cNvPr>
          <p:cNvSpPr/>
          <p:nvPr/>
        </p:nvSpPr>
        <p:spPr>
          <a:xfrm>
            <a:off x="8077200" y="1580197"/>
            <a:ext cx="2611120" cy="148336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U</a:t>
            </a:r>
            <a:r>
              <a:rPr kumimoji="1" lang="en-US" altLang="zh-CN" sz="36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i    </a:t>
            </a:r>
            <a:r>
              <a:rPr kumimoji="1"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</a:rPr>
              <a:t>=   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5" name="文本框 5">
            <a:extLst>
              <a:ext uri="{FF2B5EF4-FFF2-40B4-BE49-F238E27FC236}">
                <a16:creationId xmlns:a16="http://schemas.microsoft.com/office/drawing/2014/main" id="{F1CEE13E-DC61-99F4-3E72-CE42B2AC07B0}"/>
              </a:ext>
            </a:extLst>
          </p:cNvPr>
          <p:cNvSpPr txBox="1"/>
          <p:nvPr/>
        </p:nvSpPr>
        <p:spPr>
          <a:xfrm>
            <a:off x="7351402" y="3801575"/>
            <a:ext cx="43478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Quiescent Point (Q Point)</a:t>
            </a:r>
          </a:p>
          <a:p>
            <a:r>
              <a:rPr kumimoji="1" lang="en-US" altLang="zh-CN" sz="2800" i="1" dirty="0">
                <a:solidFill>
                  <a:srgbClr val="660033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BQ,</a:t>
            </a:r>
            <a:r>
              <a:rPr kumimoji="1" lang="zh-CN" altLang="en-US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800" i="1" dirty="0">
                <a:solidFill>
                  <a:srgbClr val="660033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CQ</a:t>
            </a:r>
            <a:r>
              <a:rPr kumimoji="1" lang="zh-CN" altLang="en-US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800" i="1" dirty="0">
                <a:solidFill>
                  <a:srgbClr val="660033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EQ</a:t>
            </a:r>
            <a:r>
              <a:rPr kumimoji="1" lang="zh-CN" altLang="en-US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)</a:t>
            </a:r>
          </a:p>
          <a:p>
            <a:r>
              <a:rPr kumimoji="1" lang="en-US" altLang="zh-CN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BE,</a:t>
            </a:r>
            <a:r>
              <a:rPr kumimoji="1" lang="zh-CN" altLang="en-US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CE</a:t>
            </a:r>
            <a:endParaRPr lang="zh-CN" altLang="en-US" sz="28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A78D9-9185-405D-F5F6-9557E7B10AA1}"/>
              </a:ext>
            </a:extLst>
          </p:cNvPr>
          <p:cNvSpPr/>
          <p:nvPr/>
        </p:nvSpPr>
        <p:spPr>
          <a:xfrm>
            <a:off x="4406304" y="3429000"/>
            <a:ext cx="693470" cy="372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(Q)</a:t>
            </a:r>
          </a:p>
        </p:txBody>
      </p:sp>
    </p:spTree>
    <p:extLst>
      <p:ext uri="{BB962C8B-B14F-4D97-AF65-F5344CB8AC3E}">
        <p14:creationId xmlns:p14="http://schemas.microsoft.com/office/powerpoint/2010/main" val="1325560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Why Q-point is important?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851DB300-B8D6-F380-AB65-FC4071D9D98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6183546"/>
              </p:ext>
            </p:extLst>
          </p:nvPr>
        </p:nvGraphicFramePr>
        <p:xfrm>
          <a:off x="152710" y="1721915"/>
          <a:ext cx="3962566" cy="2711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2" imgW="12069860" imgH="8257143" progId="MSPhotoEd.3">
                  <p:embed/>
                </p:oleObj>
              </mc:Choice>
              <mc:Fallback>
                <p:oleObj name="Photo Editor 照片" r:id="rId2" imgW="12069860" imgH="8257143" progId="MSPhotoEd.3">
                  <p:embed/>
                  <p:pic>
                    <p:nvPicPr>
                      <p:cNvPr id="3" name="Object 3">
                        <a:extLst>
                          <a:ext uri="{FF2B5EF4-FFF2-40B4-BE49-F238E27FC236}">
                            <a16:creationId xmlns:a16="http://schemas.microsoft.com/office/drawing/2014/main" id="{851DB300-B8D6-F380-AB65-FC4071D9D9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710" y="1721915"/>
                        <a:ext cx="3962566" cy="27115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10">
            <a:extLst>
              <a:ext uri="{FF2B5EF4-FFF2-40B4-BE49-F238E27FC236}">
                <a16:creationId xmlns:a16="http://schemas.microsoft.com/office/drawing/2014/main" id="{0C64021C-9892-02E1-42F9-B6BA3477E619}"/>
              </a:ext>
            </a:extLst>
          </p:cNvPr>
          <p:cNvSpPr txBox="1"/>
          <p:nvPr/>
        </p:nvSpPr>
        <p:spPr>
          <a:xfrm>
            <a:off x="1344467" y="5334000"/>
            <a:ext cx="6177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Suitable Q Point: No (Less) distortion</a:t>
            </a:r>
          </a:p>
          <a:p>
            <a:r>
              <a:rPr kumimoji="1" lang="en-US" altLang="zh-CN" sz="2800" i="1" dirty="0">
                <a:solidFill>
                  <a:srgbClr val="660033"/>
                </a:solidFill>
                <a:latin typeface="Times New Roman" panose="02020603050405020304" pitchFamily="18" charset="0"/>
              </a:rPr>
              <a:t>Suitable I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BQ,</a:t>
            </a:r>
            <a:r>
              <a:rPr kumimoji="1" lang="zh-CN" altLang="en-US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800" i="1" dirty="0">
                <a:solidFill>
                  <a:srgbClr val="660033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CQ</a:t>
            </a:r>
            <a:r>
              <a:rPr kumimoji="1" lang="zh-CN" altLang="en-US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（</a:t>
            </a:r>
            <a:r>
              <a:rPr kumimoji="1" lang="en-US" altLang="zh-CN" sz="2800" i="1" dirty="0">
                <a:solidFill>
                  <a:srgbClr val="660033"/>
                </a:solidFill>
                <a:latin typeface="Times New Roman" panose="02020603050405020304" pitchFamily="18" charset="0"/>
              </a:rPr>
              <a:t>I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EQ</a:t>
            </a:r>
            <a:r>
              <a:rPr kumimoji="1" lang="zh-CN" altLang="en-US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), V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BE,</a:t>
            </a:r>
            <a:r>
              <a:rPr kumimoji="1" lang="zh-CN" altLang="en-US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 </a:t>
            </a:r>
            <a:r>
              <a:rPr kumimoji="1" lang="en-US" altLang="zh-CN" sz="2800" dirty="0">
                <a:solidFill>
                  <a:srgbClr val="660033"/>
                </a:solidFill>
                <a:latin typeface="Times New Roman" panose="02020603050405020304" pitchFamily="18" charset="0"/>
              </a:rPr>
              <a:t>V</a:t>
            </a:r>
            <a:r>
              <a:rPr kumimoji="1" lang="en-US" altLang="zh-CN" sz="2800" baseline="-25000" dirty="0">
                <a:solidFill>
                  <a:srgbClr val="660033"/>
                </a:solidFill>
                <a:latin typeface="Times New Roman" panose="02020603050405020304" pitchFamily="18" charset="0"/>
              </a:rPr>
              <a:t>CE</a:t>
            </a:r>
            <a:endParaRPr lang="zh-CN" altLang="en-US" sz="2800" b="1" dirty="0"/>
          </a:p>
          <a:p>
            <a:endParaRPr lang="zh-CN" altLang="en-US" sz="28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50B9F6D-E60C-72EB-C2D3-22F2312D8B05}"/>
              </a:ext>
            </a:extLst>
          </p:cNvPr>
          <p:cNvGrpSpPr/>
          <p:nvPr/>
        </p:nvGrpSpPr>
        <p:grpSpPr>
          <a:xfrm>
            <a:off x="3617843" y="1488948"/>
            <a:ext cx="4900796" cy="3029214"/>
            <a:chOff x="1179095" y="573744"/>
            <a:chExt cx="6570055" cy="4036899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6" name="Object 5">
                  <a:extLst>
                    <a:ext uri="{FF2B5EF4-FFF2-40B4-BE49-F238E27FC236}">
                      <a16:creationId xmlns:a16="http://schemas.microsoft.com/office/drawing/2014/main" id="{2338E0CB-78A0-2590-8BA8-EB7BC47812B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529802953"/>
                    </p:ext>
                  </p:extLst>
                </p:nvPr>
              </p:nvGraphicFramePr>
              <p:xfrm>
                <a:off x="2821535" y="573744"/>
                <a:ext cx="4927615" cy="403689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VISIO" r:id="rId4" imgW="2178360" imgH="1783440" progId="Visio.Drawing.5">
                        <p:embed/>
                      </p:oleObj>
                    </mc:Choice>
                    <mc:Fallback>
                      <p:oleObj name="VISIO" r:id="rId4" imgW="2178360" imgH="1783440" progId="Visio.Drawing.5">
                        <p:embed/>
                        <p:pic>
                          <p:nvPicPr>
                            <p:cNvPr id="6" name="Object 5">
                              <a:extLst>
                                <a:ext uri="{FF2B5EF4-FFF2-40B4-BE49-F238E27FC236}">
                                  <a16:creationId xmlns:a16="http://schemas.microsoft.com/office/drawing/2014/main" id="{2338E0CB-78A0-2590-8BA8-EB7BC47812BE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821535" y="573744"/>
                              <a:ext cx="4927615" cy="403689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6" name="Object 5">
                  <a:extLst>
                    <a:ext uri="{FF2B5EF4-FFF2-40B4-BE49-F238E27FC236}">
                      <a16:creationId xmlns:a16="http://schemas.microsoft.com/office/drawing/2014/main" id="{2338E0CB-78A0-2590-8BA8-EB7BC47812B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529802953"/>
                    </p:ext>
                  </p:extLst>
                </p:nvPr>
              </p:nvGraphicFramePr>
              <p:xfrm>
                <a:off x="2821535" y="573744"/>
                <a:ext cx="4927615" cy="403689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VISIO" r:id="rId6" imgW="2178360" imgH="1783440" progId="Visio.Drawing.5">
                        <p:embed/>
                      </p:oleObj>
                    </mc:Choice>
                    <mc:Fallback>
                      <p:oleObj name="VISIO" r:id="rId6" imgW="2178360" imgH="1783440" progId="Visio.Drawing.5">
                        <p:embed/>
                        <p:pic>
                          <p:nvPicPr>
                            <p:cNvPr id="6" name="Object 5">
                              <a:extLst>
                                <a:ext uri="{FF2B5EF4-FFF2-40B4-BE49-F238E27FC236}">
                                  <a16:creationId xmlns:a16="http://schemas.microsoft.com/office/drawing/2014/main" id="{4953B543-19A2-4B6F-B924-012A7CF3F108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821535" y="573744"/>
                              <a:ext cx="4927615" cy="403689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9E6956C-F775-F889-B530-3C58233B04BD}"/>
                </a:ext>
              </a:extLst>
            </p:cNvPr>
            <p:cNvSpPr/>
            <p:nvPr/>
          </p:nvSpPr>
          <p:spPr>
            <a:xfrm>
              <a:off x="1179095" y="3868153"/>
              <a:ext cx="848226" cy="54142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9DE7644-B801-6B5E-1D44-4BC4F07AC81C}"/>
                    </a:ext>
                  </a:extLst>
                </p:cNvPr>
                <p:cNvSpPr txBox="1"/>
                <p:nvPr/>
              </p:nvSpPr>
              <p:spPr>
                <a:xfrm>
                  <a:off x="1588307" y="4078706"/>
                  <a:ext cx="53854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𝐶𝐸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7D349EA7-5AF5-4131-BB32-0DAAD4A906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8307" y="4078706"/>
                  <a:ext cx="538545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22973" r="-12162" b="-352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D619F95-E190-89EE-7473-B060D85002AB}"/>
              </a:ext>
            </a:extLst>
          </p:cNvPr>
          <p:cNvGrpSpPr/>
          <p:nvPr/>
        </p:nvGrpSpPr>
        <p:grpSpPr>
          <a:xfrm>
            <a:off x="8309113" y="3644348"/>
            <a:ext cx="3882887" cy="3102240"/>
            <a:chOff x="6253138" y="1690688"/>
            <a:chExt cx="4772011" cy="3698893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0" name="Object 9">
                  <a:extLst>
                    <a:ext uri="{FF2B5EF4-FFF2-40B4-BE49-F238E27FC236}">
                      <a16:creationId xmlns:a16="http://schemas.microsoft.com/office/drawing/2014/main" id="{15CB1521-4A88-CE9C-63BF-3381AA456BA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577235717"/>
                    </p:ext>
                  </p:extLst>
                </p:nvPr>
              </p:nvGraphicFramePr>
              <p:xfrm>
                <a:off x="6253138" y="1690688"/>
                <a:ext cx="4772011" cy="3698893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VISIO" r:id="rId9" imgW="2268360" imgH="1513440" progId="Visio.Drawing.5">
                        <p:embed/>
                      </p:oleObj>
                    </mc:Choice>
                    <mc:Fallback>
                      <p:oleObj name="VISIO" r:id="rId9" imgW="2268360" imgH="1513440" progId="Visio.Drawing.5">
                        <p:embed/>
                        <p:pic>
                          <p:nvPicPr>
                            <p:cNvPr id="10" name="Object 9">
                              <a:extLst>
                                <a:ext uri="{FF2B5EF4-FFF2-40B4-BE49-F238E27FC236}">
                                  <a16:creationId xmlns:a16="http://schemas.microsoft.com/office/drawing/2014/main" id="{15CB1521-4A88-CE9C-63BF-3381AA456BAE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 t="-14999" b="-1250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53138" y="1690688"/>
                              <a:ext cx="4772011" cy="369889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7" name="Object 6">
                  <a:extLst>
                    <a:ext uri="{FF2B5EF4-FFF2-40B4-BE49-F238E27FC236}">
                      <a16:creationId xmlns:a16="http://schemas.microsoft.com/office/drawing/2014/main" id="{E788FDA5-A44D-4852-B3D6-03F2EA6E011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182357611"/>
                    </p:ext>
                  </p:extLst>
                </p:nvPr>
              </p:nvGraphicFramePr>
              <p:xfrm>
                <a:off x="6253138" y="1690688"/>
                <a:ext cx="4772011" cy="3698893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8117" name="VISIO" r:id="rId11" imgW="2268360" imgH="1513440" progId="Visio.Drawing.5">
                        <p:embed/>
                      </p:oleObj>
                    </mc:Choice>
                    <mc:Fallback>
                      <p:oleObj name="VISIO" r:id="rId11" imgW="2268360" imgH="1513440" progId="Visio.Drawing.5">
                        <p:embed/>
                        <p:pic>
                          <p:nvPicPr>
                            <p:cNvPr id="7" name="Object 6">
                              <a:extLst>
                                <a:ext uri="{FF2B5EF4-FFF2-40B4-BE49-F238E27FC236}">
                                  <a16:creationId xmlns:a16="http://schemas.microsoft.com/office/drawing/2014/main" id="{E788FDA5-A44D-4852-B3D6-03F2EA6E0117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 t="-14999" b="-1250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53138" y="1690688"/>
                              <a:ext cx="4772011" cy="369889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A1169-0518-A02E-90FB-1A7D14365B72}"/>
                </a:ext>
              </a:extLst>
            </p:cNvPr>
            <p:cNvSpPr/>
            <p:nvPr/>
          </p:nvSpPr>
          <p:spPr>
            <a:xfrm>
              <a:off x="6322595" y="3269424"/>
              <a:ext cx="848226" cy="54142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8258E9B-7138-F85C-8D1B-B6CF14536E2D}"/>
                    </a:ext>
                  </a:extLst>
                </p:cNvPr>
                <p:cNvSpPr txBox="1"/>
                <p:nvPr/>
              </p:nvSpPr>
              <p:spPr>
                <a:xfrm>
                  <a:off x="6731807" y="3479977"/>
                  <a:ext cx="53854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𝐶𝐸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A250EE4-9E86-4281-87C0-584BBF91FB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31807" y="3479977"/>
                  <a:ext cx="538545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17500" r="-7500" b="-32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3550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Why Q-point is important?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6C3556-463C-1B69-9EF2-48E0C72FA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8633"/>
            <a:ext cx="10515600" cy="4351338"/>
          </a:xfrm>
        </p:spPr>
        <p:txBody>
          <a:bodyPr/>
          <a:lstStyle/>
          <a:p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Amplification may not be taking place over the whole signal cycle due to incorrect biasing levels.</a:t>
            </a:r>
          </a:p>
          <a:p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The input signal may be too large, causing the amplifiers transistors to be limited by the supply voltage.</a:t>
            </a:r>
          </a:p>
          <a:p>
            <a:r>
              <a:rPr lang="en-US" altLang="zh-CN" b="0" i="0" dirty="0">
                <a:solidFill>
                  <a:schemeClr val="bg2">
                    <a:lumMod val="50000"/>
                  </a:schemeClr>
                </a:solidFill>
                <a:effectLst/>
                <a:latin typeface="Lato" panose="020F0502020204030203" pitchFamily="34" charset="0"/>
              </a:rPr>
              <a:t>The amplification may not be a linear signal over the entire frequency range of inputs.</a:t>
            </a:r>
          </a:p>
          <a:p>
            <a:r>
              <a:rPr lang="en-US" altLang="zh-CN" b="0" i="0" dirty="0">
                <a:solidFill>
                  <a:srgbClr val="C00000"/>
                </a:solidFill>
                <a:effectLst/>
                <a:latin typeface="Lato" panose="020F0502020204030203" pitchFamily="34" charset="0"/>
              </a:rPr>
              <a:t>Careful choice of the transistor and biasing components (Q Point) can help minimize the effect of amplifier distortion!</a:t>
            </a:r>
          </a:p>
          <a:p>
            <a:endParaRPr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60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C-E configuration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6">
            <a:extLst>
              <a:ext uri="{FF2B5EF4-FFF2-40B4-BE49-F238E27FC236}">
                <a16:creationId xmlns:a16="http://schemas.microsoft.com/office/drawing/2014/main" id="{AD128C82-4CF1-2A40-819B-5FA65ABBF3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3189" y="2199824"/>
          <a:ext cx="4038600" cy="274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2" imgW="12200000" imgH="8333333" progId="MSPhotoEd.3">
                  <p:embed/>
                </p:oleObj>
              </mc:Choice>
              <mc:Fallback>
                <p:oleObj name="Photo Editor 照片" r:id="rId2" imgW="12200000" imgH="8333333" progId="MSPhotoEd.3">
                  <p:embed/>
                  <p:pic>
                    <p:nvPicPr>
                      <p:cNvPr id="3" name="Object 6">
                        <a:extLst>
                          <a:ext uri="{FF2B5EF4-FFF2-40B4-BE49-F238E27FC236}">
                            <a16:creationId xmlns:a16="http://schemas.microsoft.com/office/drawing/2014/main" id="{AD128C82-4CF1-2A40-819B-5FA65ABBF3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3189" y="2199824"/>
                        <a:ext cx="4038600" cy="274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1F0EE754-ED7A-3E3B-9973-16D0C84730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9389" y="2176012"/>
          <a:ext cx="3657600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4" imgW="28133333" imgH="10402752" progId="MSPhotoEd.3">
                  <p:embed/>
                </p:oleObj>
              </mc:Choice>
              <mc:Fallback>
                <p:oleObj name="Photo Editor 照片" r:id="rId4" imgW="28133333" imgH="10402752" progId="MSPhotoEd.3">
                  <p:embed/>
                  <p:pic>
                    <p:nvPicPr>
                      <p:cNvPr id="4" name="Object 7">
                        <a:extLst>
                          <a:ext uri="{FF2B5EF4-FFF2-40B4-BE49-F238E27FC236}">
                            <a16:creationId xmlns:a16="http://schemas.microsoft.com/office/drawing/2014/main" id="{1F0EE754-ED7A-3E3B-9973-16D0C84730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204" r="54469" b="19144"/>
                      <a:stretch>
                        <a:fillRect/>
                      </a:stretch>
                    </p:blipFill>
                    <p:spPr bwMode="auto">
                      <a:xfrm>
                        <a:off x="2189389" y="2176012"/>
                        <a:ext cx="3657600" cy="278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8">
            <a:extLst>
              <a:ext uri="{FF2B5EF4-FFF2-40B4-BE49-F238E27FC236}">
                <a16:creationId xmlns:a16="http://schemas.microsoft.com/office/drawing/2014/main" id="{D1C6746E-D6BF-8C92-1952-A2F9DC8CBC4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75189" y="2977699"/>
            <a:ext cx="2057400" cy="1676400"/>
          </a:xfrm>
          <a:prstGeom prst="lin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" name="Line 9">
            <a:extLst>
              <a:ext uri="{FF2B5EF4-FFF2-40B4-BE49-F238E27FC236}">
                <a16:creationId xmlns:a16="http://schemas.microsoft.com/office/drawing/2014/main" id="{F7F6FD0B-78EE-51DE-6511-6D887EC2BF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08989" y="2633212"/>
            <a:ext cx="2743200" cy="2057400"/>
          </a:xfrm>
          <a:prstGeom prst="lin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32A88F91-A00A-207F-EE3B-3D02D41B9FC2}"/>
              </a:ext>
            </a:extLst>
          </p:cNvPr>
          <p:cNvSpPr>
            <a:spLocks/>
          </p:cNvSpPr>
          <p:nvPr/>
        </p:nvSpPr>
        <p:spPr bwMode="auto">
          <a:xfrm>
            <a:off x="4551589" y="2709412"/>
            <a:ext cx="1219200" cy="685800"/>
          </a:xfrm>
          <a:prstGeom prst="borderCallout2">
            <a:avLst>
              <a:gd name="adj1" fmla="val 16667"/>
              <a:gd name="adj2" fmla="val -6250"/>
              <a:gd name="adj3" fmla="val 16667"/>
              <a:gd name="adj4" fmla="val -26954"/>
              <a:gd name="adj5" fmla="val 171991"/>
              <a:gd name="adj6" fmla="val -48569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zh-CN" sz="3200" dirty="0"/>
              <a:t>Input</a:t>
            </a:r>
            <a:endParaRPr lang="zh-CN" altLang="en-US" sz="1800" dirty="0"/>
          </a:p>
        </p:txBody>
      </p:sp>
      <p:grpSp>
        <p:nvGrpSpPr>
          <p:cNvPr id="8" name="Group 11">
            <a:extLst>
              <a:ext uri="{FF2B5EF4-FFF2-40B4-BE49-F238E27FC236}">
                <a16:creationId xmlns:a16="http://schemas.microsoft.com/office/drawing/2014/main" id="{0E30907B-6F2C-D558-81BC-F836683C89E0}"/>
              </a:ext>
            </a:extLst>
          </p:cNvPr>
          <p:cNvGrpSpPr>
            <a:grpSpLocks/>
          </p:cNvGrpSpPr>
          <p:nvPr/>
        </p:nvGrpSpPr>
        <p:grpSpPr bwMode="auto">
          <a:xfrm>
            <a:off x="2341789" y="3242813"/>
            <a:ext cx="1905000" cy="1741487"/>
            <a:chOff x="618" y="2946"/>
            <a:chExt cx="1200" cy="1097"/>
          </a:xfrm>
        </p:grpSpPr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58B35F4E-B8A3-35FC-671A-AACD9BBF17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6" y="3244"/>
              <a:ext cx="602" cy="603"/>
              <a:chOff x="960" y="2901"/>
              <a:chExt cx="554" cy="603"/>
            </a:xfrm>
          </p:grpSpPr>
          <p:sp>
            <p:nvSpPr>
              <p:cNvPr id="15" name="Line 13">
                <a:extLst>
                  <a:ext uri="{FF2B5EF4-FFF2-40B4-BE49-F238E27FC236}">
                    <a16:creationId xmlns:a16="http://schemas.microsoft.com/office/drawing/2014/main" id="{D0A2F0D2-BD30-8134-A95D-9C8131F040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60" y="2901"/>
                <a:ext cx="528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Line 14">
                <a:extLst>
                  <a:ext uri="{FF2B5EF4-FFF2-40B4-BE49-F238E27FC236}">
                    <a16:creationId xmlns:a16="http://schemas.microsoft.com/office/drawing/2014/main" id="{B9EC6461-4FC3-D77E-C8FB-A68356D4A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4" y="2928"/>
                <a:ext cx="0" cy="576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" name="Oval 15">
              <a:extLst>
                <a:ext uri="{FF2B5EF4-FFF2-40B4-BE49-F238E27FC236}">
                  <a16:creationId xmlns:a16="http://schemas.microsoft.com/office/drawing/2014/main" id="{CF434087-B3E0-EB95-7F88-1EB8913C5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" y="3186"/>
              <a:ext cx="96" cy="9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Text Box 16">
              <a:extLst>
                <a:ext uri="{FF2B5EF4-FFF2-40B4-BE49-F238E27FC236}">
                  <a16:creationId xmlns:a16="http://schemas.microsoft.com/office/drawing/2014/main" id="{D8B075DE-D37C-4877-5236-CA6BA4699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8" y="2946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CC0066"/>
                  </a:solidFill>
                  <a:latin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13" name="Text Box 17">
              <a:extLst>
                <a:ext uri="{FF2B5EF4-FFF2-40B4-BE49-F238E27FC236}">
                  <a16:creationId xmlns:a16="http://schemas.microsoft.com/office/drawing/2014/main" id="{0FE44EC0-D4FB-E61B-C0F2-25FA71091A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" y="309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CC0066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1800" baseline="-25000">
                  <a:solidFill>
                    <a:srgbClr val="CC0066"/>
                  </a:solidFill>
                  <a:latin typeface="Times New Roman" panose="02020603050405020304" pitchFamily="18" charset="0"/>
                </a:rPr>
                <a:t>BQ</a:t>
              </a:r>
              <a:endParaRPr lang="en-US" altLang="zh-CN" sz="1800">
                <a:solidFill>
                  <a:srgbClr val="CC0066"/>
                </a:solidFill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8">
                  <a:extLst>
                    <a:ext uri="{FF2B5EF4-FFF2-40B4-BE49-F238E27FC236}">
                      <a16:creationId xmlns:a16="http://schemas.microsoft.com/office/drawing/2014/main" id="{87CEB112-C872-63F9-F121-E7E6449FC1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38" y="3810"/>
                  <a:ext cx="480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00" i="1" smtClean="0">
                                <a:solidFill>
                                  <a:srgbClr val="CC00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0" i="1" smtClean="0">
                                <a:solidFill>
                                  <a:srgbClr val="CC0066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1800" b="0" i="1" smtClean="0">
                                <a:solidFill>
                                  <a:srgbClr val="CC0066"/>
                                </a:solidFill>
                                <a:latin typeface="Cambria Math" panose="02040503050406030204" pitchFamily="18" charset="0"/>
                              </a:rPr>
                              <m:t>𝐵𝐸</m:t>
                            </m:r>
                          </m:sub>
                        </m:sSub>
                      </m:oMath>
                    </m:oMathPara>
                  </a14:m>
                  <a:endParaRPr lang="en-US" altLang="zh-CN" sz="1800" dirty="0">
                    <a:solidFill>
                      <a:srgbClr val="CC0066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4" name="Text Box 18">
                  <a:extLst>
                    <a:ext uri="{FF2B5EF4-FFF2-40B4-BE49-F238E27FC236}">
                      <a16:creationId xmlns:a16="http://schemas.microsoft.com/office/drawing/2014/main" id="{DC338C05-5C6C-459E-BD89-3782F9667D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38" y="3810"/>
                  <a:ext cx="480" cy="23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Text Box 19">
            <a:extLst>
              <a:ext uri="{FF2B5EF4-FFF2-40B4-BE49-F238E27FC236}">
                <a16:creationId xmlns:a16="http://schemas.microsoft.com/office/drawing/2014/main" id="{D33B7F87-D624-0196-E89C-C9A843FA1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9789" y="3242812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800" i="1">
                <a:solidFill>
                  <a:srgbClr val="CC0066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1800" baseline="-25000">
                <a:solidFill>
                  <a:srgbClr val="CC0066"/>
                </a:solidFill>
                <a:latin typeface="Times New Roman" panose="02020603050405020304" pitchFamily="18" charset="0"/>
              </a:rPr>
              <a:t>BQ</a:t>
            </a:r>
            <a:endParaRPr lang="en-US" altLang="zh-CN" sz="1800">
              <a:solidFill>
                <a:srgbClr val="CC0066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8" name="Group 20">
            <a:extLst>
              <a:ext uri="{FF2B5EF4-FFF2-40B4-BE49-F238E27FC236}">
                <a16:creationId xmlns:a16="http://schemas.microsoft.com/office/drawing/2014/main" id="{CE438D37-19F4-F15F-10F1-B6E02B5CD6A7}"/>
              </a:ext>
            </a:extLst>
          </p:cNvPr>
          <p:cNvGrpSpPr>
            <a:grpSpLocks/>
          </p:cNvGrpSpPr>
          <p:nvPr/>
        </p:nvGrpSpPr>
        <p:grpSpPr bwMode="auto">
          <a:xfrm>
            <a:off x="6075589" y="3166612"/>
            <a:ext cx="2133600" cy="1890712"/>
            <a:chOff x="2970" y="2898"/>
            <a:chExt cx="1344" cy="1191"/>
          </a:xfrm>
        </p:grpSpPr>
        <p:grpSp>
          <p:nvGrpSpPr>
            <p:cNvPr id="19" name="Group 21">
              <a:extLst>
                <a:ext uri="{FF2B5EF4-FFF2-40B4-BE49-F238E27FC236}">
                  <a16:creationId xmlns:a16="http://schemas.microsoft.com/office/drawing/2014/main" id="{2D1C1CB0-C510-DA73-0EE9-6E8C46E9D1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8" y="3138"/>
              <a:ext cx="866" cy="720"/>
              <a:chOff x="3360" y="2784"/>
              <a:chExt cx="816" cy="720"/>
            </a:xfrm>
          </p:grpSpPr>
          <p:sp>
            <p:nvSpPr>
              <p:cNvPr id="24" name="Line 22">
                <a:extLst>
                  <a:ext uri="{FF2B5EF4-FFF2-40B4-BE49-F238E27FC236}">
                    <a16:creationId xmlns:a16="http://schemas.microsoft.com/office/drawing/2014/main" id="{99FD774A-DD29-D5F4-0BBB-BD8D71E7A5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60" y="2808"/>
                <a:ext cx="816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Line 23">
                <a:extLst>
                  <a:ext uri="{FF2B5EF4-FFF2-40B4-BE49-F238E27FC236}">
                    <a16:creationId xmlns:a16="http://schemas.microsoft.com/office/drawing/2014/main" id="{C3FA94F3-E4FC-A20D-9EAD-E9715D423B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0" y="2784"/>
                <a:ext cx="0" cy="72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" name="Oval 24">
              <a:extLst>
                <a:ext uri="{FF2B5EF4-FFF2-40B4-BE49-F238E27FC236}">
                  <a16:creationId xmlns:a16="http://schemas.microsoft.com/office/drawing/2014/main" id="{D849862F-D6B2-39D8-CA34-3940AD29B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1" y="3115"/>
              <a:ext cx="96" cy="9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" name="Text Box 25">
              <a:extLst>
                <a:ext uri="{FF2B5EF4-FFF2-40B4-BE49-F238E27FC236}">
                  <a16:creationId xmlns:a16="http://schemas.microsoft.com/office/drawing/2014/main" id="{FFFCBE28-45CF-60F4-856D-6CF549AFE8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6" y="2898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CC0066"/>
                  </a:solidFill>
                  <a:latin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22" name="Text Box 26">
              <a:extLst>
                <a:ext uri="{FF2B5EF4-FFF2-40B4-BE49-F238E27FC236}">
                  <a16:creationId xmlns:a16="http://schemas.microsoft.com/office/drawing/2014/main" id="{A620DFEA-3783-7F70-A3D3-2E39AA2C9A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0" y="2994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CN" sz="1800" i="1">
                  <a:solidFill>
                    <a:srgbClr val="CC0066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1800" baseline="-25000">
                  <a:solidFill>
                    <a:srgbClr val="CC0066"/>
                  </a:solidFill>
                  <a:latin typeface="Times New Roman" panose="02020603050405020304" pitchFamily="18" charset="0"/>
                </a:rPr>
                <a:t>CQ</a:t>
              </a:r>
              <a:endParaRPr lang="en-US" altLang="zh-CN" sz="1800">
                <a:solidFill>
                  <a:srgbClr val="CC0066"/>
                </a:solidFill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 Box 27">
                  <a:extLst>
                    <a:ext uri="{FF2B5EF4-FFF2-40B4-BE49-F238E27FC236}">
                      <a16:creationId xmlns:a16="http://schemas.microsoft.com/office/drawing/2014/main" id="{872A22AC-1B42-256A-744C-0469A8365B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38" y="3858"/>
                  <a:ext cx="48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rgbClr val="CC00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CC0066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CC0066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altLang="zh-CN" i="1">
                                <a:solidFill>
                                  <a:srgbClr val="CC0066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</m:oMath>
                    </m:oMathPara>
                  </a14:m>
                  <a:endParaRPr lang="en-US" altLang="zh-CN" sz="1800" dirty="0">
                    <a:solidFill>
                      <a:srgbClr val="CC0066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" name="Text Box 27">
                  <a:extLst>
                    <a:ext uri="{FF2B5EF4-FFF2-40B4-BE49-F238E27FC236}">
                      <a16:creationId xmlns:a16="http://schemas.microsoft.com/office/drawing/2014/main" id="{A31A1F6C-D444-4DFD-BC8A-C3274C840E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8" y="3858"/>
                  <a:ext cx="480" cy="2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AutoShape 28">
            <a:extLst>
              <a:ext uri="{FF2B5EF4-FFF2-40B4-BE49-F238E27FC236}">
                <a16:creationId xmlns:a16="http://schemas.microsoft.com/office/drawing/2014/main" id="{F2EB84FE-F03A-76D8-0767-021B1DDB0CB7}"/>
              </a:ext>
            </a:extLst>
          </p:cNvPr>
          <p:cNvSpPr>
            <a:spLocks/>
          </p:cNvSpPr>
          <p:nvPr/>
        </p:nvSpPr>
        <p:spPr bwMode="auto">
          <a:xfrm>
            <a:off x="7751989" y="2557011"/>
            <a:ext cx="1676400" cy="585789"/>
          </a:xfrm>
          <a:prstGeom prst="borderCallout2">
            <a:avLst>
              <a:gd name="adj1" fmla="val 30000"/>
              <a:gd name="adj2" fmla="val -8333"/>
              <a:gd name="adj3" fmla="val 30000"/>
              <a:gd name="adj4" fmla="val -22051"/>
              <a:gd name="adj5" fmla="val 62736"/>
              <a:gd name="adj6" fmla="val -41482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zh-CN" sz="2800" dirty="0"/>
              <a:t>Output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3D748846-40E0-4126-2867-BAD52DBF0706}"/>
                  </a:ext>
                </a:extLst>
              </p:cNvPr>
              <p:cNvSpPr txBox="1"/>
              <p:nvPr/>
            </p:nvSpPr>
            <p:spPr bwMode="auto">
              <a:xfrm>
                <a:off x="3254375" y="5175250"/>
                <a:ext cx="1905000" cy="4333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BE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BB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3D748846-40E0-4126-2867-BAD52DBF0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54375" y="5175250"/>
                <a:ext cx="1905000" cy="4333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7C98E092-1C6A-A624-D8FF-E6A82CB7A795}"/>
                  </a:ext>
                </a:extLst>
              </p:cNvPr>
              <p:cNvSpPr txBox="1"/>
              <p:nvPr/>
            </p:nvSpPr>
            <p:spPr bwMode="auto">
              <a:xfrm>
                <a:off x="7116763" y="5153025"/>
                <a:ext cx="1881187" cy="4333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CE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CC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7C98E092-1C6A-A624-D8FF-E6A82CB7A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16763" y="5153025"/>
                <a:ext cx="1881187" cy="4333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07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17" grpId="0" autoUpdateAnimBg="0"/>
      <p:bldP spid="26" grpId="0" animBg="1" autoUpdateAnimBg="0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How to provide DC &amp; AC inputs?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EC5CC6E3-92FD-FD14-57A0-47EAE1BE0374}"/>
              </a:ext>
            </a:extLst>
          </p:cNvPr>
          <p:cNvGrpSpPr>
            <a:grpSpLocks/>
          </p:cNvGrpSpPr>
          <p:nvPr/>
        </p:nvGrpSpPr>
        <p:grpSpPr bwMode="auto">
          <a:xfrm>
            <a:off x="4622786" y="1665688"/>
            <a:ext cx="2908117" cy="3535456"/>
            <a:chOff x="2064" y="1026"/>
            <a:chExt cx="1586" cy="1412"/>
          </a:xfrm>
        </p:grpSpPr>
        <p:graphicFrame>
          <p:nvGraphicFramePr>
            <p:cNvPr id="4" name="Object 10">
              <a:extLst>
                <a:ext uri="{FF2B5EF4-FFF2-40B4-BE49-F238E27FC236}">
                  <a16:creationId xmlns:a16="http://schemas.microsoft.com/office/drawing/2014/main" id="{B431422A-EB78-53D2-7929-5D76EA146F0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90" y="1026"/>
            <a:ext cx="1360" cy="1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照片" r:id="rId2" imgW="14257143" imgH="8392696" progId="MSPhotoEd.3">
                    <p:embed/>
                  </p:oleObj>
                </mc:Choice>
                <mc:Fallback>
                  <p:oleObj name="Photo Editor 照片" r:id="rId2" imgW="14257143" imgH="8392696" progId="MSPhotoEd.3">
                    <p:embed/>
                    <p:pic>
                      <p:nvPicPr>
                        <p:cNvPr id="4" name="Object 10">
                          <a:extLst>
                            <a:ext uri="{FF2B5EF4-FFF2-40B4-BE49-F238E27FC236}">
                              <a16:creationId xmlns:a16="http://schemas.microsoft.com/office/drawing/2014/main" id="{B431422A-EB78-53D2-7929-5D76EA146F0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50000"/>
                        <a:stretch>
                          <a:fillRect/>
                        </a:stretch>
                      </p:blipFill>
                      <p:spPr bwMode="auto">
                        <a:xfrm>
                          <a:off x="2290" y="1026"/>
                          <a:ext cx="1360" cy="14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AutoShape 11">
              <a:extLst>
                <a:ext uri="{FF2B5EF4-FFF2-40B4-BE49-F238E27FC236}">
                  <a16:creationId xmlns:a16="http://schemas.microsoft.com/office/drawing/2014/main" id="{A5E89FC6-E04C-520C-E423-78BAE3D08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570"/>
              <a:ext cx="272" cy="136"/>
            </a:xfrm>
            <a:prstGeom prst="notchedRight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6" name="Object 12">
            <a:extLst>
              <a:ext uri="{FF2B5EF4-FFF2-40B4-BE49-F238E27FC236}">
                <a16:creationId xmlns:a16="http://schemas.microsoft.com/office/drawing/2014/main" id="{4005488C-DEB5-19EE-8A70-9C93C32057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091095"/>
              </p:ext>
            </p:extLst>
          </p:nvPr>
        </p:nvGraphicFramePr>
        <p:xfrm>
          <a:off x="838200" y="1778361"/>
          <a:ext cx="3784586" cy="3535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4" imgW="12069860" imgH="8257143" progId="MSPhotoEd.3">
                  <p:embed/>
                </p:oleObj>
              </mc:Choice>
              <mc:Fallback>
                <p:oleObj name="Photo Editor 照片" r:id="rId4" imgW="12069860" imgH="8257143" progId="MSPhotoEd.3">
                  <p:embed/>
                  <p:pic>
                    <p:nvPicPr>
                      <p:cNvPr id="6" name="Object 12">
                        <a:extLst>
                          <a:ext uri="{FF2B5EF4-FFF2-40B4-BE49-F238E27FC236}">
                            <a16:creationId xmlns:a16="http://schemas.microsoft.com/office/drawing/2014/main" id="{4005488C-DEB5-19EE-8A70-9C93C32057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78361"/>
                        <a:ext cx="3784586" cy="3535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4">
            <a:extLst>
              <a:ext uri="{FF2B5EF4-FFF2-40B4-BE49-F238E27FC236}">
                <a16:creationId xmlns:a16="http://schemas.microsoft.com/office/drawing/2014/main" id="{C1110E0F-E077-3B96-0DA5-6C5306BDA67C}"/>
              </a:ext>
            </a:extLst>
          </p:cNvPr>
          <p:cNvGrpSpPr>
            <a:grpSpLocks/>
          </p:cNvGrpSpPr>
          <p:nvPr/>
        </p:nvGrpSpPr>
        <p:grpSpPr bwMode="auto">
          <a:xfrm>
            <a:off x="7200854" y="1553015"/>
            <a:ext cx="4022958" cy="3725749"/>
            <a:chOff x="3470" y="981"/>
            <a:chExt cx="2194" cy="1488"/>
          </a:xfrm>
        </p:grpSpPr>
        <p:sp>
          <p:nvSpPr>
            <p:cNvPr id="8" name="AutoShape 15">
              <a:extLst>
                <a:ext uri="{FF2B5EF4-FFF2-40B4-BE49-F238E27FC236}">
                  <a16:creationId xmlns:a16="http://schemas.microsoft.com/office/drawing/2014/main" id="{1E2CBFA3-6297-CD51-CE0A-54253A3AC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570"/>
              <a:ext cx="272" cy="136"/>
            </a:xfrm>
            <a:prstGeom prst="notchedRight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9" name="Object 16">
              <a:extLst>
                <a:ext uri="{FF2B5EF4-FFF2-40B4-BE49-F238E27FC236}">
                  <a16:creationId xmlns:a16="http://schemas.microsoft.com/office/drawing/2014/main" id="{EBB71874-653D-6649-3218-0271E6FFC29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0586317"/>
                </p:ext>
              </p:extLst>
            </p:nvPr>
          </p:nvGraphicFramePr>
          <p:xfrm>
            <a:off x="3787" y="981"/>
            <a:ext cx="1877" cy="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照片" r:id="rId6" imgW="10593279" imgH="8400000" progId="MSPhotoEd.3">
                    <p:embed/>
                  </p:oleObj>
                </mc:Choice>
                <mc:Fallback>
                  <p:oleObj name="Photo Editor 照片" r:id="rId6" imgW="10593279" imgH="8400000" progId="MSPhotoEd.3">
                    <p:embed/>
                    <p:pic>
                      <p:nvPicPr>
                        <p:cNvPr id="9" name="Object 16">
                          <a:extLst>
                            <a:ext uri="{FF2B5EF4-FFF2-40B4-BE49-F238E27FC236}">
                              <a16:creationId xmlns:a16="http://schemas.microsoft.com/office/drawing/2014/main" id="{EBB71874-653D-6649-3218-0271E6FFC29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7" y="981"/>
                          <a:ext cx="1877" cy="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文本框 2">
            <a:extLst>
              <a:ext uri="{FF2B5EF4-FFF2-40B4-BE49-F238E27FC236}">
                <a16:creationId xmlns:a16="http://schemas.microsoft.com/office/drawing/2014/main" id="{68EF5204-9482-AF50-52B0-A84872C208AF}"/>
              </a:ext>
            </a:extLst>
          </p:cNvPr>
          <p:cNvSpPr txBox="1"/>
          <p:nvPr/>
        </p:nvSpPr>
        <p:spPr>
          <a:xfrm>
            <a:off x="1747758" y="5804242"/>
            <a:ext cx="8694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>
                <a:solidFill>
                  <a:srgbClr val="FF0000"/>
                </a:solidFill>
                <a:latin typeface="Tahoma" panose="020B0604030504040204" pitchFamily="34" charset="0"/>
              </a:rPr>
              <a:t>How to </a:t>
            </a:r>
            <a:r>
              <a:rPr lang="en-US" altLang="zh-CN" sz="1800" b="0" i="0" u="none" strike="noStrike" baseline="0" dirty="0">
                <a:solidFill>
                  <a:srgbClr val="FF0000"/>
                </a:solidFill>
                <a:latin typeface="Tahoma" panose="020B0604030504040204" pitchFamily="34" charset="0"/>
              </a:rPr>
              <a:t>find a voltage source which is equal to the exact biasing voltage across B-E?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13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How to provide DC &amp; AC inputs?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1">
            <a:extLst>
              <a:ext uri="{FF2B5EF4-FFF2-40B4-BE49-F238E27FC236}">
                <a16:creationId xmlns:a16="http://schemas.microsoft.com/office/drawing/2014/main" id="{CD7F73E0-F069-BBB8-BDAF-F18E239C05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719195"/>
              </p:ext>
            </p:extLst>
          </p:nvPr>
        </p:nvGraphicFramePr>
        <p:xfrm>
          <a:off x="1318166" y="1825625"/>
          <a:ext cx="5377383" cy="396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2" imgW="11361905" imgH="8542857" progId="MSPhotoEd.3">
                  <p:embed/>
                </p:oleObj>
              </mc:Choice>
              <mc:Fallback>
                <p:oleObj name="Photo Editor 照片" r:id="rId2" imgW="11361905" imgH="8542857" progId="MSPhotoEd.3">
                  <p:embed/>
                  <p:pic>
                    <p:nvPicPr>
                      <p:cNvPr id="3" name="Object 21">
                        <a:extLst>
                          <a:ext uri="{FF2B5EF4-FFF2-40B4-BE49-F238E27FC236}">
                            <a16:creationId xmlns:a16="http://schemas.microsoft.com/office/drawing/2014/main" id="{CD7F73E0-F069-BBB8-BDAF-F18E239C05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8166" y="1825625"/>
                        <a:ext cx="5377383" cy="396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B5E45992-D4B4-D580-95C4-86D425381786}"/>
                  </a:ext>
                </a:extLst>
              </p:cNvPr>
              <p:cNvSpPr txBox="1"/>
              <p:nvPr/>
            </p:nvSpPr>
            <p:spPr bwMode="auto">
              <a:xfrm>
                <a:off x="7951788" y="2098675"/>
                <a:ext cx="3402012" cy="5349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HK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𝐵𝐸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，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HK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B5E45992-D4B4-D580-95C4-86D425381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51788" y="2098675"/>
                <a:ext cx="3402012" cy="534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6">
            <a:extLst>
              <a:ext uri="{FF2B5EF4-FFF2-40B4-BE49-F238E27FC236}">
                <a16:creationId xmlns:a16="http://schemas.microsoft.com/office/drawing/2014/main" id="{ED5C01F8-ED74-8CEF-C9A6-9F0B103C54B7}"/>
              </a:ext>
            </a:extLst>
          </p:cNvPr>
          <p:cNvSpPr txBox="1"/>
          <p:nvPr/>
        </p:nvSpPr>
        <p:spPr>
          <a:xfrm>
            <a:off x="6695549" y="2029892"/>
            <a:ext cx="1032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DC</a:t>
            </a:r>
            <a:r>
              <a:rPr lang="zh-CN" altLang="en-US" sz="3200" dirty="0"/>
              <a:t>：</a:t>
            </a:r>
          </a:p>
        </p:txBody>
      </p:sp>
      <p:sp>
        <p:nvSpPr>
          <p:cNvPr id="6" name="文本框 7">
            <a:extLst>
              <a:ext uri="{FF2B5EF4-FFF2-40B4-BE49-F238E27FC236}">
                <a16:creationId xmlns:a16="http://schemas.microsoft.com/office/drawing/2014/main" id="{9BB9031E-4130-E7C4-A9FD-5FB1DFBF9C93}"/>
              </a:ext>
            </a:extLst>
          </p:cNvPr>
          <p:cNvSpPr txBox="1"/>
          <p:nvPr/>
        </p:nvSpPr>
        <p:spPr>
          <a:xfrm>
            <a:off x="6695549" y="3007405"/>
            <a:ext cx="1032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AC</a:t>
            </a:r>
            <a:r>
              <a:rPr lang="zh-CN" altLang="en-US" sz="3200" dirty="0"/>
              <a:t>：</a:t>
            </a:r>
          </a:p>
        </p:txBody>
      </p:sp>
      <p:sp>
        <p:nvSpPr>
          <p:cNvPr id="7" name="流程图: 过程 8">
            <a:extLst>
              <a:ext uri="{FF2B5EF4-FFF2-40B4-BE49-F238E27FC236}">
                <a16:creationId xmlns:a16="http://schemas.microsoft.com/office/drawing/2014/main" id="{B1C032B3-D6E8-9F43-0E37-C2F0347231DE}"/>
              </a:ext>
            </a:extLst>
          </p:cNvPr>
          <p:cNvSpPr/>
          <p:nvPr/>
        </p:nvSpPr>
        <p:spPr>
          <a:xfrm>
            <a:off x="7951787" y="2914028"/>
            <a:ext cx="3195021" cy="678152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2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kumimoji="1" lang="en-US" altLang="zh-CN" sz="3200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BE</a:t>
            </a:r>
            <a:r>
              <a:rPr kumimoji="1" lang="zh-CN" altLang="en-US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＝</a:t>
            </a:r>
            <a:r>
              <a:rPr kumimoji="1" lang="en-US" altLang="zh-CN" sz="32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</a:t>
            </a:r>
            <a:r>
              <a:rPr kumimoji="1" lang="en-US" altLang="zh-CN" sz="3200" baseline="-25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FBD63A-AD54-A58F-E9D6-AF44471D6DA7}"/>
              </a:ext>
            </a:extLst>
          </p:cNvPr>
          <p:cNvSpPr/>
          <p:nvPr/>
        </p:nvSpPr>
        <p:spPr>
          <a:xfrm>
            <a:off x="1975104" y="3992880"/>
            <a:ext cx="640080" cy="4023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EFC1C-A1D6-2EC9-9E46-36DAF121AE41}"/>
              </a:ext>
            </a:extLst>
          </p:cNvPr>
          <p:cNvSpPr/>
          <p:nvPr/>
        </p:nvSpPr>
        <p:spPr>
          <a:xfrm>
            <a:off x="4602480" y="3428999"/>
            <a:ext cx="640080" cy="4023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CBD8A0-27BE-A127-34FE-8A8F1BD3F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5104" y="3992880"/>
            <a:ext cx="621846" cy="3962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48F53B-3E5D-FD4B-E942-DB7D195258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0742" y="3435061"/>
            <a:ext cx="603556" cy="3962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8F4AC5-B3CD-D716-699A-882257FA9DD0}"/>
              </a:ext>
            </a:extLst>
          </p:cNvPr>
          <p:cNvSpPr txBox="1"/>
          <p:nvPr/>
        </p:nvSpPr>
        <p:spPr>
          <a:xfrm>
            <a:off x="7229856" y="5105798"/>
            <a:ext cx="3916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Coupling capacitors (large enough so that they become short-circuit at signal frequencies)</a:t>
            </a:r>
          </a:p>
        </p:txBody>
      </p:sp>
      <p:sp>
        <p:nvSpPr>
          <p:cNvPr id="14" name="文本框 7">
            <a:extLst>
              <a:ext uri="{FF2B5EF4-FFF2-40B4-BE49-F238E27FC236}">
                <a16:creationId xmlns:a16="http://schemas.microsoft.com/office/drawing/2014/main" id="{05E447BB-DE52-3A01-2EC1-B2D57495CBBF}"/>
              </a:ext>
            </a:extLst>
          </p:cNvPr>
          <p:cNvSpPr txBox="1"/>
          <p:nvPr/>
        </p:nvSpPr>
        <p:spPr>
          <a:xfrm>
            <a:off x="6698864" y="3905241"/>
            <a:ext cx="1032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Total</a:t>
            </a:r>
            <a:r>
              <a:rPr lang="zh-CN" altLang="en-US" sz="3200" dirty="0"/>
              <a:t>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流程图: 过程 8">
                <a:extLst>
                  <a:ext uri="{FF2B5EF4-FFF2-40B4-BE49-F238E27FC236}">
                    <a16:creationId xmlns:a16="http://schemas.microsoft.com/office/drawing/2014/main" id="{830CEDEC-E979-54C5-C674-A2326C6CB497}"/>
                  </a:ext>
                </a:extLst>
              </p:cNvPr>
              <p:cNvSpPr/>
              <p:nvPr/>
            </p:nvSpPr>
            <p:spPr>
              <a:xfrm>
                <a:off x="7955102" y="3811864"/>
                <a:ext cx="3195021" cy="678152"/>
              </a:xfrm>
              <a:prstGeom prst="flowChartProcess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3200" i="1" dirty="0" err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kumimoji="1" lang="en-US" altLang="zh-CN" sz="3200" baseline="-25000" dirty="0" err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BE</a:t>
                </a:r>
                <a:r>
                  <a:rPr kumimoji="1" lang="zh-CN" alt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＝</a:t>
                </a:r>
                <a:r>
                  <a:rPr kumimoji="1" lang="en-US" altLang="zh-CN" sz="3200" i="1" dirty="0" err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u</a:t>
                </a:r>
                <a:r>
                  <a:rPr kumimoji="1" lang="en-US" altLang="zh-CN" sz="3200" baseline="-25000" dirty="0" err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i</a:t>
                </a:r>
                <a:r>
                  <a:rPr kumimoji="1" lang="zh-CN" altLang="en-US" sz="32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＋</a:t>
                </a:r>
                <a:r>
                  <a:rPr lang="en-US" altLang="zh-CN" sz="3200" dirty="0">
                    <a:solidFill>
                      <a:srgbClr val="3333CD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𝐵𝐸</m:t>
                        </m:r>
                      </m:sub>
                    </m:sSub>
                  </m:oMath>
                </a14:m>
                <a:endParaRPr lang="zh-CN" alt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5" name="流程图: 过程 8">
                <a:extLst>
                  <a:ext uri="{FF2B5EF4-FFF2-40B4-BE49-F238E27FC236}">
                    <a16:creationId xmlns:a16="http://schemas.microsoft.com/office/drawing/2014/main" id="{830CEDEC-E979-54C5-C674-A2326C6CB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102" y="3811864"/>
                <a:ext cx="3195021" cy="678152"/>
              </a:xfrm>
              <a:prstGeom prst="flowChartProcess">
                <a:avLst/>
              </a:prstGeom>
              <a:blipFill>
                <a:blip r:embed="rId7"/>
                <a:stretch>
                  <a:fillRect t="-5263" b="-2105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5115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DC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9C9F89-8EE8-ED56-7E73-C88B2F69E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77" b="8035"/>
          <a:stretch>
            <a:fillRect/>
          </a:stretch>
        </p:blipFill>
        <p:spPr bwMode="auto">
          <a:xfrm>
            <a:off x="5215219" y="2054010"/>
            <a:ext cx="2734878" cy="318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F82E1D-20AC-6D03-0DD8-ACEB4861C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0000" contrast="78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6" y="2147113"/>
            <a:ext cx="4617192" cy="3096549"/>
          </a:xfrm>
          <a:prstGeom prst="rect">
            <a:avLst/>
          </a:prstGeom>
          <a:solidFill>
            <a:srgbClr val="FFFFFF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72F08CBA-238A-4EF6-718E-56E748E98D06}"/>
                  </a:ext>
                </a:extLst>
              </p:cNvPr>
              <p:cNvSpPr txBox="1"/>
              <p:nvPr/>
            </p:nvSpPr>
            <p:spPr bwMode="auto">
              <a:xfrm>
                <a:off x="8645852" y="2370105"/>
                <a:ext cx="3213100" cy="212970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BQ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＝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BB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－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</a:rPr>
                                <m:t>𝐵𝐸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den>
                      </m:f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CQ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BQ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CC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CQ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72F08CBA-238A-4EF6-718E-56E748E98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45852" y="2370105"/>
                <a:ext cx="3213100" cy="21297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10">
                <a:extLst>
                  <a:ext uri="{FF2B5EF4-FFF2-40B4-BE49-F238E27FC236}">
                    <a16:creationId xmlns:a16="http://schemas.microsoft.com/office/drawing/2014/main" id="{0EF08D17-3AE7-E1DF-221B-5C3E3EFA3D5C}"/>
                  </a:ext>
                </a:extLst>
              </p:cNvPr>
              <p:cNvSpPr txBox="1"/>
              <p:nvPr/>
            </p:nvSpPr>
            <p:spPr>
              <a:xfrm>
                <a:off x="3291840" y="5532350"/>
                <a:ext cx="573633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4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4000" i="1">
                            <a:latin typeface="Cambria Math" panose="02040503050406030204" pitchFamily="18" charset="0"/>
                          </a:rPr>
                          <m:t>𝐵𝐸</m:t>
                        </m:r>
                      </m:sub>
                    </m:sSub>
                  </m:oMath>
                </a14:m>
                <a:r>
                  <a:rPr kumimoji="1" lang="en-US" altLang="zh-CN" sz="4000" baseline="-25000" dirty="0">
                    <a:latin typeface="Times New Roman" panose="02020603050405020304" pitchFamily="18" charset="0"/>
                  </a:rPr>
                  <a:t> </a:t>
                </a:r>
                <a:r>
                  <a:rPr kumimoji="1" lang="en-US" altLang="zh-CN" sz="4000" dirty="0">
                    <a:latin typeface="Times New Roman" panose="02020603050405020304" pitchFamily="18" charset="0"/>
                  </a:rPr>
                  <a:t>= 0.6/0.7V, </a:t>
                </a:r>
                <a:r>
                  <a:rPr kumimoji="1" lang="en-US" altLang="zh-CN" sz="4000" i="1" dirty="0">
                    <a:latin typeface="Times New Roman" panose="02020603050405020304" pitchFamily="18" charset="0"/>
                  </a:rPr>
                  <a:t>I</a:t>
                </a:r>
                <a:r>
                  <a:rPr kumimoji="1" lang="en-US" altLang="zh-CN" sz="4000" baseline="-25000" dirty="0">
                    <a:latin typeface="Times New Roman" panose="02020603050405020304" pitchFamily="18" charset="0"/>
                  </a:rPr>
                  <a:t>CQ</a:t>
                </a:r>
                <a:r>
                  <a:rPr kumimoji="1" lang="zh-CN" altLang="en-US" sz="4000" dirty="0">
                    <a:latin typeface="Times New Roman" panose="02020603050405020304" pitchFamily="18" charset="0"/>
                  </a:rPr>
                  <a:t>＝</a:t>
                </a:r>
                <a:r>
                  <a:rPr kumimoji="1" lang="en-US" altLang="zh-CN" sz="4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βI</a:t>
                </a:r>
                <a:r>
                  <a:rPr kumimoji="1" lang="en-US" altLang="zh-CN" sz="4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BQ</a:t>
                </a:r>
                <a:r>
                  <a:rPr kumimoji="1" lang="en-US" altLang="zh-CN" sz="4000" baseline="-25000" dirty="0">
                    <a:latin typeface="Times New Roman" panose="02020603050405020304" pitchFamily="18" charset="0"/>
                  </a:rPr>
                  <a:t> </a:t>
                </a:r>
                <a:endParaRPr lang="zh-CN" altLang="en-US" sz="4000" dirty="0"/>
              </a:p>
            </p:txBody>
          </p:sp>
        </mc:Choice>
        <mc:Fallback xmlns="">
          <p:sp>
            <p:nvSpPr>
              <p:cNvPr id="6" name="文本框 10">
                <a:extLst>
                  <a:ext uri="{FF2B5EF4-FFF2-40B4-BE49-F238E27FC236}">
                    <a16:creationId xmlns:a16="http://schemas.microsoft.com/office/drawing/2014/main" id="{0EF08D17-3AE7-E1DF-221B-5C3E3EFA3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840" y="5532350"/>
                <a:ext cx="5736336" cy="707886"/>
              </a:xfrm>
              <a:prstGeom prst="rect">
                <a:avLst/>
              </a:prstGeom>
              <a:blipFill>
                <a:blip r:embed="rId5"/>
                <a:stretch>
                  <a:fillRect t="-17241" b="-36207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4389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DC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内容占位符 4">
            <a:extLst>
              <a:ext uri="{FF2B5EF4-FFF2-40B4-BE49-F238E27FC236}">
                <a16:creationId xmlns:a16="http://schemas.microsoft.com/office/drawing/2014/main" id="{FA2CB496-DEE1-A9FA-E47F-7333F65FD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8646" y="1515212"/>
            <a:ext cx="2959867" cy="4842293"/>
          </a:xfrm>
        </p:spPr>
      </p:pic>
      <p:pic>
        <p:nvPicPr>
          <p:cNvPr id="4" name="图片 6">
            <a:extLst>
              <a:ext uri="{FF2B5EF4-FFF2-40B4-BE49-F238E27FC236}">
                <a16:creationId xmlns:a16="http://schemas.microsoft.com/office/drawing/2014/main" id="{87D4CA8F-A91E-0E0E-90A7-80EF0CD9D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541" y="1690688"/>
            <a:ext cx="3848100" cy="771525"/>
          </a:xfrm>
          <a:prstGeom prst="rect">
            <a:avLst/>
          </a:prstGeom>
        </p:spPr>
      </p:pic>
      <p:pic>
        <p:nvPicPr>
          <p:cNvPr id="5" name="图片 8">
            <a:extLst>
              <a:ext uri="{FF2B5EF4-FFF2-40B4-BE49-F238E27FC236}">
                <a16:creationId xmlns:a16="http://schemas.microsoft.com/office/drawing/2014/main" id="{DBD925DE-3818-65A1-0B6C-1B75AC2B1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541" y="2462213"/>
            <a:ext cx="4171950" cy="857250"/>
          </a:xfrm>
          <a:prstGeom prst="rect">
            <a:avLst/>
          </a:prstGeom>
        </p:spPr>
      </p:pic>
      <p:pic>
        <p:nvPicPr>
          <p:cNvPr id="6" name="图片 10">
            <a:extLst>
              <a:ext uri="{FF2B5EF4-FFF2-40B4-BE49-F238E27FC236}">
                <a16:creationId xmlns:a16="http://schemas.microsoft.com/office/drawing/2014/main" id="{8A499E8E-8FA9-93E4-5F64-9C64B621F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6697" y="2614613"/>
            <a:ext cx="1819275" cy="552450"/>
          </a:xfrm>
          <a:prstGeom prst="rect">
            <a:avLst/>
          </a:prstGeom>
        </p:spPr>
      </p:pic>
      <p:sp>
        <p:nvSpPr>
          <p:cNvPr id="7" name="文本框 11">
            <a:extLst>
              <a:ext uri="{FF2B5EF4-FFF2-40B4-BE49-F238E27FC236}">
                <a16:creationId xmlns:a16="http://schemas.microsoft.com/office/drawing/2014/main" id="{CBFD317D-C1FA-F05F-1AA8-F9D6834AD3EE}"/>
              </a:ext>
            </a:extLst>
          </p:cNvPr>
          <p:cNvSpPr txBox="1"/>
          <p:nvPr/>
        </p:nvSpPr>
        <p:spPr>
          <a:xfrm>
            <a:off x="5303519" y="3429000"/>
            <a:ext cx="6392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Assume that the BJT works in forward active region </a:t>
            </a:r>
            <a:endParaRPr lang="zh-CN" altLang="en-US" sz="2000" b="1" dirty="0"/>
          </a:p>
        </p:txBody>
      </p:sp>
      <p:pic>
        <p:nvPicPr>
          <p:cNvPr id="8" name="图片 13">
            <a:extLst>
              <a:ext uri="{FF2B5EF4-FFF2-40B4-BE49-F238E27FC236}">
                <a16:creationId xmlns:a16="http://schemas.microsoft.com/office/drawing/2014/main" id="{71FDD72D-220B-7904-B9AB-60544A83B1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1541" y="4088299"/>
            <a:ext cx="2838450" cy="590550"/>
          </a:xfrm>
          <a:prstGeom prst="rect">
            <a:avLst/>
          </a:prstGeom>
        </p:spPr>
      </p:pic>
      <p:pic>
        <p:nvPicPr>
          <p:cNvPr id="9" name="图片 15">
            <a:extLst>
              <a:ext uri="{FF2B5EF4-FFF2-40B4-BE49-F238E27FC236}">
                <a16:creationId xmlns:a16="http://schemas.microsoft.com/office/drawing/2014/main" id="{E4D06AB4-A9F9-900B-CEDE-FA7AC317AF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7341" y="4973284"/>
            <a:ext cx="7885299" cy="5870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2E1D727-F8C3-3419-17B1-AD2EB6A3C4DC}"/>
              </a:ext>
            </a:extLst>
          </p:cNvPr>
          <p:cNvSpPr/>
          <p:nvPr/>
        </p:nvSpPr>
        <p:spPr>
          <a:xfrm>
            <a:off x="7999990" y="1690688"/>
            <a:ext cx="1009651" cy="5941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053DB6-E9EA-4706-1626-ACC438EB76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4239" y="1813769"/>
            <a:ext cx="573074" cy="35969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3692CA5-3991-A947-015A-F61063094115}"/>
              </a:ext>
            </a:extLst>
          </p:cNvPr>
          <p:cNvSpPr/>
          <p:nvPr/>
        </p:nvSpPr>
        <p:spPr>
          <a:xfrm>
            <a:off x="4057341" y="5029200"/>
            <a:ext cx="863575" cy="587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932BAB-A5CF-56EB-9E15-67F6AC8852DA}"/>
                  </a:ext>
                </a:extLst>
              </p:cNvPr>
              <p:cNvSpPr txBox="1"/>
              <p:nvPr/>
            </p:nvSpPr>
            <p:spPr>
              <a:xfrm>
                <a:off x="4382371" y="5082126"/>
                <a:ext cx="5385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𝐶𝐸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932BAB-A5CF-56EB-9E15-67F6AC885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371" y="5082126"/>
                <a:ext cx="538545" cy="369332"/>
              </a:xfrm>
              <a:prstGeom prst="rect">
                <a:avLst/>
              </a:prstGeom>
              <a:blipFill>
                <a:blip r:embed="rId9"/>
                <a:stretch>
                  <a:fillRect l="-12500" r="-1136" b="-15000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8053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DC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内容占位符 4">
            <a:extLst>
              <a:ext uri="{FF2B5EF4-FFF2-40B4-BE49-F238E27FC236}">
                <a16:creationId xmlns:a16="http://schemas.microsoft.com/office/drawing/2014/main" id="{C2A59B69-97F2-53AB-B30C-D9F84CBC1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8646" y="1515212"/>
            <a:ext cx="2959867" cy="484229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2">
                <a:extLst>
                  <a:ext uri="{FF2B5EF4-FFF2-40B4-BE49-F238E27FC236}">
                    <a16:creationId xmlns:a16="http://schemas.microsoft.com/office/drawing/2014/main" id="{1BF9A38D-D359-18F4-2CD8-BF989140ABC4}"/>
                  </a:ext>
                </a:extLst>
              </p:cNvPr>
              <p:cNvSpPr txBox="1"/>
              <p:nvPr/>
            </p:nvSpPr>
            <p:spPr>
              <a:xfrm>
                <a:off x="5314278" y="1690688"/>
                <a:ext cx="5357308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/>
                  <a:t>What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m:rPr>
                        <m:sty m:val="p"/>
                      </m:rPr>
                      <a:rPr lang="en-US" altLang="zh-CN" sz="3200" b="0" i="1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altLang="zh-CN" sz="3200" b="0" dirty="0"/>
                  <a:t>?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4" name="文本框 2">
                <a:extLst>
                  <a:ext uri="{FF2B5EF4-FFF2-40B4-BE49-F238E27FC236}">
                    <a16:creationId xmlns:a16="http://schemas.microsoft.com/office/drawing/2014/main" id="{1BF9A38D-D359-18F4-2CD8-BF989140A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278" y="1690688"/>
                <a:ext cx="5357308" cy="861774"/>
              </a:xfrm>
              <a:prstGeom prst="rect">
                <a:avLst/>
              </a:prstGeom>
              <a:blipFill>
                <a:blip r:embed="rId3"/>
                <a:stretch>
                  <a:fillRect l="-2958" t="-8451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9">
            <a:extLst>
              <a:ext uri="{FF2B5EF4-FFF2-40B4-BE49-F238E27FC236}">
                <a16:creationId xmlns:a16="http://schemas.microsoft.com/office/drawing/2014/main" id="{9FFF2DCE-EA67-CA8C-EB9E-B71E2C2F7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278" y="3190875"/>
            <a:ext cx="2828925" cy="476250"/>
          </a:xfrm>
          <a:prstGeom prst="rect">
            <a:avLst/>
          </a:prstGeom>
        </p:spPr>
      </p:pic>
      <p:pic>
        <p:nvPicPr>
          <p:cNvPr id="6" name="图片 14">
            <a:extLst>
              <a:ext uri="{FF2B5EF4-FFF2-40B4-BE49-F238E27FC236}">
                <a16:creationId xmlns:a16="http://schemas.microsoft.com/office/drawing/2014/main" id="{D23DB9AA-1FC2-4528-5281-BDD50859B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278" y="3936358"/>
            <a:ext cx="3248025" cy="514350"/>
          </a:xfrm>
          <a:prstGeom prst="rect">
            <a:avLst/>
          </a:prstGeom>
        </p:spPr>
      </p:pic>
      <p:pic>
        <p:nvPicPr>
          <p:cNvPr id="7" name="图片 17">
            <a:extLst>
              <a:ext uri="{FF2B5EF4-FFF2-40B4-BE49-F238E27FC236}">
                <a16:creationId xmlns:a16="http://schemas.microsoft.com/office/drawing/2014/main" id="{459BF424-3A90-D88D-99AD-B48B485CD6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8688" y="4599290"/>
            <a:ext cx="5772150" cy="504825"/>
          </a:xfrm>
          <a:prstGeom prst="rect">
            <a:avLst/>
          </a:prstGeom>
        </p:spPr>
      </p:pic>
      <p:sp>
        <p:nvSpPr>
          <p:cNvPr id="8" name="乘号 18">
            <a:extLst>
              <a:ext uri="{FF2B5EF4-FFF2-40B4-BE49-F238E27FC236}">
                <a16:creationId xmlns:a16="http://schemas.microsoft.com/office/drawing/2014/main" id="{5DA52626-293D-0026-A094-C3A736D84A81}"/>
              </a:ext>
            </a:extLst>
          </p:cNvPr>
          <p:cNvSpPr/>
          <p:nvPr/>
        </p:nvSpPr>
        <p:spPr>
          <a:xfrm>
            <a:off x="9681435" y="4851702"/>
            <a:ext cx="1269403" cy="111853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500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DC and AC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B4ACD4-619C-E507-08F3-0E26E9F34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320" y="1902981"/>
            <a:ext cx="10882323" cy="350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090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DC equivalent circuit for BJT CE Amplifier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578017-9698-F689-EF7D-401A66408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204" y="1690688"/>
            <a:ext cx="9585225" cy="506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27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DC Analysis example: 4 resistor BJT biasing circuit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3E9A0D-54A3-C86C-938F-D8904E3D9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31" y="1690688"/>
            <a:ext cx="9894613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61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DC Analysis example: 4 resistor BJT biasing circuit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E0609D-1DF2-34A8-B9F2-A6AA29994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77" y="1690688"/>
            <a:ext cx="10099813" cy="515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38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DC Analysis example: 4 resistor MOSFET biasing circuit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18BFD2-0D86-9D10-6CD2-8D6ED6D0C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171" y="1690687"/>
            <a:ext cx="10967031" cy="505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23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DC and AC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74B1B1-E896-3DF6-F7C7-E93499CB6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864" y="1603719"/>
            <a:ext cx="10970109" cy="483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37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AC analysis: Small signal model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内容占位符 6">
            <a:extLst>
              <a:ext uri="{FF2B5EF4-FFF2-40B4-BE49-F238E27FC236}">
                <a16:creationId xmlns:a16="http://schemas.microsoft.com/office/drawing/2014/main" id="{5A89AD11-A459-C44A-A43D-C60BB0964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altLang="zh-CN" dirty="0"/>
              <a:t>We are interested in AC signal.</a:t>
            </a:r>
            <a:endParaRPr lang="zh-CN" altLang="en-US" dirty="0"/>
          </a:p>
        </p:txBody>
      </p:sp>
      <p:pic>
        <p:nvPicPr>
          <p:cNvPr id="5" name="图片 8">
            <a:extLst>
              <a:ext uri="{FF2B5EF4-FFF2-40B4-BE49-F238E27FC236}">
                <a16:creationId xmlns:a16="http://schemas.microsoft.com/office/drawing/2014/main" id="{56ABB1DF-4651-46AC-2949-6326D1A20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226" y="2698751"/>
            <a:ext cx="9176138" cy="347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34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AC analysis: Small signal BJT model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64DA8A-9A4C-FC6A-BF86-9FF2AE87B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33" y="1690688"/>
            <a:ext cx="9941650" cy="501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39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AC analysis: Small signal BJT model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E7B79B-811C-CE80-536E-887A8F244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94" y="1690688"/>
            <a:ext cx="10877612" cy="492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56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AC analysis: Small signal MOS model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73D789-448D-BC70-57CA-1F461F81D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371" y="1690688"/>
            <a:ext cx="10544167" cy="498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595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Small-signal analysis of C-S amplifier fully bypassed 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568171-8E47-B2B4-9B42-04563C0EE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205" y="1706217"/>
            <a:ext cx="10117109" cy="49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418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CD173D-75B9-6511-485B-C9F51D423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C-S amplifier fully bypassed Rs: Voltage Gain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9FAD5D-E9D4-5529-AD88-D88BB59AC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232" y="1669569"/>
            <a:ext cx="10878762" cy="499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75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CD173D-75B9-6511-485B-C9F51D423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C-S amplifier fully bypassed Rs: Input Resistance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C1B33-9575-137A-A7C8-472E9BD3E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055" y="1718434"/>
            <a:ext cx="8961162" cy="488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26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CD173D-75B9-6511-485B-C9F51D423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C-S amplifier fully bypassed Rs: Output Resistance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28DC7-D056-7413-20AC-4FD490CBB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925" y="1676607"/>
            <a:ext cx="8131865" cy="510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133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CD173D-75B9-6511-485B-C9F51D423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C-S amplifier fully bypassed Rs: Output Resistance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28DC7-D056-7413-20AC-4FD490CBB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925" y="1676607"/>
            <a:ext cx="8131865" cy="510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98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CD173D-75B9-6511-485B-C9F51D423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C-S amplifier fully bypassed Rs: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087F11-B2FD-E32D-B063-A362365336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3"/>
          <a:stretch/>
        </p:blipFill>
        <p:spPr>
          <a:xfrm>
            <a:off x="1007786" y="1722782"/>
            <a:ext cx="10515600" cy="502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75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CD173D-75B9-6511-485B-C9F51D423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/>
          <a:lstStyle/>
          <a:p>
            <a:r>
              <a:rPr lang="en-HK" dirty="0"/>
              <a:t>C-S amplifier fully bypassed Rs: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4BE664-A269-7845-C7B9-CEF149901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009" y="1635815"/>
            <a:ext cx="10368791" cy="490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27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C-D Amplifier (Voltage follower): Terminal Voltage Gain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B16C9F-2765-710C-5C8C-546CEE48A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30" y="1792357"/>
            <a:ext cx="9406144" cy="49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316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C-D Amplifier (Voltage follower): Input Resistance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8D42A2-9EBE-77E6-450B-851E1C604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253" y="1633330"/>
            <a:ext cx="6106181" cy="504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70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C-D Amplifier (Voltage follower): Overall Voltage Gain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38CADA-0473-C447-80FD-B8E1409DF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17" y="1933161"/>
            <a:ext cx="10007048" cy="47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854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C-D Amplifier (Voltage follower): Output Resistance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379D92-09D2-4354-9103-182FFC87A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502" y="1685095"/>
            <a:ext cx="10334854" cy="496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370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Role of feedback: Stabilizing Q point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FCDA5E-90A8-39AA-71EC-635E6A8DE8E5}"/>
              </a:ext>
            </a:extLst>
          </p:cNvPr>
          <p:cNvSpPr/>
          <p:nvPr/>
        </p:nvSpPr>
        <p:spPr>
          <a:xfrm>
            <a:off x="2276917" y="4464702"/>
            <a:ext cx="363337" cy="410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A94ED8F-64A3-C1DC-E43A-B26BB64B06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761749"/>
              </p:ext>
            </p:extLst>
          </p:nvPr>
        </p:nvGraphicFramePr>
        <p:xfrm>
          <a:off x="3439228" y="2320576"/>
          <a:ext cx="3751262" cy="284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2" imgW="14428571" imgH="10926700" progId="MSPhotoEd.3">
                  <p:embed/>
                </p:oleObj>
              </mc:Choice>
              <mc:Fallback>
                <p:oleObj name="Photo Editor 照片" r:id="rId2" imgW="14428571" imgH="10926700" progId="MSPhotoEd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A94ED8F-64A3-C1DC-E43A-B26BB64B06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9228" y="2320576"/>
                        <a:ext cx="3751262" cy="284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53E1A49B-C359-A990-B321-BD00E935CF19}"/>
              </a:ext>
            </a:extLst>
          </p:cNvPr>
          <p:cNvGrpSpPr>
            <a:grpSpLocks/>
          </p:cNvGrpSpPr>
          <p:nvPr/>
        </p:nvGrpSpPr>
        <p:grpSpPr bwMode="auto">
          <a:xfrm>
            <a:off x="4787015" y="3158776"/>
            <a:ext cx="557213" cy="546100"/>
            <a:chOff x="1377" y="1584"/>
            <a:chExt cx="351" cy="344"/>
          </a:xfrm>
        </p:grpSpPr>
        <p:sp>
          <p:nvSpPr>
            <p:cNvPr id="6" name="Line 18">
              <a:extLst>
                <a:ext uri="{FF2B5EF4-FFF2-40B4-BE49-F238E27FC236}">
                  <a16:creationId xmlns:a16="http://schemas.microsoft.com/office/drawing/2014/main" id="{32640E6A-B0F3-3CA0-2C70-2F9ECFF4FC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40" y="1776"/>
              <a:ext cx="192" cy="15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657A240-6884-ABB8-D299-20B55ECBDB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7" y="1584"/>
              <a:ext cx="351" cy="231"/>
              <a:chOff x="1233" y="1584"/>
              <a:chExt cx="351" cy="23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F1912FF-931F-C17F-8CE0-2DF4597C3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3" y="1728"/>
                <a:ext cx="57" cy="5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9" name="Text Box 21">
                <a:extLst>
                  <a:ext uri="{FF2B5EF4-FFF2-40B4-BE49-F238E27FC236}">
                    <a16:creationId xmlns:a16="http://schemas.microsoft.com/office/drawing/2014/main" id="{61498DCF-20FE-FCCD-B8C3-0A13721E22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6" y="1584"/>
                <a:ext cx="2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kumimoji="1" lang="en-US" altLang="zh-CN" sz="1800" i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Q</a:t>
                </a:r>
                <a:r>
                  <a:rPr kumimoji="1" lang="en-US" altLang="zh-CN" sz="1800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’</a:t>
                </a:r>
                <a:endParaRPr kumimoji="1" lang="en-US" altLang="zh-CN" sz="18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0" name="Text Box 7">
            <a:extLst>
              <a:ext uri="{FF2B5EF4-FFF2-40B4-BE49-F238E27FC236}">
                <a16:creationId xmlns:a16="http://schemas.microsoft.com/office/drawing/2014/main" id="{56B15F45-5128-704A-5825-6658BB995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7294" y="2857572"/>
            <a:ext cx="4495800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zh-CN" sz="2400" i="1" dirty="0">
                <a:latin typeface="Times New Roman" panose="02020603050405020304" pitchFamily="18" charset="0"/>
              </a:rPr>
              <a:t>T</a:t>
            </a:r>
            <a:r>
              <a:rPr kumimoji="1" lang="zh-CN" altLang="en-US" sz="2400" dirty="0">
                <a:latin typeface="Times New Roman" panose="02020603050405020304" pitchFamily="18" charset="0"/>
              </a:rPr>
              <a:t>（ ℃ ）→ </a:t>
            </a:r>
            <a:r>
              <a:rPr kumimoji="1"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kumimoji="1" lang="en-US" altLang="zh-CN" sz="2400" dirty="0">
                <a:latin typeface="Times New Roman" panose="02020603050405020304" pitchFamily="18" charset="0"/>
              </a:rPr>
              <a:t>↑→ </a:t>
            </a:r>
            <a:r>
              <a:rPr kumimoji="1" lang="en-US" altLang="zh-CN" sz="2400" i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 dirty="0">
                <a:latin typeface="Times New Roman" panose="02020603050405020304" pitchFamily="18" charset="0"/>
              </a:rPr>
              <a:t>C</a:t>
            </a:r>
            <a:r>
              <a:rPr kumimoji="1" lang="en-US" altLang="zh-CN" sz="2400" dirty="0">
                <a:latin typeface="Times New Roman" panose="02020603050405020304" pitchFamily="18" charset="0"/>
              </a:rPr>
              <a:t>↑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7E3F56-7BBE-608E-798B-98245BC49D91}"/>
              </a:ext>
            </a:extLst>
          </p:cNvPr>
          <p:cNvGrpSpPr/>
          <p:nvPr/>
        </p:nvGrpSpPr>
        <p:grpSpPr>
          <a:xfrm>
            <a:off x="8414091" y="3545298"/>
            <a:ext cx="4114800" cy="504754"/>
            <a:chOff x="8831401" y="4655859"/>
            <a:chExt cx="4114800" cy="504754"/>
          </a:xfrm>
        </p:grpSpPr>
        <p:sp>
          <p:nvSpPr>
            <p:cNvPr id="13" name="Text Box 5">
              <a:extLst>
                <a:ext uri="{FF2B5EF4-FFF2-40B4-BE49-F238E27FC236}">
                  <a16:creationId xmlns:a16="http://schemas.microsoft.com/office/drawing/2014/main" id="{3427DE01-793E-5DDE-4977-E567E4380C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1401" y="4655859"/>
              <a:ext cx="4114800" cy="5047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kumimoji="1" lang="en-US" altLang="zh-CN" sz="2400" i="1" dirty="0">
                  <a:latin typeface="Times New Roman" panose="02020603050405020304" pitchFamily="18" charset="0"/>
                </a:rPr>
                <a:t>Q</a:t>
              </a:r>
              <a:r>
                <a:rPr kumimoji="1" lang="zh-CN" altLang="en-US" sz="2400" dirty="0">
                  <a:latin typeface="Times New Roman" panose="02020603050405020304" pitchFamily="18" charset="0"/>
                </a:rPr>
                <a:t>         </a:t>
              </a:r>
              <a:r>
                <a:rPr kumimoji="1" lang="en-US" altLang="zh-CN" sz="2400" i="1" dirty="0">
                  <a:latin typeface="Times New Roman" panose="02020603050405020304" pitchFamily="18" charset="0"/>
                </a:rPr>
                <a:t>Q’ </a:t>
              </a:r>
              <a:endParaRPr kumimoji="1" lang="en-US" altLang="zh-CN" sz="2400" baseline="30000" dirty="0">
                <a:latin typeface="Times New Roman" panose="02020603050405020304" pitchFamily="18" charset="0"/>
              </a:endParaRPr>
            </a:p>
          </p:txBody>
        </p:sp>
        <p:sp>
          <p:nvSpPr>
            <p:cNvPr id="14" name="箭头: 右 22">
              <a:extLst>
                <a:ext uri="{FF2B5EF4-FFF2-40B4-BE49-F238E27FC236}">
                  <a16:creationId xmlns:a16="http://schemas.microsoft.com/office/drawing/2014/main" id="{10EA7E23-ED74-62FE-05D2-D507FC0F781E}"/>
                </a:ext>
              </a:extLst>
            </p:cNvPr>
            <p:cNvSpPr/>
            <p:nvPr/>
          </p:nvSpPr>
          <p:spPr>
            <a:xfrm>
              <a:off x="9317478" y="4813022"/>
              <a:ext cx="384938" cy="27940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1">
            <a:extLst>
              <a:ext uri="{FF2B5EF4-FFF2-40B4-BE49-F238E27FC236}">
                <a16:creationId xmlns:a16="http://schemas.microsoft.com/office/drawing/2014/main" id="{1C087070-117B-EEBB-155E-BB3207546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015397"/>
            <a:ext cx="2487085" cy="3326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DC4F95D-1524-0BC5-4E62-5EDA42E63C4C}"/>
                  </a:ext>
                </a:extLst>
              </p:cNvPr>
              <p:cNvSpPr/>
              <p:nvPr/>
            </p:nvSpPr>
            <p:spPr>
              <a:xfrm>
                <a:off x="1454448" y="2062003"/>
                <a:ext cx="1159877" cy="3060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DC4F95D-1524-0BC5-4E62-5EDA42E63C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448" y="2062003"/>
                <a:ext cx="1159877" cy="306037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524C834B-6501-0144-A56E-17E0F403C51B}"/>
              </a:ext>
            </a:extLst>
          </p:cNvPr>
          <p:cNvSpPr/>
          <p:nvPr/>
        </p:nvSpPr>
        <p:spPr>
          <a:xfrm>
            <a:off x="1969949" y="3025498"/>
            <a:ext cx="337530" cy="3887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CA9EEF5-8612-38A6-ED17-2927B247BC33}"/>
                  </a:ext>
                </a:extLst>
              </p:cNvPr>
              <p:cNvSpPr txBox="1"/>
              <p:nvPr/>
            </p:nvSpPr>
            <p:spPr>
              <a:xfrm>
                <a:off x="1961564" y="3021702"/>
                <a:ext cx="3255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CA9EEF5-8612-38A6-ED17-2927B247B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564" y="3021702"/>
                <a:ext cx="325537" cy="276999"/>
              </a:xfrm>
              <a:prstGeom prst="rect">
                <a:avLst/>
              </a:prstGeom>
              <a:blipFill>
                <a:blip r:embed="rId6"/>
                <a:stretch>
                  <a:fillRect l="-16981" r="-1887" b="-15556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EFE0CF00-B9B3-F513-E0EE-28085B4E8EDE}"/>
              </a:ext>
            </a:extLst>
          </p:cNvPr>
          <p:cNvSpPr txBox="1"/>
          <p:nvPr/>
        </p:nvSpPr>
        <p:spPr>
          <a:xfrm>
            <a:off x="7732510" y="2261459"/>
            <a:ext cx="35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if temperature increases?</a:t>
            </a:r>
          </a:p>
        </p:txBody>
      </p:sp>
    </p:spTree>
    <p:extLst>
      <p:ext uri="{BB962C8B-B14F-4D97-AF65-F5344CB8AC3E}">
        <p14:creationId xmlns:p14="http://schemas.microsoft.com/office/powerpoint/2010/main" val="380219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Emitter degeneration: Feedback</a:t>
            </a:r>
          </a:p>
        </p:txBody>
      </p:sp>
      <p:pic>
        <p:nvPicPr>
          <p:cNvPr id="4" name="内容占位符 4">
            <a:extLst>
              <a:ext uri="{FF2B5EF4-FFF2-40B4-BE49-F238E27FC236}">
                <a16:creationId xmlns:a16="http://schemas.microsoft.com/office/drawing/2014/main" id="{8BBA1534-DF75-415A-68F9-3EDD5EF33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4044" y="1690688"/>
            <a:ext cx="2207895" cy="375901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5">
                <a:extLst>
                  <a:ext uri="{FF2B5EF4-FFF2-40B4-BE49-F238E27FC236}">
                    <a16:creationId xmlns:a16="http://schemas.microsoft.com/office/drawing/2014/main" id="{FC3844B1-554A-BF26-0075-98349EF76FB8}"/>
                  </a:ext>
                </a:extLst>
              </p:cNvPr>
              <p:cNvSpPr txBox="1"/>
              <p:nvPr/>
            </p:nvSpPr>
            <p:spPr>
              <a:xfrm>
                <a:off x="5029200" y="2080260"/>
                <a:ext cx="4610100" cy="12852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zh-CN" sz="3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  <m:r>
                        <a:rPr lang="en-US" altLang="zh-CN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β</m:t>
                      </m:r>
                      <m:r>
                        <a:rPr lang="en-US" altLang="zh-CN" sz="3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  <m:r>
                        <a:rPr lang="en-US" altLang="zh-CN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</m:t>
                      </m:r>
                      <m:sSub>
                        <m:sSub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↑→</m:t>
                      </m:r>
                      <m:sSub>
                        <m:sSub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↑→</m:t>
                      </m:r>
                      <m:sSub>
                        <m:sSub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𝐸𝑄</m:t>
                          </m:r>
                        </m:sub>
                      </m:sSub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↑→</m:t>
                      </m:r>
                      <m:sSub>
                        <m:sSub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en-US" altLang="zh-CN" sz="3200" b="0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20" name="文本框 5">
                <a:extLst>
                  <a:ext uri="{FF2B5EF4-FFF2-40B4-BE49-F238E27FC236}">
                    <a16:creationId xmlns:a16="http://schemas.microsoft.com/office/drawing/2014/main" id="{FC3844B1-554A-BF26-0075-98349EF76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2080260"/>
                <a:ext cx="4610100" cy="12852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6">
            <a:extLst>
              <a:ext uri="{FF2B5EF4-FFF2-40B4-BE49-F238E27FC236}">
                <a16:creationId xmlns:a16="http://schemas.microsoft.com/office/drawing/2014/main" id="{AAA753D1-577D-8A42-24B9-3F20130BDCD9}"/>
              </a:ext>
            </a:extLst>
          </p:cNvPr>
          <p:cNvSpPr/>
          <p:nvPr/>
        </p:nvSpPr>
        <p:spPr>
          <a:xfrm>
            <a:off x="5783580" y="3638550"/>
            <a:ext cx="2887980" cy="1028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Feedback</a:t>
            </a:r>
            <a:endParaRPr lang="zh-CN" altLang="en-US" sz="3200" b="1" dirty="0"/>
          </a:p>
        </p:txBody>
      </p:sp>
      <p:sp>
        <p:nvSpPr>
          <p:cNvPr id="22" name="矩形: 圆角 7">
            <a:extLst>
              <a:ext uri="{FF2B5EF4-FFF2-40B4-BE49-F238E27FC236}">
                <a16:creationId xmlns:a16="http://schemas.microsoft.com/office/drawing/2014/main" id="{8CBC61F2-A834-AB66-BFC3-546B71D6DB4D}"/>
              </a:ext>
            </a:extLst>
          </p:cNvPr>
          <p:cNvSpPr/>
          <p:nvPr/>
        </p:nvSpPr>
        <p:spPr>
          <a:xfrm>
            <a:off x="2423160" y="4152900"/>
            <a:ext cx="1089660" cy="76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1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Emitter degeneration: 4 resistor circuit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BA70D60-6FF9-7707-1CC4-ED77DD814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10" r="-354" b="13460"/>
          <a:stretch>
            <a:fillRect/>
          </a:stretch>
        </p:blipFill>
        <p:spPr bwMode="auto">
          <a:xfrm>
            <a:off x="1661160" y="1600199"/>
            <a:ext cx="4130040" cy="479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F49E6CDB-3DC7-470E-174C-FF6FA4BEDB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122778"/>
              </p:ext>
            </p:extLst>
          </p:nvPr>
        </p:nvGraphicFramePr>
        <p:xfrm>
          <a:off x="5615003" y="2961498"/>
          <a:ext cx="288448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69720" imgH="431640" progId="Equation.3">
                  <p:embed/>
                </p:oleObj>
              </mc:Choice>
              <mc:Fallback>
                <p:oleObj name="Equation" r:id="rId3" imgW="1269720" imgH="431640" progId="Equation.3">
                  <p:embed/>
                  <p:pic>
                    <p:nvPicPr>
                      <p:cNvPr id="7" name="Object 3">
                        <a:extLst>
                          <a:ext uri="{FF2B5EF4-FFF2-40B4-BE49-F238E27FC236}">
                            <a16:creationId xmlns:a16="http://schemas.microsoft.com/office/drawing/2014/main" id="{F49E6CDB-3DC7-470E-174C-FF6FA4BEDB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5003" y="2961498"/>
                        <a:ext cx="2884487" cy="863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>
            <a:extLst>
              <a:ext uri="{FF2B5EF4-FFF2-40B4-BE49-F238E27FC236}">
                <a16:creationId xmlns:a16="http://schemas.microsoft.com/office/drawing/2014/main" id="{572FC6CE-ADCB-79BB-A393-8ED0A156C8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965987"/>
              </p:ext>
            </p:extLst>
          </p:nvPr>
        </p:nvGraphicFramePr>
        <p:xfrm>
          <a:off x="5608924" y="4373460"/>
          <a:ext cx="274320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55600" imgH="444240" progId="Equation.3">
                  <p:embed/>
                </p:oleObj>
              </mc:Choice>
              <mc:Fallback>
                <p:oleObj name="Equation" r:id="rId5" imgW="1155600" imgH="444240" progId="Equation.3">
                  <p:embed/>
                  <p:pic>
                    <p:nvPicPr>
                      <p:cNvPr id="8" name="Object 4">
                        <a:extLst>
                          <a:ext uri="{FF2B5EF4-FFF2-40B4-BE49-F238E27FC236}">
                            <a16:creationId xmlns:a16="http://schemas.microsoft.com/office/drawing/2014/main" id="{572FC6CE-ADCB-79BB-A393-8ED0A156C8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8924" y="4373460"/>
                        <a:ext cx="2743200" cy="9286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6">
            <a:extLst>
              <a:ext uri="{FF2B5EF4-FFF2-40B4-BE49-F238E27FC236}">
                <a16:creationId xmlns:a16="http://schemas.microsoft.com/office/drawing/2014/main" id="{03FA91F1-EDD0-BBAF-0BB7-4B732C3A9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1526" y="1908382"/>
            <a:ext cx="4724400" cy="50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kumimoji="1" lang="en-US" altLang="zh-CN" sz="2400" i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 dirty="0">
                <a:latin typeface="Times New Roman" panose="02020603050405020304" pitchFamily="18" charset="0"/>
              </a:rPr>
              <a:t>1</a:t>
            </a:r>
            <a:r>
              <a:rPr kumimoji="1" lang="en-US" altLang="zh-CN" sz="2400" dirty="0">
                <a:latin typeface="Times New Roman" panose="02020603050405020304" pitchFamily="18" charset="0"/>
              </a:rPr>
              <a:t>&gt;&gt; </a:t>
            </a:r>
            <a:r>
              <a:rPr kumimoji="1" lang="en-US" altLang="zh-CN" sz="2400" i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 dirty="0">
                <a:latin typeface="Times New Roman" panose="02020603050405020304" pitchFamily="18" charset="0"/>
              </a:rPr>
              <a:t>B</a:t>
            </a:r>
            <a:r>
              <a:rPr kumimoji="1" lang="zh-CN" altLang="en-US" sz="2400" dirty="0">
                <a:latin typeface="Times New Roman" panose="02020603050405020304" pitchFamily="18" charset="0"/>
              </a:rPr>
              <a:t>，</a:t>
            </a:r>
            <a:r>
              <a:rPr kumimoji="1" lang="en-US" altLang="zh-CN" sz="2400" i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 dirty="0">
                <a:latin typeface="Times New Roman" panose="02020603050405020304" pitchFamily="18" charset="0"/>
              </a:rPr>
              <a:t>1</a:t>
            </a:r>
            <a:r>
              <a:rPr kumimoji="1" lang="en-US" altLang="zh-CN" sz="2400" dirty="0">
                <a:latin typeface="Times New Roman" panose="02020603050405020304" pitchFamily="18" charset="0"/>
              </a:rPr>
              <a:t>≈ </a:t>
            </a:r>
            <a:r>
              <a:rPr kumimoji="1" lang="en-US" altLang="zh-CN" sz="2400" i="1" dirty="0">
                <a:latin typeface="Times New Roman" panose="02020603050405020304" pitchFamily="18" charset="0"/>
              </a:rPr>
              <a:t>I</a:t>
            </a:r>
            <a:r>
              <a:rPr kumimoji="1" lang="en-US" altLang="zh-CN" sz="2400" baseline="-25000" dirty="0">
                <a:latin typeface="Times New Roman" panose="02020603050405020304" pitchFamily="18" charset="0"/>
              </a:rPr>
              <a:t>2</a:t>
            </a:r>
            <a:endParaRPr kumimoji="1" lang="zh-CN" altLang="en-US" sz="24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E49AC6-481F-A83F-A4E7-2CAE3F250DF8}"/>
                  </a:ext>
                </a:extLst>
              </p:cNvPr>
              <p:cNvSpPr txBox="1"/>
              <p:nvPr/>
            </p:nvSpPr>
            <p:spPr>
              <a:xfrm>
                <a:off x="8804886" y="3198853"/>
                <a:ext cx="2064969" cy="388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𝐵𝑄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a constant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E49AC6-481F-A83F-A4E7-2CAE3F250D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4886" y="3198853"/>
                <a:ext cx="2064969" cy="388889"/>
              </a:xfrm>
              <a:prstGeom prst="rect">
                <a:avLst/>
              </a:prstGeom>
              <a:blipFill>
                <a:blip r:embed="rId7"/>
                <a:stretch>
                  <a:fillRect t="-7813" b="-20313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744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Emitter degeneration: 4 resistor circuit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6364FA-81AA-4AD1-6FD1-589F8D049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10" r="-354" b="13460"/>
          <a:stretch>
            <a:fillRect/>
          </a:stretch>
        </p:blipFill>
        <p:spPr bwMode="auto">
          <a:xfrm>
            <a:off x="1723708" y="1484313"/>
            <a:ext cx="2886075" cy="3352800"/>
          </a:xfrm>
          <a:prstGeom prst="rect">
            <a:avLst/>
          </a:prstGeom>
          <a:solidFill>
            <a:srgbClr val="FFFFFF"/>
          </a:solidFill>
        </p:spPr>
      </p:pic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390A3B8D-2E2A-47F4-58C7-A85B1AB5B3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543053"/>
              </p:ext>
            </p:extLst>
          </p:nvPr>
        </p:nvGraphicFramePr>
        <p:xfrm>
          <a:off x="3525520" y="5148263"/>
          <a:ext cx="122238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114120" imgH="215640" progId="Equation.3">
                  <p:embed/>
                </p:oleObj>
              </mc:Choice>
              <mc:Fallback>
                <p:oleObj name="公式" r:id="rId3" imgW="114120" imgH="215640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390A3B8D-2E2A-47F4-58C7-A85B1AB5B3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5520" y="5148263"/>
                        <a:ext cx="122238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AD669626-3E79-8BFE-324E-2B295B58C0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140164"/>
              </p:ext>
            </p:extLst>
          </p:nvPr>
        </p:nvGraphicFramePr>
        <p:xfrm>
          <a:off x="7710329" y="2420144"/>
          <a:ext cx="2447925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31560" imgH="660240" progId="Equation.3">
                  <p:embed/>
                </p:oleObj>
              </mc:Choice>
              <mc:Fallback>
                <p:oleObj name="Equation" r:id="rId5" imgW="1231560" imgH="660240" progId="Equation.3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AD669626-3E79-8BFE-324E-2B295B58C0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0329" y="2420144"/>
                        <a:ext cx="2447925" cy="13128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6">
            <a:extLst>
              <a:ext uri="{FF2B5EF4-FFF2-40B4-BE49-F238E27FC236}">
                <a16:creationId xmlns:a16="http://schemas.microsoft.com/office/drawing/2014/main" id="{F3F3D280-8941-5A25-CFA2-89B9003D28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10590"/>
              </p:ext>
            </p:extLst>
          </p:nvPr>
        </p:nvGraphicFramePr>
        <p:xfrm>
          <a:off x="1376205" y="4911252"/>
          <a:ext cx="2528887" cy="176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7" imgW="1269720" imgH="888840" progId="Equation.3">
                  <p:embed/>
                </p:oleObj>
              </mc:Choice>
              <mc:Fallback>
                <p:oleObj name="公式" r:id="rId7" imgW="1269720" imgH="888840" progId="Equation.3">
                  <p:embed/>
                  <p:pic>
                    <p:nvPicPr>
                      <p:cNvPr id="11" name="Object 6">
                        <a:extLst>
                          <a:ext uri="{FF2B5EF4-FFF2-40B4-BE49-F238E27FC236}">
                            <a16:creationId xmlns:a16="http://schemas.microsoft.com/office/drawing/2014/main" id="{F3F3D280-8941-5A25-CFA2-89B9003D28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205" y="4911252"/>
                        <a:ext cx="2528887" cy="1768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15FF1513-9DD5-C19B-2EBB-1D3B0041D311}"/>
                  </a:ext>
                </a:extLst>
              </p:cNvPr>
              <p:cNvSpPr txBox="1"/>
              <p:nvPr/>
            </p:nvSpPr>
            <p:spPr bwMode="auto">
              <a:xfrm>
                <a:off x="7611769" y="5250404"/>
                <a:ext cx="3313112" cy="95885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CC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CQ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EQ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CC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EQ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15FF1513-9DD5-C19B-2EBB-1D3B0041D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1769" y="5250404"/>
                <a:ext cx="3313112" cy="9588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8">
            <a:extLst>
              <a:ext uri="{FF2B5EF4-FFF2-40B4-BE49-F238E27FC236}">
                <a16:creationId xmlns:a16="http://schemas.microsoft.com/office/drawing/2014/main" id="{ACB65C1C-D8F8-AF3A-5390-7000B38AC5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231270"/>
              </p:ext>
            </p:extLst>
          </p:nvPr>
        </p:nvGraphicFramePr>
        <p:xfrm>
          <a:off x="4443884" y="5394020"/>
          <a:ext cx="1441450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0" imgW="723600" imgH="431640" progId="Equation.3">
                  <p:embed/>
                </p:oleObj>
              </mc:Choice>
              <mc:Fallback>
                <p:oleObj name="公式" r:id="rId10" imgW="723600" imgH="431640" progId="Equation.3">
                  <p:embed/>
                  <p:pic>
                    <p:nvPicPr>
                      <p:cNvPr id="13" name="Object 8">
                        <a:extLst>
                          <a:ext uri="{FF2B5EF4-FFF2-40B4-BE49-F238E27FC236}">
                            <a16:creationId xmlns:a16="http://schemas.microsoft.com/office/drawing/2014/main" id="{ACB65C1C-D8F8-AF3A-5390-7000B38AC5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3884" y="5394020"/>
                        <a:ext cx="1441450" cy="858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9">
            <a:extLst>
              <a:ext uri="{FF2B5EF4-FFF2-40B4-BE49-F238E27FC236}">
                <a16:creationId xmlns:a16="http://schemas.microsoft.com/office/drawing/2014/main" id="{E1AEE4F7-DC0F-9EFF-3929-2B620CDA3A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209222"/>
              </p:ext>
            </p:extLst>
          </p:nvPr>
        </p:nvGraphicFramePr>
        <p:xfrm>
          <a:off x="5703570" y="4065588"/>
          <a:ext cx="112713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2" imgW="114120" imgH="215640" progId="Equation.3">
                  <p:embed/>
                </p:oleObj>
              </mc:Choice>
              <mc:Fallback>
                <p:oleObj name="公式" r:id="rId12" imgW="114120" imgH="215640" progId="Equation.3">
                  <p:embed/>
                  <p:pic>
                    <p:nvPicPr>
                      <p:cNvPr id="14" name="Object 9">
                        <a:extLst>
                          <a:ext uri="{FF2B5EF4-FFF2-40B4-BE49-F238E27FC236}">
                            <a16:creationId xmlns:a16="http://schemas.microsoft.com/office/drawing/2014/main" id="{E1AEE4F7-DC0F-9EFF-3929-2B620CDA3A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3570" y="4065588"/>
                        <a:ext cx="112713" cy="21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0">
            <a:extLst>
              <a:ext uri="{FF2B5EF4-FFF2-40B4-BE49-F238E27FC236}">
                <a16:creationId xmlns:a16="http://schemas.microsoft.com/office/drawing/2014/main" id="{B65D1FEC-2754-22BF-AF0C-6EBA523493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199440"/>
              </p:ext>
            </p:extLst>
          </p:nvPr>
        </p:nvGraphicFramePr>
        <p:xfrm>
          <a:off x="5703570" y="4065588"/>
          <a:ext cx="112713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4" imgW="114120" imgH="215640" progId="Equation.3">
                  <p:embed/>
                </p:oleObj>
              </mc:Choice>
              <mc:Fallback>
                <p:oleObj name="公式" r:id="rId14" imgW="114120" imgH="215640" progId="Equation.3">
                  <p:embed/>
                  <p:pic>
                    <p:nvPicPr>
                      <p:cNvPr id="15" name="Object 10">
                        <a:extLst>
                          <a:ext uri="{FF2B5EF4-FFF2-40B4-BE49-F238E27FC236}">
                            <a16:creationId xmlns:a16="http://schemas.microsoft.com/office/drawing/2014/main" id="{B65D1FEC-2754-22BF-AF0C-6EBA523493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3570" y="4065588"/>
                        <a:ext cx="112713" cy="21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AutoShape 13">
            <a:extLst>
              <a:ext uri="{FF2B5EF4-FFF2-40B4-BE49-F238E27FC236}">
                <a16:creationId xmlns:a16="http://schemas.microsoft.com/office/drawing/2014/main" id="{7E69D093-3FF6-29C9-E519-5D86758AE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758" y="2847975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16">
                <a:extLst>
                  <a:ext uri="{FF2B5EF4-FFF2-40B4-BE49-F238E27FC236}">
                    <a16:creationId xmlns:a16="http://schemas.microsoft.com/office/drawing/2014/main" id="{7F05F1DC-9429-7D23-292E-2C9004FC1AC6}"/>
                  </a:ext>
                </a:extLst>
              </p:cNvPr>
              <p:cNvSpPr txBox="1"/>
              <p:nvPr/>
            </p:nvSpPr>
            <p:spPr bwMode="auto">
              <a:xfrm>
                <a:off x="7262307" y="4279900"/>
                <a:ext cx="3600450" cy="519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BB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BQ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EQ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16">
                <a:extLst>
                  <a:ext uri="{FF2B5EF4-FFF2-40B4-BE49-F238E27FC236}">
                    <a16:creationId xmlns:a16="http://schemas.microsoft.com/office/drawing/2014/main" id="{7F05F1DC-9429-7D23-292E-2C9004FC1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2307" y="4279900"/>
                <a:ext cx="3600450" cy="51911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Object 14">
            <a:extLst>
              <a:ext uri="{FF2B5EF4-FFF2-40B4-BE49-F238E27FC236}">
                <a16:creationId xmlns:a16="http://schemas.microsoft.com/office/drawing/2014/main" id="{7DAF17EE-CEE8-EC28-3982-3530528228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701197"/>
              </p:ext>
            </p:extLst>
          </p:nvPr>
        </p:nvGraphicFramePr>
        <p:xfrm>
          <a:off x="4916170" y="1690688"/>
          <a:ext cx="1800225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照片" r:id="rId16" imgW="6066667" imgH="9419048" progId="MSPhotoEd.3">
                  <p:embed/>
                </p:oleObj>
              </mc:Choice>
              <mc:Fallback>
                <p:oleObj name="Photo Editor 照片" r:id="rId16" imgW="6066667" imgH="9419048" progId="MSPhotoEd.3">
                  <p:embed/>
                  <p:pic>
                    <p:nvPicPr>
                      <p:cNvPr id="18" name="Object 14">
                        <a:extLst>
                          <a:ext uri="{FF2B5EF4-FFF2-40B4-BE49-F238E27FC236}">
                            <a16:creationId xmlns:a16="http://schemas.microsoft.com/office/drawing/2014/main" id="{7DAF17EE-CEE8-EC28-3982-3530528228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6170" y="1690688"/>
                        <a:ext cx="1800225" cy="279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4270B520-B624-48A1-7939-DAE69D6629CD}"/>
              </a:ext>
            </a:extLst>
          </p:cNvPr>
          <p:cNvSpPr/>
          <p:nvPr/>
        </p:nvSpPr>
        <p:spPr>
          <a:xfrm>
            <a:off x="7484758" y="4172744"/>
            <a:ext cx="3130760" cy="6262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4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4 resistor circuit: AC analysis with Re bypass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73703-F25D-3CE4-DDA1-EF7BA5018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172"/>
          <a:stretch>
            <a:fillRect/>
          </a:stretch>
        </p:blipFill>
        <p:spPr bwMode="auto">
          <a:xfrm>
            <a:off x="6479431" y="2284601"/>
            <a:ext cx="5353386" cy="202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76C52C9-19EE-931C-15FC-D6B890D327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600361"/>
              </p:ext>
            </p:extLst>
          </p:nvPr>
        </p:nvGraphicFramePr>
        <p:xfrm>
          <a:off x="8032750" y="4970463"/>
          <a:ext cx="2916238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1143000" imgH="457200" progId="Equation.3">
                  <p:embed/>
                </p:oleObj>
              </mc:Choice>
              <mc:Fallback>
                <p:oleObj name="公式" r:id="rId3" imgW="1143000" imgH="4572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76C52C9-19EE-931C-15FC-D6B890D327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0" y="4970463"/>
                        <a:ext cx="2916238" cy="1165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94C1047-C523-CEA7-5145-A0F527E496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682827"/>
              </p:ext>
            </p:extLst>
          </p:nvPr>
        </p:nvGraphicFramePr>
        <p:xfrm>
          <a:off x="1653540" y="5251846"/>
          <a:ext cx="3584726" cy="669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5" imgW="1218960" imgH="228600" progId="Equation.3">
                  <p:embed/>
                </p:oleObj>
              </mc:Choice>
              <mc:Fallback>
                <p:oleObj name="公式" r:id="rId5" imgW="1218960" imgH="228600" progId="Equation.3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094C1047-C523-CEA7-5145-A0F527E496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3540" y="5251846"/>
                        <a:ext cx="3584726" cy="6697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6F75C71-F4C8-116A-5A9D-1381548D4D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447117"/>
              </p:ext>
            </p:extLst>
          </p:nvPr>
        </p:nvGraphicFramePr>
        <p:xfrm>
          <a:off x="5952931" y="5251846"/>
          <a:ext cx="1364406" cy="632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7" imgW="495000" imgH="228600" progId="Equation.3">
                  <p:embed/>
                </p:oleObj>
              </mc:Choice>
              <mc:Fallback>
                <p:oleObj name="公式" r:id="rId7" imgW="495000" imgH="228600" progId="Equation.3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C6F75C71-F4C8-116A-5A9D-1381548D4D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2931" y="5251846"/>
                        <a:ext cx="1364406" cy="6324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14">
                <a:extLst>
                  <a:ext uri="{FF2B5EF4-FFF2-40B4-BE49-F238E27FC236}">
                    <a16:creationId xmlns:a16="http://schemas.microsoft.com/office/drawing/2014/main" id="{5B1E5E44-0E87-0F62-D8D0-F0C17F67B42C}"/>
                  </a:ext>
                </a:extLst>
              </p:cNvPr>
              <p:cNvSpPr txBox="1"/>
              <p:nvPr/>
            </p:nvSpPr>
            <p:spPr>
              <a:xfrm>
                <a:off x="1653540" y="4446684"/>
                <a:ext cx="3962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altLang="zh-CN" sz="2800" b="1" dirty="0"/>
                  <a:t>: bypass capacitor</a:t>
                </a:r>
                <a:endParaRPr lang="zh-CN" altLang="en-US" sz="2800" b="1" dirty="0"/>
              </a:p>
            </p:txBody>
          </p:sp>
        </mc:Choice>
        <mc:Fallback xmlns="">
          <p:sp>
            <p:nvSpPr>
              <p:cNvPr id="10" name="文本框 14">
                <a:extLst>
                  <a:ext uri="{FF2B5EF4-FFF2-40B4-BE49-F238E27FC236}">
                    <a16:creationId xmlns:a16="http://schemas.microsoft.com/office/drawing/2014/main" id="{5B1E5E44-0E87-0F62-D8D0-F0C17F67B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540" y="4446684"/>
                <a:ext cx="3962400" cy="523220"/>
              </a:xfrm>
              <a:prstGeom prst="rect">
                <a:avLst/>
              </a:prstGeom>
              <a:blipFill>
                <a:blip r:embed="rId9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19EC7933-8427-CFD1-B65E-43C8648663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3834" y="1638094"/>
            <a:ext cx="3505686" cy="272384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39049B6-6B7E-3BE6-8978-68F91FBB35D8}"/>
              </a:ext>
            </a:extLst>
          </p:cNvPr>
          <p:cNvSpPr txBox="1"/>
          <p:nvPr/>
        </p:nvSpPr>
        <p:spPr>
          <a:xfrm>
            <a:off x="2332383" y="6281530"/>
            <a:ext cx="6135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Same as C-E amplifier</a:t>
            </a:r>
          </a:p>
        </p:txBody>
      </p:sp>
    </p:spTree>
    <p:extLst>
      <p:ext uri="{BB962C8B-B14F-4D97-AF65-F5344CB8AC3E}">
        <p14:creationId xmlns:p14="http://schemas.microsoft.com/office/powerpoint/2010/main" val="16880460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4 resistor circuit without bypass: Terminal voltage gain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E0AA02-D17A-F334-334C-2B681613B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761" y="1713050"/>
            <a:ext cx="8488096" cy="492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978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4 resistor circuit without bypass: Input resistance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5704DC-0B1E-ABC3-D964-3D7FB9E61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51" y="1726520"/>
            <a:ext cx="10099702" cy="44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692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4 resistor circuit without bypass: Overall voltage gain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52087C-5682-770B-8C14-DC8E9741B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911" y="1710960"/>
            <a:ext cx="9251260" cy="502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585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184C-3CE8-FABE-BFE7-1EE69947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HK" dirty="0"/>
              <a:t>4 resistor circuit without bypass: Output resistance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60204B-92A8-2CE1-F84E-F08EFB3FB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76" y="1665425"/>
            <a:ext cx="9698728" cy="50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8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18350</TotalTime>
  <Words>1087</Words>
  <Application>Microsoft Office PowerPoint</Application>
  <PresentationFormat>Widescreen</PresentationFormat>
  <Paragraphs>191</Paragraphs>
  <Slides>51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51</vt:i4>
      </vt:variant>
    </vt:vector>
  </HeadingPairs>
  <TitlesOfParts>
    <vt:vector size="64" baseType="lpstr">
      <vt:lpstr>Arial</vt:lpstr>
      <vt:lpstr>Calibri</vt:lpstr>
      <vt:lpstr>Calibri Light</vt:lpstr>
      <vt:lpstr>Cambria Math</vt:lpstr>
      <vt:lpstr>Lato</vt:lpstr>
      <vt:lpstr>Tahoma</vt:lpstr>
      <vt:lpstr>Times New Roman</vt:lpstr>
      <vt:lpstr>Tw Cen MT</vt:lpstr>
      <vt:lpstr>Office Theme</vt:lpstr>
      <vt:lpstr>Photo Editor 照片</vt:lpstr>
      <vt:lpstr>VISIO</vt:lpstr>
      <vt:lpstr>Equation</vt:lpstr>
      <vt:lpstr>公式</vt:lpstr>
      <vt:lpstr>EE3122: Analogue Circuit Fundamentals</vt:lpstr>
      <vt:lpstr>Amplifier</vt:lpstr>
      <vt:lpstr>Two-port Models of amplifiers (circuit level)</vt:lpstr>
      <vt:lpstr>Single transistor amplifier – 3 types</vt:lpstr>
      <vt:lpstr>Single transistor amplifier – 3 types</vt:lpstr>
      <vt:lpstr>Notation for DC &amp; AC signals</vt:lpstr>
      <vt:lpstr>Frequency Response</vt:lpstr>
      <vt:lpstr>Common-Emitter Configuration of BJT</vt:lpstr>
      <vt:lpstr>Common Emitter (C-E): Need for DC Biasing</vt:lpstr>
      <vt:lpstr>C-E configuration: DC Biasing</vt:lpstr>
      <vt:lpstr>C-E configuration</vt:lpstr>
      <vt:lpstr>Exercise</vt:lpstr>
      <vt:lpstr>DC biasing: Quiescent point (Q-point)</vt:lpstr>
      <vt:lpstr>Why Q-point is important?</vt:lpstr>
      <vt:lpstr>Why Q-point is important?</vt:lpstr>
      <vt:lpstr>C-E configuration</vt:lpstr>
      <vt:lpstr>How to provide DC &amp; AC inputs?</vt:lpstr>
      <vt:lpstr>How to provide DC &amp; AC inputs?</vt:lpstr>
      <vt:lpstr>DC Analysis</vt:lpstr>
      <vt:lpstr>DC Analysis</vt:lpstr>
      <vt:lpstr>DC Analysis</vt:lpstr>
      <vt:lpstr>DC and AC Analysis</vt:lpstr>
      <vt:lpstr>DC equivalent circuit for BJT CE Amplifier</vt:lpstr>
      <vt:lpstr>DC Analysis example: 4 resistor BJT biasing circuit</vt:lpstr>
      <vt:lpstr>DC Analysis example: 4 resistor BJT biasing circuit</vt:lpstr>
      <vt:lpstr>DC Analysis example: 4 resistor MOSFET biasing circuit</vt:lpstr>
      <vt:lpstr>DC and AC Analysis</vt:lpstr>
      <vt:lpstr>AC analysis: Small signal model</vt:lpstr>
      <vt:lpstr>AC analysis: Small signal BJT model</vt:lpstr>
      <vt:lpstr>AC analysis: Small signal BJT model</vt:lpstr>
      <vt:lpstr>AC analysis: Small signal MOS model</vt:lpstr>
      <vt:lpstr>Small-signal analysis of C-S amplifier fully bypassed Rs</vt:lpstr>
      <vt:lpstr>C-S amplifier fully bypassed Rs: Voltage Gain</vt:lpstr>
      <vt:lpstr>C-S amplifier fully bypassed Rs: Input Resistance</vt:lpstr>
      <vt:lpstr>C-S amplifier fully bypassed Rs: Output Resistance</vt:lpstr>
      <vt:lpstr>C-S amplifier fully bypassed Rs: Output Resistance</vt:lpstr>
      <vt:lpstr>C-S amplifier fully bypassed Rs: Example</vt:lpstr>
      <vt:lpstr>C-S amplifier fully bypassed Rs: Example</vt:lpstr>
      <vt:lpstr>C-D Amplifier (Voltage follower): Terminal Voltage Gain</vt:lpstr>
      <vt:lpstr>C-D Amplifier (Voltage follower): Input Resistance</vt:lpstr>
      <vt:lpstr>C-D Amplifier (Voltage follower): Overall Voltage Gain</vt:lpstr>
      <vt:lpstr>C-D Amplifier (Voltage follower): Output Resistance</vt:lpstr>
      <vt:lpstr>Role of feedback: Stabilizing Q point</vt:lpstr>
      <vt:lpstr>Emitter degeneration: Feedback</vt:lpstr>
      <vt:lpstr>Emitter degeneration: 4 resistor circuit</vt:lpstr>
      <vt:lpstr>Emitter degeneration: 4 resistor circuit</vt:lpstr>
      <vt:lpstr>4 resistor circuit: AC analysis with Re bypass</vt:lpstr>
      <vt:lpstr>4 resistor circuit without bypass: Terminal voltage gain</vt:lpstr>
      <vt:lpstr>4 resistor circuit without bypass: Input resistance</vt:lpstr>
      <vt:lpstr>4 resistor circuit without bypass: Overall voltage gain</vt:lpstr>
      <vt:lpstr>4 resistor circuit without bypass: Output resistance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240</cp:revision>
  <dcterms:created xsi:type="dcterms:W3CDTF">2021-12-02T05:28:30Z</dcterms:created>
  <dcterms:modified xsi:type="dcterms:W3CDTF">2024-01-28T01:47:25Z</dcterms:modified>
</cp:coreProperties>
</file>