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42" r:id="rId4"/>
    <p:sldId id="343" r:id="rId5"/>
    <p:sldId id="344" r:id="rId6"/>
    <p:sldId id="345" r:id="rId7"/>
    <p:sldId id="346" r:id="rId8"/>
    <p:sldId id="347" r:id="rId9"/>
    <p:sldId id="359" r:id="rId10"/>
    <p:sldId id="348" r:id="rId11"/>
    <p:sldId id="360" r:id="rId12"/>
    <p:sldId id="349" r:id="rId13"/>
    <p:sldId id="350" r:id="rId14"/>
    <p:sldId id="361" r:id="rId15"/>
    <p:sldId id="351" r:id="rId16"/>
    <p:sldId id="352" r:id="rId17"/>
    <p:sldId id="353" r:id="rId18"/>
    <p:sldId id="354" r:id="rId19"/>
    <p:sldId id="357" r:id="rId20"/>
    <p:sldId id="358" r:id="rId21"/>
    <p:sldId id="340" r:id="rId22"/>
    <p:sldId id="355" r:id="rId23"/>
    <p:sldId id="356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B191F2-C36A-314C-89CF-63FDB111F874}" v="4" dt="2024-04-14T04:34:49.0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6327"/>
  </p:normalViewPr>
  <p:slideViewPr>
    <p:cSldViewPr snapToGrid="0">
      <p:cViewPr varScale="1">
        <p:scale>
          <a:sx n="128" d="100"/>
          <a:sy n="128" d="100"/>
        </p:scale>
        <p:origin x="39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. Arindam BASU" userId="e44240ce-abb5-476a-bff8-f15d6aa47beb" providerId="ADAL" clId="{BBB191F2-C36A-314C-89CF-63FDB111F874}"/>
    <pc:docChg chg="custSel addSld delSld modSld">
      <pc:chgData name="Prof. Arindam BASU" userId="e44240ce-abb5-476a-bff8-f15d6aa47beb" providerId="ADAL" clId="{BBB191F2-C36A-314C-89CF-63FDB111F874}" dt="2024-04-14T04:35:20.982" v="232" actId="20577"/>
      <pc:docMkLst>
        <pc:docMk/>
      </pc:docMkLst>
      <pc:sldChg chg="addSp delSp modSp add mod">
        <pc:chgData name="Prof. Arindam BASU" userId="e44240ce-abb5-476a-bff8-f15d6aa47beb" providerId="ADAL" clId="{BBB191F2-C36A-314C-89CF-63FDB111F874}" dt="2024-04-14T04:35:20.982" v="232" actId="20577"/>
        <pc:sldMkLst>
          <pc:docMk/>
          <pc:sldMk cId="439843460" sldId="361"/>
        </pc:sldMkLst>
        <pc:spChg chg="del">
          <ac:chgData name="Prof. Arindam BASU" userId="e44240ce-abb5-476a-bff8-f15d6aa47beb" providerId="ADAL" clId="{BBB191F2-C36A-314C-89CF-63FDB111F874}" dt="2024-04-14T04:32:04.186" v="8" actId="478"/>
          <ac:spMkLst>
            <pc:docMk/>
            <pc:sldMk cId="439843460" sldId="361"/>
            <ac:spMk id="6" creationId="{CD558F9E-AB1F-A179-5547-D2179D897B33}"/>
          </ac:spMkLst>
        </pc:spChg>
        <pc:graphicFrameChg chg="add mod modGraphic">
          <ac:chgData name="Prof. Arindam BASU" userId="e44240ce-abb5-476a-bff8-f15d6aa47beb" providerId="ADAL" clId="{BBB191F2-C36A-314C-89CF-63FDB111F874}" dt="2024-04-14T04:35:20.982" v="232" actId="20577"/>
          <ac:graphicFrameMkLst>
            <pc:docMk/>
            <pc:sldMk cId="439843460" sldId="361"/>
            <ac:graphicFrameMk id="3" creationId="{C900405F-8797-2643-83EC-B9BCB313FAE0}"/>
          </ac:graphicFrameMkLst>
        </pc:graphicFrameChg>
        <pc:picChg chg="del">
          <ac:chgData name="Prof. Arindam BASU" userId="e44240ce-abb5-476a-bff8-f15d6aa47beb" providerId="ADAL" clId="{BBB191F2-C36A-314C-89CF-63FDB111F874}" dt="2024-04-14T04:31:59.254" v="7" actId="478"/>
          <ac:picMkLst>
            <pc:docMk/>
            <pc:sldMk cId="439843460" sldId="361"/>
            <ac:picMk id="5" creationId="{5C43D756-F49A-E837-F038-739795A922DB}"/>
          </ac:picMkLst>
        </pc:picChg>
      </pc:sldChg>
      <pc:sldChg chg="modSp new del mod">
        <pc:chgData name="Prof. Arindam BASU" userId="e44240ce-abb5-476a-bff8-f15d6aa47beb" providerId="ADAL" clId="{BBB191F2-C36A-314C-89CF-63FDB111F874}" dt="2024-04-14T04:31:50.715" v="5" actId="2696"/>
        <pc:sldMkLst>
          <pc:docMk/>
          <pc:sldMk cId="1079607611" sldId="361"/>
        </pc:sldMkLst>
        <pc:spChg chg="mod">
          <ac:chgData name="Prof. Arindam BASU" userId="e44240ce-abb5-476a-bff8-f15d6aa47beb" providerId="ADAL" clId="{BBB191F2-C36A-314C-89CF-63FDB111F874}" dt="2024-04-14T04:31:46.941" v="4" actId="20577"/>
          <ac:spMkLst>
            <pc:docMk/>
            <pc:sldMk cId="1079607611" sldId="361"/>
            <ac:spMk id="2" creationId="{3CC82DE6-6BF6-7133-6637-09BB8E3AE1E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4/14/24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358564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Feedback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6DA6D9-BC3F-4D81-A568-FF7DD7D04A1D}"/>
              </a:ext>
            </a:extLst>
          </p:cNvPr>
          <p:cNvSpPr txBox="1"/>
          <p:nvPr/>
        </p:nvSpPr>
        <p:spPr>
          <a:xfrm>
            <a:off x="245601" y="1690688"/>
            <a:ext cx="551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is everywhere in real life!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EC4E795-6E2B-A369-99B1-49910E3D08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547" y="2060020"/>
            <a:ext cx="9048750" cy="4229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36B359-1823-E776-D1E6-E5954214904B}"/>
              </a:ext>
            </a:extLst>
          </p:cNvPr>
          <p:cNvSpPr txBox="1"/>
          <p:nvPr/>
        </p:nvSpPr>
        <p:spPr>
          <a:xfrm>
            <a:off x="4943061" y="6328186"/>
            <a:ext cx="4174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Negative Feedback</a:t>
            </a:r>
          </a:p>
        </p:txBody>
      </p: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6DA6D9-BC3F-4D81-A568-FF7DD7D04A1D}"/>
              </a:ext>
            </a:extLst>
          </p:cNvPr>
          <p:cNvSpPr txBox="1"/>
          <p:nvPr/>
        </p:nvSpPr>
        <p:spPr>
          <a:xfrm>
            <a:off x="245601" y="1690688"/>
            <a:ext cx="551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is everywhere in real life!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6B359-1823-E776-D1E6-E5954214904B}"/>
              </a:ext>
            </a:extLst>
          </p:cNvPr>
          <p:cNvSpPr txBox="1"/>
          <p:nvPr/>
        </p:nvSpPr>
        <p:spPr>
          <a:xfrm>
            <a:off x="4943061" y="6328186"/>
            <a:ext cx="4174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Negative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D4DD8-E2CA-F005-E3EA-05BF157FC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22" y="2260527"/>
            <a:ext cx="5682698" cy="31691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1DE8CC6-EDA4-A1B4-AFEA-B211784AE3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99063"/>
            <a:ext cx="5983600" cy="231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6907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6DA6D9-BC3F-4D81-A568-FF7DD7D04A1D}"/>
              </a:ext>
            </a:extLst>
          </p:cNvPr>
          <p:cNvSpPr txBox="1"/>
          <p:nvPr/>
        </p:nvSpPr>
        <p:spPr>
          <a:xfrm>
            <a:off x="245601" y="1690688"/>
            <a:ext cx="551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is everywhere in real life!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6B359-1823-E776-D1E6-E5954214904B}"/>
              </a:ext>
            </a:extLst>
          </p:cNvPr>
          <p:cNvSpPr txBox="1"/>
          <p:nvPr/>
        </p:nvSpPr>
        <p:spPr>
          <a:xfrm>
            <a:off x="4943061" y="6328186"/>
            <a:ext cx="4174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/>
              <a:t>Positive Feedback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0048EE-36F1-4DA6-5B35-2CEBD4DE9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5198" y="2060020"/>
            <a:ext cx="6098071" cy="419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584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Revisiting the Op-amp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1991A-3661-04A3-9DFA-28D7BDDCD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9" y="1690688"/>
            <a:ext cx="9687567" cy="3254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6AFEAA-1F7E-C785-2344-1FE0D3510A96}"/>
              </a:ext>
            </a:extLst>
          </p:cNvPr>
          <p:cNvSpPr txBox="1"/>
          <p:nvPr/>
        </p:nvSpPr>
        <p:spPr>
          <a:xfrm>
            <a:off x="675633" y="5084020"/>
            <a:ext cx="96875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Result: A</a:t>
            </a:r>
            <a:r>
              <a:rPr lang="en-HK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 = 1 + R2/R1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4AF0DB-3163-9BCB-7A29-04545474FEF8}"/>
              </a:ext>
            </a:extLst>
          </p:cNvPr>
          <p:cNvSpPr txBox="1"/>
          <p:nvPr/>
        </p:nvSpPr>
        <p:spPr>
          <a:xfrm>
            <a:off x="1550504" y="6016487"/>
            <a:ext cx="9541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if Op-amp does not have infinite voltage gain?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0D5D-DB5E-11F7-B35B-B09D43A6D392}"/>
              </a:ext>
            </a:extLst>
          </p:cNvPr>
          <p:cNvSpPr/>
          <p:nvPr/>
        </p:nvSpPr>
        <p:spPr>
          <a:xfrm>
            <a:off x="9405257" y="4223657"/>
            <a:ext cx="2322286" cy="1229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dirty="0"/>
              <a:t>Negative feedback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B8260D6-3F21-A328-B521-FF8CCEF06358}"/>
              </a:ext>
            </a:extLst>
          </p:cNvPr>
          <p:cNvCxnSpPr/>
          <p:nvPr/>
        </p:nvCxnSpPr>
        <p:spPr>
          <a:xfrm flipH="1" flipV="1">
            <a:off x="7553739" y="2716696"/>
            <a:ext cx="1851518" cy="1338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9050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with finite gain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68C57-D1B0-8F22-522A-9A9903EB68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1690688"/>
            <a:ext cx="8036832" cy="509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752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Op-amp with finite 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D1D56-4E18-1174-038E-E01B8293D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0545" y="1690687"/>
            <a:ext cx="9482491" cy="48021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758683-C988-9232-3957-D0CCD57C0C3E}"/>
              </a:ext>
            </a:extLst>
          </p:cNvPr>
          <p:cNvSpPr txBox="1"/>
          <p:nvPr/>
        </p:nvSpPr>
        <p:spPr>
          <a:xfrm>
            <a:off x="6604000" y="6492874"/>
            <a:ext cx="55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(G &amp; H could be function of frequency)</a:t>
            </a:r>
          </a:p>
        </p:txBody>
      </p:sp>
    </p:spTree>
    <p:extLst>
      <p:ext uri="{BB962C8B-B14F-4D97-AF65-F5344CB8AC3E}">
        <p14:creationId xmlns:p14="http://schemas.microsoft.com/office/powerpoint/2010/main" val="1138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Non-inverting gain Amp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745E54-EC78-3A2A-C072-C0ADCEE02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1690687"/>
            <a:ext cx="8396514" cy="499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554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Approximating the Non-inverting gain Amp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51E83F-1C91-4437-AE45-8BA1383E5B97}"/>
              </a:ext>
            </a:extLst>
          </p:cNvPr>
          <p:cNvSpPr txBox="1"/>
          <p:nvPr/>
        </p:nvSpPr>
        <p:spPr>
          <a:xfrm>
            <a:off x="415089" y="1828800"/>
            <a:ext cx="1108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Example</a:t>
            </a:r>
          </a:p>
          <a:p>
            <a:endParaRPr lang="en-US" dirty="0"/>
          </a:p>
          <a:p>
            <a:r>
              <a:rPr lang="en-US" i="1" dirty="0"/>
              <a:t>Suppose you want to create a non-inverting amplifier with a gain of 10. What should be the minimum gain of the Op-amp so that the gain error is less than 1%?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8138F-A200-4BE1-8F2A-69C51EE78E6C}"/>
              </a:ext>
            </a:extLst>
          </p:cNvPr>
          <p:cNvSpPr txBox="1"/>
          <p:nvPr/>
        </p:nvSpPr>
        <p:spPr>
          <a:xfrm>
            <a:off x="415089" y="3543300"/>
            <a:ext cx="1043739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+ R2/R1 = 10 for non-inverting amplifier </a:t>
            </a:r>
            <a:r>
              <a:rPr lang="en-US" dirty="0">
                <a:sym typeface="Wingdings" panose="05000000000000000000" pitchFamily="2" charset="2"/>
              </a:rPr>
              <a:t> 1/H = 10 or H= 0.1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Acceptable error is &lt;1%  error/ideal value &lt; 0.01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For feedback system with finite </a:t>
            </a:r>
            <a:r>
              <a:rPr lang="en-US" dirty="0" err="1">
                <a:sym typeface="Wingdings" panose="05000000000000000000" pitchFamily="2" charset="2"/>
              </a:rPr>
              <a:t>opamp</a:t>
            </a:r>
            <a:r>
              <a:rPr lang="en-US" dirty="0">
                <a:sym typeface="Wingdings" panose="05000000000000000000" pitchFamily="2" charset="2"/>
              </a:rPr>
              <a:t> gain G, actual gain ~1/H*(1-1/GH)  error = 1/H*1/GH</a:t>
            </a:r>
          </a:p>
          <a:p>
            <a:r>
              <a:rPr lang="en-US" dirty="0">
                <a:sym typeface="Wingdings" panose="05000000000000000000" pitchFamily="2" charset="2"/>
              </a:rPr>
              <a:t>Error /ideal value = 1/GH &lt; 0.01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Hence, G &gt; (1/H)*100 = 1000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396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feedback on Bandwidth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1F7789-9AC9-B5E2-E11B-1D5A840785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663" y="1690687"/>
            <a:ext cx="10451819" cy="480218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2E3F8F0-D6E3-5663-972F-CE6D0F26F298}"/>
              </a:ext>
            </a:extLst>
          </p:cNvPr>
          <p:cNvSpPr/>
          <p:nvPr/>
        </p:nvSpPr>
        <p:spPr>
          <a:xfrm>
            <a:off x="7593496" y="5976730"/>
            <a:ext cx="4598504" cy="881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Gain bandwidth product is constant!</a:t>
            </a:r>
          </a:p>
          <a:p>
            <a:pPr algn="ctr"/>
            <a:r>
              <a:rPr lang="en-HK" b="1" dirty="0">
                <a:latin typeface="Arial" panose="020B0604020202020204" pitchFamily="34" charset="0"/>
                <a:cs typeface="Arial" panose="020B0604020202020204" pitchFamily="34" charset="0"/>
              </a:rPr>
              <a:t>(= Unity Gain Frequency (UGF))</a:t>
            </a:r>
          </a:p>
        </p:txBody>
      </p:sp>
    </p:spTree>
    <p:extLst>
      <p:ext uri="{BB962C8B-B14F-4D97-AF65-F5344CB8AC3E}">
        <p14:creationId xmlns:p14="http://schemas.microsoft.com/office/powerpoint/2010/main" val="2779802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feedback on Bandwidth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6F86B9-BB9A-41A0-BF4D-8AE86A05121C}"/>
              </a:ext>
            </a:extLst>
          </p:cNvPr>
          <p:cNvSpPr txBox="1"/>
          <p:nvPr/>
        </p:nvSpPr>
        <p:spPr>
          <a:xfrm>
            <a:off x="415089" y="1828800"/>
            <a:ext cx="110810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Example</a:t>
            </a:r>
          </a:p>
          <a:p>
            <a:endParaRPr lang="en-US" dirty="0"/>
          </a:p>
          <a:p>
            <a:r>
              <a:rPr lang="en-US" i="1" dirty="0"/>
              <a:t>Suppose you want to create a non-inverting amplifier with a gain of 10 using a non-ideal </a:t>
            </a:r>
            <a:r>
              <a:rPr lang="en-US" i="1" dirty="0" err="1"/>
              <a:t>opamp</a:t>
            </a:r>
            <a:r>
              <a:rPr lang="en-US" i="1" dirty="0"/>
              <a:t> with finite unity-gain frequency (UGF) = 1 </a:t>
            </a:r>
            <a:r>
              <a:rPr lang="en-US" i="1" dirty="0" err="1"/>
              <a:t>MHz.</a:t>
            </a:r>
            <a:r>
              <a:rPr lang="en-US" i="1" dirty="0"/>
              <a:t> What will be the closed-loop bandwidth of the non-inverting amplifier?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50542F-9E72-469C-92D2-05802C7C0B0C}"/>
              </a:ext>
            </a:extLst>
          </p:cNvPr>
          <p:cNvSpPr txBox="1"/>
          <p:nvPr/>
        </p:nvSpPr>
        <p:spPr>
          <a:xfrm>
            <a:off x="336884" y="3429000"/>
            <a:ext cx="114781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UGF = Gain*BW = constant</a:t>
            </a:r>
          </a:p>
          <a:p>
            <a:endParaRPr lang="en-US" dirty="0"/>
          </a:p>
          <a:p>
            <a:r>
              <a:rPr lang="en-US" dirty="0"/>
              <a:t>The gain for closed-loop system is 10.</a:t>
            </a:r>
          </a:p>
          <a:p>
            <a:r>
              <a:rPr lang="en-US" dirty="0"/>
              <a:t>Hence, 10*BW = UGF = 1 MHz </a:t>
            </a:r>
            <a:r>
              <a:rPr lang="en-US" dirty="0">
                <a:sym typeface="Wingdings" panose="05000000000000000000" pitchFamily="2" charset="2"/>
              </a:rPr>
              <a:t> BW = 100 kHz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620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in Electronics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4347DE-225B-2442-D0C8-E56C783D81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897" y="1690688"/>
            <a:ext cx="10283852" cy="4637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98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Feedback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43D756-F49A-E837-F038-739795A92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779" y="1577522"/>
            <a:ext cx="9696047" cy="43780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558F9E-AB1F-A179-5547-D2179D897B33}"/>
              </a:ext>
            </a:extLst>
          </p:cNvPr>
          <p:cNvSpPr txBox="1"/>
          <p:nvPr/>
        </p:nvSpPr>
        <p:spPr>
          <a:xfrm>
            <a:off x="1549242" y="5977771"/>
            <a:ext cx="10515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Feedback also changes impedance </a:t>
            </a: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Series results in increase (Z</a:t>
            </a:r>
            <a:r>
              <a:rPr lang="en-HK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= Z</a:t>
            </a:r>
            <a:r>
              <a:rPr lang="en-HK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OL</a:t>
            </a: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*(1+GH))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Shunt results in decrease (Z</a:t>
            </a:r>
            <a:r>
              <a:rPr lang="en-HK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F</a:t>
            </a: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= Z</a:t>
            </a:r>
            <a:r>
              <a:rPr lang="en-HK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OL </a:t>
            </a:r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/ (1+GH))</a:t>
            </a:r>
            <a:endParaRPr lang="en-HK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185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Feedback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900405F-8797-2643-83EC-B9BCB313FA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837248"/>
              </p:ext>
            </p:extLst>
          </p:nvPr>
        </p:nvGraphicFramePr>
        <p:xfrm>
          <a:off x="1346200" y="2091265"/>
          <a:ext cx="8970618" cy="3703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206">
                  <a:extLst>
                    <a:ext uri="{9D8B030D-6E8A-4147-A177-3AD203B41FA5}">
                      <a16:colId xmlns:a16="http://schemas.microsoft.com/office/drawing/2014/main" val="4203962787"/>
                    </a:ext>
                  </a:extLst>
                </a:gridCol>
                <a:gridCol w="2990206">
                  <a:extLst>
                    <a:ext uri="{9D8B030D-6E8A-4147-A177-3AD203B41FA5}">
                      <a16:colId xmlns:a16="http://schemas.microsoft.com/office/drawing/2014/main" val="4077382602"/>
                    </a:ext>
                  </a:extLst>
                </a:gridCol>
                <a:gridCol w="2990206">
                  <a:extLst>
                    <a:ext uri="{9D8B030D-6E8A-4147-A177-3AD203B41FA5}">
                      <a16:colId xmlns:a16="http://schemas.microsoft.com/office/drawing/2014/main" val="221626523"/>
                    </a:ext>
                  </a:extLst>
                </a:gridCol>
              </a:tblGrid>
              <a:tr h="1234416">
                <a:tc>
                  <a:txBody>
                    <a:bodyPr/>
                    <a:lstStyle/>
                    <a:p>
                      <a:r>
                        <a:rPr lang="en-US" dirty="0"/>
                        <a:t>IN 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Voltage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Current</a:t>
                      </a:r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Shunt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072871"/>
                  </a:ext>
                </a:extLst>
              </a:tr>
              <a:tr h="1234416">
                <a:tc>
                  <a:txBody>
                    <a:bodyPr/>
                    <a:lstStyle/>
                    <a:p>
                      <a:r>
                        <a:rPr lang="en-US" dirty="0"/>
                        <a:t>Voltage                    Shunt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Series – Shunt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Rin increase</a:t>
                      </a:r>
                    </a:p>
                    <a:p>
                      <a:r>
                        <a:rPr lang="en-US" dirty="0"/>
                        <a:t>Rout decrease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Shunt-Shunt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Rin decrease</a:t>
                      </a:r>
                    </a:p>
                    <a:p>
                      <a:r>
                        <a:rPr lang="en-US" dirty="0"/>
                        <a:t>Rout decrease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7599"/>
                  </a:ext>
                </a:extLst>
              </a:tr>
              <a:tr h="1234416">
                <a:tc>
                  <a:txBody>
                    <a:bodyPr/>
                    <a:lstStyle/>
                    <a:p>
                      <a:r>
                        <a:rPr lang="en-US" dirty="0"/>
                        <a:t>Current                  Series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Series – Series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Rin increase</a:t>
                      </a:r>
                    </a:p>
                    <a:p>
                      <a:r>
                        <a:rPr lang="en-US" dirty="0"/>
                        <a:t>Rout increase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Shunt-Series</a:t>
                      </a:r>
                    </a:p>
                    <a:p>
                      <a:endParaRPr lang="en-US" dirty="0"/>
                    </a:p>
                    <a:p>
                      <a:r>
                        <a:rPr lang="en-US" dirty="0"/>
                        <a:t>Rin decrease</a:t>
                      </a:r>
                    </a:p>
                    <a:p>
                      <a:r>
                        <a:rPr lang="en-US" dirty="0"/>
                        <a:t>Rout increase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317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9843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Series-Shunt Connection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DDA0D7-2365-9086-A47C-CE8ADCA854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29" y="1690688"/>
            <a:ext cx="7942942" cy="508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277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Series-Shunt Connection: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B9E20-F82C-505F-7C15-0894380A4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953" y="1690688"/>
            <a:ext cx="1036116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75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Series-Series Connection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28DF8-6365-B1D2-88FE-87A6FF2D8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009" y="1690688"/>
            <a:ext cx="9116105" cy="497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29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Series-Series Connection: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F7262CA-1EA1-5632-1BDC-183C6A041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5964" y="1817006"/>
            <a:ext cx="8566250" cy="488859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04292C8-7304-B66E-A8FC-74D99EE6CDD6}"/>
              </a:ext>
            </a:extLst>
          </p:cNvPr>
          <p:cNvSpPr/>
          <p:nvPr/>
        </p:nvSpPr>
        <p:spPr>
          <a:xfrm>
            <a:off x="7721600" y="4992914"/>
            <a:ext cx="3048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78902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Negative feedback: Summary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4292C8-7304-B66E-A8FC-74D99EE6CDD6}"/>
              </a:ext>
            </a:extLst>
          </p:cNvPr>
          <p:cNvSpPr/>
          <p:nvPr/>
        </p:nvSpPr>
        <p:spPr>
          <a:xfrm>
            <a:off x="7721600" y="4992914"/>
            <a:ext cx="3048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096577-46FA-B70C-7406-60C9448F3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609" y="1661886"/>
            <a:ext cx="9739339" cy="28520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A3B8C6-B05D-FB0D-F763-8A8A3F7AD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839" y="4513943"/>
            <a:ext cx="7394152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666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Positive Feedback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4292C8-7304-B66E-A8FC-74D99EE6CDD6}"/>
              </a:ext>
            </a:extLst>
          </p:cNvPr>
          <p:cNvSpPr/>
          <p:nvPr/>
        </p:nvSpPr>
        <p:spPr>
          <a:xfrm>
            <a:off x="7721600" y="4992914"/>
            <a:ext cx="304800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46FCB9-01AE-79F7-031B-F5EE33E91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758" y="1719716"/>
            <a:ext cx="10007648" cy="35054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321042-BCF2-1B1D-A9FA-BF5C741D7A8A}"/>
              </a:ext>
            </a:extLst>
          </p:cNvPr>
          <p:cNvSpPr/>
          <p:nvPr/>
        </p:nvSpPr>
        <p:spPr>
          <a:xfrm>
            <a:off x="1770743" y="5588000"/>
            <a:ext cx="7736114" cy="904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2800" b="1" dirty="0">
                <a:latin typeface="Arial" panose="020B0604020202020204" pitchFamily="34" charset="0"/>
                <a:cs typeface="Arial" panose="020B0604020202020204" pitchFamily="34" charset="0"/>
              </a:rPr>
              <a:t>Look at oscillators next!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F52093-33BE-9A9B-E662-903A7B7F35BE}"/>
              </a:ext>
            </a:extLst>
          </p:cNvPr>
          <p:cNvSpPr/>
          <p:nvPr/>
        </p:nvSpPr>
        <p:spPr>
          <a:xfrm>
            <a:off x="5698435" y="3140765"/>
            <a:ext cx="2888974" cy="2882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7306537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08869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Shunt-Shunt Connection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D36C9A-7755-6AE8-9A6B-ED8B01C6B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801" y="1571623"/>
            <a:ext cx="8190139" cy="52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551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Shunt-Series Connection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EAE7ED-D322-D736-C6D2-73252062E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0276" y="1690688"/>
            <a:ext cx="8165489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0519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19734</TotalTime>
  <Words>416</Words>
  <Application>Microsoft Macintosh PowerPoint</Application>
  <PresentationFormat>Widescreen</PresentationFormat>
  <Paragraphs>91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Calibri</vt:lpstr>
      <vt:lpstr>Calibri Light</vt:lpstr>
      <vt:lpstr>Wingdings</vt:lpstr>
      <vt:lpstr>Office Theme</vt:lpstr>
      <vt:lpstr>EE3122: Analogue Circuit Fundamentals</vt:lpstr>
      <vt:lpstr>Introduction</vt:lpstr>
      <vt:lpstr>Introduction</vt:lpstr>
      <vt:lpstr>Introduction</vt:lpstr>
      <vt:lpstr>Revisiting the Op-amp</vt:lpstr>
      <vt:lpstr>Op-amp with finite gain</vt:lpstr>
      <vt:lpstr>Op-amp with finite gain</vt:lpstr>
      <vt:lpstr>Approximating the Non-inverting gain Amp</vt:lpstr>
      <vt:lpstr>Approximating the Non-inverting gain Amp</vt:lpstr>
      <vt:lpstr>Effect of feedback on Bandwidth</vt:lpstr>
      <vt:lpstr>Effect of feedback on Bandwidth</vt:lpstr>
      <vt:lpstr>Feedback in Electronics</vt:lpstr>
      <vt:lpstr>Types of Feedback</vt:lpstr>
      <vt:lpstr>Types of Feedback</vt:lpstr>
      <vt:lpstr>Series-Shunt Connection</vt:lpstr>
      <vt:lpstr>Series-Shunt Connection: Example</vt:lpstr>
      <vt:lpstr>Series-Series Connection</vt:lpstr>
      <vt:lpstr>Series-Series Connection: Example</vt:lpstr>
      <vt:lpstr>Negative feedback: Summary</vt:lpstr>
      <vt:lpstr>Positive Feedback</vt:lpstr>
      <vt:lpstr>Appendix</vt:lpstr>
      <vt:lpstr>Shunt-Shunt Connection</vt:lpstr>
      <vt:lpstr>Shunt-Series Connection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594</cp:revision>
  <dcterms:created xsi:type="dcterms:W3CDTF">2021-12-02T05:28:30Z</dcterms:created>
  <dcterms:modified xsi:type="dcterms:W3CDTF">2024-04-14T04:35:23Z</dcterms:modified>
</cp:coreProperties>
</file>