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d Chow" initials="TC" lastIdx="0" clrIdx="0">
    <p:extLst>
      <p:ext uri="{19B8F6BF-5375-455C-9EA6-DF929625EA0E}">
        <p15:presenceInfo xmlns:p15="http://schemas.microsoft.com/office/powerpoint/2012/main" userId="1a6ee9ed0254b3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BDD"/>
    <a:srgbClr val="E9E9EA"/>
    <a:srgbClr val="E7E7E8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20/2/2019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Lecture 5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 Integrity Constraints</a:t>
            </a:r>
            <a:endParaRPr lang="en-HK" sz="40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0E8CF-3636-4745-9505-BE28F04C7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Integrity Constraints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3788F-E254-40B0-8168-F1B7A04FE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Constraints determine which values are permissible and which are not in the database (table)</a:t>
            </a:r>
          </a:p>
          <a:p>
            <a:pPr lvl="1"/>
            <a:r>
              <a:rPr lang="en-HK" dirty="0"/>
              <a:t>Constraints are conditions that must hold on all valid relation states</a:t>
            </a:r>
          </a:p>
          <a:p>
            <a:r>
              <a:rPr lang="en-HK" dirty="0"/>
              <a:t>A relational database schema S is a set of relation schemes S = {R</a:t>
            </a:r>
            <a:r>
              <a:rPr lang="en-HK" baseline="-25000" dirty="0"/>
              <a:t>1</a:t>
            </a:r>
            <a:r>
              <a:rPr lang="en-HK" dirty="0"/>
              <a:t>, R</a:t>
            </a:r>
            <a:r>
              <a:rPr lang="en-HK" baseline="-25000" dirty="0"/>
              <a:t>2</a:t>
            </a:r>
            <a:r>
              <a:rPr lang="en-HK" dirty="0"/>
              <a:t>, …, R</a:t>
            </a:r>
            <a:r>
              <a:rPr lang="en-HK" baseline="-25000" dirty="0"/>
              <a:t>n</a:t>
            </a:r>
            <a:r>
              <a:rPr lang="en-HK" dirty="0"/>
              <a:t>} and a set of integrity constraints IC</a:t>
            </a:r>
          </a:p>
          <a:p>
            <a:r>
              <a:rPr lang="en-HK" dirty="0"/>
              <a:t>Valid state vs. invalid state</a:t>
            </a:r>
          </a:p>
          <a:p>
            <a:pPr lvl="1"/>
            <a:r>
              <a:rPr lang="en-HK" dirty="0"/>
              <a:t>Valid state: a state that satisfies all the constraints in the defined set of integrity constraints</a:t>
            </a:r>
          </a:p>
          <a:p>
            <a:pPr lvl="1"/>
            <a:r>
              <a:rPr lang="en-HK" dirty="0"/>
              <a:t>Invalid state:  A database state that does not obey all the integrity constraints</a:t>
            </a:r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97401-ABA5-41CA-BF86-C65D8784D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9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FE82F-AC98-4D96-8784-DBCB9BFD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HK" altLang="zh-HK" dirty="0">
                <a:ea typeface="ＭＳ Ｐゴシック" pitchFamily="34" charset="-128"/>
              </a:rPr>
              <a:t>Three</a:t>
            </a:r>
            <a:r>
              <a:rPr lang="zh-TW" altLang="en-US" dirty="0">
                <a:ea typeface="ＭＳ Ｐゴシック" pitchFamily="34" charset="-128"/>
              </a:rPr>
              <a:t> </a:t>
            </a:r>
            <a:r>
              <a:rPr lang="en-HK" altLang="zh-TW" dirty="0">
                <a:ea typeface="ＭＳ Ｐゴシック" pitchFamily="34" charset="-128"/>
              </a:rPr>
              <a:t>Main</a:t>
            </a:r>
            <a:r>
              <a:rPr lang="zh-TW" altLang="en-US" dirty="0">
                <a:ea typeface="ＭＳ Ｐゴシック" pitchFamily="34" charset="-128"/>
              </a:rPr>
              <a:t> </a:t>
            </a:r>
            <a:r>
              <a:rPr lang="en-HK" altLang="zh-TW" dirty="0">
                <a:ea typeface="ＭＳ Ｐゴシック" pitchFamily="34" charset="-128"/>
              </a:rPr>
              <a:t>Types</a:t>
            </a:r>
            <a:r>
              <a:rPr lang="zh-TW" altLang="en-US" dirty="0">
                <a:ea typeface="ＭＳ Ｐゴシック" pitchFamily="34" charset="-128"/>
              </a:rPr>
              <a:t> </a:t>
            </a:r>
            <a:r>
              <a:rPr lang="en-HK" altLang="zh-TW" dirty="0">
                <a:ea typeface="ＭＳ Ｐゴシック" pitchFamily="34" charset="-128"/>
              </a:rPr>
              <a:t>of</a:t>
            </a:r>
            <a:r>
              <a:rPr lang="zh-TW" altLang="en-US" dirty="0">
                <a:ea typeface="ＭＳ Ｐゴシック" pitchFamily="34" charset="-128"/>
              </a:rPr>
              <a:t> </a:t>
            </a:r>
            <a:r>
              <a:rPr lang="en-US" altLang="zh-HK" dirty="0">
                <a:ea typeface="ＭＳ Ｐゴシック" pitchFamily="34" charset="-128"/>
              </a:rPr>
              <a:t>Relational Integrity Constraints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067E4-BE05-4633-86AE-5884162AF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Inherent or Implicit Constraints: characteristics of relations, e.g., no duplicate tuples</a:t>
            </a:r>
          </a:p>
          <a:p>
            <a:r>
              <a:rPr lang="en-HK" dirty="0"/>
              <a:t>Schema-based or Explicit Constraints: Expressed in schemas by DDL (i.e., SQL)</a:t>
            </a:r>
          </a:p>
          <a:p>
            <a:r>
              <a:rPr lang="en-HK" dirty="0"/>
              <a:t>Application-based or Semantic constraints: These are beyond the expressive power of the model (i.e., cannot be expressed in the schemas of the data model) and must be specified and enforced by the application programs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0BA0B-BACD-44D3-874D-24396946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52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DAF5-616A-4815-B367-580269DB4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HK" dirty="0"/>
              <a:t>Schema-based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FA32C-E2D4-48ED-9768-4C2747816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There are three main types of schema-based constraints that can be expressed in the relational model</a:t>
            </a:r>
          </a:p>
          <a:p>
            <a:pPr lvl="1"/>
            <a:r>
              <a:rPr lang="en-HK" dirty="0"/>
              <a:t>Key constraints</a:t>
            </a:r>
          </a:p>
          <a:p>
            <a:pPr lvl="1"/>
            <a:r>
              <a:rPr lang="en-HK" dirty="0"/>
              <a:t>Entity integrity constraints</a:t>
            </a:r>
          </a:p>
          <a:p>
            <a:pPr lvl="1"/>
            <a:r>
              <a:rPr lang="en-HK" dirty="0"/>
              <a:t>Referential integrity constraints</a:t>
            </a:r>
          </a:p>
          <a:p>
            <a:r>
              <a:rPr lang="en-HK" dirty="0"/>
              <a:t>Another schema-based constraint is the domain constraint</a:t>
            </a:r>
          </a:p>
          <a:p>
            <a:pPr lvl="1"/>
            <a:r>
              <a:rPr lang="en-HK" dirty="0"/>
              <a:t>Every value in a tuple must be from the domain of its attribute (or it could be null, if allowed for that attribute)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24383-7ACC-4285-BC8B-F5AD8D6D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7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78F0A-B2F0-4B37-99CB-957C59370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Keys of Relations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17481-D474-4D96-B34B-8762355F5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A set of one or more attributes {A</a:t>
            </a:r>
            <a:r>
              <a:rPr lang="en-HK" baseline="-25000" dirty="0"/>
              <a:t>1</a:t>
            </a:r>
            <a:r>
              <a:rPr lang="en-HK" dirty="0"/>
              <a:t>, A</a:t>
            </a:r>
            <a:r>
              <a:rPr lang="en-HK" baseline="-25000" dirty="0"/>
              <a:t>2</a:t>
            </a:r>
            <a:r>
              <a:rPr lang="en-HK" dirty="0"/>
              <a:t>, …, A</a:t>
            </a:r>
            <a:r>
              <a:rPr lang="en-HK" baseline="-25000" dirty="0"/>
              <a:t>n</a:t>
            </a:r>
            <a:r>
              <a:rPr lang="en-HK" dirty="0"/>
              <a:t>} is a key for a relation if: </a:t>
            </a:r>
          </a:p>
          <a:p>
            <a:pPr lvl="1"/>
            <a:r>
              <a:rPr lang="en-HK" dirty="0"/>
              <a:t>The attributes functionally determine all other attributes of the relation</a:t>
            </a:r>
          </a:p>
          <a:p>
            <a:pPr lvl="1"/>
            <a:r>
              <a:rPr lang="en-HK" dirty="0"/>
              <a:t>Relations are sets. It is impossible for two distinct tuples of R to agree on all A</a:t>
            </a:r>
            <a:r>
              <a:rPr lang="en-HK" baseline="-25000" dirty="0"/>
              <a:t>1</a:t>
            </a:r>
            <a:r>
              <a:rPr lang="en-HK" dirty="0"/>
              <a:t>, A</a:t>
            </a:r>
            <a:r>
              <a:rPr lang="en-HK" baseline="-25000" dirty="0"/>
              <a:t>2</a:t>
            </a:r>
            <a:r>
              <a:rPr lang="en-HK" dirty="0"/>
              <a:t>, …, A</a:t>
            </a:r>
            <a:r>
              <a:rPr lang="en-HK" baseline="-25000" dirty="0"/>
              <a:t>n</a:t>
            </a:r>
          </a:p>
          <a:p>
            <a:pPr lvl="1"/>
            <a:r>
              <a:rPr lang="en-HK" dirty="0"/>
              <a:t>No proper subset of {A</a:t>
            </a:r>
            <a:r>
              <a:rPr lang="en-HK" baseline="-25000" dirty="0"/>
              <a:t>1</a:t>
            </a:r>
            <a:r>
              <a:rPr lang="en-HK" dirty="0"/>
              <a:t>, A</a:t>
            </a:r>
            <a:r>
              <a:rPr lang="en-HK" baseline="-25000" dirty="0"/>
              <a:t>2</a:t>
            </a:r>
            <a:r>
              <a:rPr lang="en-HK" dirty="0"/>
              <a:t>, …, A</a:t>
            </a:r>
            <a:r>
              <a:rPr lang="en-HK" baseline="-25000" dirty="0"/>
              <a:t>n</a:t>
            </a:r>
            <a:r>
              <a:rPr lang="en-HK" dirty="0"/>
              <a:t>} functionally determines all other attributes of R, i.e., a key must be minimal</a:t>
            </a:r>
          </a:p>
          <a:p>
            <a:r>
              <a:rPr lang="en-HK" dirty="0"/>
              <a:t>A functional dependency (FD) on a relation R is a statement of the form: if two tuples of R agree on attributes {A</a:t>
            </a:r>
            <a:r>
              <a:rPr lang="en-HK" baseline="-25000" dirty="0"/>
              <a:t>1</a:t>
            </a:r>
            <a:r>
              <a:rPr lang="en-HK" dirty="0"/>
              <a:t>, A</a:t>
            </a:r>
            <a:r>
              <a:rPr lang="en-HK" baseline="-25000" dirty="0"/>
              <a:t>2</a:t>
            </a:r>
            <a:r>
              <a:rPr lang="en-HK" dirty="0"/>
              <a:t>, …, A</a:t>
            </a:r>
            <a:r>
              <a:rPr lang="en-HK" baseline="-25000" dirty="0"/>
              <a:t>n</a:t>
            </a:r>
            <a:r>
              <a:rPr lang="en-HK" dirty="0"/>
              <a:t>} (i.e., the tuples have the same values in their respective components for each of these attributes), then they must also agree on another attribute, “B”, {A</a:t>
            </a:r>
            <a:r>
              <a:rPr lang="en-HK" baseline="-25000" dirty="0"/>
              <a:t>1</a:t>
            </a:r>
            <a:r>
              <a:rPr lang="en-HK" dirty="0"/>
              <a:t>, A</a:t>
            </a:r>
            <a:r>
              <a:rPr lang="en-HK" baseline="-25000" dirty="0"/>
              <a:t>2</a:t>
            </a:r>
            <a:r>
              <a:rPr lang="en-HK" dirty="0"/>
              <a:t>, …, A</a:t>
            </a:r>
            <a:r>
              <a:rPr lang="en-HK" baseline="-25000" dirty="0"/>
              <a:t>n</a:t>
            </a:r>
            <a:r>
              <a:rPr lang="en-HK" dirty="0"/>
              <a:t>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B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4676A-6770-42D7-9B3D-32BD7D7A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07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FB4A-B1C7-42DD-B3FB-17F6077BB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Keys of Relations</a:t>
            </a:r>
            <a:r>
              <a:rPr lang="en-US" altLang="zh-TW" dirty="0">
                <a:ea typeface="ＭＳ Ｐゴシック" pitchFamily="34" charset="-128"/>
              </a:rPr>
              <a:t>: Example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87E82-4B26-41DD-90A0-B931BC089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Movies(title, year, length, type, </a:t>
            </a:r>
            <a:r>
              <a:rPr lang="en-HK" dirty="0" err="1"/>
              <a:t>studioName</a:t>
            </a:r>
            <a:r>
              <a:rPr lang="en-HK" dirty="0"/>
              <a:t>, </a:t>
            </a:r>
            <a:r>
              <a:rPr lang="en-HK" dirty="0" err="1"/>
              <a:t>starName</a:t>
            </a:r>
            <a:r>
              <a:rPr lang="en-HK" dirty="0"/>
              <a:t>): title, year, </a:t>
            </a:r>
            <a:r>
              <a:rPr lang="en-HK" dirty="0" err="1"/>
              <a:t>starName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length, type, </a:t>
            </a:r>
            <a:r>
              <a:rPr lang="en-HK" dirty="0" err="1"/>
              <a:t>studioName</a:t>
            </a:r>
            <a:endParaRPr lang="en-HK" dirty="0"/>
          </a:p>
          <a:p>
            <a:pPr lvl="1"/>
            <a:r>
              <a:rPr lang="en-HK" dirty="0"/>
              <a:t>Attributes {title, year, </a:t>
            </a:r>
            <a:r>
              <a:rPr lang="en-HK" dirty="0" err="1"/>
              <a:t>starName</a:t>
            </a:r>
            <a:r>
              <a:rPr lang="en-HK" dirty="0"/>
              <a:t>} form a key for the relation Movie</a:t>
            </a:r>
          </a:p>
          <a:p>
            <a:pPr lvl="1"/>
            <a:r>
              <a:rPr lang="en-HK" dirty="0"/>
              <a:t>Suppose two tuples agree on these three attributes: title, year, </a:t>
            </a:r>
            <a:r>
              <a:rPr lang="en-HK" dirty="0" err="1"/>
              <a:t>starName</a:t>
            </a:r>
            <a:endParaRPr lang="en-HK" dirty="0"/>
          </a:p>
          <a:p>
            <a:pPr lvl="2"/>
            <a:r>
              <a:rPr lang="en-HK" dirty="0"/>
              <a:t>They must agree on the other attributes, length, type and </a:t>
            </a:r>
            <a:r>
              <a:rPr lang="en-HK" dirty="0" err="1"/>
              <a:t>studioName</a:t>
            </a:r>
            <a:endParaRPr lang="en-HK" dirty="0"/>
          </a:p>
          <a:p>
            <a:pPr lvl="1"/>
            <a:r>
              <a:rPr lang="en-HK" dirty="0"/>
              <a:t>No proper subset of {title, year, </a:t>
            </a:r>
            <a:r>
              <a:rPr lang="en-HK" dirty="0" err="1"/>
              <a:t>starName</a:t>
            </a:r>
            <a:r>
              <a:rPr lang="en-HK" dirty="0"/>
              <a:t>} functionally determines all other attributes</a:t>
            </a:r>
          </a:p>
          <a:p>
            <a:pPr lvl="2"/>
            <a:r>
              <a:rPr lang="en-HK" dirty="0"/>
              <a:t>{title, year} does not determine </a:t>
            </a:r>
            <a:r>
              <a:rPr lang="en-HK" dirty="0" err="1"/>
              <a:t>starName</a:t>
            </a:r>
            <a:r>
              <a:rPr lang="en-HK" dirty="0"/>
              <a:t> since many movies have more than one star</a:t>
            </a:r>
          </a:p>
          <a:p>
            <a:pPr lvl="2"/>
            <a:r>
              <a:rPr lang="en-HK" dirty="0"/>
              <a:t>{year, </a:t>
            </a:r>
            <a:r>
              <a:rPr lang="en-HK" dirty="0" err="1"/>
              <a:t>starName</a:t>
            </a:r>
            <a:r>
              <a:rPr lang="en-HK" dirty="0"/>
              <a:t>} is not a key because we could have a star in two movies in the same year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2FDF0-83BF-406C-AD71-017CAC2E1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92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7A18B-9D59-46FA-A7AC-3EACA01E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Key Constraints (1/3)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2E36C-6635-438E-AAE4-80092BAC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Superkey of R</a:t>
            </a:r>
          </a:p>
          <a:p>
            <a:pPr lvl="1"/>
            <a:r>
              <a:rPr lang="en-HK" dirty="0"/>
              <a:t>A set of attributes that contains a key is called a </a:t>
            </a:r>
            <a:r>
              <a:rPr lang="en-HK" dirty="0" err="1"/>
              <a:t>superkey</a:t>
            </a:r>
            <a:endParaRPr lang="en-HK" dirty="0"/>
          </a:p>
          <a:p>
            <a:pPr lvl="1"/>
            <a:r>
              <a:rPr lang="en-HK" dirty="0"/>
              <a:t>It is a set of attributes </a:t>
            </a:r>
            <a:r>
              <a:rPr lang="en-HK" dirty="0" err="1"/>
              <a:t>superkey</a:t>
            </a:r>
            <a:r>
              <a:rPr lang="en-HK" dirty="0"/>
              <a:t> SK, e.g., {A</a:t>
            </a:r>
            <a:r>
              <a:rPr lang="en-HK" baseline="-25000" dirty="0"/>
              <a:t>1</a:t>
            </a:r>
            <a:r>
              <a:rPr lang="en-HK" dirty="0"/>
              <a:t>, A</a:t>
            </a:r>
            <a:r>
              <a:rPr lang="en-HK" baseline="-25000" dirty="0"/>
              <a:t>2</a:t>
            </a:r>
            <a:r>
              <a:rPr lang="en-HK" dirty="0"/>
              <a:t>} of R with the following conditions:</a:t>
            </a:r>
          </a:p>
          <a:p>
            <a:pPr lvl="2"/>
            <a:r>
              <a:rPr lang="en-HK" dirty="0"/>
              <a:t>No two tuples in any valid relation state r(R) will have the same value for SK</a:t>
            </a:r>
          </a:p>
          <a:p>
            <a:pPr lvl="2"/>
            <a:r>
              <a:rPr lang="en-HK" dirty="0"/>
              <a:t>For any distinct tuples t1 and t2 in r(R), t1[SK] </a:t>
            </a:r>
            <a:r>
              <a:rPr lang="en-HK" dirty="0">
                <a:sym typeface="Symbol" panose="05050102010706020507" pitchFamily="18" charset="2"/>
              </a:rPr>
              <a:t></a:t>
            </a:r>
            <a:r>
              <a:rPr lang="en-HK" dirty="0"/>
              <a:t> t2[SK] (i.e., different SK)</a:t>
            </a:r>
          </a:p>
          <a:p>
            <a:r>
              <a:rPr lang="en-HK" dirty="0"/>
              <a:t>Key of R</a:t>
            </a:r>
          </a:p>
          <a:p>
            <a:pPr lvl="1"/>
            <a:r>
              <a:rPr lang="en-HK" dirty="0"/>
              <a:t>A “minimal” </a:t>
            </a:r>
            <a:r>
              <a:rPr lang="en-HK" dirty="0" err="1"/>
              <a:t>superkey</a:t>
            </a:r>
            <a:endParaRPr lang="en-HK" dirty="0"/>
          </a:p>
          <a:p>
            <a:pPr lvl="1"/>
            <a:r>
              <a:rPr lang="en-HK" dirty="0"/>
              <a:t>A key is a </a:t>
            </a:r>
            <a:r>
              <a:rPr lang="en-HK" dirty="0" err="1"/>
              <a:t>superkey</a:t>
            </a:r>
            <a:r>
              <a:rPr lang="en-HK" dirty="0"/>
              <a:t> K such that removal of any attribute from K results in a set of attributes that is not a </a:t>
            </a:r>
            <a:r>
              <a:rPr lang="en-HK" dirty="0" err="1"/>
              <a:t>superkey</a:t>
            </a:r>
            <a:r>
              <a:rPr lang="en-HK" dirty="0"/>
              <a:t> (does not possess the </a:t>
            </a:r>
            <a:r>
              <a:rPr lang="en-HK" dirty="0" err="1"/>
              <a:t>superkey</a:t>
            </a:r>
            <a:r>
              <a:rPr lang="en-HK" dirty="0"/>
              <a:t> uniqueness property)</a:t>
            </a:r>
          </a:p>
          <a:p>
            <a:pPr marL="0" indent="0">
              <a:buNone/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342AB-BAF3-4F93-80DF-7EF201A47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3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2D4EA-ED1E-4131-B2D1-1AF5AFF3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Key Constraints (2/3)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B783E-2548-4FBF-B29C-564114D67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HK" dirty="0"/>
              <a:t>Example: Consider the CAR relation schema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CAR(State, Reg#, </a:t>
            </a:r>
            <a:r>
              <a:rPr lang="en-HK" dirty="0" err="1"/>
              <a:t>SerialNo</a:t>
            </a:r>
            <a:r>
              <a:rPr lang="en-HK" dirty="0"/>
              <a:t>, Make, Model, Year)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CAR has two keys:</a:t>
            </a:r>
          </a:p>
          <a:p>
            <a:pPr lvl="2">
              <a:lnSpc>
                <a:spcPct val="120000"/>
              </a:lnSpc>
            </a:pPr>
            <a:r>
              <a:rPr lang="en-HK" dirty="0"/>
              <a:t>Key1 = {State, Reg#}</a:t>
            </a:r>
          </a:p>
          <a:p>
            <a:pPr lvl="2">
              <a:lnSpc>
                <a:spcPct val="120000"/>
              </a:lnSpc>
            </a:pPr>
            <a:r>
              <a:rPr lang="en-HK" dirty="0"/>
              <a:t>Key2 = {</a:t>
            </a:r>
            <a:r>
              <a:rPr lang="en-HK" dirty="0" err="1"/>
              <a:t>SerialNo</a:t>
            </a:r>
            <a:r>
              <a:rPr lang="en-HK" dirty="0"/>
              <a:t>}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Both are also </a:t>
            </a:r>
            <a:r>
              <a:rPr lang="en-HK" dirty="0" err="1"/>
              <a:t>superkeys</a:t>
            </a:r>
            <a:r>
              <a:rPr lang="en-HK" dirty="0"/>
              <a:t> of CAR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{</a:t>
            </a:r>
            <a:r>
              <a:rPr lang="en-HK" dirty="0" err="1"/>
              <a:t>SerialNo</a:t>
            </a:r>
            <a:r>
              <a:rPr lang="en-HK" dirty="0"/>
              <a:t>, Make} is a </a:t>
            </a:r>
            <a:r>
              <a:rPr lang="en-HK" dirty="0" err="1"/>
              <a:t>superkey</a:t>
            </a:r>
            <a:r>
              <a:rPr lang="en-HK" dirty="0"/>
              <a:t> but not a key</a:t>
            </a:r>
          </a:p>
          <a:p>
            <a:pPr>
              <a:lnSpc>
                <a:spcPct val="120000"/>
              </a:lnSpc>
            </a:pPr>
            <a:r>
              <a:rPr lang="en-HK" dirty="0"/>
              <a:t>In general: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Any key is a </a:t>
            </a:r>
            <a:r>
              <a:rPr lang="en-HK" dirty="0" err="1"/>
              <a:t>superkey</a:t>
            </a:r>
            <a:r>
              <a:rPr lang="en-HK" dirty="0"/>
              <a:t> (but not vice versa)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Any set of attributes that includes a key is a </a:t>
            </a:r>
            <a:r>
              <a:rPr lang="en-HK" dirty="0" err="1"/>
              <a:t>superkey</a:t>
            </a:r>
            <a:endParaRPr lang="en-HK" dirty="0"/>
          </a:p>
          <a:p>
            <a:pPr lvl="1">
              <a:lnSpc>
                <a:spcPct val="120000"/>
              </a:lnSpc>
            </a:pPr>
            <a:r>
              <a:rPr lang="en-HK" dirty="0"/>
              <a:t>A minimal </a:t>
            </a:r>
            <a:r>
              <a:rPr lang="en-HK" dirty="0" err="1"/>
              <a:t>superkey</a:t>
            </a:r>
            <a:r>
              <a:rPr lang="en-HK" dirty="0"/>
              <a:t> is also a key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2DE90-B3E5-4A9E-8D5B-60717C16F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78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EED59-6E64-4B66-91EE-D4FB7208B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Key Constraints (3/3)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8639B-65F3-493B-84F7-D3A709DBB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If a relation has several candidate keys, one is chosen arbitrarily to be the primary key</a:t>
            </a:r>
          </a:p>
          <a:p>
            <a:pPr lvl="1"/>
            <a:r>
              <a:rPr lang="en-HK" dirty="0"/>
              <a:t>The primary key attributes are underlined</a:t>
            </a:r>
          </a:p>
          <a:p>
            <a:r>
              <a:rPr lang="en-HK" dirty="0"/>
              <a:t>Example: Consider the CAR relation schema:</a:t>
            </a:r>
          </a:p>
          <a:p>
            <a:pPr lvl="1"/>
            <a:r>
              <a:rPr lang="en-HK" dirty="0"/>
              <a:t>CAR(State, Reg#, </a:t>
            </a:r>
            <a:r>
              <a:rPr lang="en-HK" dirty="0" err="1"/>
              <a:t>SerialNo</a:t>
            </a:r>
            <a:r>
              <a:rPr lang="en-HK" dirty="0"/>
              <a:t>, Make, Model, Year)</a:t>
            </a:r>
          </a:p>
          <a:p>
            <a:pPr lvl="1"/>
            <a:r>
              <a:rPr lang="en-HK" dirty="0"/>
              <a:t>We chose </a:t>
            </a:r>
            <a:r>
              <a:rPr lang="en-HK" dirty="0" err="1"/>
              <a:t>SerialNo</a:t>
            </a:r>
            <a:r>
              <a:rPr lang="en-HK" dirty="0"/>
              <a:t> as the primary key</a:t>
            </a:r>
          </a:p>
          <a:p>
            <a:r>
              <a:rPr lang="en-HK" dirty="0"/>
              <a:t>The primary key value is used to uniquely identify each tuple in a relation</a:t>
            </a:r>
          </a:p>
          <a:p>
            <a:r>
              <a:rPr lang="en-HK" dirty="0"/>
              <a:t>General rule: Choose as primary key the smallest of the candidate keys (in terms of size)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E1CEE-D3CB-4B18-9FFC-E45A2568A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77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3C820-2A0F-4440-BE77-15F248794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Entity Integrity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DC0C-F564-44F3-9F4A-97552A61C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The primary key attributes PK of each relation schema R cannot have null values in any tuple of R</a:t>
            </a:r>
          </a:p>
          <a:p>
            <a:pPr lvl="1"/>
            <a:r>
              <a:rPr lang="en-HK" dirty="0"/>
              <a:t>Primary key values are used to identify the individual tuples</a:t>
            </a:r>
          </a:p>
          <a:p>
            <a:pPr lvl="1"/>
            <a:r>
              <a:rPr lang="en-HK" dirty="0"/>
              <a:t>t[PK] </a:t>
            </a:r>
            <a:r>
              <a:rPr lang="en-HK" dirty="0">
                <a:sym typeface="Symbol" panose="05050102010706020507" pitchFamily="18" charset="2"/>
              </a:rPr>
              <a:t> </a:t>
            </a:r>
            <a:r>
              <a:rPr lang="en-HK" dirty="0"/>
              <a:t>null for any tuple t in R</a:t>
            </a:r>
          </a:p>
          <a:p>
            <a:pPr lvl="1"/>
            <a:r>
              <a:rPr lang="en-HK" dirty="0"/>
              <a:t>If PK has several attributes, null is not allowed in any of these attributes</a:t>
            </a:r>
          </a:p>
          <a:p>
            <a:r>
              <a:rPr lang="en-HK" dirty="0"/>
              <a:t>Note: Other attributes of R may be constrained to disallow null values, even though they are not members of the primary key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EEE81-23F0-41BA-95D4-01D6272BD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B551C-1EBF-46F2-9F7B-0CE9779A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Referential Integrity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9C5DB-A92B-4673-A0A3-9E02496E1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Key and entity integrity constraints are specified on individual relations</a:t>
            </a:r>
          </a:p>
          <a:p>
            <a:r>
              <a:rPr lang="en-HK" dirty="0"/>
              <a:t>Referential integrity is a constraint involving two relations</a:t>
            </a:r>
          </a:p>
          <a:p>
            <a:pPr lvl="1"/>
            <a:r>
              <a:rPr lang="en-HK" dirty="0"/>
              <a:t>To specify a relationship among tuples in two relations</a:t>
            </a:r>
          </a:p>
          <a:p>
            <a:pPr lvl="1"/>
            <a:r>
              <a:rPr lang="en-HK" dirty="0"/>
              <a:t>The referencing relation and the referenced relation (R</a:t>
            </a:r>
            <a:r>
              <a:rPr lang="en-HK" baseline="-25000" dirty="0"/>
              <a:t>1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R</a:t>
            </a:r>
            <a:r>
              <a:rPr lang="en-HK" baseline="-25000" dirty="0"/>
              <a:t>2</a:t>
            </a:r>
            <a:r>
              <a:rPr lang="en-HK" dirty="0"/>
              <a:t>)</a:t>
            </a:r>
          </a:p>
          <a:p>
            <a:r>
              <a:rPr lang="en-HK" dirty="0"/>
              <a:t>Tuples in the referencing relation R</a:t>
            </a:r>
            <a:r>
              <a:rPr lang="en-HK" baseline="-25000" dirty="0"/>
              <a:t>1</a:t>
            </a:r>
            <a:r>
              <a:rPr lang="en-HK" dirty="0"/>
              <a:t> have attributes FK (called foreign key attributes) that reference the primary key attributes PK of the referenced relation R</a:t>
            </a:r>
            <a:r>
              <a:rPr lang="en-HK" baseline="-25000" dirty="0"/>
              <a:t>2</a:t>
            </a:r>
            <a:r>
              <a:rPr lang="en-HK" dirty="0"/>
              <a:t> if it satisfies: </a:t>
            </a:r>
          </a:p>
          <a:p>
            <a:pPr lvl="1"/>
            <a:r>
              <a:rPr lang="en-HK" dirty="0"/>
              <a:t>The attributes in FK have the same domain(s) as the primary key attributes PK of R</a:t>
            </a:r>
            <a:r>
              <a:rPr lang="en-HK" baseline="-25000" dirty="0"/>
              <a:t>2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B54A9-8C68-4A65-B50E-D1E4AE85B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2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CBDC-1D7C-4C2B-99B0-8E1554B9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HK" dirty="0"/>
              <a:t>Displaying a Relational Database Schema and its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6CAB7-420D-4898-92DE-653F536B1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Each relation schema can be displayed as a row of attribute names</a:t>
            </a:r>
          </a:p>
          <a:p>
            <a:r>
              <a:rPr lang="en-HK" dirty="0"/>
              <a:t>The name of the relation is written above the attribute names</a:t>
            </a:r>
          </a:p>
          <a:p>
            <a:r>
              <a:rPr lang="en-HK" dirty="0"/>
              <a:t>The primary key attribute (or attributes) will be underlined</a:t>
            </a:r>
          </a:p>
          <a:p>
            <a:r>
              <a:rPr lang="en-HK" dirty="0"/>
              <a:t>A foreign key (referential integrity) constraints is displayed as a directed arc (arrow) from the foreign key attributes to the referenced table</a:t>
            </a:r>
          </a:p>
          <a:p>
            <a:r>
              <a:rPr lang="en-HK" dirty="0"/>
              <a:t>Next slide shows the COMPANY relational schema diagram with referential integrity constraints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76516-C22A-4439-ACA3-080380AE1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90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DED5C-EDA0-4AF9-873D-52F651B5C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HK" dirty="0"/>
              <a:t>Referential Integrity Constraints for the COMPANY Relational Database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637A8-A62D-4F73-96D4-5558D7E64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22DA0-CF70-4646-A81A-6C2BAF846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6" descr="fig05_07">
            <a:extLst>
              <a:ext uri="{FF2B5EF4-FFF2-40B4-BE49-F238E27FC236}">
                <a16:creationId xmlns:a16="http://schemas.microsoft.com/office/drawing/2014/main" id="{C90F0A0B-9462-4A54-A282-A9D35D58DD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" t="8209"/>
          <a:stretch/>
        </p:blipFill>
        <p:spPr bwMode="auto">
          <a:xfrm>
            <a:off x="2778597" y="1936904"/>
            <a:ext cx="6634807" cy="474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77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86657-7194-40DF-89C6-97CA9E123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Populated Database State for COMPANY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9C21A-D2A2-4D20-89B6-9D7618EBA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A7AA7-6777-4D7D-8B60-492A0A33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9" descr="fig05_06">
            <a:extLst>
              <a:ext uri="{FF2B5EF4-FFF2-40B4-BE49-F238E27FC236}">
                <a16:creationId xmlns:a16="http://schemas.microsoft.com/office/drawing/2014/main" id="{56DEBB0D-3D10-43BB-BACD-68464AE5AA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" b="47991"/>
          <a:stretch/>
        </p:blipFill>
        <p:spPr bwMode="auto">
          <a:xfrm>
            <a:off x="121196" y="2194148"/>
            <a:ext cx="5906023" cy="3613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fig05_06">
            <a:extLst>
              <a:ext uri="{FF2B5EF4-FFF2-40B4-BE49-F238E27FC236}">
                <a16:creationId xmlns:a16="http://schemas.microsoft.com/office/drawing/2014/main" id="{143E5B47-352D-4EEF-824C-CDE7228F58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48"/>
          <a:stretch/>
        </p:blipFill>
        <p:spPr bwMode="auto">
          <a:xfrm>
            <a:off x="6145424" y="2194148"/>
            <a:ext cx="5906024" cy="3689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0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1D3F0-0D35-4A7B-92C5-0B00F1FD6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dirty="0"/>
              <a:t>SQL CREATE TABLE Data Definition Statements for COMPANY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6864D-3FA9-493E-BB63-DE1CEC83E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B31F5-8EFA-4AA9-B69C-950A35977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944048-8BFF-446D-AB60-E25DF575D4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86" t="25517" r="14892" b="19858"/>
          <a:stretch/>
        </p:blipFill>
        <p:spPr>
          <a:xfrm>
            <a:off x="365759" y="1872340"/>
            <a:ext cx="5730241" cy="49156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592120-4E55-4460-BDA4-1773FFE22C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767" t="35256" r="17863" b="17119"/>
          <a:stretch/>
        </p:blipFill>
        <p:spPr>
          <a:xfrm>
            <a:off x="6324786" y="1872340"/>
            <a:ext cx="5493834" cy="428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5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83519-1D2E-404B-90B3-17574192E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Referential Integrity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9EB87-E83C-4DD4-BEC5-CE9DB6148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6214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HK" dirty="0"/>
              <a:t>Referential integrity constraints typically arise from the relationships among the entities represented by the relation</a:t>
            </a:r>
          </a:p>
          <a:p>
            <a:pPr>
              <a:lnSpc>
                <a:spcPct val="110000"/>
              </a:lnSpc>
            </a:pPr>
            <a:r>
              <a:rPr lang="en-HK" dirty="0"/>
              <a:t>For example, in the EMPLOYEE relation, the attribute </a:t>
            </a:r>
            <a:r>
              <a:rPr lang="en-HK" dirty="0" err="1"/>
              <a:t>Dno</a:t>
            </a:r>
            <a:r>
              <a:rPr lang="en-HK" dirty="0"/>
              <a:t> refers to DEPARTMENT for which an employee works. We designate </a:t>
            </a:r>
            <a:r>
              <a:rPr lang="en-HK" dirty="0" err="1"/>
              <a:t>Dno</a:t>
            </a:r>
            <a:r>
              <a:rPr lang="en-HK" dirty="0"/>
              <a:t> to be a foreign key of EMPLOYEE referencing the DEPARTMENT.</a:t>
            </a:r>
          </a:p>
          <a:p>
            <a:pPr>
              <a:lnSpc>
                <a:spcPct val="110000"/>
              </a:lnSpc>
            </a:pPr>
            <a:r>
              <a:rPr lang="en-HK" dirty="0"/>
              <a:t>A value of </a:t>
            </a:r>
            <a:r>
              <a:rPr lang="en-HK" dirty="0" err="1"/>
              <a:t>Dno</a:t>
            </a:r>
            <a:r>
              <a:rPr lang="en-HK" dirty="0"/>
              <a:t> in any tuple t</a:t>
            </a:r>
            <a:r>
              <a:rPr lang="en-HK" baseline="-25000" dirty="0"/>
              <a:t>1</a:t>
            </a:r>
            <a:r>
              <a:rPr lang="en-HK" dirty="0"/>
              <a:t> of the EMPLOYEE relation must match a value of the primary key of DEPARTMENT, </a:t>
            </a:r>
            <a:r>
              <a:rPr lang="en-HK" dirty="0" err="1"/>
              <a:t>Dnumber</a:t>
            </a:r>
            <a:r>
              <a:rPr lang="en-HK" dirty="0"/>
              <a:t>, in the same tuple t</a:t>
            </a:r>
            <a:r>
              <a:rPr lang="en-HK" baseline="-25000" dirty="0"/>
              <a:t>2</a:t>
            </a:r>
            <a:r>
              <a:rPr lang="en-HK" dirty="0"/>
              <a:t> of the DEPARTMENT relation or the value of </a:t>
            </a:r>
            <a:r>
              <a:rPr lang="en-HK" dirty="0" err="1"/>
              <a:t>Dno</a:t>
            </a:r>
            <a:r>
              <a:rPr lang="en-HK" dirty="0"/>
              <a:t> can be NULL if the employee does not belong to a department or will be assigned to a department later.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DA916-B5DE-44C5-86DB-B10FA25C7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6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A533D-209A-4E57-8C04-8E03A60FB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Update Operations on Relations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DBCBE-3CA5-4831-ACBA-79AA63039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Update</a:t>
            </a:r>
            <a:r>
              <a:rPr lang="zh-TW" altLang="en-US" dirty="0"/>
              <a:t> </a:t>
            </a:r>
            <a:r>
              <a:rPr lang="en-HK" altLang="zh-TW" dirty="0"/>
              <a:t>operations</a:t>
            </a:r>
            <a:endParaRPr lang="en-HK" dirty="0"/>
          </a:p>
          <a:p>
            <a:pPr lvl="1"/>
            <a:r>
              <a:rPr lang="en-HK" dirty="0"/>
              <a:t>INSERT a tuple</a:t>
            </a:r>
          </a:p>
          <a:p>
            <a:pPr lvl="1"/>
            <a:r>
              <a:rPr lang="en-HK" dirty="0"/>
              <a:t>DELETE a tuple</a:t>
            </a:r>
          </a:p>
          <a:p>
            <a:pPr lvl="1"/>
            <a:r>
              <a:rPr lang="en-HK" dirty="0"/>
              <a:t>MODIFY a tuple</a:t>
            </a:r>
          </a:p>
          <a:p>
            <a:r>
              <a:rPr lang="en-HK" dirty="0"/>
              <a:t>Integrity constraints should not be violated by the update operations</a:t>
            </a:r>
          </a:p>
          <a:p>
            <a:r>
              <a:rPr lang="en-HK" dirty="0"/>
              <a:t>Update the department number of “Research” from “001” to “R001”</a:t>
            </a:r>
          </a:p>
          <a:p>
            <a:r>
              <a:rPr lang="en-HK" dirty="0"/>
              <a:t>Several update operations may have to be grouped together</a:t>
            </a:r>
          </a:p>
          <a:p>
            <a:r>
              <a:rPr lang="en-HK" dirty="0"/>
              <a:t>Updates may propagate to cause other updates automatically. This may be necessary to maintain integrity constraints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A7A72-A539-4CD4-9C11-BB2D62D4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01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35DB0-40B5-4339-851C-B6A86ACB8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ea typeface="ＭＳ Ｐゴシック" pitchFamily="34" charset="-128"/>
              </a:rPr>
              <a:t>Possible Violations for Update Operations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30A22-FA60-434D-B85F-B2C8283E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DELETE may violate only referential integrity</a:t>
            </a:r>
          </a:p>
          <a:p>
            <a:pPr lvl="1"/>
            <a:r>
              <a:rPr lang="en-HK" dirty="0"/>
              <a:t>If the primary key value of the tuple being deleted is referenced from other tuples in the database</a:t>
            </a:r>
          </a:p>
          <a:p>
            <a:r>
              <a:rPr lang="en-HK" dirty="0"/>
              <a:t>INSERT may violate any of the constraints</a:t>
            </a:r>
          </a:p>
          <a:p>
            <a:pPr lvl="1"/>
            <a:r>
              <a:rPr lang="en-HK" dirty="0"/>
              <a:t>Domain constraint: if one of the attribute values provided for the new tuple is not of the specified attribute domain</a:t>
            </a:r>
          </a:p>
          <a:p>
            <a:pPr lvl="1"/>
            <a:r>
              <a:rPr lang="en-HK" dirty="0"/>
              <a:t>Key constraint: if the value of a key attribute in the new tuple already exists in another tuple in the relation</a:t>
            </a:r>
          </a:p>
          <a:p>
            <a:pPr lvl="1"/>
            <a:r>
              <a:rPr lang="en-HK" dirty="0"/>
              <a:t>Referential integrity: if a foreign key value in the new tuple references a primary key value that does not exist in the referenced relation</a:t>
            </a:r>
          </a:p>
          <a:p>
            <a:pPr lvl="1"/>
            <a:r>
              <a:rPr lang="en-HK" dirty="0"/>
              <a:t>Entity integrity: if the primary key value is null in the new tuple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34B1C-2E5F-4998-89B5-2B65E3DE2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7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D311B-CFEA-4F2C-B1F9-442A9453A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Integrity Violation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87485-C4BB-4BAB-9100-7C89BA26C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sz="2400" dirty="0"/>
              <a:t>In case of integrity violation, several actions can be taken:</a:t>
            </a:r>
          </a:p>
          <a:p>
            <a:pPr lvl="1"/>
            <a:r>
              <a:rPr lang="en-HK" sz="2400" dirty="0"/>
              <a:t>Cancel the operation that causes the violation</a:t>
            </a:r>
          </a:p>
          <a:p>
            <a:pPr lvl="1"/>
            <a:r>
              <a:rPr lang="en-HK" sz="2400" dirty="0"/>
              <a:t>Perform the operation but inform the user of the violation</a:t>
            </a:r>
          </a:p>
          <a:p>
            <a:pPr lvl="1"/>
            <a:r>
              <a:rPr lang="en-HK" sz="2400" dirty="0"/>
              <a:t>Trigger additional updates so the violation is corrected </a:t>
            </a:r>
          </a:p>
          <a:p>
            <a:pPr lvl="1"/>
            <a:r>
              <a:rPr lang="en-HK" sz="2400" dirty="0"/>
              <a:t>Execute a user-specified error-correction routine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B4388-4FC4-4DBE-BD53-048F2F9B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5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5CA71-EA9D-4961-AC1E-081E68977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Constraints in SQL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91C9F-4C4B-4FFA-B8E3-029E6A30F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973580"/>
            <a:ext cx="9784080" cy="202692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CREATE TABLE TOY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(    </a:t>
            </a:r>
            <a:r>
              <a:rPr lang="en-HK" dirty="0" err="1"/>
              <a:t>toy_id</a:t>
            </a:r>
            <a:r>
              <a:rPr lang="en-HK" dirty="0"/>
              <a:t> 		NUMBER(10),</a:t>
            </a:r>
            <a:br>
              <a:rPr lang="en-HK" dirty="0"/>
            </a:br>
            <a:r>
              <a:rPr lang="en-HK" dirty="0"/>
              <a:t>     description 		VARCHAR(15) NOT NULL,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    </a:t>
            </a:r>
            <a:r>
              <a:rPr lang="en-HK" dirty="0" err="1"/>
              <a:t>purchase_date</a:t>
            </a:r>
            <a:r>
              <a:rPr lang="en-HK" dirty="0"/>
              <a:t> 	DATE,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    </a:t>
            </a:r>
            <a:r>
              <a:rPr lang="en-HK" dirty="0" err="1"/>
              <a:t>remaining_qnt</a:t>
            </a:r>
            <a:r>
              <a:rPr lang="en-HK" dirty="0"/>
              <a:t>	NUMBER(6));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F4A41-43C8-4777-88C8-3938266CF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D674580-9B19-48BE-B2FA-87E0230AA89A}"/>
              </a:ext>
            </a:extLst>
          </p:cNvPr>
          <p:cNvSpPr txBox="1">
            <a:spLocks/>
          </p:cNvSpPr>
          <p:nvPr/>
        </p:nvSpPr>
        <p:spPr>
          <a:xfrm>
            <a:off x="1202918" y="4051604"/>
            <a:ext cx="10669041" cy="2522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8775" indent="-358775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15963" indent="-357188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89013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89013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9013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CREATE TABLE TAB1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(   col1 NUMBER(10) 	PRIMARY KEY, </a:t>
            </a:r>
            <a:br>
              <a:rPr lang="en-HK" dirty="0"/>
            </a:br>
            <a:r>
              <a:rPr lang="en-HK" dirty="0"/>
              <a:t>    col2 NUMBER(4) 	NOT NULL,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   col3 VARCHAR(5)	REFERENCES </a:t>
            </a:r>
            <a:r>
              <a:rPr lang="en-HK" dirty="0" err="1"/>
              <a:t>zipcode</a:t>
            </a:r>
            <a:r>
              <a:rPr lang="en-HK" dirty="0"/>
              <a:t>(zip) ON DELETE CASCADE,</a:t>
            </a:r>
            <a:br>
              <a:rPr lang="en-HK" dirty="0"/>
            </a:br>
            <a:r>
              <a:rPr lang="en-HK" dirty="0"/>
              <a:t>    col4 DATE,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   col5 VARCHAR(20) UNIQUE,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   col6 NUMBER(5)	 CHECK (col6 &lt; 100));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BF3631-B734-433C-B240-2F7563369A7B}"/>
              </a:ext>
            </a:extLst>
          </p:cNvPr>
          <p:cNvSpPr/>
          <p:nvPr/>
        </p:nvSpPr>
        <p:spPr>
          <a:xfrm>
            <a:off x="6096000" y="3697661"/>
            <a:ext cx="5867400" cy="70788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HK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unique constraint is a single field or combination of fields that uniquely defines a record.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3D04F40-4815-4FF8-8300-2E3E8C219F50}"/>
              </a:ext>
            </a:extLst>
          </p:cNvPr>
          <p:cNvCxnSpPr>
            <a:cxnSpLocks/>
          </p:cNvCxnSpPr>
          <p:nvPr/>
        </p:nvCxnSpPr>
        <p:spPr>
          <a:xfrm flipH="1">
            <a:off x="5273040" y="4404360"/>
            <a:ext cx="1607822" cy="150114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764BA07-A4E0-41EC-A670-7A9D71CA9E78}"/>
              </a:ext>
            </a:extLst>
          </p:cNvPr>
          <p:cNvSpPr/>
          <p:nvPr/>
        </p:nvSpPr>
        <p:spPr>
          <a:xfrm>
            <a:off x="7665721" y="5584162"/>
            <a:ext cx="3589020" cy="101566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HK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check constraint allows you to specify a condition on each row in a table.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A6A82F2-3C9D-435B-A867-2C0F9F4CC676}"/>
              </a:ext>
            </a:extLst>
          </p:cNvPr>
          <p:cNvCxnSpPr>
            <a:cxnSpLocks/>
          </p:cNvCxnSpPr>
          <p:nvPr/>
        </p:nvCxnSpPr>
        <p:spPr>
          <a:xfrm flipH="1">
            <a:off x="6842760" y="6292048"/>
            <a:ext cx="822961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10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8BD2-1DF2-4997-A407-8C8927956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Constraints in SQL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681A0-87F4-4530-9192-00D09EC98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9045982" cy="420624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CREATE TABLE TAB2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(   col1 NUMBER(10),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    col2 NUMBER(4)	NOT NULL,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    col3 VARCHAR(5),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    col4 DATE,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    col5 VARCHAR(20),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    col6 NUMBER(5),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    CONSTRAINT TAB1_PK PRIMARY KEY(col1),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    CONSTRAINT TAB1_ZIPCODE_FK FOREIGN KEY(col3) </a:t>
            </a:r>
            <a:br>
              <a:rPr lang="en-HK" sz="2400" dirty="0"/>
            </a:br>
            <a:r>
              <a:rPr lang="en-HK" sz="2400" dirty="0"/>
              <a:t>          REFERENCES ZIPCODE(zip) ON DELETE CASCADE,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    CONSTRAINT TAB1_COL5_UK UNIQUE(col5),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HK" sz="2400" dirty="0"/>
              <a:t>    CONSTRAINT TAB1_COL6_CK CHECK(col6 &lt; 100));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7A75E-A4BB-44E1-A047-4A1DB1BAA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1AB625-53FA-437C-94F9-8928141271E6}"/>
              </a:ext>
            </a:extLst>
          </p:cNvPr>
          <p:cNvSpPr/>
          <p:nvPr/>
        </p:nvSpPr>
        <p:spPr>
          <a:xfrm>
            <a:off x="5844540" y="2202019"/>
            <a:ext cx="6042660" cy="163121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HK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foreign key with cascade delete means that if a record in the parent table is deleted, then the corresponding records in the child table will automatically be deleted. This is called a cascade delete in Oracle.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5169FF6-952B-4AE8-BEC3-E069A41F14B6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8865870" y="3833235"/>
            <a:ext cx="0" cy="127216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99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DFBB4-ED57-4DF7-9F77-CC62A34D9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 Constraints in SQL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62FED-4E2A-4972-A67C-EEFF792E0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CREATE TABLE COUNTRY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(</a:t>
            </a:r>
            <a:r>
              <a:rPr lang="en-HK" dirty="0" err="1"/>
              <a:t>cntry_cd</a:t>
            </a:r>
            <a:r>
              <a:rPr lang="en-HK" dirty="0"/>
              <a:t>        	VARCHAR(3) 			NOT NULL,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</a:t>
            </a:r>
            <a:r>
              <a:rPr lang="en-HK" dirty="0" err="1"/>
              <a:t>cname</a:t>
            </a:r>
            <a:r>
              <a:rPr lang="en-HK" dirty="0"/>
              <a:t>           	VARCHAR2(32) 		NOT NULL,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</a:t>
            </a:r>
            <a:r>
              <a:rPr lang="en-HK" dirty="0" err="1"/>
              <a:t>ename</a:t>
            </a:r>
            <a:r>
              <a:rPr lang="en-HK" dirty="0"/>
              <a:t>           	VARCHAR2(32)		NOT NULL,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</a:t>
            </a:r>
            <a:r>
              <a:rPr lang="en-HK" dirty="0" err="1"/>
              <a:t>curr_cd</a:t>
            </a:r>
            <a:r>
              <a:rPr lang="en-HK" dirty="0"/>
              <a:t> 	VARCHAR(3)			NOT NULL,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</a:t>
            </a:r>
            <a:r>
              <a:rPr lang="en-HK" dirty="0" err="1"/>
              <a:t>upd_dt</a:t>
            </a:r>
            <a:r>
              <a:rPr lang="en-HK" dirty="0"/>
              <a:t>           	DATE DEFAULT SYSDATE	NOT NULL 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</a:t>
            </a:r>
            <a:r>
              <a:rPr lang="en-HK" dirty="0" err="1"/>
              <a:t>upd_uid</a:t>
            </a:r>
            <a:r>
              <a:rPr lang="en-HK" dirty="0"/>
              <a:t>         	VARCHAR2(16) 		NOT NULL);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HK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CREATE TABLE EXCHANGE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(</a:t>
            </a:r>
            <a:r>
              <a:rPr lang="en-HK" dirty="0" err="1"/>
              <a:t>exchg_cd</a:t>
            </a:r>
            <a:r>
              <a:rPr lang="en-HK" dirty="0"/>
              <a:t>       VARCHAR2(8) 		NOT NULL,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</a:t>
            </a:r>
            <a:r>
              <a:rPr lang="en-HK" dirty="0" err="1"/>
              <a:t>cname</a:t>
            </a:r>
            <a:r>
              <a:rPr lang="en-HK" dirty="0"/>
              <a:t>            VARCHAR2(32)		NOT NULL,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</a:t>
            </a:r>
            <a:r>
              <a:rPr lang="en-HK" dirty="0" err="1"/>
              <a:t>ename</a:t>
            </a:r>
            <a:r>
              <a:rPr lang="en-HK" dirty="0"/>
              <a:t>            VARCHAR2(32)		NOT NULL,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HK" dirty="0"/>
              <a:t> </a:t>
            </a:r>
            <a:r>
              <a:rPr lang="en-HK" dirty="0" err="1"/>
              <a:t>cntry_cd</a:t>
            </a:r>
            <a:r>
              <a:rPr lang="en-HK" dirty="0"/>
              <a:t>         CHAR(3) 			NOT NULL);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28959-9BB9-4954-BBC6-9E274E004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72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EB226-D3DF-45DB-902C-A39BF5B51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 Constraints in SQL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493B1-7097-48AE-BC46-C6485121F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zh-CN" sz="2400" dirty="0"/>
              <a:t>Add constraints to tables COUNTRY and EXCHANGE</a:t>
            </a:r>
          </a:p>
          <a:p>
            <a:pPr lvl="1">
              <a:defRPr/>
            </a:pPr>
            <a:r>
              <a:rPr lang="en-US" altLang="zh-CN" dirty="0"/>
              <a:t>ALTER TABLE COUNTRY  ADD CONSTRAINT </a:t>
            </a:r>
            <a:r>
              <a:rPr lang="en-US" altLang="zh-CN" dirty="0" err="1"/>
              <a:t>PK_country</a:t>
            </a:r>
            <a:r>
              <a:rPr lang="en-US" altLang="zh-CN" dirty="0"/>
              <a:t> PRIMARY KEY(</a:t>
            </a:r>
            <a:r>
              <a:rPr lang="en-US" altLang="zh-CN" dirty="0" err="1"/>
              <a:t>cntry_cd</a:t>
            </a:r>
            <a:r>
              <a:rPr lang="en-US" altLang="zh-CN" dirty="0"/>
              <a:t>);</a:t>
            </a:r>
          </a:p>
          <a:p>
            <a:pPr lvl="1">
              <a:defRPr/>
            </a:pPr>
            <a:r>
              <a:rPr lang="en-US" altLang="zh-CN" dirty="0"/>
              <a:t>ALTER TABLE EXCHANGE ADD CONSTRAINT </a:t>
            </a:r>
            <a:r>
              <a:rPr lang="en-US" altLang="zh-CN" dirty="0" err="1"/>
              <a:t>PK_exchange</a:t>
            </a:r>
            <a:r>
              <a:rPr lang="en-US" altLang="zh-CN" dirty="0"/>
              <a:t> PRIMARY KEY(</a:t>
            </a:r>
            <a:r>
              <a:rPr lang="en-US" altLang="zh-CN" dirty="0" err="1"/>
              <a:t>exchg_cd</a:t>
            </a:r>
            <a:r>
              <a:rPr lang="en-US" altLang="zh-CN" dirty="0"/>
              <a:t>);</a:t>
            </a:r>
          </a:p>
          <a:p>
            <a:pPr lvl="1">
              <a:defRPr/>
            </a:pPr>
            <a:r>
              <a:rPr lang="en-US" altLang="zh-CN" dirty="0"/>
              <a:t>ALTER TABLE EXCHANGE ADD CONSTRAINT </a:t>
            </a:r>
            <a:r>
              <a:rPr lang="en-US" altLang="zh-CN" dirty="0" err="1"/>
              <a:t>FK_exchg_cntry</a:t>
            </a:r>
            <a:r>
              <a:rPr lang="en-US" altLang="zh-CN" dirty="0"/>
              <a:t> FOREIGN KEY(</a:t>
            </a:r>
            <a:r>
              <a:rPr lang="en-US" altLang="zh-CN" dirty="0" err="1"/>
              <a:t>cntry_cd</a:t>
            </a:r>
            <a:r>
              <a:rPr lang="en-US" altLang="zh-CN" dirty="0"/>
              <a:t>) REFERENCES COUNTRY(</a:t>
            </a:r>
            <a:r>
              <a:rPr lang="en-US" altLang="zh-CN" dirty="0" err="1"/>
              <a:t>cntry_cd</a:t>
            </a:r>
            <a:r>
              <a:rPr lang="en-US" altLang="zh-CN" dirty="0"/>
              <a:t>);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8419AD-CFE5-4FB6-8735-008433D76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93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5891</TotalTime>
  <Words>1588</Words>
  <PresentationFormat>Widescreen</PresentationFormat>
  <Paragraphs>178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ＭＳ Ｐゴシック</vt:lpstr>
      <vt:lpstr>宋体</vt:lpstr>
      <vt:lpstr>新細明體</vt:lpstr>
      <vt:lpstr>Arial</vt:lpstr>
      <vt:lpstr>Calibri</vt:lpstr>
      <vt:lpstr>Corbel</vt:lpstr>
      <vt:lpstr>Symbol</vt:lpstr>
      <vt:lpstr>Wingdings</vt:lpstr>
      <vt:lpstr>Banded</vt:lpstr>
      <vt:lpstr>Lecture 5: Integrity Constraints</vt:lpstr>
      <vt:lpstr>Integrity Constraints</vt:lpstr>
      <vt:lpstr>Three Main Types of Relational Integrity Constraints</vt:lpstr>
      <vt:lpstr>Schema-based Constraints</vt:lpstr>
      <vt:lpstr>Keys of Relations</vt:lpstr>
      <vt:lpstr>Keys of Relations: Example</vt:lpstr>
      <vt:lpstr>Key Constraints (1/3)</vt:lpstr>
      <vt:lpstr>Key Constraints (2/3)</vt:lpstr>
      <vt:lpstr>Key Constraints (3/3)</vt:lpstr>
      <vt:lpstr>Entity Integrity</vt:lpstr>
      <vt:lpstr>Referential Integrity</vt:lpstr>
      <vt:lpstr>Displaying a Relational Database Schema and its Constraints</vt:lpstr>
      <vt:lpstr>Referential Integrity Constraints for the COMPANY Relational Database Schema</vt:lpstr>
      <vt:lpstr>Populated Database State for COMPANY</vt:lpstr>
      <vt:lpstr>SQL CREATE TABLE Data Definition Statements for COMPANY</vt:lpstr>
      <vt:lpstr>Referential Integrity</vt:lpstr>
      <vt:lpstr>Update Operations on Relations</vt:lpstr>
      <vt:lpstr>Possible Violations for Update Operations</vt:lpstr>
      <vt:lpstr>Integrity Violation</vt:lpstr>
      <vt:lpstr>Adding Constraints in SQL</vt:lpstr>
      <vt:lpstr>Naming Constraints in SQL</vt:lpstr>
      <vt:lpstr>Reference Constraints in SQL (1/2)</vt:lpstr>
      <vt:lpstr>Reference Constraints in SQL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2019-01-21T16:15:42Z</dcterms:created>
  <dcterms:modified xsi:type="dcterms:W3CDTF">2019-02-20T05:19:11Z</dcterms:modified>
</cp:coreProperties>
</file>