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6858000" cx="9144000"/>
  <p:notesSz cx="6858000" cy="9144000"/>
  <p:embeddedFontLst>
    <p:embeddedFont>
      <p:font typeface="Corbel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46" roundtripDataSignature="AMtx7mjwtGFOO2OpYzjoe6cPf+1rJXof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E7AC821-794F-4AA3-BC2A-4A69EF94388E}">
  <a:tblStyle styleId="{0E7AC821-794F-4AA3-BC2A-4A69EF94388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1B7FB4FA-6E5D-4BC2-98F8-6CD9623F257D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7E8E7"/>
          </a:solidFill>
        </a:fill>
      </a:tcStyle>
    </a:wholeTbl>
    <a:band1H>
      <a:tcTxStyle/>
      <a:tcStyle>
        <a:fill>
          <a:solidFill>
            <a:srgbClr val="EFCECA"/>
          </a:solidFill>
        </a:fill>
      </a:tcStyle>
    </a:band1H>
    <a:band2H>
      <a:tcTxStyle/>
    </a:band2H>
    <a:band1V>
      <a:tcTxStyle/>
      <a:tcStyle>
        <a:fill>
          <a:solidFill>
            <a:srgbClr val="EFCEC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font" Target="fonts/Corbel-regular.fntdata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font" Target="fonts/Corbel-italic.fntdata"/><Relationship Id="rId21" Type="http://schemas.openxmlformats.org/officeDocument/2006/relationships/slide" Target="slides/slide15.xml"/><Relationship Id="rId43" Type="http://schemas.openxmlformats.org/officeDocument/2006/relationships/font" Target="fonts/Corbel-bold.fntdata"/><Relationship Id="rId24" Type="http://schemas.openxmlformats.org/officeDocument/2006/relationships/slide" Target="slides/slide18.xml"/><Relationship Id="rId46" Type="http://customschemas.google.com/relationships/presentationmetadata" Target="metadata"/><Relationship Id="rId23" Type="http://schemas.openxmlformats.org/officeDocument/2006/relationships/slide" Target="slides/slide17.xml"/><Relationship Id="rId45" Type="http://schemas.openxmlformats.org/officeDocument/2006/relationships/font" Target="fonts/Corbel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8" name="Google Shape;10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8" name="Google Shape;17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5" name="Google Shape;18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2" name="Google Shape;19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9" name="Google Shape;19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5" name="Google Shape;20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8" name="Google Shape;21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5" name="Google Shape;22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2" name="Google Shape;23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40" name="Google Shape;24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0" name="Google Shape;25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7" name="Google Shape;25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88" name="Google Shape;28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6" name="Google Shape;29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7" name="Google Shape;30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14" name="Google Shape;31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4" name="Google Shape;34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1" name="Google Shape;35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0" name="Google Shape;36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7" name="Google Shape;36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74" name="Google Shape;374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81" name="Google Shape;38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88" name="Google Shape;38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01" name="Google Shape;40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14" name="Google Shape;41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21" name="Google Shape;42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27" name="Google Shape;42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34" name="Google Shape;43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41" name="Google Shape;441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7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fmla="val 4929" name="adj"/>
            </a:avLst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7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7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7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7"/>
          <p:cNvSpPr txBox="1"/>
          <p:nvPr>
            <p:ph idx="1" type="subTitle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575"/>
              </a:spcBef>
              <a:spcAft>
                <a:spcPts val="0"/>
              </a:spcAft>
              <a:buSzPts val="2210"/>
              <a:buNone/>
              <a:defRPr sz="2600">
                <a:solidFill>
                  <a:schemeClr val="dk2"/>
                </a:solidFill>
              </a:defRPr>
            </a:lvl1pPr>
            <a:lvl2pPr lvl="1" algn="ctr">
              <a:spcBef>
                <a:spcPts val="375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75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375"/>
              </a:spcBef>
              <a:spcAft>
                <a:spcPts val="0"/>
              </a:spcAft>
              <a:buSzPts val="1440"/>
              <a:buNone/>
              <a:defRPr/>
            </a:lvl4pPr>
            <a:lvl5pPr lvl="4" algn="ctr">
              <a:spcBef>
                <a:spcPts val="375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4" name="Google Shape;24;p37"/>
          <p:cNvSpPr txBox="1"/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7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7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7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8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8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38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8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8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9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9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9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9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0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fmla="val 4929" name="adj"/>
            </a:avLst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0"/>
          <p:cNvSpPr/>
          <p:nvPr/>
        </p:nvSpPr>
        <p:spPr>
          <a:xfrm flipH="1" rot="10800000">
            <a:off x="69850" y="2376488"/>
            <a:ext cx="9013825" cy="92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0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0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0"/>
          <p:cNvSpPr txBox="1"/>
          <p:nvPr>
            <p:ph type="title"/>
          </p:nvPr>
        </p:nvSpPr>
        <p:spPr>
          <a:xfrm>
            <a:off x="722313" y="9525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0"/>
          <p:cNvSpPr txBox="1"/>
          <p:nvPr>
            <p:ph idx="1" type="body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75"/>
              </a:spcBef>
              <a:spcAft>
                <a:spcPts val="0"/>
              </a:spcAft>
              <a:buSzPts val="204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75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75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75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75"/>
              </a:spcBef>
              <a:spcAft>
                <a:spcPts val="0"/>
              </a:spcAft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0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0"/>
          <p:cNvSpPr txBox="1"/>
          <p:nvPr>
            <p:ph idx="11" type="ftr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0"/>
          <p:cNvSpPr/>
          <p:nvPr>
            <p:ph idx="12" type="sldNum"/>
          </p:nvPr>
        </p:nvSpPr>
        <p:spPr>
          <a:xfrm>
            <a:off x="146050" y="6208713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1"/>
          <p:cNvSpPr txBox="1"/>
          <p:nvPr>
            <p:ph idx="1" type="body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41"/>
          <p:cNvSpPr txBox="1"/>
          <p:nvPr>
            <p:ph idx="2" type="body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41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1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1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2"/>
          <p:cNvSpPr txBox="1"/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2"/>
          <p:cNvSpPr txBox="1"/>
          <p:nvPr>
            <p:ph idx="1" type="body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75"/>
              </a:spcBef>
              <a:spcAft>
                <a:spcPts val="0"/>
              </a:spcAft>
              <a:buSzPts val="2040"/>
              <a:buNone/>
              <a:defRPr b="1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spcBef>
                <a:spcPts val="375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75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spcBef>
                <a:spcPts val="375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375"/>
              </a:spcBef>
              <a:spcAft>
                <a:spcPts val="0"/>
              </a:spcAft>
              <a:buSzPts val="1600"/>
              <a:buFont typeface="Calibri"/>
              <a:buNone/>
              <a:defRPr b="1" sz="1600"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42"/>
          <p:cNvSpPr txBox="1"/>
          <p:nvPr>
            <p:ph idx="2" type="body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75"/>
              </a:spcBef>
              <a:spcAft>
                <a:spcPts val="0"/>
              </a:spcAft>
              <a:buSzPts val="2040"/>
              <a:buNone/>
              <a:defRPr b="1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spcBef>
                <a:spcPts val="375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75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spcBef>
                <a:spcPts val="375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375"/>
              </a:spcBef>
              <a:spcAft>
                <a:spcPts val="0"/>
              </a:spcAft>
              <a:buSzPts val="1600"/>
              <a:buFont typeface="Calibri"/>
              <a:buNone/>
              <a:defRPr b="1" sz="1600"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42"/>
          <p:cNvSpPr txBox="1"/>
          <p:nvPr>
            <p:ph idx="3" type="body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42"/>
          <p:cNvSpPr txBox="1"/>
          <p:nvPr>
            <p:ph idx="4" type="body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42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2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2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3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3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3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3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4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4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4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5"/>
          <p:cNvSpPr txBox="1"/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b="0"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5"/>
          <p:cNvSpPr txBox="1"/>
          <p:nvPr>
            <p:ph idx="1" type="body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75"/>
              </a:spcBef>
              <a:spcAft>
                <a:spcPts val="0"/>
              </a:spcAft>
              <a:buSzPts val="1530"/>
              <a:buNone/>
              <a:defRPr sz="1800"/>
            </a:lvl1pPr>
            <a:lvl2pPr indent="-228600" lvl="1" marL="914400" algn="l">
              <a:spcBef>
                <a:spcPts val="375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375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spcBef>
                <a:spcPts val="375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375"/>
              </a:spcBef>
              <a:spcAft>
                <a:spcPts val="0"/>
              </a:spcAft>
              <a:buSzPts val="900"/>
              <a:buFont typeface="Calibri"/>
              <a:buNone/>
              <a:defRPr sz="900"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45"/>
          <p:cNvSpPr txBox="1"/>
          <p:nvPr>
            <p:ph idx="2" type="body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5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5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5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/>
          <p:nvPr/>
        </p:nvSpPr>
        <p:spPr>
          <a:xfrm flipH="1" rot="10800000">
            <a:off x="68263" y="4683125"/>
            <a:ext cx="9007475" cy="92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46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6"/>
          <p:cNvSpPr txBox="1"/>
          <p:nvPr>
            <p:ph type="title"/>
          </p:nvPr>
        </p:nvSpPr>
        <p:spPr>
          <a:xfrm>
            <a:off x="914400" y="4900550"/>
            <a:ext cx="7315200" cy="52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6"/>
          <p:cNvSpPr txBox="1"/>
          <p:nvPr>
            <p:ph idx="1" type="body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75"/>
              </a:spcBef>
              <a:spcAft>
                <a:spcPts val="0"/>
              </a:spcAft>
              <a:buSzPts val="1360"/>
              <a:buFont typeface="Calibri"/>
              <a:buNone/>
              <a:defRPr sz="1600"/>
            </a:lvl1pPr>
            <a:lvl2pPr indent="-293369" lvl="1" marL="914400" algn="l">
              <a:spcBef>
                <a:spcPts val="375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82575" lvl="2" marL="1371600" algn="l">
              <a:spcBef>
                <a:spcPts val="375"/>
              </a:spcBef>
              <a:spcAft>
                <a:spcPts val="0"/>
              </a:spcAft>
              <a:buSzPts val="850"/>
              <a:buChar char="⚫"/>
              <a:defRPr sz="1000"/>
            </a:lvl3pPr>
            <a:lvl4pPr indent="-274319" lvl="3" marL="1828800" algn="l">
              <a:spcBef>
                <a:spcPts val="375"/>
              </a:spcBef>
              <a:spcAft>
                <a:spcPts val="0"/>
              </a:spcAft>
              <a:buSzPts val="720"/>
              <a:buChar char="⚫"/>
              <a:defRPr sz="900"/>
            </a:lvl4pPr>
            <a:lvl5pPr indent="-285750" lvl="4" marL="2286000" algn="l">
              <a:spcBef>
                <a:spcPts val="375"/>
              </a:spcBef>
              <a:spcAft>
                <a:spcPts val="0"/>
              </a:spcAft>
              <a:buSzPts val="900"/>
              <a:buFont typeface="Calibri"/>
              <a:buChar char="o"/>
              <a:defRPr sz="900"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46"/>
          <p:cNvSpPr/>
          <p:nvPr>
            <p:ph idx="2" type="pic"/>
          </p:nvPr>
        </p:nvSpPr>
        <p:spPr>
          <a:xfrm>
            <a:off x="68308" y="66675"/>
            <a:ext cx="9001873" cy="4581525"/>
          </a:xfrm>
          <a:prstGeom prst="round2SameRect">
            <a:avLst>
              <a:gd fmla="val 7101" name="adj1"/>
              <a:gd fmla="val 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46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6"/>
          <p:cNvSpPr txBox="1"/>
          <p:nvPr>
            <p:ph idx="11" type="ftr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46"/>
          <p:cNvSpPr/>
          <p:nvPr>
            <p:ph idx="12" type="sldNum"/>
          </p:nvPr>
        </p:nvSpPr>
        <p:spPr>
          <a:xfrm>
            <a:off x="146050" y="6208713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7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7"/>
          <p:cNvSpPr txBox="1"/>
          <p:nvPr>
            <p:ph idx="1" type="body"/>
          </p:nvPr>
        </p:nvSpPr>
        <p:spPr>
          <a:xfrm rot="5400000">
            <a:off x="2514600" y="-152400"/>
            <a:ext cx="45720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47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7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47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8"/>
          <p:cNvSpPr txBox="1"/>
          <p:nvPr>
            <p:ph type="title"/>
          </p:nvPr>
        </p:nvSpPr>
        <p:spPr>
          <a:xfrm rot="5400000">
            <a:off x="4709478" y="2194564"/>
            <a:ext cx="5851525" cy="20116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8"/>
          <p:cNvSpPr txBox="1"/>
          <p:nvPr>
            <p:ph idx="1" type="body"/>
          </p:nvPr>
        </p:nvSpPr>
        <p:spPr>
          <a:xfrm rot="5400000">
            <a:off x="769938" y="419103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575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5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5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5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48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48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48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36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36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6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8935" lvl="0" marL="457200" marR="0" rtl="0" algn="l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spcBef>
                <a:spcPts val="375"/>
              </a:spcBef>
              <a:spcAft>
                <a:spcPts val="0"/>
              </a:spcAft>
              <a:buClr>
                <a:srgbClr val="E6B1AB"/>
              </a:buClr>
              <a:buSzPts val="17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75"/>
              </a:spcBef>
              <a:spcAft>
                <a:spcPts val="0"/>
              </a:spcAft>
              <a:buClr>
                <a:srgbClr val="A28E6A"/>
              </a:buClr>
              <a:buSzPts val="16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375"/>
              </a:spcBef>
              <a:spcAft>
                <a:spcPts val="0"/>
              </a:spcAft>
              <a:buClr>
                <a:srgbClr val="A28E6A"/>
              </a:buClr>
              <a:buSzPts val="2000"/>
              <a:buFont typeface="Calibri"/>
              <a:buChar char="o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70"/>
              </a:spcBef>
              <a:spcAft>
                <a:spcPts val="0"/>
              </a:spcAft>
              <a:buClr>
                <a:srgbClr val="E6AFA9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70"/>
              </a:spcBef>
              <a:spcAft>
                <a:spcPts val="0"/>
              </a:spcAft>
              <a:buClr>
                <a:srgbClr val="CAABA9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6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5" name="Google Shape;15;p36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6" name="Google Shape;16;p36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Relationship Id="rId4" Type="http://schemas.openxmlformats.org/officeDocument/2006/relationships/image" Target="../media/image12.jpg"/><Relationship Id="rId5" Type="http://schemas.openxmlformats.org/officeDocument/2006/relationships/image" Target="../media/image8.jpg"/><Relationship Id="rId6" Type="http://schemas.openxmlformats.org/officeDocument/2006/relationships/image" Target="../media/image7.jpg"/><Relationship Id="rId7" Type="http://schemas.openxmlformats.org/officeDocument/2006/relationships/image" Target="../media/image1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"/>
          <p:cNvSpPr txBox="1"/>
          <p:nvPr/>
        </p:nvSpPr>
        <p:spPr>
          <a:xfrm>
            <a:off x="609600" y="4343400"/>
            <a:ext cx="7848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rPr b="0" i="1" lang="en-US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Computer Science, City University of Hong Kong</a:t>
            </a:r>
            <a:endParaRPr/>
          </a:p>
          <a:p>
            <a:pPr indent="0" lvl="0" marL="0" marR="0" rtl="0" algn="ctr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rPr b="0" i="1" lang="en-US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Semester A 2021-22</a:t>
            </a:r>
            <a:endParaRPr b="0" i="1" sz="2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352425" y="1905000"/>
            <a:ext cx="871537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CS2311 Computer Programming</a:t>
            </a:r>
            <a:br>
              <a:rPr b="0" i="0" lang="en-US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4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1399654" y="3286780"/>
            <a:ext cx="643669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9E3611"/>
                </a:solidFill>
                <a:latin typeface="Calibri"/>
                <a:ea typeface="Calibri"/>
                <a:cs typeface="Calibri"/>
                <a:sym typeface="Calibri"/>
              </a:rPr>
              <a:t>LT2: Basic Syntax – Variables and Constants</a:t>
            </a:r>
            <a:endParaRPr b="0" i="0" sz="2800" u="none" cap="none" strike="noStrike">
              <a:solidFill>
                <a:srgbClr val="9E36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>
            <p:ph type="title"/>
          </p:nvPr>
        </p:nvSpPr>
        <p:spPr>
          <a:xfrm>
            <a:off x="8382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118" name="Google Shape;118;p2"/>
          <p:cNvSpPr txBox="1"/>
          <p:nvPr>
            <p:ph idx="1" type="body"/>
          </p:nvPr>
        </p:nvSpPr>
        <p:spPr>
          <a:xfrm>
            <a:off x="914400" y="1905000"/>
            <a:ext cx="6172200" cy="25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C++ syntax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Variable </a:t>
            </a:r>
            <a:r>
              <a:rPr i="1" lang="en-US">
                <a:solidFill>
                  <a:srgbClr val="0066FF"/>
                </a:solidFill>
              </a:rPr>
              <a:t>type</a:t>
            </a:r>
            <a:r>
              <a:rPr lang="en-US"/>
              <a:t>, </a:t>
            </a:r>
            <a:r>
              <a:rPr i="1" lang="en-US">
                <a:solidFill>
                  <a:srgbClr val="C00000"/>
                </a:solidFill>
              </a:rPr>
              <a:t>scope</a:t>
            </a:r>
            <a:r>
              <a:rPr lang="en-US"/>
              <a:t>, and </a:t>
            </a:r>
            <a:r>
              <a:rPr i="1" lang="en-US">
                <a:solidFill>
                  <a:srgbClr val="7030A0"/>
                </a:solidFill>
              </a:rPr>
              <a:t>declaration</a:t>
            </a:r>
            <a:r>
              <a:rPr lang="en-US"/>
              <a:t> </a:t>
            </a:r>
            <a:endParaRPr/>
          </a:p>
          <a:p>
            <a:pPr indent="-132715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Constants</a:t>
            </a:r>
            <a:endParaRPr/>
          </a:p>
          <a:p>
            <a:pPr indent="-132715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</p:txBody>
      </p:sp>
      <p:sp>
        <p:nvSpPr>
          <p:cNvPr id="119" name="Google Shape;119;p2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general C++ program</a:t>
            </a:r>
            <a:endParaRPr/>
          </a:p>
        </p:txBody>
      </p:sp>
      <p:sp>
        <p:nvSpPr>
          <p:cNvPr id="125" name="Google Shape;125;p3"/>
          <p:cNvSpPr txBox="1"/>
          <p:nvPr>
            <p:ph idx="1" type="body"/>
          </p:nvPr>
        </p:nvSpPr>
        <p:spPr>
          <a:xfrm>
            <a:off x="914400" y="17526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rPr lang="en-US" sz="24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#include</a:t>
            </a:r>
            <a:r>
              <a:rPr lang="en-US" sz="2400">
                <a:solidFill>
                  <a:srgbClr val="0066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&lt;iostream&gt;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None/>
            </a:pPr>
            <a:r>
              <a:rPr lang="en-US" sz="24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using namespace</a:t>
            </a:r>
            <a:r>
              <a:rPr lang="en-US" sz="2400">
                <a:solidFill>
                  <a:srgbClr val="0066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std;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 sz="24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None/>
            </a:pPr>
            <a:r>
              <a:rPr lang="en-US" sz="24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 main() 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i="1" lang="en-US" sz="2400">
                <a:solidFill>
                  <a:srgbClr val="7F7F7F"/>
                </a:solidFill>
              </a:rPr>
              <a:t>	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 i="1" sz="2400">
              <a:solidFill>
                <a:srgbClr val="7F7F7F"/>
              </a:solidFill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 i="1" sz="2400">
              <a:solidFill>
                <a:srgbClr val="7F7F7F"/>
              </a:solidFill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 i="1" sz="2400">
              <a:solidFill>
                <a:srgbClr val="7F7F7F"/>
              </a:solidFill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 i="1" sz="2400">
              <a:solidFill>
                <a:srgbClr val="7F7F7F"/>
              </a:solidFill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/>
          </a:p>
        </p:txBody>
      </p:sp>
      <p:sp>
        <p:nvSpPr>
          <p:cNvPr id="126" name="Google Shape;126;p3"/>
          <p:cNvSpPr txBox="1"/>
          <p:nvPr/>
        </p:nvSpPr>
        <p:spPr>
          <a:xfrm>
            <a:off x="1447800" y="3859649"/>
            <a:ext cx="5638800" cy="1231106"/>
          </a:xfrm>
          <a:prstGeom prst="rect">
            <a:avLst/>
          </a:prstGeom>
          <a:solidFill>
            <a:srgbClr val="D7D0C0"/>
          </a:solidFill>
          <a:ln cap="flat" cmpd="sng" w="9525">
            <a:solidFill>
              <a:srgbClr val="8B7B5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B050"/>
                </a:solidFill>
                <a:latin typeface="Courier New"/>
                <a:ea typeface="Courier New"/>
                <a:cs typeface="Courier New"/>
                <a:sym typeface="Courier New"/>
              </a:rPr>
              <a:t>/* Place your code here! */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7030A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7030A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7030A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7030A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7" name="Google Shape;127;p3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Syntax</a:t>
            </a:r>
            <a:endParaRPr/>
          </a:p>
        </p:txBody>
      </p:sp>
      <p:sp>
        <p:nvSpPr>
          <p:cNvPr id="133" name="Google Shape;133;p4"/>
          <p:cNvSpPr txBox="1"/>
          <p:nvPr>
            <p:ph idx="1" type="body"/>
          </p:nvPr>
        </p:nvSpPr>
        <p:spPr>
          <a:xfrm>
            <a:off x="457200" y="1371600"/>
            <a:ext cx="81534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Like any language, C++ has an </a:t>
            </a:r>
            <a:r>
              <a:rPr lang="en-US">
                <a:solidFill>
                  <a:srgbClr val="C00000"/>
                </a:solidFill>
              </a:rPr>
              <a:t>alphabet</a:t>
            </a:r>
            <a:r>
              <a:rPr lang="en-US"/>
              <a:t> and </a:t>
            </a:r>
            <a:r>
              <a:rPr lang="en-US">
                <a:solidFill>
                  <a:srgbClr val="C00000"/>
                </a:solidFill>
              </a:rPr>
              <a:t>rules</a:t>
            </a:r>
            <a:r>
              <a:rPr lang="en-US"/>
              <a:t> for putting together </a:t>
            </a:r>
            <a:r>
              <a:rPr lang="en-US">
                <a:solidFill>
                  <a:srgbClr val="00B050"/>
                </a:solidFill>
              </a:rPr>
              <a:t>words</a:t>
            </a:r>
            <a:r>
              <a:rPr lang="en-US"/>
              <a:t> and </a:t>
            </a:r>
            <a:r>
              <a:rPr lang="en-US">
                <a:solidFill>
                  <a:srgbClr val="00B050"/>
                </a:solidFill>
              </a:rPr>
              <a:t>punctuations</a:t>
            </a:r>
            <a:r>
              <a:rPr lang="en-US"/>
              <a:t> to make a </a:t>
            </a:r>
            <a:r>
              <a:rPr lang="en-US">
                <a:solidFill>
                  <a:srgbClr val="FF0000"/>
                </a:solidFill>
              </a:rPr>
              <a:t>legal</a:t>
            </a:r>
            <a:r>
              <a:rPr lang="en-US"/>
              <a:t> program. This is called </a:t>
            </a:r>
            <a:r>
              <a:rPr i="1" lang="en-US">
                <a:solidFill>
                  <a:srgbClr val="0000FF"/>
                </a:solidFill>
              </a:rPr>
              <a:t>syntax</a:t>
            </a:r>
            <a:r>
              <a:rPr lang="en-US">
                <a:solidFill>
                  <a:srgbClr val="0000FF"/>
                </a:solidFill>
              </a:rPr>
              <a:t> </a:t>
            </a:r>
            <a:r>
              <a:rPr lang="en-US"/>
              <a:t>of the language</a:t>
            </a:r>
            <a:endParaRPr/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C++ compilers detect any </a:t>
            </a:r>
            <a:r>
              <a:rPr lang="en-US">
                <a:solidFill>
                  <a:srgbClr val="FF0000"/>
                </a:solidFill>
              </a:rPr>
              <a:t>violation</a:t>
            </a:r>
            <a:r>
              <a:rPr lang="en-US"/>
              <a:t> of the syntax rules in a program</a:t>
            </a:r>
            <a:endParaRPr/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C++ compiler collects the characters of the program into </a:t>
            </a:r>
            <a:r>
              <a:rPr b="1" i="1" lang="en-US"/>
              <a:t>tokens</a:t>
            </a:r>
            <a:r>
              <a:rPr lang="en-US"/>
              <a:t>, which form the basic </a:t>
            </a:r>
            <a:r>
              <a:rPr lang="en-US">
                <a:solidFill>
                  <a:srgbClr val="C00000"/>
                </a:solidFill>
              </a:rPr>
              <a:t>vocabulary</a:t>
            </a:r>
            <a:r>
              <a:rPr lang="en-US"/>
              <a:t> of the language</a:t>
            </a:r>
            <a:endParaRPr/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b="1" lang="en-US"/>
              <a:t>Tokens </a:t>
            </a:r>
            <a:r>
              <a:rPr lang="en-US"/>
              <a:t>are separated by </a:t>
            </a:r>
            <a:r>
              <a:rPr b="1" lang="en-US"/>
              <a:t>space</a:t>
            </a:r>
            <a:endParaRPr/>
          </a:p>
        </p:txBody>
      </p:sp>
      <p:sp>
        <p:nvSpPr>
          <p:cNvPr id="134" name="Google Shape;134;p4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Syntax – A Simple Program</a:t>
            </a:r>
            <a:endParaRPr/>
          </a:p>
        </p:txBody>
      </p:sp>
      <p:sp>
        <p:nvSpPr>
          <p:cNvPr id="140" name="Google Shape;140;p5"/>
          <p:cNvSpPr txBox="1"/>
          <p:nvPr>
            <p:ph idx="1" type="body"/>
          </p:nvPr>
        </p:nvSpPr>
        <p:spPr>
          <a:xfrm>
            <a:off x="914400" y="1600200"/>
            <a:ext cx="77216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#include &lt;iostream&gt;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using namespace std;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t/>
            </a:r>
            <a:endParaRPr b="1" sz="2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main()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cout &lt;&lt; "Hello, world!\n";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914400" y="4191000"/>
            <a:ext cx="48006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Noto Sans Symbols"/>
              <a:buNone/>
            </a:pPr>
            <a:r>
              <a:rPr b="1" i="0" lang="en-US" sz="2000" u="none" cap="none" strike="noStrike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#include </a:t>
            </a:r>
            <a:r>
              <a:rPr b="1" i="0" lang="en-US" sz="2000" u="none" cap="none" strike="noStrike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b="1" i="0" lang="en-US" sz="2000" u="none" cap="none" strike="noStrike">
                <a:solidFill>
                  <a:schemeClr val="accent1"/>
                </a:solidFill>
                <a:latin typeface="Courier New"/>
                <a:ea typeface="Courier New"/>
                <a:cs typeface="Courier New"/>
                <a:sym typeface="Courier New"/>
              </a:rPr>
              <a:t>iostream</a:t>
            </a:r>
            <a:r>
              <a:rPr b="1" i="0" lang="en-US" sz="2000" u="none" cap="none" strike="noStrike">
                <a:solidFill>
                  <a:schemeClr val="accent3"/>
                </a:solidFill>
                <a:latin typeface="Courier New"/>
                <a:ea typeface="Courier New"/>
                <a:cs typeface="Courier New"/>
                <a:sym typeface="Courier New"/>
              </a:rPr>
              <a:t>&gt;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634545"/>
              </a:buClr>
              <a:buSzPts val="2000"/>
              <a:buFont typeface="Noto Sans Symbols"/>
              <a:buNone/>
            </a:pPr>
            <a:r>
              <a:rPr b="1" i="0" lang="en-US" sz="2000" u="none" cap="none" strike="noStrike">
                <a:solidFill>
                  <a:srgbClr val="634545"/>
                </a:solidFill>
                <a:latin typeface="Courier New"/>
                <a:ea typeface="Courier New"/>
                <a:cs typeface="Courier New"/>
                <a:sym typeface="Courier New"/>
              </a:rPr>
              <a:t>using</a:t>
            </a:r>
            <a:r>
              <a:rPr b="1" i="0" lang="en-US" sz="2000" u="none" cap="none" strike="noStrike">
                <a:solidFill>
                  <a:schemeClr val="accent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2000" u="none" cap="none" strike="noStrike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namespace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2000" u="none" cap="none" strike="noStrike">
                <a:solidFill>
                  <a:schemeClr val="accent6"/>
                </a:solidFill>
                <a:latin typeface="Courier New"/>
                <a:ea typeface="Courier New"/>
                <a:cs typeface="Courier New"/>
                <a:sym typeface="Courier New"/>
              </a:rPr>
              <a:t>std</a:t>
            </a:r>
            <a:r>
              <a:rPr b="1" i="0" lang="en-US" sz="2000" u="none" cap="none" strike="noStrike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i="0" sz="2000" u="none" cap="none" strike="noStrike">
              <a:solidFill>
                <a:schemeClr val="accent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None/>
            </a:pPr>
            <a:r>
              <a:rPr b="1" i="0" lang="en-US" sz="2000" u="none" cap="none" strike="noStrike">
                <a:solidFill>
                  <a:schemeClr val="accent3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2000" u="none" cap="none" strike="noStrike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main</a:t>
            </a:r>
            <a:r>
              <a:rPr b="1" i="0" lang="en-US" sz="2000" u="none" cap="none" strike="noStrike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-US" sz="2000" u="none" cap="none" strike="noStrike">
                <a:solidFill>
                  <a:schemeClr val="accent4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Noto Sans Symbols"/>
              <a:buNone/>
            </a:pPr>
            <a:r>
              <a:rPr b="1" i="0" lang="en-US" sz="2000" u="none" cap="none" strike="noStrike">
                <a:solidFill>
                  <a:srgbClr val="00B050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1" i="0" lang="en-US" sz="2000" u="none" cap="none" strike="noStrike">
                <a:solidFill>
                  <a:schemeClr val="accent6"/>
                </a:solidFill>
                <a:latin typeface="Courier New"/>
                <a:ea typeface="Courier New"/>
                <a:cs typeface="Courier New"/>
                <a:sym typeface="Courier New"/>
              </a:rPr>
              <a:t>cout </a:t>
            </a:r>
            <a:r>
              <a:rPr b="1" i="0" lang="en-US" sz="2000" u="none" cap="none" strike="noStrike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&lt;&lt;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2000" u="none" cap="none" strike="noStrike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"Hello, world!\n"</a:t>
            </a:r>
            <a:r>
              <a:rPr b="1" i="0" lang="en-US" sz="2000" u="none" cap="none" strike="noStrike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B0F0"/>
              </a:buClr>
              <a:buSzPts val="2000"/>
              <a:buFont typeface="Noto Sans Symbols"/>
              <a:buNone/>
            </a:pPr>
            <a:r>
              <a:rPr b="1" i="0" lang="en-US" sz="2000" u="none" cap="none" strike="noStrike">
                <a:solidFill>
                  <a:srgbClr val="00B0F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2000" u="none" cap="none" strike="noStrike">
              <a:solidFill>
                <a:srgbClr val="00B0F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2" name="Google Shape;142;p5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"/>
          <p:cNvSpPr txBox="1"/>
          <p:nvPr>
            <p:ph type="title"/>
          </p:nvPr>
        </p:nvSpPr>
        <p:spPr>
          <a:xfrm>
            <a:off x="457200" y="274638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Syntax - Tokens</a:t>
            </a:r>
            <a:endParaRPr/>
          </a:p>
        </p:txBody>
      </p:sp>
      <p:sp>
        <p:nvSpPr>
          <p:cNvPr id="148" name="Google Shape;148;p6"/>
          <p:cNvSpPr txBox="1"/>
          <p:nvPr>
            <p:ph idx="1" type="body"/>
          </p:nvPr>
        </p:nvSpPr>
        <p:spPr>
          <a:xfrm>
            <a:off x="457200" y="1447800"/>
            <a:ext cx="82296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Tokens can be categorized into:</a:t>
            </a:r>
            <a:endParaRPr/>
          </a:p>
          <a:p>
            <a:pPr indent="-154305" lvl="0" marL="273050" rtl="0" algn="l">
              <a:lnSpc>
                <a:spcPct val="70000"/>
              </a:lnSpc>
              <a:spcBef>
                <a:spcPts val="575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200"/>
          </a:p>
          <a:p>
            <a:pPr indent="-228600" lvl="1" marL="547688" rtl="0" algn="l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i="1" lang="en-US">
                <a:solidFill>
                  <a:srgbClr val="6699FF"/>
                </a:solidFill>
              </a:rPr>
              <a:t>keywords</a:t>
            </a:r>
            <a:r>
              <a:rPr lang="en-US"/>
              <a:t>, e.g.,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return, namespace, int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-99059" lvl="1" marL="547688" rtl="0" algn="l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  <a:p>
            <a:pPr indent="-228600" lvl="1" marL="547688" rtl="0" algn="l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i="1" lang="en-US">
                <a:solidFill>
                  <a:srgbClr val="FF9966"/>
                </a:solidFill>
              </a:rPr>
              <a:t>identifiers</a:t>
            </a:r>
            <a:r>
              <a:rPr lang="en-US"/>
              <a:t>, e.g., user-defined </a:t>
            </a:r>
            <a:r>
              <a:rPr lang="en-US" u="sng"/>
              <a:t>variables</a:t>
            </a:r>
            <a:r>
              <a:rPr lang="en-US"/>
              <a:t>, </a:t>
            </a:r>
            <a:r>
              <a:rPr b="1" lang="en-US"/>
              <a:t>objects</a:t>
            </a:r>
            <a:r>
              <a:rPr lang="en-US"/>
              <a:t>, </a:t>
            </a:r>
            <a:r>
              <a:rPr lang="en-US" u="sng"/>
              <a:t>functions</a:t>
            </a:r>
            <a:r>
              <a:rPr lang="en-US"/>
              <a:t>, etc.</a:t>
            </a:r>
            <a:endParaRPr/>
          </a:p>
          <a:p>
            <a:pPr indent="-99059" lvl="1" marL="547688" rtl="0" algn="l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i="1">
              <a:solidFill>
                <a:srgbClr val="6666FF"/>
              </a:solidFill>
            </a:endParaRPr>
          </a:p>
          <a:p>
            <a:pPr indent="-228600" lvl="1" marL="547688" rtl="0" algn="l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i="1" lang="en-US">
                <a:solidFill>
                  <a:srgbClr val="6666FF"/>
                </a:solidFill>
              </a:rPr>
              <a:t>string constants</a:t>
            </a:r>
            <a:r>
              <a:rPr lang="en-US"/>
              <a:t>, e.g.,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“Hello”</a:t>
            </a:r>
            <a:endParaRPr/>
          </a:p>
          <a:p>
            <a:pPr indent="-99059" lvl="1" marL="547688" rtl="0" algn="l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  <a:p>
            <a:pPr indent="-228600" lvl="1" marL="547688" rtl="0" algn="l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i="1" lang="en-US">
                <a:solidFill>
                  <a:schemeClr val="hlink"/>
                </a:solidFill>
              </a:rPr>
              <a:t>numeric constants</a:t>
            </a:r>
            <a:r>
              <a:rPr lang="en-US"/>
              <a:t>, e.g.,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7, 11, 3.14</a:t>
            </a:r>
            <a:endParaRPr/>
          </a:p>
          <a:p>
            <a:pPr indent="-99059" lvl="1" marL="547688" rtl="0" algn="l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  <a:p>
            <a:pPr indent="-228600" lvl="1" marL="547688" rtl="0" algn="l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i="1" lang="en-US">
                <a:solidFill>
                  <a:srgbClr val="FF0066"/>
                </a:solidFill>
              </a:rPr>
              <a:t>operators</a:t>
            </a:r>
            <a:r>
              <a:rPr lang="en-US"/>
              <a:t>, e.g.,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+</a:t>
            </a:r>
            <a:endParaRPr/>
          </a:p>
          <a:p>
            <a:pPr indent="-99059" lvl="1" marL="547688" rtl="0" algn="l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  <a:p>
            <a:pPr indent="-228600" lvl="1" marL="547688" rtl="0" algn="l">
              <a:lnSpc>
                <a:spcPct val="70000"/>
              </a:lnSpc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i="1" lang="en-US">
                <a:solidFill>
                  <a:srgbClr val="33CC33"/>
                </a:solidFill>
              </a:rPr>
              <a:t>punctuators</a:t>
            </a:r>
            <a:r>
              <a:rPr lang="en-US"/>
              <a:t>, e.g.,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lang="en-US"/>
              <a:t> and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49" name="Google Shape;14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7829" y="4800600"/>
            <a:ext cx="3835171" cy="168268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6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Syntax – A Simple Program</a:t>
            </a:r>
            <a:endParaRPr/>
          </a:p>
        </p:txBody>
      </p:sp>
      <p:sp>
        <p:nvSpPr>
          <p:cNvPr id="156" name="Google Shape;156;p7"/>
          <p:cNvSpPr txBox="1"/>
          <p:nvPr>
            <p:ph idx="1" type="body"/>
          </p:nvPr>
        </p:nvSpPr>
        <p:spPr>
          <a:xfrm>
            <a:off x="914400" y="1600200"/>
            <a:ext cx="48006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#include &lt;iostream&gt;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using namespace std;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void main()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cout &lt;&lt; "Hello, world!\n";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sz="2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7" name="Google Shape;157;p7"/>
          <p:cNvSpPr txBox="1"/>
          <p:nvPr/>
        </p:nvSpPr>
        <p:spPr>
          <a:xfrm>
            <a:off x="990600" y="3810000"/>
            <a:ext cx="24384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#include &lt;iostream&gt;</a:t>
            </a:r>
            <a:endParaRPr/>
          </a:p>
        </p:txBody>
      </p:sp>
      <p:sp>
        <p:nvSpPr>
          <p:cNvPr id="158" name="Google Shape;158;p7"/>
          <p:cNvSpPr txBox="1"/>
          <p:nvPr/>
        </p:nvSpPr>
        <p:spPr>
          <a:xfrm>
            <a:off x="990600" y="4648200"/>
            <a:ext cx="685800" cy="366713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void</a:t>
            </a:r>
            <a:endParaRPr/>
          </a:p>
        </p:txBody>
      </p:sp>
      <p:sp>
        <p:nvSpPr>
          <p:cNvPr id="159" name="Google Shape;159;p7"/>
          <p:cNvSpPr txBox="1"/>
          <p:nvPr/>
        </p:nvSpPr>
        <p:spPr>
          <a:xfrm>
            <a:off x="1752600" y="4648200"/>
            <a:ext cx="762000" cy="366713"/>
          </a:xfrm>
          <a:prstGeom prst="rect">
            <a:avLst/>
          </a:prstGeom>
          <a:solidFill>
            <a:srgbClr val="FF996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main</a:t>
            </a:r>
            <a:endParaRPr/>
          </a:p>
        </p:txBody>
      </p:sp>
      <p:sp>
        <p:nvSpPr>
          <p:cNvPr id="160" name="Google Shape;160;p7"/>
          <p:cNvSpPr txBox="1"/>
          <p:nvPr/>
        </p:nvSpPr>
        <p:spPr>
          <a:xfrm>
            <a:off x="3352800" y="4648200"/>
            <a:ext cx="304800" cy="376238"/>
          </a:xfrm>
          <a:prstGeom prst="rect">
            <a:avLst/>
          </a:prstGeom>
          <a:solidFill>
            <a:srgbClr val="99FFCC"/>
          </a:solidFill>
          <a:ln cap="flat" cmpd="sng" w="9525">
            <a:solidFill>
              <a:srgbClr val="99FF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{</a:t>
            </a:r>
            <a:endParaRPr/>
          </a:p>
        </p:txBody>
      </p:sp>
      <p:sp>
        <p:nvSpPr>
          <p:cNvPr id="161" name="Google Shape;161;p7"/>
          <p:cNvSpPr txBox="1"/>
          <p:nvPr/>
        </p:nvSpPr>
        <p:spPr>
          <a:xfrm>
            <a:off x="990600" y="5567363"/>
            <a:ext cx="304800" cy="376237"/>
          </a:xfrm>
          <a:prstGeom prst="rect">
            <a:avLst/>
          </a:prstGeom>
          <a:solidFill>
            <a:srgbClr val="99FFCC"/>
          </a:solidFill>
          <a:ln cap="flat" cmpd="sng" w="9525">
            <a:solidFill>
              <a:srgbClr val="99FF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}</a:t>
            </a:r>
            <a:endParaRPr/>
          </a:p>
        </p:txBody>
      </p:sp>
      <p:sp>
        <p:nvSpPr>
          <p:cNvPr id="162" name="Google Shape;162;p7"/>
          <p:cNvSpPr txBox="1"/>
          <p:nvPr/>
        </p:nvSpPr>
        <p:spPr>
          <a:xfrm>
            <a:off x="2590800" y="4648200"/>
            <a:ext cx="304800" cy="376238"/>
          </a:xfrm>
          <a:prstGeom prst="rect">
            <a:avLst/>
          </a:prstGeom>
          <a:solidFill>
            <a:srgbClr val="99FFCC"/>
          </a:solidFill>
          <a:ln cap="flat" cmpd="sng" w="9525">
            <a:solidFill>
              <a:srgbClr val="99FF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endParaRPr/>
          </a:p>
        </p:txBody>
      </p:sp>
      <p:sp>
        <p:nvSpPr>
          <p:cNvPr id="163" name="Google Shape;163;p7"/>
          <p:cNvSpPr txBox="1"/>
          <p:nvPr/>
        </p:nvSpPr>
        <p:spPr>
          <a:xfrm>
            <a:off x="2971800" y="4648200"/>
            <a:ext cx="304800" cy="376238"/>
          </a:xfrm>
          <a:prstGeom prst="rect">
            <a:avLst/>
          </a:prstGeom>
          <a:solidFill>
            <a:srgbClr val="99FFCC"/>
          </a:solidFill>
          <a:ln cap="flat" cmpd="sng" w="9525">
            <a:solidFill>
              <a:srgbClr val="99FF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164" name="Google Shape;164;p7"/>
          <p:cNvSpPr txBox="1"/>
          <p:nvPr/>
        </p:nvSpPr>
        <p:spPr>
          <a:xfrm>
            <a:off x="1447800" y="5110163"/>
            <a:ext cx="685800" cy="366712"/>
          </a:xfrm>
          <a:prstGeom prst="rect">
            <a:avLst/>
          </a:prstGeom>
          <a:solidFill>
            <a:srgbClr val="FF996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cout</a:t>
            </a:r>
            <a:endParaRPr/>
          </a:p>
        </p:txBody>
      </p:sp>
      <p:sp>
        <p:nvSpPr>
          <p:cNvPr id="165" name="Google Shape;165;p7"/>
          <p:cNvSpPr txBox="1"/>
          <p:nvPr/>
        </p:nvSpPr>
        <p:spPr>
          <a:xfrm>
            <a:off x="2209800" y="5110163"/>
            <a:ext cx="457200" cy="369887"/>
          </a:xfrm>
          <a:prstGeom prst="rect">
            <a:avLst/>
          </a:prstGeom>
          <a:solidFill>
            <a:srgbClr val="99FFCC"/>
          </a:solidFill>
          <a:ln cap="flat" cmpd="sng" w="9525">
            <a:solidFill>
              <a:srgbClr val="99FF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&lt;&lt;</a:t>
            </a:r>
            <a:endParaRPr/>
          </a:p>
        </p:txBody>
      </p:sp>
      <p:sp>
        <p:nvSpPr>
          <p:cNvPr id="166" name="Google Shape;166;p7"/>
          <p:cNvSpPr txBox="1"/>
          <p:nvPr/>
        </p:nvSpPr>
        <p:spPr>
          <a:xfrm>
            <a:off x="5029200" y="5113338"/>
            <a:ext cx="304800" cy="376237"/>
          </a:xfrm>
          <a:prstGeom prst="rect">
            <a:avLst/>
          </a:prstGeom>
          <a:solidFill>
            <a:srgbClr val="99FFCC"/>
          </a:solidFill>
          <a:ln cap="flat" cmpd="sng" w="9525">
            <a:solidFill>
              <a:srgbClr val="99FF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</p:txBody>
      </p:sp>
      <p:sp>
        <p:nvSpPr>
          <p:cNvPr id="167" name="Google Shape;167;p7"/>
          <p:cNvSpPr txBox="1"/>
          <p:nvPr/>
        </p:nvSpPr>
        <p:spPr>
          <a:xfrm>
            <a:off x="2743200" y="5110163"/>
            <a:ext cx="2209800" cy="376237"/>
          </a:xfrm>
          <a:prstGeom prst="rect">
            <a:avLst/>
          </a:prstGeom>
          <a:solidFill>
            <a:srgbClr val="CCCCFF"/>
          </a:solidFill>
          <a:ln cap="flat" cmpd="sng" w="9525">
            <a:solidFill>
              <a:srgbClr val="CCCC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“Hello, world\n”</a:t>
            </a:r>
            <a:endParaRPr/>
          </a:p>
        </p:txBody>
      </p:sp>
      <p:sp>
        <p:nvSpPr>
          <p:cNvPr id="168" name="Google Shape;168;p7"/>
          <p:cNvSpPr txBox="1"/>
          <p:nvPr/>
        </p:nvSpPr>
        <p:spPr>
          <a:xfrm>
            <a:off x="6324600" y="4191000"/>
            <a:ext cx="2438400" cy="366713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keywords</a:t>
            </a:r>
            <a:endParaRPr/>
          </a:p>
        </p:txBody>
      </p:sp>
      <p:sp>
        <p:nvSpPr>
          <p:cNvPr id="169" name="Google Shape;169;p7"/>
          <p:cNvSpPr txBox="1"/>
          <p:nvPr/>
        </p:nvSpPr>
        <p:spPr>
          <a:xfrm>
            <a:off x="6324600" y="4648200"/>
            <a:ext cx="2438400" cy="366713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punctuators</a:t>
            </a:r>
            <a:endParaRPr/>
          </a:p>
        </p:txBody>
      </p:sp>
      <p:sp>
        <p:nvSpPr>
          <p:cNvPr id="170" name="Google Shape;170;p7"/>
          <p:cNvSpPr txBox="1"/>
          <p:nvPr/>
        </p:nvSpPr>
        <p:spPr>
          <a:xfrm>
            <a:off x="6324600" y="5105400"/>
            <a:ext cx="2438400" cy="366713"/>
          </a:xfrm>
          <a:prstGeom prst="rect">
            <a:avLst/>
          </a:prstGeom>
          <a:solidFill>
            <a:srgbClr val="FF996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identifiers</a:t>
            </a:r>
            <a:endParaRPr/>
          </a:p>
        </p:txBody>
      </p:sp>
      <p:sp>
        <p:nvSpPr>
          <p:cNvPr id="171" name="Google Shape;171;p7"/>
          <p:cNvSpPr txBox="1"/>
          <p:nvPr/>
        </p:nvSpPr>
        <p:spPr>
          <a:xfrm>
            <a:off x="6324600" y="5562600"/>
            <a:ext cx="2438400" cy="366713"/>
          </a:xfrm>
          <a:prstGeom prst="rect">
            <a:avLst/>
          </a:prstGeom>
          <a:solidFill>
            <a:srgbClr val="9999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String Constants</a:t>
            </a:r>
            <a:endParaRPr/>
          </a:p>
        </p:txBody>
      </p:sp>
      <p:sp>
        <p:nvSpPr>
          <p:cNvPr id="172" name="Google Shape;172;p7"/>
          <p:cNvSpPr txBox="1"/>
          <p:nvPr/>
        </p:nvSpPr>
        <p:spPr>
          <a:xfrm>
            <a:off x="990600" y="4208463"/>
            <a:ext cx="1981200" cy="366712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namespace</a:t>
            </a:r>
            <a:endParaRPr/>
          </a:p>
        </p:txBody>
      </p:sp>
      <p:sp>
        <p:nvSpPr>
          <p:cNvPr id="173" name="Google Shape;173;p7"/>
          <p:cNvSpPr txBox="1"/>
          <p:nvPr/>
        </p:nvSpPr>
        <p:spPr>
          <a:xfrm>
            <a:off x="3009900" y="4202113"/>
            <a:ext cx="533400" cy="369887"/>
          </a:xfrm>
          <a:prstGeom prst="rect">
            <a:avLst/>
          </a:prstGeom>
          <a:solidFill>
            <a:srgbClr val="FF996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std</a:t>
            </a:r>
            <a:endParaRPr/>
          </a:p>
        </p:txBody>
      </p:sp>
      <p:sp>
        <p:nvSpPr>
          <p:cNvPr id="174" name="Google Shape;174;p7"/>
          <p:cNvSpPr txBox="1"/>
          <p:nvPr/>
        </p:nvSpPr>
        <p:spPr>
          <a:xfrm>
            <a:off x="3594100" y="4198938"/>
            <a:ext cx="304800" cy="376237"/>
          </a:xfrm>
          <a:prstGeom prst="rect">
            <a:avLst/>
          </a:prstGeom>
          <a:solidFill>
            <a:srgbClr val="99FFCC"/>
          </a:solidFill>
          <a:ln cap="flat" cmpd="sng" w="9525">
            <a:solidFill>
              <a:srgbClr val="99FF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</p:txBody>
      </p:sp>
      <p:sp>
        <p:nvSpPr>
          <p:cNvPr id="175" name="Google Shape;175;p7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Keywords (reserved words)</a:t>
            </a:r>
            <a:endParaRPr/>
          </a:p>
        </p:txBody>
      </p:sp>
      <p:graphicFrame>
        <p:nvGraphicFramePr>
          <p:cNvPr id="181" name="Google Shape;181;p8"/>
          <p:cNvGraphicFramePr/>
          <p:nvPr/>
        </p:nvGraphicFramePr>
        <p:xfrm>
          <a:off x="566738" y="1752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{0E7AC821-794F-4AA3-BC2A-4A69EF94388E}</a:tableStyleId>
              </a:tblPr>
              <a:tblGrid>
                <a:gridCol w="1500175"/>
                <a:gridCol w="1298575"/>
                <a:gridCol w="1300175"/>
                <a:gridCol w="1298575"/>
                <a:gridCol w="1301750"/>
                <a:gridCol w="1301750"/>
              </a:tblGrid>
              <a:tr h="430225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 type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char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double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float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 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bool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86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long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short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signed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unsigned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void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1800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Flow control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FF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if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FF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else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FF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switch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FF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case 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18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FF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break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FF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default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FF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for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FF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FF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while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FF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continue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1800">
                <a:tc rowSpan="5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Others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using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namespace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true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false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sizeof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02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return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const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class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new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delete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18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operator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public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protected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private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friend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30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this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try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catch</a:t>
                      </a:r>
                      <a:endParaRPr b="0" i="0" sz="1600" u="none" cap="none" strike="noStrike">
                        <a:solidFill>
                          <a:srgbClr val="40404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throw</a:t>
                      </a:r>
                      <a:endParaRPr b="0" i="0" sz="1600" u="none" cap="none" strike="noStrike">
                        <a:solidFill>
                          <a:srgbClr val="40404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struct</a:t>
                      </a:r>
                      <a:endParaRPr b="0" i="0" sz="1600" u="none" cap="none" strike="noStrike">
                        <a:solidFill>
                          <a:srgbClr val="40404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54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typedef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enum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union</a:t>
                      </a:r>
                      <a:endParaRPr b="0" i="0" sz="1600" u="none" cap="none" strike="noStrike">
                        <a:solidFill>
                          <a:srgbClr val="40404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40404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40404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2" name="Google Shape;182;p8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Keywords (cont’d)</a:t>
            </a:r>
            <a:endParaRPr/>
          </a:p>
        </p:txBody>
      </p:sp>
      <p:sp>
        <p:nvSpPr>
          <p:cNvPr id="188" name="Google Shape;188;p9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Each keyword has a </a:t>
            </a:r>
            <a:r>
              <a:rPr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reserved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 meaning and </a:t>
            </a:r>
            <a:r>
              <a:rPr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cannot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 be used as </a:t>
            </a:r>
            <a:r>
              <a:rPr lang="en-US" sz="24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identifiers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Can we have a variable called “main”?</a:t>
            </a:r>
            <a:endParaRPr/>
          </a:p>
          <a:p>
            <a:pPr indent="-99059" lvl="1" marL="547688" rtl="0" algn="l"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88264" lvl="1" marL="547688" rtl="0" algn="l">
              <a:spcBef>
                <a:spcPts val="375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9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 txBox="1"/>
          <p:nvPr>
            <p:ph idx="1" type="body"/>
          </p:nvPr>
        </p:nvSpPr>
        <p:spPr>
          <a:xfrm>
            <a:off x="609600" y="1447800"/>
            <a:ext cx="8229600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Identifiers give </a:t>
            </a: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unique </a:t>
            </a:r>
            <a:r>
              <a:rPr b="1" lang="en-US" sz="2000">
                <a:latin typeface="Arial"/>
                <a:ea typeface="Arial"/>
                <a:cs typeface="Arial"/>
                <a:sym typeface="Arial"/>
              </a:rPr>
              <a:t>names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 to objects, variables, functions, etc.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700"/>
              <a:buChar char="⚫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Keywords </a:t>
            </a: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cannot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 be used as identifiers</a:t>
            </a:r>
            <a:endParaRPr/>
          </a:p>
          <a:p>
            <a:pPr indent="-16510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700"/>
              <a:buChar char="⚫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An identifier is composed of a sequence of </a:t>
            </a: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letters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digits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underscores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30"/>
              <a:buChar char="⚫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No hyphen (</a:t>
            </a: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131444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700"/>
              <a:buChar char="⚫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An identifier </a:t>
            </a:r>
            <a:r>
              <a:rPr b="1" lang="en-US" sz="2000">
                <a:latin typeface="Arial"/>
                <a:ea typeface="Arial"/>
                <a:cs typeface="Arial"/>
                <a:sym typeface="Arial"/>
              </a:rPr>
              <a:t>must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begin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 with either an </a:t>
            </a:r>
            <a:r>
              <a:rPr b="1" lang="en-US" sz="2000">
                <a:latin typeface="Arial"/>
                <a:ea typeface="Arial"/>
                <a:cs typeface="Arial"/>
                <a:sym typeface="Arial"/>
              </a:rPr>
              <a:t>underscore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 (not recommended) or a </a:t>
            </a:r>
            <a:r>
              <a:rPr b="1" lang="en-US" sz="2000">
                <a:latin typeface="Arial"/>
                <a:ea typeface="Arial"/>
                <a:cs typeface="Arial"/>
                <a:sym typeface="Arial"/>
              </a:rPr>
              <a:t>letter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30"/>
              <a:buChar char="⚫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valid identifier: </a:t>
            </a:r>
            <a:r>
              <a:rPr lang="en-US" sz="18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_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income,  </a:t>
            </a:r>
            <a:r>
              <a:rPr lang="en-US" sz="18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ecord1, </a:t>
            </a:r>
            <a:r>
              <a:rPr lang="en-US" sz="18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y_income , </a:t>
            </a:r>
            <a:r>
              <a:rPr lang="en-US" sz="18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y_income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30"/>
              <a:buChar char="⚫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Invalid identifier: </a:t>
            </a: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D_Point, my</a:t>
            </a: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income</a:t>
            </a:r>
            <a:endParaRPr/>
          </a:p>
          <a:p>
            <a:pPr indent="-131444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1700"/>
              <a:buChar char="⚫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Always use </a:t>
            </a: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meaningful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 names for identifiers</a:t>
            </a:r>
            <a:endParaRPr/>
          </a:p>
          <a:p>
            <a:pPr indent="-22859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30"/>
              <a:buChar char="⚫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Bad examples: x, xx, xxx, xxxx …</a:t>
            </a:r>
            <a:endParaRPr/>
          </a:p>
          <a:p>
            <a:pPr indent="-131444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0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Identifiers</a:t>
            </a:r>
            <a:endParaRPr/>
          </a:p>
        </p:txBody>
      </p:sp>
      <p:sp>
        <p:nvSpPr>
          <p:cNvPr id="196" name="Google Shape;196;p10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"/>
          <p:cNvSpPr txBox="1"/>
          <p:nvPr>
            <p:ph idx="1" type="body"/>
          </p:nvPr>
        </p:nvSpPr>
        <p:spPr>
          <a:xfrm>
            <a:off x="609600" y="2743200"/>
            <a:ext cx="80010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4590"/>
              <a:buFont typeface="Noto Sans Symbols"/>
              <a:buNone/>
            </a:pPr>
            <a:r>
              <a:rPr lang="en-US" sz="5400"/>
              <a:t>Variables and Constants</a:t>
            </a:r>
            <a:endParaRPr/>
          </a:p>
        </p:txBody>
      </p:sp>
      <p:sp>
        <p:nvSpPr>
          <p:cNvPr id="202" name="Google Shape;202;p11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Variables and Constants</a:t>
            </a:r>
            <a:endParaRPr/>
          </a:p>
        </p:txBody>
      </p:sp>
      <p:sp>
        <p:nvSpPr>
          <p:cNvPr id="208" name="Google Shape;208;p12"/>
          <p:cNvSpPr txBox="1"/>
          <p:nvPr>
            <p:ph idx="1" type="body"/>
          </p:nvPr>
        </p:nvSpPr>
        <p:spPr>
          <a:xfrm>
            <a:off x="914400" y="15240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Data stored in </a:t>
            </a:r>
            <a:r>
              <a:rPr lang="en-US">
                <a:solidFill>
                  <a:srgbClr val="FF0000"/>
                </a:solidFill>
              </a:rPr>
              <a:t>memory</a:t>
            </a:r>
            <a:r>
              <a:rPr lang="en-US"/>
              <a:t>, in binary format.</a:t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They do </a:t>
            </a:r>
            <a:r>
              <a:rPr b="1" lang="en-US"/>
              <a:t>not</a:t>
            </a:r>
            <a:r>
              <a:rPr lang="en-US"/>
              <a:t> exist after the program execution.</a:t>
            </a:r>
            <a:endParaRPr/>
          </a:p>
          <a:p>
            <a:pPr indent="-111125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550"/>
              <a:buNone/>
            </a:pPr>
            <a:r>
              <a:t/>
            </a:r>
            <a:endParaRPr sz="3000">
              <a:solidFill>
                <a:schemeClr val="accent1"/>
              </a:solidFill>
            </a:endParaRPr>
          </a:p>
          <a:p>
            <a:pPr indent="-111125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550"/>
              <a:buNone/>
            </a:pPr>
            <a:r>
              <a:t/>
            </a:r>
            <a:endParaRPr sz="3000">
              <a:solidFill>
                <a:schemeClr val="accent1"/>
              </a:solidFill>
            </a:endParaRPr>
          </a:p>
          <a:p>
            <a:pPr indent="-111125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550"/>
              <a:buNone/>
            </a:pPr>
            <a:r>
              <a:t/>
            </a:r>
            <a:endParaRPr sz="3000">
              <a:solidFill>
                <a:schemeClr val="accent1"/>
              </a:solidFill>
            </a:endParaRPr>
          </a:p>
          <a:p>
            <a:pPr indent="-111125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550"/>
              <a:buNone/>
            </a:pPr>
            <a:r>
              <a:t/>
            </a:r>
            <a:endParaRPr sz="3000">
              <a:solidFill>
                <a:schemeClr val="accent1"/>
              </a:solidFill>
            </a:endParaRPr>
          </a:p>
          <a:p>
            <a:pPr indent="-111125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550"/>
              <a:buNone/>
            </a:pPr>
            <a:r>
              <a:t/>
            </a:r>
            <a:endParaRPr sz="3000">
              <a:solidFill>
                <a:schemeClr val="accent1"/>
              </a:solidFill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 </a:t>
            </a:r>
            <a:r>
              <a:rPr lang="en-US">
                <a:solidFill>
                  <a:srgbClr val="C00000"/>
                </a:solidFill>
              </a:rPr>
              <a:t>variable</a:t>
            </a:r>
            <a:r>
              <a:rPr lang="en-US"/>
              <a:t>: its value may be changed during program execution.</a:t>
            </a:r>
            <a:endParaRPr/>
          </a:p>
          <a:p>
            <a:pPr indent="-111125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550"/>
              <a:buNone/>
            </a:pPr>
            <a:r>
              <a:t/>
            </a:r>
            <a:endParaRPr sz="3000">
              <a:solidFill>
                <a:schemeClr val="accent1"/>
              </a:solidFill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 </a:t>
            </a:r>
            <a:r>
              <a:rPr lang="en-US">
                <a:solidFill>
                  <a:srgbClr val="7030A0"/>
                </a:solidFill>
              </a:rPr>
              <a:t>constant</a:t>
            </a:r>
            <a:r>
              <a:rPr lang="en-US"/>
              <a:t>: its value will </a:t>
            </a:r>
            <a:r>
              <a:rPr b="1" lang="en-US">
                <a:solidFill>
                  <a:srgbClr val="FF0000"/>
                </a:solidFill>
              </a:rPr>
              <a:t>NOT</a:t>
            </a:r>
            <a:r>
              <a:rPr lang="en-US"/>
              <a:t> be changed during program execution.</a:t>
            </a:r>
            <a:endParaRPr/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</p:txBody>
      </p:sp>
      <p:grpSp>
        <p:nvGrpSpPr>
          <p:cNvPr id="209" name="Google Shape;209;p12"/>
          <p:cNvGrpSpPr/>
          <p:nvPr/>
        </p:nvGrpSpPr>
        <p:grpSpPr>
          <a:xfrm>
            <a:off x="3200400" y="2514600"/>
            <a:ext cx="1943100" cy="1728787"/>
            <a:chOff x="240" y="2947"/>
            <a:chExt cx="1263" cy="1149"/>
          </a:xfrm>
        </p:grpSpPr>
        <p:pic>
          <p:nvPicPr>
            <p:cNvPr descr="02_18" id="210" name="Google Shape;210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0" y="2947"/>
              <a:ext cx="1263" cy="1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02_18" id="211" name="Google Shape;211;p12"/>
            <p:cNvPicPr preferRelativeResize="0"/>
            <p:nvPr/>
          </p:nvPicPr>
          <p:blipFill rotWithShape="1">
            <a:blip r:embed="rId4">
              <a:alphaModFix/>
            </a:blip>
            <a:srcRect b="50000" l="50000" r="30331" t="30815"/>
            <a:stretch/>
          </p:blipFill>
          <p:spPr>
            <a:xfrm>
              <a:off x="870" y="3571"/>
              <a:ext cx="249" cy="22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02_18" id="212" name="Google Shape;212;p12"/>
          <p:cNvPicPr preferRelativeResize="0"/>
          <p:nvPr/>
        </p:nvPicPr>
        <p:blipFill rotWithShape="1">
          <a:blip r:embed="rId5">
            <a:alphaModFix/>
          </a:blip>
          <a:srcRect b="29288" l="51455" r="30489" t="55814"/>
          <a:stretch/>
        </p:blipFill>
        <p:spPr>
          <a:xfrm>
            <a:off x="3271838" y="3451225"/>
            <a:ext cx="374650" cy="280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02_18" id="213" name="Google Shape;213;p12"/>
          <p:cNvPicPr preferRelativeResize="0"/>
          <p:nvPr/>
        </p:nvPicPr>
        <p:blipFill rotWithShape="1">
          <a:blip r:embed="rId6">
            <a:alphaModFix/>
          </a:blip>
          <a:srcRect b="29288" l="51455" r="30489" t="55814"/>
          <a:stretch/>
        </p:blipFill>
        <p:spPr>
          <a:xfrm>
            <a:off x="4640263" y="3451225"/>
            <a:ext cx="3937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02_18" id="214" name="Google Shape;214;p12"/>
          <p:cNvPicPr preferRelativeResize="0"/>
          <p:nvPr/>
        </p:nvPicPr>
        <p:blipFill rotWithShape="1">
          <a:blip r:embed="rId7">
            <a:alphaModFix/>
          </a:blip>
          <a:srcRect b="29288" l="51455" r="30489" t="55814"/>
          <a:stretch/>
        </p:blipFill>
        <p:spPr>
          <a:xfrm>
            <a:off x="3776663" y="3451225"/>
            <a:ext cx="371475" cy="27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2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Variables and Constants</a:t>
            </a:r>
            <a:endParaRPr/>
          </a:p>
        </p:txBody>
      </p:sp>
      <p:sp>
        <p:nvSpPr>
          <p:cNvPr id="221" name="Google Shape;221;p13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Every variable/constant have </a:t>
            </a:r>
            <a:r>
              <a:rPr b="1" lang="en-US"/>
              <a:t>3</a:t>
            </a:r>
            <a:r>
              <a:rPr lang="en-US">
                <a:solidFill>
                  <a:schemeClr val="accent1"/>
                </a:solidFill>
              </a:rPr>
              <a:t> </a:t>
            </a:r>
            <a:r>
              <a:rPr lang="en-US"/>
              <a:t>attributes: </a:t>
            </a:r>
            <a:r>
              <a:rPr i="1" lang="en-US">
                <a:solidFill>
                  <a:srgbClr val="0070C0"/>
                </a:solidFill>
              </a:rPr>
              <a:t>type,</a:t>
            </a:r>
            <a:r>
              <a:rPr i="1" lang="en-US">
                <a:solidFill>
                  <a:schemeClr val="accent1"/>
                </a:solidFill>
              </a:rPr>
              <a:t> name</a:t>
            </a:r>
            <a:r>
              <a:rPr i="1" lang="en-US">
                <a:solidFill>
                  <a:srgbClr val="95B3D7"/>
                </a:solidFill>
              </a:rPr>
              <a:t> </a:t>
            </a:r>
            <a:r>
              <a:rPr i="1" lang="en-US"/>
              <a:t>and </a:t>
            </a:r>
            <a:r>
              <a:rPr i="1" lang="en-US">
                <a:solidFill>
                  <a:srgbClr val="7030A0"/>
                </a:solidFill>
              </a:rPr>
              <a:t>scope</a:t>
            </a:r>
            <a:endParaRPr/>
          </a:p>
          <a:p>
            <a:pPr indent="-132715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t/>
            </a:r>
            <a:endParaRPr i="1">
              <a:solidFill>
                <a:srgbClr val="7030A0"/>
              </a:solidFill>
            </a:endParaRPr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i="1" lang="en-US">
                <a:solidFill>
                  <a:srgbClr val="0070C0"/>
                </a:solidFill>
              </a:rPr>
              <a:t>Type:</a:t>
            </a:r>
            <a:r>
              <a:rPr i="1" lang="en-US">
                <a:solidFill>
                  <a:srgbClr val="95B3D7"/>
                </a:solidFill>
              </a:rPr>
              <a:t> </a:t>
            </a:r>
            <a:r>
              <a:rPr lang="en-US"/>
              <a:t>variables/constants must belong to a data type, either </a:t>
            </a:r>
            <a:r>
              <a:rPr b="1" i="1" lang="en-US"/>
              <a:t>predefined</a:t>
            </a:r>
            <a:r>
              <a:rPr lang="en-US"/>
              <a:t> or </a:t>
            </a:r>
            <a:r>
              <a:rPr b="1" i="1" lang="en-US"/>
              <a:t>user-defined</a:t>
            </a:r>
            <a:endParaRPr/>
          </a:p>
          <a:p>
            <a:pPr indent="-99059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i="1">
              <a:solidFill>
                <a:schemeClr val="accent1"/>
              </a:solidFill>
            </a:endParaRPr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i="1" lang="en-US">
                <a:solidFill>
                  <a:schemeClr val="accent1"/>
                </a:solidFill>
              </a:rPr>
              <a:t>Name: </a:t>
            </a:r>
            <a:r>
              <a:rPr lang="en-US"/>
              <a:t>identifier of the variable</a:t>
            </a:r>
            <a:endParaRPr/>
          </a:p>
          <a:p>
            <a:pPr indent="-99059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i="1" lang="en-US">
                <a:solidFill>
                  <a:srgbClr val="7030A0"/>
                </a:solidFill>
              </a:rPr>
              <a:t>Scope:</a:t>
            </a:r>
            <a:r>
              <a:rPr i="1" lang="en-US">
                <a:solidFill>
                  <a:schemeClr val="accent1"/>
                </a:solidFill>
              </a:rPr>
              <a:t> </a:t>
            </a:r>
            <a:r>
              <a:rPr lang="en-US"/>
              <a:t>it defines </a:t>
            </a:r>
            <a:r>
              <a:rPr b="1" lang="en-US"/>
              <a:t>where</a:t>
            </a:r>
            <a:r>
              <a:rPr lang="en-US"/>
              <a:t> the variable can be accessed, and also the </a:t>
            </a:r>
            <a:r>
              <a:rPr b="1" lang="en-US"/>
              <a:t>conflict domain </a:t>
            </a:r>
            <a:r>
              <a:rPr lang="en-US"/>
              <a:t>for identifiers</a:t>
            </a:r>
            <a:endParaRPr i="1">
              <a:solidFill>
                <a:schemeClr val="accent1"/>
              </a:solidFill>
            </a:endParaRPr>
          </a:p>
        </p:txBody>
      </p:sp>
      <p:sp>
        <p:nvSpPr>
          <p:cNvPr id="222" name="Google Shape;222;p13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Variable Declaration Format</a:t>
            </a:r>
            <a:endParaRPr/>
          </a:p>
        </p:txBody>
      </p:sp>
      <p:sp>
        <p:nvSpPr>
          <p:cNvPr id="228" name="Google Shape;228;p14"/>
          <p:cNvSpPr txBox="1"/>
          <p:nvPr>
            <p:ph idx="1" type="body"/>
          </p:nvPr>
        </p:nvSpPr>
        <p:spPr>
          <a:xfrm>
            <a:off x="457200" y="14478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Format</a:t>
            </a:r>
            <a:endParaRPr/>
          </a:p>
          <a:p>
            <a:pPr indent="0" lvl="1" marL="3190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rPr lang="en-US" sz="2400">
                <a:solidFill>
                  <a:srgbClr val="0000FF"/>
                </a:solidFill>
              </a:rPr>
              <a:t>	       data_type</a:t>
            </a:r>
            <a:r>
              <a:rPr lang="en-US" sz="2400"/>
              <a:t> </a:t>
            </a:r>
            <a:r>
              <a:rPr lang="en-US" sz="2400">
                <a:solidFill>
                  <a:srgbClr val="C00000"/>
                </a:solidFill>
              </a:rPr>
              <a:t>variable/constant_identifier</a:t>
            </a:r>
            <a:r>
              <a:rPr b="1" lang="en-US" sz="3200"/>
              <a:t>;</a:t>
            </a:r>
            <a:endParaRPr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Variables and constants must be </a:t>
            </a:r>
            <a:r>
              <a:rPr i="1" lang="en-US">
                <a:solidFill>
                  <a:srgbClr val="C00000"/>
                </a:solidFill>
              </a:rPr>
              <a:t>declared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before</a:t>
            </a:r>
            <a:r>
              <a:rPr lang="en-US"/>
              <a:t> use</a:t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b="1" lang="en-US" sz="24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int </a:t>
            </a:r>
            <a:r>
              <a:rPr b="1" lang="en-US" sz="2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age</a:t>
            </a:r>
            <a:r>
              <a:rPr b="1" lang="en-US" sz="32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28599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380"/>
              <a:buChar char="⚫"/>
            </a:pPr>
            <a:r>
              <a:rPr lang="en-US" sz="2800"/>
              <a:t>Variable names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Variable names are </a:t>
            </a:r>
            <a:r>
              <a:rPr lang="en-US">
                <a:solidFill>
                  <a:srgbClr val="7030A0"/>
                </a:solidFill>
              </a:rPr>
              <a:t>composed of</a:t>
            </a:r>
            <a:r>
              <a:rPr lang="en-US"/>
              <a:t> the characters: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2380"/>
              <a:buFont typeface="Calibri"/>
              <a:buNone/>
            </a:pPr>
            <a:r>
              <a:rPr lang="en-US" sz="2800"/>
              <a:t>  </a:t>
            </a:r>
            <a:r>
              <a:rPr lang="en-US"/>
              <a:t>                   a,b,c,..,z,A,B,C,…,Z,0,1,2,…,9 and _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Variables names must </a:t>
            </a:r>
            <a:r>
              <a:rPr lang="en-US">
                <a:solidFill>
                  <a:srgbClr val="0070C0"/>
                </a:solidFill>
              </a:rPr>
              <a:t>begin with</a:t>
            </a:r>
            <a:r>
              <a:rPr lang="en-US"/>
              <a:t>: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2380"/>
              <a:buFont typeface="Calibri"/>
              <a:buNone/>
            </a:pPr>
            <a:r>
              <a:rPr lang="en-US" sz="2800"/>
              <a:t>                </a:t>
            </a:r>
            <a:r>
              <a:rPr lang="en-US"/>
              <a:t>a,b,c,..,z,A,B,C,…,Z or _</a:t>
            </a:r>
            <a:endParaRPr/>
          </a:p>
          <a:p>
            <a:pPr indent="0" lvl="1" marL="3190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b="1" sz="24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29" name="Google Shape;229;p14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Variable Names</a:t>
            </a:r>
            <a:endParaRPr/>
          </a:p>
        </p:txBody>
      </p:sp>
      <p:sp>
        <p:nvSpPr>
          <p:cNvPr id="235" name="Google Shape;235;p15"/>
          <p:cNvSpPr txBox="1"/>
          <p:nvPr>
            <p:ph idx="1" type="body"/>
          </p:nvPr>
        </p:nvSpPr>
        <p:spPr>
          <a:xfrm>
            <a:off x="457200" y="14478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380"/>
              <a:buChar char="⚫"/>
            </a:pPr>
            <a:r>
              <a:rPr b="1" lang="en-US" sz="2800"/>
              <a:t>Capitalized</a:t>
            </a:r>
            <a:r>
              <a:rPr lang="en-US" sz="2800"/>
              <a:t> and </a:t>
            </a:r>
            <a:r>
              <a:rPr b="1" lang="en-US" sz="2800"/>
              <a:t>lower case</a:t>
            </a:r>
            <a:r>
              <a:rPr lang="en-US" sz="2800"/>
              <a:t> letters are </a:t>
            </a:r>
            <a:r>
              <a:rPr lang="en-US" sz="2800">
                <a:solidFill>
                  <a:srgbClr val="FF0000"/>
                </a:solidFill>
              </a:rPr>
              <a:t>different</a:t>
            </a:r>
            <a:endParaRPr>
              <a:solidFill>
                <a:srgbClr val="FF0000"/>
              </a:solidFill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Examples:</a:t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b="1" lang="en-US" sz="24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int </a:t>
            </a:r>
            <a:r>
              <a:rPr b="1" lang="en-US" sz="2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age</a:t>
            </a:r>
            <a:r>
              <a:rPr b="1" lang="en-US" sz="32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b="1" lang="en-US" sz="24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nt</a:t>
            </a: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2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age1</a:t>
            </a:r>
            <a:r>
              <a:rPr b="1" lang="en-US" sz="2400"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b="1" lang="en-US" sz="24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2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age2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b="1" lang="en-US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Age</a:t>
            </a:r>
            <a:r>
              <a:rPr b="1" lang="en-US" sz="24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28599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rgbClr val="D34817"/>
              </a:buClr>
              <a:buSzPts val="2210"/>
              <a:buFont typeface="Noto Sans Symbols"/>
              <a:buChar char="⚫"/>
            </a:pPr>
            <a:r>
              <a:rPr lang="en-US"/>
              <a:t>Optionally, the </a:t>
            </a:r>
            <a:r>
              <a:rPr lang="en-US">
                <a:solidFill>
                  <a:srgbClr val="7030A0"/>
                </a:solidFill>
              </a:rPr>
              <a:t>initial</a:t>
            </a:r>
            <a:r>
              <a:rPr lang="en-US"/>
              <a:t> value of a variable can be set with declaration. </a:t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b="1" lang="en-US" sz="24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-US" sz="24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2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age</a:t>
            </a:r>
            <a:r>
              <a:rPr b="1" lang="en-US" sz="2400">
                <a:latin typeface="Courier New"/>
                <a:ea typeface="Courier New"/>
                <a:cs typeface="Courier New"/>
                <a:sym typeface="Courier New"/>
              </a:rPr>
              <a:t>=18;</a:t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b="1" lang="en-US" sz="24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-US" sz="24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2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age1</a:t>
            </a:r>
            <a:r>
              <a:rPr b="1" lang="en-US" sz="2400">
                <a:latin typeface="Courier New"/>
                <a:ea typeface="Courier New"/>
                <a:cs typeface="Courier New"/>
                <a:sym typeface="Courier New"/>
              </a:rPr>
              <a:t>=18, </a:t>
            </a:r>
            <a:r>
              <a:rPr b="1" lang="en-US" sz="2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age2</a:t>
            </a:r>
            <a:r>
              <a:rPr b="1" lang="en-US" sz="2400">
                <a:latin typeface="Courier New"/>
                <a:ea typeface="Courier New"/>
                <a:cs typeface="Courier New"/>
                <a:sym typeface="Courier New"/>
              </a:rPr>
              <a:t>=23;</a:t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b="1" lang="en-US" sz="24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-US" sz="24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2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age1</a:t>
            </a:r>
            <a:r>
              <a:rPr b="1" lang="en-US" sz="2400">
                <a:latin typeface="Courier New"/>
                <a:ea typeface="Courier New"/>
                <a:cs typeface="Courier New"/>
                <a:sym typeface="Courier New"/>
              </a:rPr>
              <a:t> = 18,</a:t>
            </a:r>
            <a:r>
              <a:rPr b="1" lang="en-US" sz="2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age2</a:t>
            </a:r>
            <a:r>
              <a:rPr b="1" lang="en-US" sz="2400">
                <a:latin typeface="Courier New"/>
                <a:ea typeface="Courier New"/>
                <a:cs typeface="Courier New"/>
                <a:sym typeface="Courier New"/>
              </a:rPr>
              <a:t> = 23; //Space is okay</a:t>
            </a:r>
            <a:endParaRPr/>
          </a:p>
        </p:txBody>
      </p:sp>
      <p:sp>
        <p:nvSpPr>
          <p:cNvPr id="236" name="Google Shape;236;p15"/>
          <p:cNvSpPr txBox="1"/>
          <p:nvPr/>
        </p:nvSpPr>
        <p:spPr>
          <a:xfrm rot="670709">
            <a:off x="3605249" y="2346611"/>
            <a:ext cx="5393143" cy="52322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800000"/>
                </a:solidFill>
                <a:latin typeface="Verdana"/>
                <a:ea typeface="Verdana"/>
                <a:cs typeface="Verdana"/>
                <a:sym typeface="Verdana"/>
              </a:rPr>
              <a:t>Their values are </a:t>
            </a:r>
            <a:r>
              <a:rPr b="0" i="0" lang="en-US" sz="2800" u="none" cap="none" strike="noStrike">
                <a:solidFill>
                  <a:srgbClr val="800000"/>
                </a:solidFill>
                <a:latin typeface="Verdana"/>
                <a:ea typeface="Verdana"/>
                <a:cs typeface="Verdana"/>
                <a:sym typeface="Verdana"/>
              </a:rPr>
              <a:t>undefined</a:t>
            </a:r>
            <a:r>
              <a:rPr b="0" i="0" lang="en-US" sz="1800" u="none" cap="none" strike="noStrike">
                <a:solidFill>
                  <a:srgbClr val="800000"/>
                </a:solidFill>
                <a:latin typeface="Verdana"/>
                <a:ea typeface="Verdana"/>
                <a:cs typeface="Verdana"/>
                <a:sym typeface="Verdana"/>
              </a:rPr>
              <a:t> at this point</a:t>
            </a:r>
            <a:endParaRPr/>
          </a:p>
        </p:txBody>
      </p:sp>
      <p:sp>
        <p:nvSpPr>
          <p:cNvPr id="237" name="Google Shape;237;p15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Variable Names</a:t>
            </a:r>
            <a:endParaRPr/>
          </a:p>
        </p:txBody>
      </p:sp>
      <p:sp>
        <p:nvSpPr>
          <p:cNvPr id="243" name="Google Shape;243;p16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Font typeface="Calibri"/>
              <a:buNone/>
            </a:pPr>
            <a:r>
              <a:rPr lang="en-US"/>
              <a:t>Which of these are </a:t>
            </a:r>
            <a:r>
              <a:rPr b="1" lang="en-US"/>
              <a:t>valid</a:t>
            </a:r>
            <a:r>
              <a:rPr lang="en-US"/>
              <a:t> variable names?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040"/>
              <a:buFont typeface="Calibri"/>
              <a:buNone/>
            </a:pPr>
            <a:r>
              <a:t/>
            </a:r>
            <a:endParaRPr sz="2400"/>
          </a:p>
          <a:p>
            <a:pPr indent="-514350" lvl="0" marL="514350" rtl="0" algn="l">
              <a:spcBef>
                <a:spcPts val="575"/>
              </a:spcBef>
              <a:spcAft>
                <a:spcPts val="0"/>
              </a:spcAft>
              <a:buSzPts val="2040"/>
              <a:buFont typeface="Calibri"/>
              <a:buAutoNum type="alphaUcPeriod"/>
            </a:pPr>
            <a:r>
              <a:rPr lang="en-US" sz="2400"/>
              <a:t>you</a:t>
            </a:r>
            <a:endParaRPr/>
          </a:p>
          <a:p>
            <a:pPr indent="-514350" lvl="0" marL="514350" rtl="0" algn="l">
              <a:spcBef>
                <a:spcPts val="575"/>
              </a:spcBef>
              <a:spcAft>
                <a:spcPts val="0"/>
              </a:spcAft>
              <a:buSzPts val="2040"/>
              <a:buFont typeface="Calibri"/>
              <a:buAutoNum type="alphaUcPeriod"/>
            </a:pPr>
            <a:r>
              <a:rPr lang="en-US" sz="2400"/>
              <a:t>U2</a:t>
            </a:r>
            <a:endParaRPr/>
          </a:p>
          <a:p>
            <a:pPr indent="-514350" lvl="0" marL="514350" rtl="0" algn="l">
              <a:spcBef>
                <a:spcPts val="575"/>
              </a:spcBef>
              <a:spcAft>
                <a:spcPts val="0"/>
              </a:spcAft>
              <a:buSzPts val="2040"/>
              <a:buFont typeface="Calibri"/>
              <a:buAutoNum type="alphaUcPeriod"/>
            </a:pPr>
            <a:r>
              <a:rPr lang="en-US" sz="2400"/>
              <a:t>CityU_CS</a:t>
            </a:r>
            <a:endParaRPr sz="2400"/>
          </a:p>
          <a:p>
            <a:pPr indent="-514350" lvl="0" marL="514350" rtl="0" algn="l">
              <a:spcBef>
                <a:spcPts val="575"/>
              </a:spcBef>
              <a:spcAft>
                <a:spcPts val="0"/>
              </a:spcAft>
              <a:buSzPts val="2040"/>
              <a:buFont typeface="Calibri"/>
              <a:buAutoNum type="alphaUcPeriod"/>
            </a:pPr>
            <a:r>
              <a:rPr lang="en-US" sz="2400"/>
              <a:t>$Cake</a:t>
            </a:r>
            <a:endParaRPr/>
          </a:p>
          <a:p>
            <a:pPr indent="-514350" lvl="0" marL="514350" rtl="0" algn="l">
              <a:spcBef>
                <a:spcPts val="575"/>
              </a:spcBef>
              <a:spcAft>
                <a:spcPts val="0"/>
              </a:spcAft>
              <a:buSzPts val="2040"/>
              <a:buFont typeface="Calibri"/>
              <a:buAutoNum type="alphaUcPeriod"/>
            </a:pPr>
            <a:r>
              <a:rPr lang="en-US" sz="2400"/>
              <a:t>\you</a:t>
            </a:r>
            <a:endParaRPr/>
          </a:p>
          <a:p>
            <a:pPr indent="-514350" lvl="0" marL="514350" rtl="0" algn="l">
              <a:spcBef>
                <a:spcPts val="575"/>
              </a:spcBef>
              <a:spcAft>
                <a:spcPts val="0"/>
              </a:spcAft>
              <a:buSzPts val="2040"/>
              <a:buFont typeface="Calibri"/>
              <a:buAutoNum type="alphaUcPeriod"/>
            </a:pPr>
            <a:r>
              <a:rPr lang="en-US" sz="2400"/>
              <a:t>CityU-CS</a:t>
            </a:r>
            <a:endParaRPr/>
          </a:p>
        </p:txBody>
      </p:sp>
      <p:sp>
        <p:nvSpPr>
          <p:cNvPr id="244" name="Google Shape;244;p16"/>
          <p:cNvSpPr txBox="1"/>
          <p:nvPr/>
        </p:nvSpPr>
        <p:spPr>
          <a:xfrm>
            <a:off x="1828800" y="1676400"/>
            <a:ext cx="112723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solidFill>
                  <a:srgbClr val="3700C0"/>
                </a:solidFill>
                <a:latin typeface="Verdana"/>
                <a:ea typeface="Verdana"/>
                <a:cs typeface="Verdana"/>
                <a:sym typeface="Verdana"/>
              </a:rPr>
              <a:t>✓</a:t>
            </a:r>
            <a:endParaRPr b="1" sz="9600">
              <a:solidFill>
                <a:srgbClr val="3700C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5" name="Google Shape;245;p16"/>
          <p:cNvSpPr txBox="1"/>
          <p:nvPr/>
        </p:nvSpPr>
        <p:spPr>
          <a:xfrm>
            <a:off x="1828800" y="2133600"/>
            <a:ext cx="112723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600">
                <a:solidFill>
                  <a:srgbClr val="3700C0"/>
                </a:solidFill>
                <a:latin typeface="Verdana"/>
                <a:ea typeface="Verdana"/>
                <a:cs typeface="Verdana"/>
                <a:sym typeface="Verdana"/>
              </a:rPr>
              <a:t>✓</a:t>
            </a:r>
            <a:endParaRPr b="1" sz="9600">
              <a:solidFill>
                <a:srgbClr val="3700C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6" name="Google Shape;246;p16"/>
          <p:cNvSpPr txBox="1"/>
          <p:nvPr/>
        </p:nvSpPr>
        <p:spPr>
          <a:xfrm>
            <a:off x="2530368" y="2590800"/>
            <a:ext cx="112723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600">
                <a:solidFill>
                  <a:srgbClr val="3700C0"/>
                </a:solidFill>
                <a:latin typeface="Verdana"/>
                <a:ea typeface="Verdana"/>
                <a:cs typeface="Verdana"/>
                <a:sym typeface="Verdana"/>
              </a:rPr>
              <a:t>✓</a:t>
            </a:r>
            <a:endParaRPr b="1" sz="9600">
              <a:solidFill>
                <a:srgbClr val="3700C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7" name="Google Shape;247;p16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7"/>
          <p:cNvSpPr txBox="1"/>
          <p:nvPr>
            <p:ph type="title"/>
          </p:nvPr>
        </p:nvSpPr>
        <p:spPr>
          <a:xfrm>
            <a:off x="906087" y="76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C++ predefined data types</a:t>
            </a:r>
            <a:endParaRPr/>
          </a:p>
        </p:txBody>
      </p:sp>
      <p:sp>
        <p:nvSpPr>
          <p:cNvPr id="253" name="Google Shape;253;p17"/>
          <p:cNvSpPr txBox="1"/>
          <p:nvPr>
            <p:ph idx="1" type="body"/>
          </p:nvPr>
        </p:nvSpPr>
        <p:spPr>
          <a:xfrm>
            <a:off x="1066800" y="1216429"/>
            <a:ext cx="82296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Numerical </a:t>
            </a:r>
            <a:endParaRPr/>
          </a:p>
          <a:p>
            <a:pPr indent="-228600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>
                <a:solidFill>
                  <a:srgbClr val="376092"/>
                </a:solidFill>
              </a:rPr>
              <a:t>int			</a:t>
            </a:r>
            <a:r>
              <a:rPr lang="en-US"/>
              <a:t> integer </a:t>
            </a:r>
            <a:r>
              <a:rPr lang="en-US">
                <a:solidFill>
                  <a:srgbClr val="D99694"/>
                </a:solidFill>
              </a:rPr>
              <a:t>(1, 3, 8 , 3222, 421, 0, -45)</a:t>
            </a:r>
            <a:endParaRPr/>
          </a:p>
          <a:p>
            <a:pPr indent="-228600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>
                <a:solidFill>
                  <a:srgbClr val="376092"/>
                </a:solidFill>
              </a:rPr>
              <a:t>float, double	 </a:t>
            </a:r>
            <a:r>
              <a:rPr lang="en-US"/>
              <a:t>real number </a:t>
            </a:r>
            <a:r>
              <a:rPr lang="en-US">
                <a:solidFill>
                  <a:srgbClr val="D99694"/>
                </a:solidFill>
              </a:rPr>
              <a:t>(0.25, 6.45, 3.01e-5)</a:t>
            </a:r>
            <a:endParaRPr/>
          </a:p>
          <a:p>
            <a:pPr indent="-9905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>
              <a:solidFill>
                <a:srgbClr val="D99694"/>
              </a:solidFill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Character </a:t>
            </a:r>
            <a:endParaRPr/>
          </a:p>
          <a:p>
            <a:pPr indent="-228600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>
                <a:solidFill>
                  <a:srgbClr val="376092"/>
                </a:solidFill>
              </a:rPr>
              <a:t>char 		</a:t>
            </a:r>
            <a:r>
              <a:rPr lang="en-US"/>
              <a:t>single</a:t>
            </a:r>
            <a:r>
              <a:rPr lang="en-US">
                <a:solidFill>
                  <a:srgbClr val="376092"/>
                </a:solidFill>
              </a:rPr>
              <a:t> </a:t>
            </a:r>
            <a:r>
              <a:rPr lang="en-US"/>
              <a:t>character </a:t>
            </a:r>
            <a:r>
              <a:rPr lang="en-US">
                <a:solidFill>
                  <a:schemeClr val="accent1"/>
                </a:solidFill>
              </a:rPr>
              <a:t>(‘a’, ‘e’, ‘o’, ‘\n’, ‘\\’, ‘\”’)</a:t>
            </a:r>
            <a:endParaRPr/>
          </a:p>
          <a:p>
            <a:pPr indent="-9905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Logical</a:t>
            </a:r>
            <a:endParaRPr>
              <a:solidFill>
                <a:srgbClr val="FF3300"/>
              </a:solidFill>
            </a:endParaRPr>
          </a:p>
          <a:p>
            <a:pPr indent="-228600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>
                <a:solidFill>
                  <a:srgbClr val="953735"/>
                </a:solidFill>
              </a:rPr>
              <a:t>bool		 </a:t>
            </a:r>
            <a:r>
              <a:rPr lang="en-US"/>
              <a:t>boolean </a:t>
            </a:r>
            <a:r>
              <a:rPr lang="en-US">
                <a:solidFill>
                  <a:schemeClr val="accent1"/>
                </a:solidFill>
              </a:rPr>
              <a:t>(true, false)</a:t>
            </a:r>
            <a:endParaRPr/>
          </a:p>
          <a:p>
            <a:pPr indent="-9905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Other</a:t>
            </a:r>
            <a:endParaRPr>
              <a:solidFill>
                <a:srgbClr val="FF3300"/>
              </a:solidFill>
            </a:endParaRPr>
          </a:p>
          <a:p>
            <a:pPr indent="-228600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>
                <a:solidFill>
                  <a:srgbClr val="953735"/>
                </a:solidFill>
              </a:rPr>
              <a:t>void		 </a:t>
            </a:r>
            <a:r>
              <a:rPr lang="en-US"/>
              <a:t>empty values</a:t>
            </a:r>
            <a:endParaRPr>
              <a:solidFill>
                <a:srgbClr val="0070C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2" marL="593725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B2C1DB"/>
              </a:buClr>
              <a:buSzPts val="1445"/>
              <a:buFont typeface="Noto Sans Symbols"/>
              <a:buNone/>
            </a:pPr>
            <a:r>
              <a:t/>
            </a:r>
            <a:endParaRPr sz="1700">
              <a:solidFill>
                <a:schemeClr val="accent1"/>
              </a:solidFill>
            </a:endParaRPr>
          </a:p>
          <a:p>
            <a:pPr indent="-132715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t/>
            </a:r>
            <a:endParaRPr>
              <a:solidFill>
                <a:srgbClr val="CC33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2715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99059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7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"/>
          <p:cNvSpPr txBox="1"/>
          <p:nvPr>
            <p:ph type="title"/>
          </p:nvPr>
        </p:nvSpPr>
        <p:spPr>
          <a:xfrm>
            <a:off x="53340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FF"/>
                </a:solidFill>
              </a:rPr>
              <a:t>int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60" name="Google Shape;260;p18"/>
          <p:cNvSpPr txBox="1"/>
          <p:nvPr>
            <p:ph idx="1" type="body"/>
          </p:nvPr>
        </p:nvSpPr>
        <p:spPr>
          <a:xfrm>
            <a:off x="381000" y="1219200"/>
            <a:ext cx="83058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Typically, an </a:t>
            </a:r>
            <a:r>
              <a:rPr lang="en-US">
                <a:solidFill>
                  <a:srgbClr val="0000FF"/>
                </a:solidFill>
              </a:rPr>
              <a:t>int</a:t>
            </a:r>
            <a:r>
              <a:rPr lang="en-US"/>
              <a:t> variable is stored in </a:t>
            </a:r>
            <a:r>
              <a:rPr lang="en-US">
                <a:solidFill>
                  <a:srgbClr val="FF0000"/>
                </a:solidFill>
              </a:rPr>
              <a:t>four</a:t>
            </a:r>
            <a:r>
              <a:rPr lang="en-US"/>
              <a:t> bytes (1 byte = 8 bits).</a:t>
            </a:r>
            <a:endParaRPr/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t/>
            </a:r>
            <a:endParaRPr/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t/>
            </a:r>
            <a:endParaRPr/>
          </a:p>
          <a:p>
            <a:pPr indent="-273050" lvl="1" marL="273050" rtl="0" algn="l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</a:pPr>
            <a:r>
              <a:rPr lang="en-US" sz="2600"/>
              <a:t>A 32-bit </a:t>
            </a:r>
            <a:r>
              <a:rPr lang="en-US" sz="2600">
                <a:solidFill>
                  <a:srgbClr val="0000FF"/>
                </a:solidFill>
              </a:rPr>
              <a:t>int</a:t>
            </a:r>
            <a:r>
              <a:rPr lang="en-US" sz="2600"/>
              <a:t> can store any integer in the range of </a:t>
            </a:r>
            <a:r>
              <a:rPr lang="en-US" sz="2600">
                <a:solidFill>
                  <a:srgbClr val="FF6600"/>
                </a:solidFill>
              </a:rPr>
              <a:t>-2</a:t>
            </a:r>
            <a:r>
              <a:rPr baseline="30000" lang="en-US" sz="2600">
                <a:solidFill>
                  <a:srgbClr val="FF6600"/>
                </a:solidFill>
              </a:rPr>
              <a:t>31</a:t>
            </a:r>
            <a:r>
              <a:rPr lang="en-US" sz="2600"/>
              <a:t> and </a:t>
            </a:r>
            <a:r>
              <a:rPr lang="en-US" sz="2600">
                <a:solidFill>
                  <a:srgbClr val="FF6600"/>
                </a:solidFill>
              </a:rPr>
              <a:t>2</a:t>
            </a:r>
            <a:r>
              <a:rPr baseline="30000" lang="en-US" sz="2600">
                <a:solidFill>
                  <a:srgbClr val="FF6600"/>
                </a:solidFill>
              </a:rPr>
              <a:t>31</a:t>
            </a:r>
            <a:r>
              <a:rPr lang="en-US" sz="2600">
                <a:solidFill>
                  <a:srgbClr val="FF6600"/>
                </a:solidFill>
              </a:rPr>
              <a:t> -1</a:t>
            </a:r>
            <a:r>
              <a:rPr lang="en-US" sz="2600">
                <a:solidFill>
                  <a:srgbClr val="000000"/>
                </a:solidFill>
              </a:rPr>
              <a:t>,</a:t>
            </a:r>
            <a:r>
              <a:rPr lang="en-US" sz="2600"/>
              <a:t> </a:t>
            </a:r>
            <a:r>
              <a:rPr lang="en-US" sz="2600">
                <a:solidFill>
                  <a:srgbClr val="000000"/>
                </a:solidFill>
              </a:rPr>
              <a:t>i.e. </a:t>
            </a:r>
            <a:r>
              <a:rPr lang="en-US" sz="2600">
                <a:solidFill>
                  <a:srgbClr val="D99694"/>
                </a:solidFill>
              </a:rPr>
              <a:t>-2147483648 </a:t>
            </a:r>
            <a:r>
              <a:rPr lang="en-US" sz="2600">
                <a:solidFill>
                  <a:srgbClr val="000000"/>
                </a:solidFill>
              </a:rPr>
              <a:t>to</a:t>
            </a:r>
            <a:r>
              <a:rPr lang="en-US" sz="2600">
                <a:solidFill>
                  <a:srgbClr val="D99694"/>
                </a:solidFill>
              </a:rPr>
              <a:t> 2147483647</a:t>
            </a:r>
            <a:endParaRPr sz="2600">
              <a:solidFill>
                <a:srgbClr val="0070C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t/>
            </a:r>
            <a:endParaRPr/>
          </a:p>
          <a:p>
            <a:pPr indent="-132715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t/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When an </a:t>
            </a:r>
            <a:r>
              <a:rPr lang="en-US">
                <a:solidFill>
                  <a:srgbClr val="0000FF"/>
                </a:solidFill>
              </a:rPr>
              <a:t>int</a:t>
            </a:r>
            <a:r>
              <a:rPr lang="en-US"/>
              <a:t> is assigned a value greater than its </a:t>
            </a:r>
            <a:r>
              <a:rPr lang="en-US">
                <a:solidFill>
                  <a:srgbClr val="7030A0"/>
                </a:solidFill>
              </a:rPr>
              <a:t>maximum</a:t>
            </a:r>
            <a:r>
              <a:rPr lang="en-US"/>
              <a:t> value, </a:t>
            </a:r>
            <a:r>
              <a:rPr lang="en-US">
                <a:solidFill>
                  <a:srgbClr val="FF0000"/>
                </a:solidFill>
              </a:rPr>
              <a:t>overflow</a:t>
            </a:r>
            <a:r>
              <a:rPr lang="en-US"/>
              <a:t> occurs; similarly </a:t>
            </a:r>
            <a:r>
              <a:rPr lang="en-US">
                <a:solidFill>
                  <a:srgbClr val="FF0000"/>
                </a:solidFill>
              </a:rPr>
              <a:t>underflow</a:t>
            </a:r>
            <a:r>
              <a:rPr lang="en-US"/>
              <a:t> occurs when a value smaller than the </a:t>
            </a:r>
            <a:r>
              <a:rPr lang="en-US">
                <a:solidFill>
                  <a:srgbClr val="7030A0"/>
                </a:solidFill>
              </a:rPr>
              <a:t>minimum</a:t>
            </a:r>
            <a:r>
              <a:rPr lang="en-US"/>
              <a:t> value is assigned. However, C++ does </a:t>
            </a:r>
            <a:r>
              <a:rPr lang="en-US">
                <a:solidFill>
                  <a:schemeClr val="accent1"/>
                </a:solidFill>
              </a:rPr>
              <a:t>not</a:t>
            </a:r>
            <a:r>
              <a:rPr lang="en-US"/>
              <a:t> inform you the errors.</a:t>
            </a:r>
            <a:endParaRPr/>
          </a:p>
        </p:txBody>
      </p:sp>
      <p:sp>
        <p:nvSpPr>
          <p:cNvPr id="261" name="Google Shape;261;p18"/>
          <p:cNvSpPr/>
          <p:nvPr/>
        </p:nvSpPr>
        <p:spPr>
          <a:xfrm>
            <a:off x="1039690" y="2195210"/>
            <a:ext cx="381057" cy="40806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C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2" name="Google Shape;262;p18"/>
          <p:cNvSpPr/>
          <p:nvPr/>
        </p:nvSpPr>
        <p:spPr>
          <a:xfrm>
            <a:off x="2381655" y="2195210"/>
            <a:ext cx="381057" cy="40806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3" name="Google Shape;263;p18"/>
          <p:cNvSpPr/>
          <p:nvPr/>
        </p:nvSpPr>
        <p:spPr>
          <a:xfrm>
            <a:off x="3067455" y="2195210"/>
            <a:ext cx="381057" cy="40806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4" name="Google Shape;264;p18"/>
          <p:cNvSpPr/>
          <p:nvPr/>
        </p:nvSpPr>
        <p:spPr>
          <a:xfrm>
            <a:off x="1695855" y="2195210"/>
            <a:ext cx="381057" cy="40806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5" name="Google Shape;265;p18"/>
          <p:cNvSpPr/>
          <p:nvPr/>
        </p:nvSpPr>
        <p:spPr>
          <a:xfrm>
            <a:off x="5667460" y="1903739"/>
            <a:ext cx="320282" cy="291471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0</a:t>
            </a:r>
            <a:endParaRPr/>
          </a:p>
        </p:txBody>
      </p:sp>
      <p:sp>
        <p:nvSpPr>
          <p:cNvPr id="266" name="Google Shape;266;p18"/>
          <p:cNvSpPr/>
          <p:nvPr/>
        </p:nvSpPr>
        <p:spPr>
          <a:xfrm>
            <a:off x="6819588" y="1903739"/>
            <a:ext cx="320282" cy="291471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/>
          </a:p>
        </p:txBody>
      </p:sp>
      <p:sp>
        <p:nvSpPr>
          <p:cNvPr id="267" name="Google Shape;267;p18"/>
          <p:cNvSpPr/>
          <p:nvPr/>
        </p:nvSpPr>
        <p:spPr>
          <a:xfrm>
            <a:off x="7387268" y="1903739"/>
            <a:ext cx="320282" cy="291471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/>
          </a:p>
        </p:txBody>
      </p:sp>
      <p:sp>
        <p:nvSpPr>
          <p:cNvPr id="268" name="Google Shape;268;p18"/>
          <p:cNvSpPr/>
          <p:nvPr/>
        </p:nvSpPr>
        <p:spPr>
          <a:xfrm>
            <a:off x="6229460" y="1903739"/>
            <a:ext cx="320282" cy="291471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/>
          </a:p>
        </p:txBody>
      </p:sp>
      <p:sp>
        <p:nvSpPr>
          <p:cNvPr id="269" name="Google Shape;269;p18"/>
          <p:cNvSpPr/>
          <p:nvPr/>
        </p:nvSpPr>
        <p:spPr>
          <a:xfrm>
            <a:off x="3581400" y="2062265"/>
            <a:ext cx="381057" cy="6858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0" name="Google Shape;270;p18"/>
          <p:cNvSpPr/>
          <p:nvPr/>
        </p:nvSpPr>
        <p:spPr>
          <a:xfrm>
            <a:off x="5698844" y="2584329"/>
            <a:ext cx="320282" cy="291471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/>
          </a:p>
        </p:txBody>
      </p:sp>
      <p:sp>
        <p:nvSpPr>
          <p:cNvPr id="271" name="Google Shape;271;p18"/>
          <p:cNvSpPr/>
          <p:nvPr/>
        </p:nvSpPr>
        <p:spPr>
          <a:xfrm>
            <a:off x="6829838" y="2584329"/>
            <a:ext cx="320282" cy="291471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</a:t>
            </a:r>
            <a:endParaRPr/>
          </a:p>
        </p:txBody>
      </p:sp>
      <p:sp>
        <p:nvSpPr>
          <p:cNvPr id="272" name="Google Shape;272;p18"/>
          <p:cNvSpPr/>
          <p:nvPr/>
        </p:nvSpPr>
        <p:spPr>
          <a:xfrm>
            <a:off x="7397518" y="2584329"/>
            <a:ext cx="320282" cy="291471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/>
          </a:p>
        </p:txBody>
      </p:sp>
      <p:sp>
        <p:nvSpPr>
          <p:cNvPr id="273" name="Google Shape;273;p18"/>
          <p:cNvSpPr/>
          <p:nvPr/>
        </p:nvSpPr>
        <p:spPr>
          <a:xfrm>
            <a:off x="6260844" y="2584329"/>
            <a:ext cx="320282" cy="291471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0</a:t>
            </a:r>
            <a:endParaRPr/>
          </a:p>
        </p:txBody>
      </p:sp>
      <p:sp>
        <p:nvSpPr>
          <p:cNvPr id="274" name="Google Shape;274;p18"/>
          <p:cNvSpPr txBox="1"/>
          <p:nvPr/>
        </p:nvSpPr>
        <p:spPr>
          <a:xfrm>
            <a:off x="7772399" y="1849419"/>
            <a:ext cx="68580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+7</a:t>
            </a:r>
            <a:r>
              <a:rPr baseline="-25000" lang="en-U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baseline="-25000"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0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5" name="Google Shape;275;p18"/>
          <p:cNvSpPr txBox="1"/>
          <p:nvPr/>
        </p:nvSpPr>
        <p:spPr>
          <a:xfrm>
            <a:off x="3991449" y="1833665"/>
            <a:ext cx="161771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Positive (+):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6" name="Google Shape;276;p18"/>
          <p:cNvSpPr txBox="1"/>
          <p:nvPr/>
        </p:nvSpPr>
        <p:spPr>
          <a:xfrm>
            <a:off x="3983534" y="2519465"/>
            <a:ext cx="157789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Negative (-):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7" name="Google Shape;277;p18"/>
          <p:cNvSpPr txBox="1"/>
          <p:nvPr/>
        </p:nvSpPr>
        <p:spPr>
          <a:xfrm>
            <a:off x="892315" y="2621605"/>
            <a:ext cx="65114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Sign</a:t>
            </a:r>
            <a:endParaRPr sz="1800">
              <a:solidFill>
                <a:srgbClr val="C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8" name="Google Shape;278;p18"/>
          <p:cNvSpPr txBox="1"/>
          <p:nvPr/>
        </p:nvSpPr>
        <p:spPr>
          <a:xfrm>
            <a:off x="1181620" y="3935601"/>
            <a:ext cx="697178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r>
              <a:rPr lang="en-US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1111111 11111111 11111111 11111111 - </a:t>
            </a:r>
            <a:r>
              <a:rPr b="1" lang="en-US" sz="12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0</a:t>
            </a:r>
            <a:r>
              <a:rPr lang="en-US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1111111 11111111 11111111 11111111</a:t>
            </a:r>
            <a:endParaRPr/>
          </a:p>
        </p:txBody>
      </p:sp>
      <p:sp>
        <p:nvSpPr>
          <p:cNvPr id="279" name="Google Shape;279;p18"/>
          <p:cNvSpPr txBox="1"/>
          <p:nvPr/>
        </p:nvSpPr>
        <p:spPr>
          <a:xfrm>
            <a:off x="1183255" y="4270200"/>
            <a:ext cx="348845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0</a:t>
            </a:r>
            <a:r>
              <a:rPr lang="en-US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0000000 00000000 00000000 00000000</a:t>
            </a:r>
            <a:endParaRPr/>
          </a:p>
        </p:txBody>
      </p:sp>
      <p:sp>
        <p:nvSpPr>
          <p:cNvPr id="280" name="Google Shape;280;p18"/>
          <p:cNvSpPr txBox="1"/>
          <p:nvPr/>
        </p:nvSpPr>
        <p:spPr>
          <a:xfrm>
            <a:off x="354861" y="3929400"/>
            <a:ext cx="86433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6600"/>
                </a:solidFill>
                <a:latin typeface="Verdana"/>
                <a:ea typeface="Verdana"/>
                <a:cs typeface="Verdana"/>
                <a:sym typeface="Verdana"/>
              </a:rPr>
              <a:t>-(2</a:t>
            </a:r>
            <a:r>
              <a:rPr b="1" baseline="30000" lang="en-US" sz="1200">
                <a:solidFill>
                  <a:srgbClr val="FF6600"/>
                </a:solidFill>
                <a:latin typeface="Verdana"/>
                <a:ea typeface="Verdana"/>
                <a:cs typeface="Verdana"/>
                <a:sym typeface="Verdana"/>
              </a:rPr>
              <a:t>31</a:t>
            </a:r>
            <a:r>
              <a:rPr b="1" lang="en-US" sz="1200">
                <a:solidFill>
                  <a:srgbClr val="FF6600"/>
                </a:solidFill>
                <a:latin typeface="Verdana"/>
                <a:ea typeface="Verdana"/>
                <a:cs typeface="Verdana"/>
                <a:sym typeface="Verdana"/>
              </a:rPr>
              <a:t>-1)</a:t>
            </a:r>
            <a:endParaRPr b="1"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1" name="Google Shape;281;p18"/>
          <p:cNvSpPr txBox="1"/>
          <p:nvPr/>
        </p:nvSpPr>
        <p:spPr>
          <a:xfrm>
            <a:off x="8104589" y="3935601"/>
            <a:ext cx="62388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6600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r>
              <a:rPr b="1" baseline="30000" lang="en-US" sz="1200">
                <a:solidFill>
                  <a:srgbClr val="FF6600"/>
                </a:solidFill>
                <a:latin typeface="Verdana"/>
                <a:ea typeface="Verdana"/>
                <a:cs typeface="Verdana"/>
                <a:sym typeface="Verdana"/>
              </a:rPr>
              <a:t>31</a:t>
            </a:r>
            <a:r>
              <a:rPr b="1" lang="en-US" sz="1200">
                <a:solidFill>
                  <a:srgbClr val="FF6600"/>
                </a:solidFill>
                <a:latin typeface="Verdana"/>
                <a:ea typeface="Verdana"/>
                <a:cs typeface="Verdana"/>
                <a:sym typeface="Verdana"/>
              </a:rPr>
              <a:t>-1</a:t>
            </a:r>
            <a:endParaRPr b="1"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2" name="Google Shape;282;p18"/>
          <p:cNvSpPr txBox="1"/>
          <p:nvPr/>
        </p:nvSpPr>
        <p:spPr>
          <a:xfrm>
            <a:off x="4796400" y="4270200"/>
            <a:ext cx="29367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6600"/>
                </a:solidFill>
                <a:latin typeface="Verdana"/>
                <a:ea typeface="Verdana"/>
                <a:cs typeface="Verdana"/>
                <a:sym typeface="Verdana"/>
              </a:rPr>
              <a:t>0</a:t>
            </a:r>
            <a:endParaRPr b="1"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3" name="Google Shape;283;p18"/>
          <p:cNvSpPr txBox="1"/>
          <p:nvPr/>
        </p:nvSpPr>
        <p:spPr>
          <a:xfrm>
            <a:off x="1188545" y="4563801"/>
            <a:ext cx="348845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r>
              <a:rPr lang="en-US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0000000 00000000 00000000 00000000</a:t>
            </a:r>
            <a:endParaRPr/>
          </a:p>
        </p:txBody>
      </p:sp>
      <p:sp>
        <p:nvSpPr>
          <p:cNvPr id="284" name="Google Shape;284;p18"/>
          <p:cNvSpPr txBox="1"/>
          <p:nvPr/>
        </p:nvSpPr>
        <p:spPr>
          <a:xfrm>
            <a:off x="4724400" y="4572000"/>
            <a:ext cx="51488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6600"/>
                </a:solidFill>
                <a:latin typeface="Verdana"/>
                <a:ea typeface="Verdana"/>
                <a:cs typeface="Verdana"/>
                <a:sym typeface="Verdana"/>
              </a:rPr>
              <a:t>-2</a:t>
            </a:r>
            <a:r>
              <a:rPr b="1" baseline="30000" lang="en-US" sz="1200">
                <a:solidFill>
                  <a:srgbClr val="FF6600"/>
                </a:solidFill>
                <a:latin typeface="Verdana"/>
                <a:ea typeface="Verdana"/>
                <a:cs typeface="Verdana"/>
                <a:sym typeface="Verdana"/>
              </a:rPr>
              <a:t>31</a:t>
            </a:r>
            <a:endParaRPr b="1"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5" name="Google Shape;285;p18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 txBox="1"/>
          <p:nvPr>
            <p:ph type="title"/>
          </p:nvPr>
        </p:nvSpPr>
        <p:spPr>
          <a:xfrm>
            <a:off x="533400" y="-76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short, long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unsigned</a:t>
            </a:r>
            <a:endParaRPr/>
          </a:p>
        </p:txBody>
      </p:sp>
      <p:sp>
        <p:nvSpPr>
          <p:cNvPr id="291" name="Google Shape;291;p19"/>
          <p:cNvSpPr txBox="1"/>
          <p:nvPr>
            <p:ph idx="1" type="body"/>
          </p:nvPr>
        </p:nvSpPr>
        <p:spPr>
          <a:xfrm>
            <a:off x="603250" y="1054331"/>
            <a:ext cx="81534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solidFill>
                  <a:srgbClr val="0000FF"/>
                </a:solidFill>
              </a:rPr>
              <a:t>short, long</a:t>
            </a:r>
            <a:r>
              <a:rPr lang="en-US" sz="2400"/>
              <a:t> and </a:t>
            </a:r>
            <a:r>
              <a:rPr lang="en-US" sz="2400">
                <a:solidFill>
                  <a:srgbClr val="0000FF"/>
                </a:solidFill>
              </a:rPr>
              <a:t>unsigned</a:t>
            </a:r>
            <a:r>
              <a:rPr lang="en-US" sz="2400"/>
              <a:t> are special data types for integers.</a:t>
            </a:r>
            <a:endParaRPr/>
          </a:p>
          <a:p>
            <a:pPr indent="-228600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b="1" lang="en-US" sz="2000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rPr>
              <a:t>short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x;</a:t>
            </a:r>
            <a:endParaRPr/>
          </a:p>
          <a:p>
            <a:pPr indent="-228600" lvl="1" marL="5476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b="1" lang="en-US" sz="2000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rPr>
              <a:t>long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x;</a:t>
            </a:r>
            <a:endParaRPr/>
          </a:p>
          <a:p>
            <a:pPr indent="0" lvl="1" marL="31908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solidFill>
                  <a:srgbClr val="0000FF"/>
                </a:solidFill>
              </a:rPr>
              <a:t>short</a:t>
            </a:r>
            <a:r>
              <a:rPr lang="en-US" sz="2400"/>
              <a:t> is used for small integers to conserve space (</a:t>
            </a:r>
            <a:r>
              <a:rPr lang="en-US" sz="2400">
                <a:solidFill>
                  <a:srgbClr val="FF0000"/>
                </a:solidFill>
              </a:rPr>
              <a:t>2 bytes</a:t>
            </a:r>
            <a:r>
              <a:rPr lang="en-US" sz="2400"/>
              <a:t>). </a:t>
            </a:r>
            <a:endParaRPr/>
          </a:p>
          <a:p>
            <a:pPr indent="-14351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solidFill>
                  <a:srgbClr val="0000FF"/>
                </a:solidFill>
              </a:rPr>
              <a:t>long</a:t>
            </a:r>
            <a:r>
              <a:rPr lang="en-US" sz="2400"/>
              <a:t> is used for large integers (</a:t>
            </a:r>
            <a:r>
              <a:rPr lang="en-US" sz="2400">
                <a:solidFill>
                  <a:srgbClr val="FF0000"/>
                </a:solidFill>
              </a:rPr>
              <a:t>8 bytes</a:t>
            </a:r>
            <a:r>
              <a:rPr lang="en-US" sz="2400"/>
              <a:t>). </a:t>
            </a:r>
            <a:endParaRPr/>
          </a:p>
          <a:p>
            <a:pPr indent="-14351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solidFill>
                  <a:srgbClr val="7030A0"/>
                </a:solidFill>
              </a:rPr>
              <a:t>unsigned int</a:t>
            </a:r>
            <a:r>
              <a:rPr lang="en-US" sz="2400"/>
              <a:t> is of the same size as </a:t>
            </a:r>
            <a:r>
              <a:rPr lang="en-US" sz="2400">
                <a:solidFill>
                  <a:srgbClr val="0000FF"/>
                </a:solidFill>
              </a:rPr>
              <a:t>int</a:t>
            </a:r>
            <a:r>
              <a:rPr lang="en-US" sz="2400"/>
              <a:t> (</a:t>
            </a:r>
            <a:r>
              <a:rPr lang="en-US" sz="2400">
                <a:solidFill>
                  <a:srgbClr val="FF0000"/>
                </a:solidFill>
              </a:rPr>
              <a:t>4 bytes</a:t>
            </a:r>
            <a:r>
              <a:rPr lang="en-US" sz="2400"/>
              <a:t>) except it assumes the value to be stored is </a:t>
            </a:r>
            <a:r>
              <a:rPr b="1" lang="en-US" sz="2400"/>
              <a:t>positive</a:t>
            </a:r>
            <a:r>
              <a:rPr lang="en-US" sz="2400"/>
              <a:t> or </a:t>
            </a:r>
            <a:r>
              <a:rPr b="1" lang="en-US" sz="2400"/>
              <a:t>zero</a:t>
            </a:r>
            <a:r>
              <a:rPr lang="en-US" sz="2400"/>
              <a:t>. The </a:t>
            </a:r>
            <a:r>
              <a:rPr b="1" lang="en-US" sz="2400">
                <a:solidFill>
                  <a:srgbClr val="FF0000"/>
                </a:solidFill>
              </a:rPr>
              <a:t>sign bit </a:t>
            </a:r>
            <a:r>
              <a:rPr lang="en-US" sz="2400"/>
              <a:t>can thus be conserved to store a </a:t>
            </a:r>
            <a:r>
              <a:rPr b="1" lang="en-US" sz="2400"/>
              <a:t>positive integer</a:t>
            </a:r>
            <a:r>
              <a:rPr lang="en-US" sz="2400"/>
              <a:t> </a:t>
            </a:r>
            <a:r>
              <a:rPr lang="en-US" sz="2400">
                <a:solidFill>
                  <a:srgbClr val="FF0000"/>
                </a:solidFill>
              </a:rPr>
              <a:t>larger than </a:t>
            </a:r>
            <a:r>
              <a:rPr lang="en-US" sz="2400"/>
              <a:t>the maximum value of </a:t>
            </a:r>
            <a:r>
              <a:rPr lang="en-US" sz="2400">
                <a:solidFill>
                  <a:srgbClr val="0000FF"/>
                </a:solidFill>
              </a:rPr>
              <a:t>int</a:t>
            </a:r>
            <a:r>
              <a:rPr lang="en-US" sz="2400"/>
              <a:t> (which is </a:t>
            </a:r>
            <a:r>
              <a:rPr lang="en-US" sz="2400">
                <a:solidFill>
                  <a:srgbClr val="FF6600"/>
                </a:solidFill>
              </a:rPr>
              <a:t>2</a:t>
            </a:r>
            <a:r>
              <a:rPr baseline="30000" lang="en-US" sz="2400">
                <a:solidFill>
                  <a:srgbClr val="00B050"/>
                </a:solidFill>
              </a:rPr>
              <a:t>31</a:t>
            </a:r>
            <a:r>
              <a:rPr lang="en-US" sz="2400">
                <a:solidFill>
                  <a:srgbClr val="FF6600"/>
                </a:solidFill>
              </a:rPr>
              <a:t> -1</a:t>
            </a:r>
            <a:r>
              <a:rPr lang="en-US" sz="2400"/>
              <a:t>).</a:t>
            </a:r>
            <a:endParaRPr/>
          </a:p>
          <a:p>
            <a:pPr indent="-14351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The range of an </a:t>
            </a:r>
            <a:r>
              <a:rPr lang="en-US" sz="2400">
                <a:solidFill>
                  <a:srgbClr val="7030A0"/>
                </a:solidFill>
              </a:rPr>
              <a:t>unsigned int</a:t>
            </a:r>
            <a:r>
              <a:rPr lang="en-US" sz="2400"/>
              <a:t> is from </a:t>
            </a:r>
            <a:r>
              <a:rPr lang="en-US" sz="2400">
                <a:solidFill>
                  <a:srgbClr val="FF0000"/>
                </a:solidFill>
              </a:rPr>
              <a:t>0</a:t>
            </a:r>
            <a:r>
              <a:rPr lang="en-US" sz="2400">
                <a:solidFill>
                  <a:schemeClr val="accent2"/>
                </a:solidFill>
              </a:rPr>
              <a:t> </a:t>
            </a:r>
            <a:r>
              <a:rPr lang="en-US" sz="2400"/>
              <a:t>to </a:t>
            </a:r>
            <a:r>
              <a:rPr lang="en-US" sz="2400">
                <a:solidFill>
                  <a:srgbClr val="FF0000"/>
                </a:solidFill>
              </a:rPr>
              <a:t>2</a:t>
            </a:r>
            <a:r>
              <a:rPr baseline="30000" lang="en-US" sz="2400">
                <a:solidFill>
                  <a:srgbClr val="00B050"/>
                </a:solidFill>
              </a:rPr>
              <a:t>32</a:t>
            </a:r>
            <a:r>
              <a:rPr lang="en-US" sz="2400">
                <a:solidFill>
                  <a:srgbClr val="FF0000"/>
                </a:solidFill>
              </a:rPr>
              <a:t> -1 </a:t>
            </a:r>
            <a:endParaRPr/>
          </a:p>
        </p:txBody>
      </p:sp>
      <p:sp>
        <p:nvSpPr>
          <p:cNvPr id="292" name="Google Shape;292;p19"/>
          <p:cNvSpPr txBox="1"/>
          <p:nvPr/>
        </p:nvSpPr>
        <p:spPr>
          <a:xfrm>
            <a:off x="1181620" y="5590401"/>
            <a:ext cx="697178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00000000 00000000 00000000 00000000 - 11111111 11111111 11111111 11111111</a:t>
            </a:r>
            <a:endParaRPr/>
          </a:p>
        </p:txBody>
      </p:sp>
      <p:sp>
        <p:nvSpPr>
          <p:cNvPr id="293" name="Google Shape;293;p19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0"/>
          <p:cNvSpPr txBox="1"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Two’s complement</a:t>
            </a:r>
            <a:endParaRPr/>
          </a:p>
        </p:txBody>
      </p:sp>
      <p:sp>
        <p:nvSpPr>
          <p:cNvPr id="299" name="Google Shape;299;p20"/>
          <p:cNvSpPr txBox="1"/>
          <p:nvPr>
            <p:ph idx="1" type="body"/>
          </p:nvPr>
        </p:nvSpPr>
        <p:spPr>
          <a:xfrm>
            <a:off x="755650" y="1524000"/>
            <a:ext cx="793115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40335" lvl="0" marL="0" rtl="0" algn="l"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 The way that </a:t>
            </a:r>
            <a:r>
              <a:rPr lang="en-US">
                <a:solidFill>
                  <a:srgbClr val="FF0000"/>
                </a:solidFill>
              </a:rPr>
              <a:t>computers</a:t>
            </a:r>
            <a:r>
              <a:rPr lang="en-US"/>
              <a:t> represent integers</a:t>
            </a:r>
            <a:endParaRPr sz="2400"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For a </a:t>
            </a: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positive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integer, two’s complement is the </a:t>
            </a: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same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 as the integer</a:t>
            </a:r>
            <a:endParaRPr/>
          </a:p>
          <a:p>
            <a:pPr indent="-99059" lvl="1" marL="547688" rtl="0" algn="l"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1" marL="0" rtl="0" algn="ctr">
              <a:spcBef>
                <a:spcPts val="375"/>
              </a:spcBef>
              <a:spcAft>
                <a:spcPts val="0"/>
              </a:spcAft>
              <a:buSzPts val="17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Decimal number 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11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 memory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For a </a:t>
            </a: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negative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integer, e.g. </a:t>
            </a: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-11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Reserve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 the sign: </a:t>
            </a: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11</a:t>
            </a:r>
            <a:endParaRPr/>
          </a:p>
          <a:p>
            <a:pPr indent="0" lvl="2" marL="593725" rtl="0" algn="l">
              <a:spcBef>
                <a:spcPts val="375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Invert the bits (</a:t>
            </a: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0 goes to 1, and 1 to 0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/>
          </a:p>
          <a:p>
            <a:pPr indent="0" lvl="2" marL="593725" rtl="0" algn="l">
              <a:spcBef>
                <a:spcPts val="375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b="1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Add 1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to the resulting number</a:t>
            </a:r>
            <a:endParaRPr/>
          </a:p>
        </p:txBody>
      </p:sp>
      <p:sp>
        <p:nvSpPr>
          <p:cNvPr id="300" name="Google Shape;300;p20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301" name="Google Shape;301;p20"/>
          <p:cNvGraphicFramePr/>
          <p:nvPr/>
        </p:nvGraphicFramePr>
        <p:xfrm>
          <a:off x="1524000" y="28194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{1B7FB4FA-6E5D-4BC2-98F8-6CD9623F257D}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302" name="Google Shape;302;p20"/>
          <p:cNvGraphicFramePr/>
          <p:nvPr/>
        </p:nvGraphicFramePr>
        <p:xfrm>
          <a:off x="1524000" y="430022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{1B7FB4FA-6E5D-4BC2-98F8-6CD9623F257D}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303" name="Google Shape;303;p20"/>
          <p:cNvGraphicFramePr/>
          <p:nvPr/>
        </p:nvGraphicFramePr>
        <p:xfrm>
          <a:off x="1524000" y="501269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{1B7FB4FA-6E5D-4BC2-98F8-6CD9623F257D}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304" name="Google Shape;304;p20"/>
          <p:cNvGraphicFramePr/>
          <p:nvPr/>
        </p:nvGraphicFramePr>
        <p:xfrm>
          <a:off x="1524000" y="572516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{1B7FB4FA-6E5D-4BC2-98F8-6CD9623F257D}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1"/>
          <p:cNvSpPr txBox="1"/>
          <p:nvPr>
            <p:ph type="title"/>
          </p:nvPr>
        </p:nvSpPr>
        <p:spPr>
          <a:xfrm>
            <a:off x="603250" y="314151"/>
            <a:ext cx="7772400" cy="8191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Data type </a:t>
            </a:r>
            <a:r>
              <a:rPr lang="en-US">
                <a:solidFill>
                  <a:srgbClr val="0000FF"/>
                </a:solidFill>
              </a:rPr>
              <a:t>char</a:t>
            </a:r>
            <a:endParaRPr/>
          </a:p>
        </p:txBody>
      </p:sp>
      <p:sp>
        <p:nvSpPr>
          <p:cNvPr id="310" name="Google Shape;310;p21"/>
          <p:cNvSpPr txBox="1"/>
          <p:nvPr>
            <p:ph idx="1" type="body"/>
          </p:nvPr>
        </p:nvSpPr>
        <p:spPr>
          <a:xfrm>
            <a:off x="495300" y="1143000"/>
            <a:ext cx="83058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Used to store a </a:t>
            </a:r>
            <a:r>
              <a:rPr lang="en-US">
                <a:solidFill>
                  <a:srgbClr val="D34817"/>
                </a:solidFill>
              </a:rPr>
              <a:t>single</a:t>
            </a:r>
            <a:r>
              <a:rPr lang="en-US"/>
              <a:t> character, enclosed by the </a:t>
            </a:r>
            <a:r>
              <a:rPr lang="en-US">
                <a:solidFill>
                  <a:srgbClr val="FF0000"/>
                </a:solidFill>
              </a:rPr>
              <a:t>single</a:t>
            </a:r>
            <a:r>
              <a:rPr lang="en-US"/>
              <a:t> quotation mark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 c = ‘a’;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 c = ‘\n’;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ASCII codes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A character takes </a:t>
            </a:r>
            <a:r>
              <a:rPr b="1" lang="en-US">
                <a:solidFill>
                  <a:srgbClr val="FF0000"/>
                </a:solidFill>
              </a:rPr>
              <a:t>one byte </a:t>
            </a:r>
            <a:r>
              <a:rPr b="1" lang="en-US"/>
              <a:t>(that is </a:t>
            </a:r>
            <a:r>
              <a:rPr b="1" lang="en-US">
                <a:solidFill>
                  <a:srgbClr val="FF0000"/>
                </a:solidFill>
              </a:rPr>
              <a:t>8 bits, 0 </a:t>
            </a:r>
            <a:r>
              <a:rPr b="1" lang="en-US"/>
              <a:t>or</a:t>
            </a:r>
            <a:r>
              <a:rPr b="1" lang="en-US">
                <a:solidFill>
                  <a:srgbClr val="FF0000"/>
                </a:solidFill>
              </a:rPr>
              <a:t> 1</a:t>
            </a:r>
            <a:r>
              <a:rPr b="1" lang="en-US"/>
              <a:t>)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‘a’ is stored as the following bit pattern  </a:t>
            </a:r>
            <a:r>
              <a:rPr b="1" lang="en-US"/>
              <a:t>0 </a:t>
            </a:r>
            <a:r>
              <a:rPr b="1" lang="en-US">
                <a:solidFill>
                  <a:srgbClr val="0070C0"/>
                </a:solidFill>
              </a:rPr>
              <a:t>1</a:t>
            </a:r>
            <a:r>
              <a:rPr b="1" lang="en-US"/>
              <a:t> </a:t>
            </a:r>
            <a:r>
              <a:rPr b="1" lang="en-US">
                <a:solidFill>
                  <a:srgbClr val="00B050"/>
                </a:solidFill>
              </a:rPr>
              <a:t>1</a:t>
            </a:r>
            <a:r>
              <a:rPr b="1" lang="en-US"/>
              <a:t> 0 0 0 0 </a:t>
            </a:r>
            <a:r>
              <a:rPr b="1" lang="en-US">
                <a:solidFill>
                  <a:srgbClr val="FF0000"/>
                </a:solidFill>
              </a:rPr>
              <a:t>1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It is equivalent to an integer 97 (= </a:t>
            </a:r>
            <a:r>
              <a:rPr b="1" lang="en-US"/>
              <a:t>2</a:t>
            </a:r>
            <a:r>
              <a:rPr b="1" baseline="30000" lang="en-US">
                <a:solidFill>
                  <a:srgbClr val="0070C0"/>
                </a:solidFill>
              </a:rPr>
              <a:t>6 </a:t>
            </a:r>
            <a:r>
              <a:rPr b="1" lang="en-US"/>
              <a:t>+ 2</a:t>
            </a:r>
            <a:r>
              <a:rPr b="1" baseline="30000" lang="en-US">
                <a:solidFill>
                  <a:srgbClr val="00B050"/>
                </a:solidFill>
              </a:rPr>
              <a:t>5</a:t>
            </a:r>
            <a:r>
              <a:rPr b="1" baseline="30000" lang="en-US">
                <a:solidFill>
                  <a:srgbClr val="00B0F0"/>
                </a:solidFill>
              </a:rPr>
              <a:t> </a:t>
            </a:r>
            <a:r>
              <a:rPr b="1" lang="en-US"/>
              <a:t>+ 2</a:t>
            </a:r>
            <a:r>
              <a:rPr b="1" baseline="30000" lang="en-US">
                <a:solidFill>
                  <a:srgbClr val="FF0000"/>
                </a:solidFill>
              </a:rPr>
              <a:t>0</a:t>
            </a:r>
            <a:r>
              <a:rPr lang="en-US"/>
              <a:t>)</a:t>
            </a:r>
            <a:endParaRPr sz="2400"/>
          </a:p>
          <a:p>
            <a:pPr indent="-99059" lvl="1" marL="547688" rtl="0" algn="l"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-99059" lvl="1" marL="547688" rtl="0" algn="l"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</p:txBody>
      </p:sp>
      <p:sp>
        <p:nvSpPr>
          <p:cNvPr id="311" name="Google Shape;311;p21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bizzymicbizness.com/cplusplus/wp-content/uploads/2009/08/Table-of-Numeric-Conversions.jpg" id="316" name="Google Shape;31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375" y="373063"/>
            <a:ext cx="5767388" cy="4706937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2"/>
          <p:cNvSpPr/>
          <p:nvPr/>
        </p:nvSpPr>
        <p:spPr>
          <a:xfrm>
            <a:off x="361950" y="5132388"/>
            <a:ext cx="2246313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1=1</a:t>
            </a:r>
            <a:r>
              <a:rPr b="1" lang="en-US" sz="200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x</a:t>
            </a:r>
            <a:r>
              <a:rPr b="1" lang="en-US" sz="20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r>
              <a:rPr b="1" baseline="30000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1" lang="en-US" sz="200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+</a:t>
            </a:r>
            <a:r>
              <a:rPr b="1" lang="en-US" sz="20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b="1" lang="en-US" sz="200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x</a:t>
            </a:r>
            <a:r>
              <a:rPr b="1" lang="en-US" sz="20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10</a:t>
            </a:r>
            <a:r>
              <a:rPr b="1" baseline="30000"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2"/>
          <p:cNvSpPr/>
          <p:nvPr/>
        </p:nvSpPr>
        <p:spPr>
          <a:xfrm>
            <a:off x="4841875" y="5113338"/>
            <a:ext cx="8128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b="1" lang="en-US" sz="20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r>
              <a:rPr b="1" lang="en-US" sz="200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b="1" lang="en-US" sz="200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sz="20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2"/>
          <p:cNvSpPr/>
          <p:nvPr/>
        </p:nvSpPr>
        <p:spPr>
          <a:xfrm>
            <a:off x="1121569" y="3830637"/>
            <a:ext cx="476250" cy="227013"/>
          </a:xfrm>
          <a:prstGeom prst="rect">
            <a:avLst/>
          </a:prstGeom>
          <a:noFill/>
          <a:ln cap="flat" cmpd="sng" w="349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2"/>
          <p:cNvSpPr/>
          <p:nvPr/>
        </p:nvSpPr>
        <p:spPr>
          <a:xfrm>
            <a:off x="5124450" y="3830637"/>
            <a:ext cx="801687" cy="225425"/>
          </a:xfrm>
          <a:prstGeom prst="rect">
            <a:avLst/>
          </a:prstGeom>
          <a:noFill/>
          <a:ln cap="flat" cmpd="sng" w="349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2"/>
          <p:cNvSpPr/>
          <p:nvPr/>
        </p:nvSpPr>
        <p:spPr>
          <a:xfrm>
            <a:off x="5532438" y="5427663"/>
            <a:ext cx="1073150" cy="182562"/>
          </a:xfrm>
          <a:prstGeom prst="curvedUpArrow">
            <a:avLst>
              <a:gd fmla="val 24874" name="adj1"/>
              <a:gd fmla="val 49693" name="adj2"/>
              <a:gd fmla="val 25000" name="adj3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2"/>
          <p:cNvSpPr/>
          <p:nvPr/>
        </p:nvSpPr>
        <p:spPr>
          <a:xfrm>
            <a:off x="5313363" y="5427663"/>
            <a:ext cx="1949450" cy="363537"/>
          </a:xfrm>
          <a:prstGeom prst="curvedUpArrow">
            <a:avLst>
              <a:gd fmla="val 24950" name="adj1"/>
              <a:gd fmla="val 49876" name="adj2"/>
              <a:gd fmla="val 25000" name="adj3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2"/>
          <p:cNvSpPr/>
          <p:nvPr/>
        </p:nvSpPr>
        <p:spPr>
          <a:xfrm>
            <a:off x="5018088" y="5480050"/>
            <a:ext cx="3476625" cy="446088"/>
          </a:xfrm>
          <a:prstGeom prst="curvedUpArrow">
            <a:avLst>
              <a:gd fmla="val 25041" name="adj1"/>
              <a:gd fmla="val 50009" name="adj2"/>
              <a:gd fmla="val 25000" name="adj3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2"/>
          <p:cNvSpPr/>
          <p:nvPr/>
        </p:nvSpPr>
        <p:spPr>
          <a:xfrm>
            <a:off x="703263" y="5427663"/>
            <a:ext cx="303212" cy="104775"/>
          </a:xfrm>
          <a:prstGeom prst="curvedUpArrow">
            <a:avLst>
              <a:gd fmla="val 25161" name="adj1"/>
              <a:gd fmla="val 50296" name="adj2"/>
              <a:gd fmla="val 25000" name="adj3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2"/>
          <p:cNvSpPr/>
          <p:nvPr/>
        </p:nvSpPr>
        <p:spPr>
          <a:xfrm>
            <a:off x="530225" y="5513388"/>
            <a:ext cx="1298575" cy="190500"/>
          </a:xfrm>
          <a:prstGeom prst="curvedUpArrow">
            <a:avLst>
              <a:gd fmla="val 24900" name="adj1"/>
              <a:gd fmla="val 49768" name="adj2"/>
              <a:gd fmla="val 25000" name="adj3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2"/>
          <p:cNvSpPr/>
          <p:nvPr/>
        </p:nvSpPr>
        <p:spPr>
          <a:xfrm>
            <a:off x="6215063" y="5099050"/>
            <a:ext cx="267176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=</a:t>
            </a:r>
            <a:r>
              <a:rPr b="1" lang="en-US" sz="200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b="1" lang="en-US" sz="200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x</a:t>
            </a:r>
            <a:r>
              <a:rPr b="1" lang="en-US" sz="20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b="1" lang="en-US" sz="200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+1x</a:t>
            </a:r>
            <a:r>
              <a:rPr b="1" lang="en-US" sz="20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b="1" lang="en-US" sz="200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+</a:t>
            </a:r>
            <a:r>
              <a:rPr b="1" lang="en-US" sz="20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r>
              <a:rPr b="1" lang="en-US" sz="200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x</a:t>
            </a:r>
            <a:r>
              <a:rPr b="1" lang="en-US" sz="20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r>
              <a:rPr b="1" lang="en-US" sz="200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+</a:t>
            </a:r>
            <a:r>
              <a:rPr b="1" lang="en-US" sz="20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b="1" lang="en-US" sz="2000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rPr>
              <a:t>x</a:t>
            </a:r>
            <a:r>
              <a:rPr b="1" lang="en-US" sz="20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8</a:t>
            </a:r>
            <a:endParaRPr sz="20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2"/>
          <p:cNvSpPr/>
          <p:nvPr/>
        </p:nvSpPr>
        <p:spPr>
          <a:xfrm>
            <a:off x="5654675" y="5102225"/>
            <a:ext cx="655638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=</a:t>
            </a:r>
            <a:r>
              <a:rPr b="1" lang="en-US" sz="20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sz="20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22"/>
          <p:cNvSpPr/>
          <p:nvPr/>
        </p:nvSpPr>
        <p:spPr>
          <a:xfrm>
            <a:off x="7869238" y="4478338"/>
            <a:ext cx="43656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b="1" baseline="30000" lang="en-US" sz="2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2"/>
          <p:cNvSpPr/>
          <p:nvPr/>
        </p:nvSpPr>
        <p:spPr>
          <a:xfrm>
            <a:off x="8478838" y="4057650"/>
            <a:ext cx="43656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b="1" baseline="30000" lang="en-US" sz="20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0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0" name="Google Shape;330;p22"/>
          <p:cNvCxnSpPr/>
          <p:nvPr/>
        </p:nvCxnSpPr>
        <p:spPr>
          <a:xfrm rot="10800000">
            <a:off x="8077200" y="4818063"/>
            <a:ext cx="0" cy="323850"/>
          </a:xfrm>
          <a:prstGeom prst="straightConnector1">
            <a:avLst/>
          </a:prstGeom>
          <a:noFill/>
          <a:ln cap="flat" cmpd="sng" w="41275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331" name="Google Shape;331;p22"/>
          <p:cNvCxnSpPr/>
          <p:nvPr/>
        </p:nvCxnSpPr>
        <p:spPr>
          <a:xfrm rot="10800000">
            <a:off x="8686800" y="4400550"/>
            <a:ext cx="0" cy="712788"/>
          </a:xfrm>
          <a:prstGeom prst="straightConnector1">
            <a:avLst/>
          </a:prstGeom>
          <a:noFill/>
          <a:ln cap="flat" cmpd="sng" w="41275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32" name="Google Shape;332;p22"/>
          <p:cNvSpPr/>
          <p:nvPr/>
        </p:nvSpPr>
        <p:spPr>
          <a:xfrm>
            <a:off x="2259013" y="647700"/>
            <a:ext cx="2541587" cy="4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3" name="Google Shape;333;p22"/>
          <p:cNvSpPr txBox="1"/>
          <p:nvPr/>
        </p:nvSpPr>
        <p:spPr>
          <a:xfrm>
            <a:off x="5368319" y="6025356"/>
            <a:ext cx="2444750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Binary: base is </a:t>
            </a:r>
            <a:r>
              <a:rPr b="1" lang="en-US" sz="1800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r>
              <a:rPr b="1"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!</a:t>
            </a:r>
            <a:endParaRPr/>
          </a:p>
        </p:txBody>
      </p:sp>
      <p:sp>
        <p:nvSpPr>
          <p:cNvPr id="334" name="Google Shape;334;p22"/>
          <p:cNvSpPr/>
          <p:nvPr/>
        </p:nvSpPr>
        <p:spPr>
          <a:xfrm>
            <a:off x="460375" y="647700"/>
            <a:ext cx="1798638" cy="234950"/>
          </a:xfrm>
          <a:prstGeom prst="rect">
            <a:avLst/>
          </a:prstGeom>
          <a:noFill/>
          <a:ln cap="flat" cmpd="sng" w="349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2"/>
          <p:cNvSpPr/>
          <p:nvPr/>
        </p:nvSpPr>
        <p:spPr>
          <a:xfrm>
            <a:off x="4800600" y="647700"/>
            <a:ext cx="1427163" cy="234950"/>
          </a:xfrm>
          <a:prstGeom prst="rect">
            <a:avLst/>
          </a:prstGeom>
          <a:noFill/>
          <a:ln cap="flat" cmpd="sng" w="349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2"/>
          <p:cNvSpPr/>
          <p:nvPr/>
        </p:nvSpPr>
        <p:spPr>
          <a:xfrm>
            <a:off x="7259638" y="4152900"/>
            <a:ext cx="43656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b="1" baseline="30000" lang="en-US" sz="2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0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7" name="Google Shape;337;p22"/>
          <p:cNvCxnSpPr/>
          <p:nvPr/>
        </p:nvCxnSpPr>
        <p:spPr>
          <a:xfrm rot="10800000">
            <a:off x="7446963" y="4492625"/>
            <a:ext cx="0" cy="639763"/>
          </a:xfrm>
          <a:prstGeom prst="straightConnector1">
            <a:avLst/>
          </a:prstGeom>
          <a:noFill/>
          <a:ln cap="flat" cmpd="sng" w="41275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38" name="Google Shape;338;p22"/>
          <p:cNvSpPr/>
          <p:nvPr/>
        </p:nvSpPr>
        <p:spPr>
          <a:xfrm>
            <a:off x="6650038" y="4457700"/>
            <a:ext cx="43656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b="1" baseline="30000" lang="en-US" sz="2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sz="20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9" name="Google Shape;339;p22"/>
          <p:cNvCxnSpPr/>
          <p:nvPr/>
        </p:nvCxnSpPr>
        <p:spPr>
          <a:xfrm rot="10800000">
            <a:off x="6829425" y="4797425"/>
            <a:ext cx="0" cy="323850"/>
          </a:xfrm>
          <a:prstGeom prst="straightConnector1">
            <a:avLst/>
          </a:prstGeom>
          <a:noFill/>
          <a:ln cap="flat" cmpd="sng" w="41275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40" name="Google Shape;340;p22"/>
          <p:cNvSpPr txBox="1"/>
          <p:nvPr/>
        </p:nvSpPr>
        <p:spPr>
          <a:xfrm>
            <a:off x="359179" y="5803266"/>
            <a:ext cx="279082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Decimal: base is </a:t>
            </a:r>
            <a:r>
              <a:rPr b="1" lang="en-US" sz="1800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10</a:t>
            </a:r>
            <a:r>
              <a:rPr b="1"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!</a:t>
            </a:r>
            <a:endParaRPr/>
          </a:p>
        </p:txBody>
      </p:sp>
      <p:sp>
        <p:nvSpPr>
          <p:cNvPr id="341" name="Google Shape;341;p22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3"/>
          <p:cNvSpPr txBox="1"/>
          <p:nvPr>
            <p:ph type="title"/>
          </p:nvPr>
        </p:nvSpPr>
        <p:spPr>
          <a:xfrm>
            <a:off x="603250" y="314151"/>
            <a:ext cx="7772400" cy="8191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Data type </a:t>
            </a:r>
            <a:r>
              <a:rPr lang="en-US">
                <a:solidFill>
                  <a:srgbClr val="0000FF"/>
                </a:solidFill>
              </a:rPr>
              <a:t>char</a:t>
            </a:r>
            <a:endParaRPr/>
          </a:p>
        </p:txBody>
      </p:sp>
      <p:sp>
        <p:nvSpPr>
          <p:cNvPr id="347" name="Google Shape;347;p23"/>
          <p:cNvSpPr txBox="1"/>
          <p:nvPr>
            <p:ph idx="1" type="body"/>
          </p:nvPr>
        </p:nvSpPr>
        <p:spPr>
          <a:xfrm>
            <a:off x="495300" y="1143000"/>
            <a:ext cx="83058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Used to store a </a:t>
            </a:r>
            <a:r>
              <a:rPr lang="en-US">
                <a:solidFill>
                  <a:srgbClr val="D34817"/>
                </a:solidFill>
              </a:rPr>
              <a:t>single</a:t>
            </a:r>
            <a:r>
              <a:rPr lang="en-US"/>
              <a:t> character, enclosed by the </a:t>
            </a:r>
            <a:r>
              <a:rPr lang="en-US">
                <a:solidFill>
                  <a:srgbClr val="FF0000"/>
                </a:solidFill>
              </a:rPr>
              <a:t>single</a:t>
            </a:r>
            <a:r>
              <a:rPr lang="en-US"/>
              <a:t> quotation mark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 c = ‘a’;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 c = ‘\n’;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ASCII codes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A character takes </a:t>
            </a:r>
            <a:r>
              <a:rPr b="1" lang="en-US">
                <a:solidFill>
                  <a:srgbClr val="FF0000"/>
                </a:solidFill>
              </a:rPr>
              <a:t>one byte </a:t>
            </a:r>
            <a:r>
              <a:rPr b="1" lang="en-US"/>
              <a:t>(that is </a:t>
            </a:r>
            <a:r>
              <a:rPr b="1" lang="en-US">
                <a:solidFill>
                  <a:srgbClr val="FF0000"/>
                </a:solidFill>
              </a:rPr>
              <a:t>8 bits, 0 </a:t>
            </a:r>
            <a:r>
              <a:rPr b="1" lang="en-US"/>
              <a:t>or</a:t>
            </a:r>
            <a:r>
              <a:rPr b="1" lang="en-US">
                <a:solidFill>
                  <a:srgbClr val="FF0000"/>
                </a:solidFill>
              </a:rPr>
              <a:t> 1</a:t>
            </a:r>
            <a:r>
              <a:rPr b="1" lang="en-US"/>
              <a:t>)</a:t>
            </a:r>
            <a:r>
              <a:rPr lang="en-US"/>
              <a:t>.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‘a’ is stored as the following bit pattern  </a:t>
            </a:r>
            <a:r>
              <a:rPr b="1" lang="en-US"/>
              <a:t>0 </a:t>
            </a:r>
            <a:r>
              <a:rPr b="1" lang="en-US">
                <a:solidFill>
                  <a:srgbClr val="0070C0"/>
                </a:solidFill>
              </a:rPr>
              <a:t>1</a:t>
            </a:r>
            <a:r>
              <a:rPr b="1" lang="en-US"/>
              <a:t> </a:t>
            </a:r>
            <a:r>
              <a:rPr b="1" lang="en-US">
                <a:solidFill>
                  <a:srgbClr val="00B050"/>
                </a:solidFill>
              </a:rPr>
              <a:t>1</a:t>
            </a:r>
            <a:r>
              <a:rPr b="1" lang="en-US"/>
              <a:t> 0 0 0 0 </a:t>
            </a:r>
            <a:r>
              <a:rPr b="1" lang="en-US">
                <a:solidFill>
                  <a:srgbClr val="FF0000"/>
                </a:solidFill>
              </a:rPr>
              <a:t>1</a:t>
            </a:r>
            <a:endParaRPr/>
          </a:p>
          <a:p>
            <a:pPr indent="-228600" lvl="2" marL="822325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lang="en-US"/>
              <a:t>It is equivalent to an integer 97 (= </a:t>
            </a:r>
            <a:r>
              <a:rPr b="1" lang="en-US"/>
              <a:t>2</a:t>
            </a:r>
            <a:r>
              <a:rPr b="1" baseline="30000" lang="en-US">
                <a:solidFill>
                  <a:srgbClr val="0070C0"/>
                </a:solidFill>
              </a:rPr>
              <a:t>6 </a:t>
            </a:r>
            <a:r>
              <a:rPr b="1" lang="en-US"/>
              <a:t>+ 2</a:t>
            </a:r>
            <a:r>
              <a:rPr b="1" baseline="30000" lang="en-US">
                <a:solidFill>
                  <a:srgbClr val="00B050"/>
                </a:solidFill>
              </a:rPr>
              <a:t>5</a:t>
            </a:r>
            <a:r>
              <a:rPr b="1" baseline="30000" lang="en-US">
                <a:solidFill>
                  <a:srgbClr val="00B0F0"/>
                </a:solidFill>
              </a:rPr>
              <a:t> </a:t>
            </a:r>
            <a:r>
              <a:rPr b="1" lang="en-US"/>
              <a:t>+ 2</a:t>
            </a:r>
            <a:r>
              <a:rPr b="1" baseline="30000" lang="en-US">
                <a:solidFill>
                  <a:srgbClr val="FF0000"/>
                </a:solidFill>
              </a:rPr>
              <a:t>0</a:t>
            </a:r>
            <a:r>
              <a:rPr lang="en-US"/>
              <a:t>)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Characters are (</a:t>
            </a:r>
            <a:r>
              <a:rPr lang="en-US">
                <a:solidFill>
                  <a:schemeClr val="accent1"/>
                </a:solidFill>
              </a:rPr>
              <a:t>almost the same as</a:t>
            </a:r>
            <a:r>
              <a:rPr lang="en-US"/>
              <a:t>) Integers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Characters are treated as small integers, and conversely, small integers can be treated as characters.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2</a:t>
            </a:r>
            <a:r>
              <a:rPr baseline="30000" lang="en-US"/>
              <a:t>8</a:t>
            </a:r>
            <a:r>
              <a:rPr lang="en-US"/>
              <a:t> = 256, it can represent up to </a:t>
            </a:r>
            <a:r>
              <a:rPr lang="en-US">
                <a:solidFill>
                  <a:srgbClr val="D34817"/>
                </a:solidFill>
              </a:rPr>
              <a:t>256</a:t>
            </a:r>
            <a:r>
              <a:rPr lang="en-US"/>
              <a:t> integers</a:t>
            </a:r>
            <a:endParaRPr/>
          </a:p>
          <a:p>
            <a:pPr indent="-143510" lvl="0" marL="273050" rtl="0" algn="l">
              <a:spcBef>
                <a:spcPts val="5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-99059" lvl="1" marL="547688" rtl="0" algn="l"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-99059" lvl="1" marL="547688" rtl="0" algn="l">
              <a:spcBef>
                <a:spcPts val="3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</p:txBody>
      </p:sp>
      <p:sp>
        <p:nvSpPr>
          <p:cNvPr id="348" name="Google Shape;348;p23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4"/>
          <p:cNvSpPr txBox="1"/>
          <p:nvPr>
            <p:ph type="title"/>
          </p:nvPr>
        </p:nvSpPr>
        <p:spPr>
          <a:xfrm>
            <a:off x="457200" y="-76200"/>
            <a:ext cx="8229600" cy="94456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ASCII Code</a:t>
            </a:r>
            <a:endParaRPr/>
          </a:p>
        </p:txBody>
      </p:sp>
      <p:pic>
        <p:nvPicPr>
          <p:cNvPr descr="asciitable" id="354" name="Google Shape;354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8600" y="762000"/>
            <a:ext cx="9255125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4"/>
          <p:cNvSpPr/>
          <p:nvPr/>
        </p:nvSpPr>
        <p:spPr>
          <a:xfrm>
            <a:off x="838200" y="5211762"/>
            <a:ext cx="457200" cy="457200"/>
          </a:xfrm>
          <a:prstGeom prst="rect">
            <a:avLst/>
          </a:prstGeom>
          <a:noFill/>
          <a:ln cap="flat" cmpd="sng" w="349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4"/>
          <p:cNvSpPr/>
          <p:nvPr/>
        </p:nvSpPr>
        <p:spPr>
          <a:xfrm>
            <a:off x="780011" y="4999038"/>
            <a:ext cx="304800" cy="182562"/>
          </a:xfrm>
          <a:prstGeom prst="rect">
            <a:avLst/>
          </a:prstGeom>
          <a:noFill/>
          <a:ln cap="flat" cmpd="sng" w="349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24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5"/>
          <p:cNvSpPr txBox="1"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char 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 integers</a:t>
            </a:r>
            <a:endParaRPr/>
          </a:p>
        </p:txBody>
      </p:sp>
      <p:sp>
        <p:nvSpPr>
          <p:cNvPr id="363" name="Google Shape;363;p25"/>
          <p:cNvSpPr txBox="1"/>
          <p:nvPr>
            <p:ph idx="1" type="body"/>
          </p:nvPr>
        </p:nvSpPr>
        <p:spPr>
          <a:xfrm>
            <a:off x="755650" y="1524000"/>
            <a:ext cx="793115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40335" lvl="0" marL="0" rtl="0" algn="l">
              <a:spcBef>
                <a:spcPts val="0"/>
              </a:spcBef>
              <a:spcAft>
                <a:spcPts val="0"/>
              </a:spcAft>
              <a:buSzPts val="2210"/>
              <a:buFont typeface="Noto Sans Symbols"/>
              <a:buChar char="⚫"/>
            </a:pPr>
            <a:r>
              <a:rPr lang="en-US"/>
              <a:t> Any </a:t>
            </a:r>
            <a:r>
              <a:rPr lang="en-US">
                <a:solidFill>
                  <a:srgbClr val="FF0000"/>
                </a:solidFill>
              </a:rPr>
              <a:t>integer</a:t>
            </a:r>
            <a:r>
              <a:rPr lang="en-US"/>
              <a:t> expression can be applied to </a:t>
            </a:r>
            <a:r>
              <a:rPr lang="en-US">
                <a:solidFill>
                  <a:srgbClr val="FF0000"/>
                </a:solidFill>
              </a:rPr>
              <a:t>char </a:t>
            </a:r>
            <a:r>
              <a:rPr lang="en-US"/>
              <a:t>type variables</a:t>
            </a:r>
            <a:endParaRPr sz="2400"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 c = ‘a’; </a:t>
            </a:r>
            <a:r>
              <a:rPr b="1" lang="en-US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//c = 97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c = c + 1; </a:t>
            </a:r>
            <a:r>
              <a:rPr b="1" lang="en-US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// c= 98</a:t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cout &lt;&lt; “variable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c+1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has the character ” &lt;&lt; c;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lang="en-US"/>
              <a:t>The output will be: “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variable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c+1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has the character </a:t>
            </a:r>
            <a:r>
              <a:rPr b="1" lang="en-US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lang="en-US"/>
              <a:t>”</a:t>
            </a:r>
            <a:endParaRPr/>
          </a:p>
        </p:txBody>
      </p:sp>
      <p:sp>
        <p:nvSpPr>
          <p:cNvPr id="364" name="Google Shape;364;p25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6"/>
          <p:cNvSpPr txBox="1"/>
          <p:nvPr>
            <p:ph type="title"/>
          </p:nvPr>
        </p:nvSpPr>
        <p:spPr>
          <a:xfrm>
            <a:off x="603250" y="-1524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</a:t>
            </a:r>
            <a:endParaRPr/>
          </a:p>
        </p:txBody>
      </p:sp>
      <p:sp>
        <p:nvSpPr>
          <p:cNvPr id="370" name="Google Shape;370;p26"/>
          <p:cNvSpPr txBox="1"/>
          <p:nvPr/>
        </p:nvSpPr>
        <p:spPr>
          <a:xfrm>
            <a:off x="603250" y="1042555"/>
            <a:ext cx="80772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string is a </a:t>
            </a:r>
            <a:r>
              <a:rPr lang="en-US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sequence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characters.</a:t>
            </a:r>
            <a:endParaRPr/>
          </a:p>
          <a:p>
            <a:pPr indent="-228599" lvl="1" marL="547688" marR="0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1870"/>
              <a:buFont typeface="Noto Sans Symbols"/>
              <a:buChar char="⚫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string is treated as an </a:t>
            </a:r>
            <a:r>
              <a:rPr b="0" i="1" lang="en-US" sz="2200" u="none" cap="none" strike="noStrik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array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characters. We call it </a:t>
            </a:r>
            <a:r>
              <a:rPr b="0" i="0" lang="en-US" sz="2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cstring. 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9059" lvl="1" marL="547688" marR="0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Strings are delimited by </a:t>
            </a:r>
            <a:r>
              <a:rPr lang="en-US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double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quotation marks “”, and the identifier must be followed with </a:t>
            </a:r>
            <a:r>
              <a:rPr b="1"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[]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or begin with </a:t>
            </a:r>
            <a:r>
              <a:rPr b="1"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  <a:p>
            <a:pPr indent="-228600" lvl="1" marL="547688" marR="0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Char char="⚫"/>
            </a:pPr>
            <a:r>
              <a:rPr b="1" i="0" lang="en-US" sz="2000" u="none" cap="none" strike="noStrike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i="0" lang="en-US" sz="2000" u="none" cap="none" strike="noStrike">
                <a:solidFill>
                  <a:srgbClr val="3366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lecture</a:t>
            </a:r>
            <a:r>
              <a:rPr b="1" i="0" lang="en-US" sz="2000" u="none" cap="none" strike="noStrike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[]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b="1" i="0" lang="en-US" sz="2000" u="none" cap="none" strike="noStrike">
                <a:solidFill>
                  <a:srgbClr val="C41A16"/>
                </a:solidFill>
                <a:latin typeface="Courier New"/>
                <a:ea typeface="Courier New"/>
                <a:cs typeface="Courier New"/>
                <a:sym typeface="Courier New"/>
              </a:rPr>
              <a:t>“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CS2311 Lecture02</a:t>
            </a:r>
            <a:r>
              <a:rPr b="1" i="0" lang="en-US" sz="2000" u="none" cap="none" strike="noStrike">
                <a:solidFill>
                  <a:srgbClr val="C41A16"/>
                </a:solidFill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b="0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 or </a:t>
            </a:r>
            <a:endParaRPr/>
          </a:p>
          <a:p>
            <a:pPr indent="-228600" lvl="1" marL="547688" marR="0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Char char="⚫"/>
            </a:pPr>
            <a:r>
              <a:rPr b="1" i="0" lang="en-US" sz="2000" u="none" cap="none" strike="noStrike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 </a:t>
            </a:r>
            <a:r>
              <a:rPr b="1" i="0" lang="en-US" sz="2000" u="none" cap="none" strike="noStrike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*</a:t>
            </a:r>
            <a:r>
              <a:rPr b="1" i="0" lang="en-US" sz="2000" u="none" cap="none" strike="noStrike">
                <a:solidFill>
                  <a:srgbClr val="3366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lecture</a:t>
            </a:r>
            <a:r>
              <a:rPr b="1" i="0" lang="en-US" sz="2000" u="none" cap="none" strike="noStrike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b="1" i="0" lang="en-US" sz="2000" u="none" cap="none" strike="noStrike">
                <a:solidFill>
                  <a:srgbClr val="C41A16"/>
                </a:solidFill>
                <a:latin typeface="Courier New"/>
                <a:ea typeface="Courier New"/>
                <a:cs typeface="Courier New"/>
                <a:sym typeface="Courier New"/>
              </a:rPr>
              <a:t>“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CS2311 Lecture02</a:t>
            </a:r>
            <a:r>
              <a:rPr b="1" i="0" lang="en-US" sz="2000" u="none" cap="none" strike="noStrike">
                <a:solidFill>
                  <a:srgbClr val="C41A16"/>
                </a:solidFill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b="0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28600" lvl="1" marL="547688" marR="0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Char char="⚫"/>
            </a:pPr>
            <a:r>
              <a:rPr b="1" i="0" lang="en-US" sz="2000" u="none" cap="none" strike="noStrike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lecture[]</a:t>
            </a:r>
            <a:r>
              <a:rPr b="1" i="0" lang="en-US" sz="2000" u="none" cap="none" strike="noStrike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b="1" i="0" lang="en-US" sz="2000" u="none" cap="none" strike="noStrike">
                <a:solidFill>
                  <a:srgbClr val="C41A16"/>
                </a:solidFill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i="0" lang="en-US" sz="2000" u="none" cap="none" strike="noStrike">
                <a:solidFill>
                  <a:srgbClr val="C41A16"/>
                </a:solidFill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b="0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 vs. </a:t>
            </a:r>
            <a:r>
              <a:rPr b="1" i="0" lang="en-US" sz="2000" u="none" cap="none" strike="noStrike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lecture</a:t>
            </a:r>
            <a:r>
              <a:rPr b="1" i="0" lang="en-US" sz="2000" u="none" cap="none" strike="noStrike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b="1" i="0" lang="en-US" sz="2000" u="none" cap="none" strike="noStrike">
                <a:solidFill>
                  <a:srgbClr val="C41A16"/>
                </a:solidFill>
                <a:latin typeface="Courier New"/>
                <a:ea typeface="Courier New"/>
                <a:cs typeface="Courier New"/>
                <a:sym typeface="Courier New"/>
              </a:rPr>
              <a:t>‘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i="0" lang="en-US" sz="2000" u="none" cap="none" strike="noStrike">
                <a:solidFill>
                  <a:srgbClr val="C41A16"/>
                </a:solidFill>
                <a:latin typeface="Courier New"/>
                <a:ea typeface="Courier New"/>
                <a:cs typeface="Courier New"/>
                <a:sym typeface="Courier New"/>
              </a:rPr>
              <a:t>‘</a:t>
            </a:r>
            <a:r>
              <a:rPr b="0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3050" lvl="0" marL="273050" marR="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display: “hello”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547688" marR="0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Char char="⚫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Remember escape sequences?</a:t>
            </a:r>
            <a:endParaRPr b="1" i="0" sz="2000" u="none" cap="none" strike="noStrike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28600" lvl="1" marL="547688" marR="0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Char char="⚫"/>
            </a:pPr>
            <a:r>
              <a:rPr b="1" i="0" lang="en-US" sz="2000" u="none" cap="none" strike="noStrike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name</a:t>
            </a:r>
            <a:r>
              <a:rPr b="1" i="0" lang="en-US" sz="2000" u="none" cap="none" strike="noStrike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[]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b="1" i="0" lang="en-US" sz="2000" u="none" cap="none" strike="noStrike">
                <a:solidFill>
                  <a:srgbClr val="C41A16"/>
                </a:solidFill>
                <a:latin typeface="Courier New"/>
                <a:ea typeface="Courier New"/>
                <a:cs typeface="Courier New"/>
                <a:sym typeface="Courier New"/>
              </a:rPr>
              <a:t>"\"hello\""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2000" u="none" cap="none" strike="noStrike">
              <a:solidFill>
                <a:srgbClr val="339933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71" name="Google Shape;371;p26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7"/>
          <p:cNvSpPr txBox="1"/>
          <p:nvPr>
            <p:ph type="title"/>
          </p:nvPr>
        </p:nvSpPr>
        <p:spPr>
          <a:xfrm>
            <a:off x="622069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Floating types</a:t>
            </a:r>
            <a:endParaRPr/>
          </a:p>
        </p:txBody>
      </p:sp>
      <p:sp>
        <p:nvSpPr>
          <p:cNvPr id="377" name="Google Shape;377;p27"/>
          <p:cNvSpPr txBox="1"/>
          <p:nvPr>
            <p:ph idx="1" type="body"/>
          </p:nvPr>
        </p:nvSpPr>
        <p:spPr>
          <a:xfrm>
            <a:off x="533400" y="1295400"/>
            <a:ext cx="83058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40"/>
              <a:buFont typeface="Arial"/>
              <a:buChar char="•"/>
            </a:pPr>
            <a:r>
              <a:rPr lang="en-US" sz="2400"/>
              <a:t>Represent real numbers using the </a:t>
            </a:r>
            <a:r>
              <a:rPr lang="en-US" sz="2400">
                <a:solidFill>
                  <a:srgbClr val="C00000"/>
                </a:solidFill>
              </a:rPr>
              <a:t>floating point representation</a:t>
            </a:r>
            <a:r>
              <a:rPr lang="en-US" sz="2400"/>
              <a:t>.</a:t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float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 height;</a:t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 weight = 120.82;</a:t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long double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 number;</a:t>
            </a:r>
            <a:endParaRPr/>
          </a:p>
          <a:p>
            <a:pPr indent="-12065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Arial"/>
              <a:buNone/>
            </a:pPr>
            <a:r>
              <a:t/>
            </a:r>
            <a:endParaRPr sz="2000"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Font typeface="Arial"/>
              <a:buChar char="•"/>
            </a:pPr>
            <a:r>
              <a:rPr lang="en-US" sz="2400">
                <a:solidFill>
                  <a:srgbClr val="0000FF"/>
                </a:solidFill>
              </a:rPr>
              <a:t>float </a:t>
            </a:r>
            <a:r>
              <a:rPr lang="en-US" sz="2400"/>
              <a:t>uses less memory (</a:t>
            </a:r>
            <a:r>
              <a:rPr lang="en-US" sz="2400">
                <a:solidFill>
                  <a:srgbClr val="FF0000"/>
                </a:solidFill>
              </a:rPr>
              <a:t>4 bytes</a:t>
            </a:r>
            <a:r>
              <a:rPr lang="en-US" sz="2400"/>
              <a:t>), but is less accurate (7 digits after decimal point); </a:t>
            </a:r>
            <a:r>
              <a:rPr lang="en-US" sz="2400">
                <a:solidFill>
                  <a:srgbClr val="0000FF"/>
                </a:solidFill>
              </a:rPr>
              <a:t>double</a:t>
            </a:r>
            <a:r>
              <a:rPr lang="en-US" sz="2400"/>
              <a:t> uses more memory (</a:t>
            </a:r>
            <a:r>
              <a:rPr lang="en-US" sz="2400">
                <a:solidFill>
                  <a:srgbClr val="FF0000"/>
                </a:solidFill>
              </a:rPr>
              <a:t>8 bytes</a:t>
            </a:r>
            <a:r>
              <a:rPr lang="en-US" sz="2400"/>
              <a:t>) but more accurate (15 digits after decimal point)</a:t>
            </a:r>
            <a:endParaRPr sz="2800"/>
          </a:p>
          <a:p>
            <a:pPr indent="-154305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1870"/>
              <a:buFont typeface="Arial"/>
              <a:buNone/>
            </a:pPr>
            <a:r>
              <a:t/>
            </a:r>
            <a:endParaRPr sz="2200"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Font typeface="Arial"/>
              <a:buChar char="•"/>
            </a:pPr>
            <a:r>
              <a:rPr lang="en-US" sz="2400"/>
              <a:t>We use </a:t>
            </a:r>
            <a:r>
              <a:rPr lang="en-US" sz="2400">
                <a:solidFill>
                  <a:srgbClr val="0000FF"/>
                </a:solidFill>
              </a:rPr>
              <a:t>double </a:t>
            </a:r>
            <a:r>
              <a:rPr lang="en-US" sz="2400"/>
              <a:t>most of the time. It’s also the </a:t>
            </a:r>
            <a:r>
              <a:rPr lang="en-US" sz="2400">
                <a:solidFill>
                  <a:srgbClr val="FF0000"/>
                </a:solidFill>
              </a:rPr>
              <a:t>default</a:t>
            </a:r>
            <a:r>
              <a:rPr lang="en-US" sz="2400"/>
              <a:t> type for floating numbers in C++.</a:t>
            </a:r>
            <a:endParaRPr/>
          </a:p>
          <a:p>
            <a:pPr indent="-224155" lvl="1" marL="342900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870"/>
              <a:buFont typeface="Arial"/>
              <a:buNone/>
            </a:pPr>
            <a:r>
              <a:t/>
            </a:r>
            <a:endParaRPr sz="2200"/>
          </a:p>
          <a:p>
            <a:pPr indent="-273050" lvl="0" marL="27305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SzPts val="2040"/>
              <a:buFont typeface="Arial"/>
              <a:buChar char="•"/>
            </a:pPr>
            <a:r>
              <a:rPr lang="en-US" sz="2400"/>
              <a:t>Exponent representation is also acceptable, e.g., </a:t>
            </a:r>
            <a:r>
              <a:rPr b="1" lang="en-US" sz="2400">
                <a:solidFill>
                  <a:srgbClr val="00B050"/>
                </a:solidFill>
              </a:rPr>
              <a:t>1.23</a:t>
            </a:r>
            <a:r>
              <a:rPr b="1" lang="en-US" sz="2400">
                <a:solidFill>
                  <a:srgbClr val="7030A0"/>
                </a:solidFill>
              </a:rPr>
              <a:t>e</a:t>
            </a:r>
            <a:r>
              <a:rPr b="1" lang="en-US" sz="2400">
                <a:solidFill>
                  <a:srgbClr val="0070C0"/>
                </a:solidFill>
              </a:rPr>
              <a:t>2</a:t>
            </a:r>
            <a:r>
              <a:rPr b="1" lang="en-US" sz="2400"/>
              <a:t> (</a:t>
            </a:r>
            <a:r>
              <a:rPr lang="en-US" sz="2400"/>
              <a:t>which is </a:t>
            </a:r>
            <a:r>
              <a:rPr b="1" lang="en-US" sz="2400">
                <a:solidFill>
                  <a:srgbClr val="00B050"/>
                </a:solidFill>
              </a:rPr>
              <a:t>1.23 </a:t>
            </a:r>
            <a:r>
              <a:rPr b="1" lang="en-US" sz="2400"/>
              <a:t>x </a:t>
            </a:r>
            <a:r>
              <a:rPr b="1" lang="en-US" sz="2400">
                <a:solidFill>
                  <a:srgbClr val="7030A0"/>
                </a:solidFill>
              </a:rPr>
              <a:t>10</a:t>
            </a:r>
            <a:r>
              <a:rPr b="1" baseline="30000" lang="en-US" sz="2400">
                <a:solidFill>
                  <a:srgbClr val="00B0F0"/>
                </a:solidFill>
              </a:rPr>
              <a:t>2</a:t>
            </a:r>
            <a:r>
              <a:rPr b="1" lang="en-US" sz="2400"/>
              <a:t>)</a:t>
            </a:r>
            <a:r>
              <a:rPr lang="en-US" sz="2400"/>
              <a:t> and </a:t>
            </a:r>
            <a:r>
              <a:rPr b="1" lang="en-US" sz="2400">
                <a:solidFill>
                  <a:srgbClr val="00B050"/>
                </a:solidFill>
              </a:rPr>
              <a:t>3.367</a:t>
            </a:r>
            <a:r>
              <a:rPr b="1" lang="en-US" sz="2400">
                <a:solidFill>
                  <a:srgbClr val="7030A0"/>
                </a:solidFill>
              </a:rPr>
              <a:t>e</a:t>
            </a:r>
            <a:r>
              <a:rPr b="1" lang="en-US" sz="2400">
                <a:solidFill>
                  <a:srgbClr val="00B0F0"/>
                </a:solidFill>
              </a:rPr>
              <a:t>-4</a:t>
            </a:r>
            <a:r>
              <a:rPr b="1" lang="en-US" sz="2400"/>
              <a:t> (</a:t>
            </a:r>
            <a:r>
              <a:rPr lang="en-US" sz="2400"/>
              <a:t>which is </a:t>
            </a:r>
            <a:r>
              <a:rPr b="1" lang="en-US" sz="2400">
                <a:solidFill>
                  <a:srgbClr val="00B050"/>
                </a:solidFill>
              </a:rPr>
              <a:t>3.367</a:t>
            </a:r>
            <a:r>
              <a:rPr b="1" lang="en-US" sz="2400"/>
              <a:t> x </a:t>
            </a:r>
            <a:r>
              <a:rPr b="1" lang="en-US" sz="2400">
                <a:solidFill>
                  <a:srgbClr val="7030A0"/>
                </a:solidFill>
              </a:rPr>
              <a:t>10</a:t>
            </a:r>
            <a:r>
              <a:rPr b="1" baseline="30000" lang="en-US" sz="2400">
                <a:solidFill>
                  <a:srgbClr val="00B0F0"/>
                </a:solidFill>
              </a:rPr>
              <a:t>-4</a:t>
            </a:r>
            <a:r>
              <a:rPr b="1" lang="en-US" sz="2400"/>
              <a:t>)</a:t>
            </a:r>
            <a:endParaRPr/>
          </a:p>
          <a:p>
            <a:pPr indent="-228600" lvl="1" marL="547688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 weight = 1.23e2;</a:t>
            </a:r>
            <a:r>
              <a:rPr b="1" lang="en-US" sz="200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//double weight = 123.0</a:t>
            </a:r>
            <a:endParaRPr/>
          </a:p>
        </p:txBody>
      </p:sp>
      <p:sp>
        <p:nvSpPr>
          <p:cNvPr id="378" name="Google Shape;378;p27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8"/>
          <p:cNvSpPr txBox="1"/>
          <p:nvPr>
            <p:ph type="title"/>
          </p:nvPr>
        </p:nvSpPr>
        <p:spPr>
          <a:xfrm>
            <a:off x="45720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sizeof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operator</a:t>
            </a:r>
            <a:endParaRPr/>
          </a:p>
        </p:txBody>
      </p:sp>
      <p:sp>
        <p:nvSpPr>
          <p:cNvPr id="384" name="Google Shape;384;p28"/>
          <p:cNvSpPr txBox="1"/>
          <p:nvPr>
            <p:ph idx="1" type="body"/>
          </p:nvPr>
        </p:nvSpPr>
        <p:spPr>
          <a:xfrm>
            <a:off x="457200" y="1219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>
                <a:solidFill>
                  <a:srgbClr val="0000FF"/>
                </a:solidFill>
              </a:rPr>
              <a:t>sizeof </a:t>
            </a:r>
            <a:r>
              <a:rPr lang="en-US"/>
              <a:t>can be used to find the </a:t>
            </a:r>
            <a:r>
              <a:rPr i="1" lang="en-US">
                <a:solidFill>
                  <a:srgbClr val="7030A0"/>
                </a:solidFill>
              </a:rPr>
              <a:t>number of bytes</a:t>
            </a:r>
            <a:r>
              <a:rPr i="1" lang="en-US"/>
              <a:t> needed to store an object</a:t>
            </a:r>
            <a:r>
              <a:rPr lang="en-US"/>
              <a:t> (which can be a </a:t>
            </a:r>
            <a:r>
              <a:rPr b="1" lang="en-US"/>
              <a:t>variable</a:t>
            </a:r>
            <a:r>
              <a:rPr lang="en-US"/>
              <a:t> or a </a:t>
            </a:r>
            <a:r>
              <a:rPr b="1" lang="en-US">
                <a:solidFill>
                  <a:srgbClr val="0000FF"/>
                </a:solidFill>
              </a:rPr>
              <a:t>data type</a:t>
            </a:r>
            <a:r>
              <a:rPr lang="en-US"/>
              <a:t>); </a:t>
            </a:r>
            <a:endParaRPr/>
          </a:p>
          <a:p>
            <a:pPr indent="-143510" lvl="0" marL="273050" rtl="0" algn="l">
              <a:spcBef>
                <a:spcPts val="5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Its result is typically returned as an unsigned integer, e.g.,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int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length1, length2;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double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x;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length1 = 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sizeof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700"/>
              <a:buFont typeface="Arial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cout&lt;&lt;length1&lt;&lt;endl;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700"/>
              <a:buFont typeface="Arial"/>
              <a:buNone/>
            </a:pPr>
            <a:r>
              <a:rPr b="1" lang="en-US" sz="2000">
                <a:solidFill>
                  <a:srgbClr val="00B050"/>
                </a:solidFill>
                <a:latin typeface="Courier New"/>
                <a:ea typeface="Courier New"/>
                <a:cs typeface="Courier New"/>
                <a:sym typeface="Courier New"/>
              </a:rPr>
              <a:t>//same as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length1</a:t>
            </a:r>
            <a:r>
              <a:rPr b="1" lang="en-US" sz="2000">
                <a:solidFill>
                  <a:srgbClr val="00B050"/>
                </a:solidFill>
                <a:latin typeface="Courier New"/>
                <a:ea typeface="Courier New"/>
                <a:cs typeface="Courier New"/>
                <a:sym typeface="Courier New"/>
              </a:rPr>
              <a:t> = 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sizeof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(length1)</a:t>
            </a:r>
            <a:r>
              <a:rPr b="1" lang="en-US" sz="2000">
                <a:solidFill>
                  <a:srgbClr val="00B050"/>
                </a:solidFill>
                <a:latin typeface="Courier New"/>
                <a:ea typeface="Courier New"/>
                <a:cs typeface="Courier New"/>
                <a:sym typeface="Courier New"/>
              </a:rPr>
              <a:t>; 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700"/>
              <a:buFont typeface="Arial"/>
              <a:buNone/>
            </a:pPr>
            <a:r>
              <a:rPr b="1" lang="en-US" sz="2000">
                <a:solidFill>
                  <a:srgbClr val="00B050"/>
                </a:solidFill>
                <a:latin typeface="Courier New"/>
                <a:ea typeface="Courier New"/>
                <a:cs typeface="Courier New"/>
                <a:sym typeface="Courier New"/>
              </a:rPr>
              <a:t>//or     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length1</a:t>
            </a:r>
            <a:r>
              <a:rPr b="1" lang="en-US" sz="2000">
                <a:solidFill>
                  <a:srgbClr val="00B050"/>
                </a:solidFill>
                <a:latin typeface="Courier New"/>
                <a:ea typeface="Courier New"/>
                <a:cs typeface="Courier New"/>
                <a:sym typeface="Courier New"/>
              </a:rPr>
              <a:t> = 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sizeof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(length2)</a:t>
            </a:r>
            <a:r>
              <a:rPr b="1" lang="en-US" sz="2000">
                <a:solidFill>
                  <a:srgbClr val="00B050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length2 = 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sizeof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(x);/</a:t>
            </a:r>
            <a:r>
              <a:rPr b="1" lang="en-US" sz="2000">
                <a:solidFill>
                  <a:srgbClr val="00B050"/>
                </a:solidFill>
                <a:latin typeface="Courier New"/>
                <a:ea typeface="Courier New"/>
                <a:cs typeface="Courier New"/>
                <a:sym typeface="Courier New"/>
              </a:rPr>
              <a:t>/same as 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sizeof</a:t>
            </a:r>
            <a:r>
              <a:rPr b="1" lang="en-US" sz="2000">
                <a:solidFill>
                  <a:srgbClr val="00B05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b="1" lang="en-US" sz="2000">
                <a:solidFill>
                  <a:srgbClr val="00B05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700"/>
              <a:buFont typeface="Arial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cout&lt;&lt;length2&lt;&lt;endl;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b="1" sz="2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85" name="Google Shape;385;p28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9"/>
          <p:cNvSpPr txBox="1"/>
          <p:nvPr>
            <p:ph type="title"/>
          </p:nvPr>
        </p:nvSpPr>
        <p:spPr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Data type conversion</a:t>
            </a:r>
            <a:endParaRPr/>
          </a:p>
        </p:txBody>
      </p:sp>
      <p:sp>
        <p:nvSpPr>
          <p:cNvPr id="391" name="Google Shape;391;p29"/>
          <p:cNvSpPr txBox="1"/>
          <p:nvPr>
            <p:ph idx="1" type="body"/>
          </p:nvPr>
        </p:nvSpPr>
        <p:spPr>
          <a:xfrm>
            <a:off x="685800" y="1465811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Arithmetic conversions occur if necessary for the operands of a </a:t>
            </a:r>
            <a:r>
              <a:rPr b="1" lang="en-US" sz="2400"/>
              <a:t>binary operator</a:t>
            </a:r>
            <a:endParaRPr sz="2400"/>
          </a:p>
          <a:p>
            <a:pPr indent="-143510" lvl="0" marL="273050" rtl="0" algn="l">
              <a:spcBef>
                <a:spcPts val="5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A </a:t>
            </a:r>
            <a:r>
              <a:rPr lang="en-US" sz="2400">
                <a:solidFill>
                  <a:srgbClr val="0000FF"/>
                </a:solidFill>
              </a:rPr>
              <a:t>char</a:t>
            </a:r>
            <a:r>
              <a:rPr lang="en-US" sz="2400"/>
              <a:t> can be used in any expression where an </a:t>
            </a:r>
            <a:r>
              <a:rPr lang="en-US" sz="2400">
                <a:solidFill>
                  <a:srgbClr val="0000FF"/>
                </a:solidFill>
              </a:rPr>
              <a:t>int </a:t>
            </a:r>
            <a:r>
              <a:rPr lang="en-US" sz="2400"/>
              <a:t>may be used, e.g., ‘a’ + 1 is equal to 97 + 1</a:t>
            </a:r>
            <a:endParaRPr/>
          </a:p>
          <a:p>
            <a:pPr indent="-143510" lvl="0" marL="273050" rtl="0" algn="l">
              <a:spcBef>
                <a:spcPts val="575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</p:txBody>
      </p:sp>
      <p:grpSp>
        <p:nvGrpSpPr>
          <p:cNvPr id="392" name="Google Shape;392;p29"/>
          <p:cNvGrpSpPr/>
          <p:nvPr/>
        </p:nvGrpSpPr>
        <p:grpSpPr>
          <a:xfrm>
            <a:off x="2438400" y="4191000"/>
            <a:ext cx="5307012" cy="2209800"/>
            <a:chOff x="49804" y="2281039"/>
            <a:chExt cx="8866187" cy="3695700"/>
          </a:xfrm>
        </p:grpSpPr>
        <p:pic>
          <p:nvPicPr>
            <p:cNvPr id="393" name="Google Shape;393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9804" y="2281039"/>
              <a:ext cx="8866187" cy="3695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29"/>
            <p:cNvSpPr/>
            <p:nvPr/>
          </p:nvSpPr>
          <p:spPr>
            <a:xfrm>
              <a:off x="3725705" y="2504055"/>
              <a:ext cx="2726426" cy="1991218"/>
            </a:xfrm>
            <a:custGeom>
              <a:rect b="b" l="l" r="r" t="t"/>
              <a:pathLst>
                <a:path extrusionOk="0" h="1992337" w="2723549">
                  <a:moveTo>
                    <a:pt x="754736" y="1992337"/>
                  </a:moveTo>
                  <a:cubicBezTo>
                    <a:pt x="148768" y="1426804"/>
                    <a:pt x="0" y="649585"/>
                    <a:pt x="315435" y="398467"/>
                  </a:cubicBezTo>
                  <a:cubicBezTo>
                    <a:pt x="605968" y="0"/>
                    <a:pt x="2723549" y="561832"/>
                    <a:pt x="2723549" y="561832"/>
                  </a:cubicBezTo>
                </a:path>
              </a:pathLst>
            </a:custGeom>
            <a:noFill/>
            <a:ln cap="flat" cmpd="sng" w="381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95" name="Google Shape;395;p29"/>
            <p:cNvSpPr txBox="1"/>
            <p:nvPr/>
          </p:nvSpPr>
          <p:spPr>
            <a:xfrm>
              <a:off x="2171536" y="2376617"/>
              <a:ext cx="2018297" cy="6186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FF6600"/>
                  </a:solidFill>
                  <a:latin typeface="Calibri"/>
                  <a:ea typeface="Calibri"/>
                  <a:cs typeface="Calibri"/>
                  <a:sym typeface="Calibri"/>
                </a:rPr>
                <a:t>promotion</a:t>
              </a:r>
              <a:endParaRPr/>
            </a:p>
          </p:txBody>
        </p:sp>
        <p:sp>
          <p:nvSpPr>
            <p:cNvPr id="396" name="Google Shape;396;p29"/>
            <p:cNvSpPr/>
            <p:nvPr/>
          </p:nvSpPr>
          <p:spPr>
            <a:xfrm rot="8751338">
              <a:off x="5754610" y="3844809"/>
              <a:ext cx="2890860" cy="1144286"/>
            </a:xfrm>
            <a:custGeom>
              <a:rect b="b" l="l" r="r" t="t"/>
              <a:pathLst>
                <a:path extrusionOk="0" h="1145219" w="2890417">
                  <a:moveTo>
                    <a:pt x="605968" y="1145219"/>
                  </a:moveTo>
                  <a:cubicBezTo>
                    <a:pt x="0" y="579686"/>
                    <a:pt x="404461" y="25941"/>
                    <a:pt x="835415" y="13925"/>
                  </a:cubicBezTo>
                  <a:cubicBezTo>
                    <a:pt x="1391276" y="0"/>
                    <a:pt x="2890417" y="1034687"/>
                    <a:pt x="2890417" y="1034687"/>
                  </a:cubicBezTo>
                </a:path>
              </a:pathLst>
            </a:custGeom>
            <a:noFill/>
            <a:ln cap="flat" cmpd="sng" w="381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97" name="Google Shape;397;p29"/>
            <p:cNvSpPr txBox="1"/>
            <p:nvPr/>
          </p:nvSpPr>
          <p:spPr>
            <a:xfrm>
              <a:off x="7009085" y="4800594"/>
              <a:ext cx="1906906" cy="615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FF6600"/>
                  </a:solidFill>
                  <a:latin typeface="Calibri"/>
                  <a:ea typeface="Calibri"/>
                  <a:cs typeface="Calibri"/>
                  <a:sym typeface="Calibri"/>
                </a:rPr>
                <a:t>demotion</a:t>
              </a:r>
              <a:endParaRPr/>
            </a:p>
          </p:txBody>
        </p:sp>
      </p:grpSp>
      <p:sp>
        <p:nvSpPr>
          <p:cNvPr id="398" name="Google Shape;398;p29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0"/>
          <p:cNvSpPr txBox="1"/>
          <p:nvPr>
            <p:ph type="title"/>
          </p:nvPr>
        </p:nvSpPr>
        <p:spPr>
          <a:xfrm>
            <a:off x="457200" y="-1524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Data type conversion</a:t>
            </a:r>
            <a:endParaRPr/>
          </a:p>
        </p:txBody>
      </p:sp>
      <p:sp>
        <p:nvSpPr>
          <p:cNvPr id="404" name="Google Shape;404;p30"/>
          <p:cNvSpPr txBox="1"/>
          <p:nvPr>
            <p:ph idx="1" type="body"/>
          </p:nvPr>
        </p:nvSpPr>
        <p:spPr>
          <a:xfrm>
            <a:off x="457200" y="1036637"/>
            <a:ext cx="8229600" cy="4906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040"/>
              <a:buFont typeface="Arial"/>
              <a:buChar char="•"/>
            </a:pPr>
            <a:r>
              <a:rPr lang="en-US" sz="2400">
                <a:solidFill>
                  <a:srgbClr val="0000FF"/>
                </a:solidFill>
              </a:rPr>
              <a:t>Implicit </a:t>
            </a:r>
            <a:r>
              <a:rPr lang="en-US" sz="2400"/>
              <a:t>type conversion</a:t>
            </a:r>
            <a:endParaRPr/>
          </a:p>
          <a:p>
            <a:pPr indent="-228600" lvl="1" marL="547688" rtl="0" algn="l">
              <a:spcBef>
                <a:spcPts val="200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lang="en-US" sz="2000"/>
              <a:t>Binary expressions (e.g.</a:t>
            </a:r>
            <a:r>
              <a:rPr b="1" lang="en-US" sz="2000"/>
              <a:t>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x + y</a:t>
            </a:r>
            <a:r>
              <a:rPr lang="en-US" sz="2000"/>
              <a:t>): </a:t>
            </a:r>
            <a:r>
              <a:rPr lang="en-US" sz="2000">
                <a:solidFill>
                  <a:srgbClr val="7030A0"/>
                </a:solidFill>
              </a:rPr>
              <a:t>lower-ranked</a:t>
            </a:r>
            <a:r>
              <a:rPr lang="en-US" sz="2000"/>
              <a:t> operand is </a:t>
            </a:r>
            <a:r>
              <a:rPr lang="en-US" sz="2000">
                <a:solidFill>
                  <a:srgbClr val="FF0000"/>
                </a:solidFill>
              </a:rPr>
              <a:t>promoted</a:t>
            </a:r>
            <a:r>
              <a:rPr lang="en-US" sz="2000"/>
              <a:t> to </a:t>
            </a:r>
            <a:r>
              <a:rPr lang="en-US" sz="2000">
                <a:solidFill>
                  <a:srgbClr val="7030A0"/>
                </a:solidFill>
              </a:rPr>
              <a:t>higher-ranked</a:t>
            </a:r>
            <a:r>
              <a:rPr lang="en-US" sz="2000"/>
              <a:t> operand. </a:t>
            </a:r>
            <a:r>
              <a:rPr lang="en-US" sz="2000">
                <a:solidFill>
                  <a:srgbClr val="006600"/>
                </a:solidFill>
              </a:rPr>
              <a:t>//</a:t>
            </a:r>
            <a:r>
              <a:rPr lang="en-US" sz="2000">
                <a:solidFill>
                  <a:srgbClr val="0000FF"/>
                </a:solidFill>
              </a:rPr>
              <a:t>int </a:t>
            </a:r>
            <a:r>
              <a:rPr lang="en-US" sz="2000">
                <a:solidFill>
                  <a:srgbClr val="006600"/>
                </a:solidFill>
              </a:rPr>
              <a:t>x = 1; </a:t>
            </a:r>
            <a:r>
              <a:rPr lang="en-US" sz="2000">
                <a:solidFill>
                  <a:srgbClr val="0000FF"/>
                </a:solidFill>
              </a:rPr>
              <a:t>double</a:t>
            </a:r>
            <a:r>
              <a:rPr lang="en-US" sz="2000">
                <a:solidFill>
                  <a:srgbClr val="006600"/>
                </a:solidFill>
              </a:rPr>
              <a:t> y = 2.2;</a:t>
            </a:r>
            <a:endParaRPr/>
          </a:p>
          <a:p>
            <a:pPr indent="-228600" lvl="1" marL="547688" rtl="0" algn="l">
              <a:spcBef>
                <a:spcPts val="200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lang="en-US" sz="2000"/>
              <a:t>Assignment (e.g.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x = y</a:t>
            </a:r>
            <a:r>
              <a:rPr lang="en-US" sz="2000"/>
              <a:t>): right operand is </a:t>
            </a:r>
            <a:r>
              <a:rPr lang="en-US" sz="2000">
                <a:solidFill>
                  <a:srgbClr val="FF0000"/>
                </a:solidFill>
              </a:rPr>
              <a:t>promoted/demoted</a:t>
            </a:r>
            <a:r>
              <a:rPr lang="en-US" sz="2000"/>
              <a:t> to match the variable type on the left, e.g., </a:t>
            </a:r>
            <a:r>
              <a:rPr lang="en-US" sz="2000">
                <a:solidFill>
                  <a:srgbClr val="0000FF"/>
                </a:solidFill>
              </a:rPr>
              <a:t>int </a:t>
            </a:r>
            <a:r>
              <a:rPr b="1" lang="en-US" sz="2000"/>
              <a:t>x</a:t>
            </a:r>
            <a:r>
              <a:rPr lang="en-US" sz="2000"/>
              <a:t>=1.8; </a:t>
            </a:r>
            <a:r>
              <a:rPr lang="en-US" sz="2000">
                <a:solidFill>
                  <a:srgbClr val="006600"/>
                </a:solidFill>
              </a:rPr>
              <a:t>//x will be integer 1.</a:t>
            </a:r>
            <a:r>
              <a:rPr lang="en-US" sz="2000">
                <a:solidFill>
                  <a:srgbClr val="00B050"/>
                </a:solidFill>
              </a:rPr>
              <a:t> 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040"/>
              <a:buFont typeface="Arial"/>
              <a:buChar char="•"/>
            </a:pPr>
            <a:r>
              <a:rPr lang="en-US" sz="2400">
                <a:solidFill>
                  <a:srgbClr val="0000FF"/>
                </a:solidFill>
              </a:rPr>
              <a:t>Explicit </a:t>
            </a:r>
            <a:r>
              <a:rPr lang="en-US" sz="2400"/>
              <a:t>type conversion (</a:t>
            </a:r>
            <a:r>
              <a:rPr lang="en-US" sz="2400">
                <a:solidFill>
                  <a:srgbClr val="FF0000"/>
                </a:solidFill>
              </a:rPr>
              <a:t>type-casting</a:t>
            </a:r>
            <a:r>
              <a:rPr lang="en-US" sz="2400"/>
              <a:t>)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lang="en-US" sz="2000"/>
              <a:t>Example:   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int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 = 10; 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 j=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(double)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i;</a:t>
            </a:r>
            <a:endParaRPr sz="2000"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lang="en-US" sz="2000"/>
              <a:t>Demoted values might </a:t>
            </a:r>
            <a:r>
              <a:rPr lang="en-US" sz="2000">
                <a:solidFill>
                  <a:srgbClr val="0000FF"/>
                </a:solidFill>
              </a:rPr>
              <a:t>change </a:t>
            </a:r>
            <a:r>
              <a:rPr lang="en-US" sz="2000"/>
              <a:t>or become </a:t>
            </a:r>
            <a:r>
              <a:rPr lang="en-US" sz="2000">
                <a:solidFill>
                  <a:srgbClr val="FF0000"/>
                </a:solidFill>
              </a:rPr>
              <a:t>invalid</a:t>
            </a:r>
            <a:r>
              <a:rPr lang="en-US" sz="2000"/>
              <a:t> 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lang="en-US" sz="2000"/>
              <a:t> E.g., </a:t>
            </a:r>
            <a:r>
              <a:rPr lang="en-US" sz="2000">
                <a:solidFill>
                  <a:srgbClr val="0000FF"/>
                </a:solidFill>
              </a:rPr>
              <a:t>int </a:t>
            </a:r>
            <a:r>
              <a:rPr lang="en-US" sz="2000"/>
              <a:t>b=(</a:t>
            </a:r>
            <a:r>
              <a:rPr lang="en-US" sz="2000">
                <a:solidFill>
                  <a:srgbClr val="0000FF"/>
                </a:solidFill>
              </a:rPr>
              <a:t>int</a:t>
            </a:r>
            <a:r>
              <a:rPr lang="en-US" sz="2000"/>
              <a:t>)(2147483647.0*3);</a:t>
            </a:r>
            <a:r>
              <a:rPr lang="en-US" sz="2000">
                <a:solidFill>
                  <a:srgbClr val="006600"/>
                </a:solidFill>
              </a:rPr>
              <a:t>//(2</a:t>
            </a:r>
            <a:r>
              <a:rPr baseline="30000" lang="en-US" sz="2000">
                <a:solidFill>
                  <a:srgbClr val="006600"/>
                </a:solidFill>
              </a:rPr>
              <a:t>31</a:t>
            </a:r>
            <a:r>
              <a:rPr lang="en-US" sz="2000">
                <a:solidFill>
                  <a:srgbClr val="006600"/>
                </a:solidFill>
              </a:rPr>
              <a:t> -1)*3</a:t>
            </a:r>
            <a:endParaRPr sz="200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86360" lvl="3" marL="1096963" rtl="0" algn="l">
              <a:spcBef>
                <a:spcPts val="375"/>
              </a:spcBef>
              <a:spcAft>
                <a:spcPts val="0"/>
              </a:spcAft>
              <a:buSzPts val="2240"/>
              <a:buFont typeface="Arial"/>
              <a:buNone/>
            </a:pPr>
            <a:r>
              <a:t/>
            </a:r>
            <a:endParaRPr sz="2800"/>
          </a:p>
          <a:p>
            <a:pPr indent="-86360" lvl="3" marL="1096963" rtl="0" algn="l">
              <a:spcBef>
                <a:spcPts val="375"/>
              </a:spcBef>
              <a:spcAft>
                <a:spcPts val="0"/>
              </a:spcAft>
              <a:buSzPts val="2240"/>
              <a:buFont typeface="Arial"/>
              <a:buNone/>
            </a:pPr>
            <a:r>
              <a:t/>
            </a:r>
            <a:endParaRPr sz="2800"/>
          </a:p>
        </p:txBody>
      </p:sp>
      <p:grpSp>
        <p:nvGrpSpPr>
          <p:cNvPr id="405" name="Google Shape;405;p30"/>
          <p:cNvGrpSpPr/>
          <p:nvPr/>
        </p:nvGrpSpPr>
        <p:grpSpPr>
          <a:xfrm>
            <a:off x="2438400" y="4191000"/>
            <a:ext cx="5307012" cy="2209800"/>
            <a:chOff x="49804" y="2281039"/>
            <a:chExt cx="8866187" cy="3695700"/>
          </a:xfrm>
        </p:grpSpPr>
        <p:pic>
          <p:nvPicPr>
            <p:cNvPr id="406" name="Google Shape;406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9804" y="2281039"/>
              <a:ext cx="8866187" cy="3695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0"/>
            <p:cNvSpPr/>
            <p:nvPr/>
          </p:nvSpPr>
          <p:spPr>
            <a:xfrm>
              <a:off x="3725705" y="2504055"/>
              <a:ext cx="2726426" cy="1991218"/>
            </a:xfrm>
            <a:custGeom>
              <a:rect b="b" l="l" r="r" t="t"/>
              <a:pathLst>
                <a:path extrusionOk="0" h="1992337" w="2723549">
                  <a:moveTo>
                    <a:pt x="754736" y="1992337"/>
                  </a:moveTo>
                  <a:cubicBezTo>
                    <a:pt x="148768" y="1426804"/>
                    <a:pt x="0" y="649585"/>
                    <a:pt x="315435" y="398467"/>
                  </a:cubicBezTo>
                  <a:cubicBezTo>
                    <a:pt x="605968" y="0"/>
                    <a:pt x="2723549" y="561832"/>
                    <a:pt x="2723549" y="561832"/>
                  </a:cubicBezTo>
                </a:path>
              </a:pathLst>
            </a:custGeom>
            <a:noFill/>
            <a:ln cap="flat" cmpd="sng" w="381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08" name="Google Shape;408;p30"/>
            <p:cNvSpPr txBox="1"/>
            <p:nvPr/>
          </p:nvSpPr>
          <p:spPr>
            <a:xfrm>
              <a:off x="2171536" y="2376617"/>
              <a:ext cx="2018297" cy="6186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FF6600"/>
                  </a:solidFill>
                  <a:latin typeface="Calibri"/>
                  <a:ea typeface="Calibri"/>
                  <a:cs typeface="Calibri"/>
                  <a:sym typeface="Calibri"/>
                </a:rPr>
                <a:t>promotion</a:t>
              </a:r>
              <a:endParaRPr/>
            </a:p>
          </p:txBody>
        </p:sp>
        <p:sp>
          <p:nvSpPr>
            <p:cNvPr id="409" name="Google Shape;409;p30"/>
            <p:cNvSpPr/>
            <p:nvPr/>
          </p:nvSpPr>
          <p:spPr>
            <a:xfrm rot="8751338">
              <a:off x="5754610" y="3844809"/>
              <a:ext cx="2890860" cy="1144286"/>
            </a:xfrm>
            <a:custGeom>
              <a:rect b="b" l="l" r="r" t="t"/>
              <a:pathLst>
                <a:path extrusionOk="0" h="1145219" w="2890417">
                  <a:moveTo>
                    <a:pt x="605968" y="1145219"/>
                  </a:moveTo>
                  <a:cubicBezTo>
                    <a:pt x="0" y="579686"/>
                    <a:pt x="404461" y="25941"/>
                    <a:pt x="835415" y="13925"/>
                  </a:cubicBezTo>
                  <a:cubicBezTo>
                    <a:pt x="1391276" y="0"/>
                    <a:pt x="2890417" y="1034687"/>
                    <a:pt x="2890417" y="1034687"/>
                  </a:cubicBezTo>
                </a:path>
              </a:pathLst>
            </a:custGeom>
            <a:noFill/>
            <a:ln cap="flat" cmpd="sng" w="381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10" name="Google Shape;410;p30"/>
            <p:cNvSpPr txBox="1"/>
            <p:nvPr/>
          </p:nvSpPr>
          <p:spPr>
            <a:xfrm>
              <a:off x="7009085" y="4800594"/>
              <a:ext cx="1906906" cy="615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FF6600"/>
                  </a:solidFill>
                  <a:latin typeface="Calibri"/>
                  <a:ea typeface="Calibri"/>
                  <a:cs typeface="Calibri"/>
                  <a:sym typeface="Calibri"/>
                </a:rPr>
                <a:t>demotion</a:t>
              </a:r>
              <a:endParaRPr/>
            </a:p>
          </p:txBody>
        </p:sp>
      </p:grpSp>
      <p:sp>
        <p:nvSpPr>
          <p:cNvPr id="411" name="Google Shape;411;p30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1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Constants</a:t>
            </a:r>
            <a:endParaRPr/>
          </a:p>
        </p:txBody>
      </p:sp>
      <p:sp>
        <p:nvSpPr>
          <p:cNvPr id="417" name="Google Shape;417;p31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Everything we covered before for variables can be applied to constants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>
                <a:solidFill>
                  <a:srgbClr val="0000FF"/>
                </a:solidFill>
              </a:rPr>
              <a:t>type</a:t>
            </a:r>
            <a:r>
              <a:rPr lang="en-US"/>
              <a:t>, </a:t>
            </a:r>
            <a:r>
              <a:rPr lang="en-US">
                <a:solidFill>
                  <a:srgbClr val="C00000"/>
                </a:solidFill>
              </a:rPr>
              <a:t>name</a:t>
            </a:r>
            <a:r>
              <a:rPr lang="en-US"/>
              <a:t>, </a:t>
            </a:r>
            <a:r>
              <a:rPr lang="en-US">
                <a:solidFill>
                  <a:srgbClr val="7030A0"/>
                </a:solidFill>
              </a:rPr>
              <a:t>scope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Declaration format: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>
                <a:solidFill>
                  <a:srgbClr val="0000FF"/>
                </a:solidFill>
              </a:rPr>
              <a:t>data_type</a:t>
            </a:r>
            <a:r>
              <a:rPr lang="en-US"/>
              <a:t> </a:t>
            </a:r>
            <a:r>
              <a:rPr lang="en-US">
                <a:solidFill>
                  <a:srgbClr val="FF6600"/>
                </a:solidFill>
              </a:rPr>
              <a:t>variable/constant_identifier </a:t>
            </a:r>
            <a:r>
              <a:rPr lang="en-US"/>
              <a:t>=</a:t>
            </a:r>
            <a:r>
              <a:rPr lang="en-US">
                <a:solidFill>
                  <a:srgbClr val="FF6600"/>
                </a:solidFill>
              </a:rPr>
              <a:t> value;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2040"/>
              <a:buChar char="⚫"/>
            </a:pPr>
            <a:r>
              <a:rPr lang="en-US">
                <a:solidFill>
                  <a:srgbClr val="FF0000"/>
                </a:solidFill>
              </a:rPr>
              <a:t>const </a:t>
            </a:r>
            <a:r>
              <a:rPr lang="en-US">
                <a:solidFill>
                  <a:srgbClr val="0000FF"/>
                </a:solidFill>
              </a:rPr>
              <a:t>data_type</a:t>
            </a:r>
            <a:r>
              <a:rPr lang="en-US"/>
              <a:t> </a:t>
            </a:r>
            <a:r>
              <a:rPr lang="en-US">
                <a:solidFill>
                  <a:srgbClr val="FF6600"/>
                </a:solidFill>
              </a:rPr>
              <a:t>variable/constant_identifier </a:t>
            </a:r>
            <a:r>
              <a:rPr lang="en-US"/>
              <a:t>=</a:t>
            </a:r>
            <a:r>
              <a:rPr lang="en-US">
                <a:solidFill>
                  <a:srgbClr val="FF6600"/>
                </a:solidFill>
              </a:rPr>
              <a:t> value;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Examples: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b="1" lang="en-US" sz="2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const 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float </a:t>
            </a:r>
            <a:r>
              <a:rPr b="1" lang="en-US" sz="20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pi </a:t>
            </a:r>
            <a:r>
              <a:rPr b="1" lang="en-US" sz="2000">
                <a:solidFill>
                  <a:srgbClr val="FF9966"/>
                </a:solidFill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b="1" lang="en-US" sz="20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3.14159;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b="1" lang="en-US" sz="2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const 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int </a:t>
            </a:r>
            <a:r>
              <a:rPr b="1" lang="en-US" sz="20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maxValue </a:t>
            </a:r>
            <a:r>
              <a:rPr b="1" lang="en-US" sz="2000">
                <a:solidFill>
                  <a:srgbClr val="FF9966"/>
                </a:solidFill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b="1" lang="en-US" sz="20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255;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b="1" lang="en-US" sz="2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const 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20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initial = ‘D’;</a:t>
            </a:r>
            <a:endParaRPr/>
          </a:p>
          <a:p>
            <a:pPr indent="-228600" lvl="1" marL="547688" rtl="0" algn="l">
              <a:spcBef>
                <a:spcPts val="375"/>
              </a:spcBef>
              <a:spcAft>
                <a:spcPts val="0"/>
              </a:spcAft>
              <a:buSzPts val="1700"/>
              <a:buChar char="⚫"/>
            </a:pPr>
            <a:r>
              <a:rPr b="1" lang="en-US" sz="20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const </a:t>
            </a:r>
            <a:r>
              <a:rPr b="1" lang="en-US" sz="2000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20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student_name[] = ”Andy Lau”;</a:t>
            </a:r>
            <a:endParaRPr/>
          </a:p>
          <a:p>
            <a:pPr indent="-228599" lvl="1" marL="547688" rtl="0" algn="l">
              <a:spcBef>
                <a:spcPts val="375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t/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31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2"/>
          <p:cNvSpPr txBox="1"/>
          <p:nvPr>
            <p:ph idx="1" type="body"/>
          </p:nvPr>
        </p:nvSpPr>
        <p:spPr>
          <a:xfrm>
            <a:off x="609600" y="2743200"/>
            <a:ext cx="80010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5100"/>
              <a:buFont typeface="Noto Sans Symbols"/>
              <a:buNone/>
            </a:pPr>
            <a:r>
              <a:rPr lang="en-US" sz="6000"/>
              <a:t>Scope</a:t>
            </a:r>
            <a:r>
              <a:rPr lang="en-US" sz="4000"/>
              <a:t> [Optional]</a:t>
            </a:r>
            <a:endParaRPr sz="6000"/>
          </a:p>
        </p:txBody>
      </p:sp>
      <p:sp>
        <p:nvSpPr>
          <p:cNvPr id="424" name="Google Shape;424;p32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3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Scope and namespace [Optional]</a:t>
            </a:r>
            <a:endParaRPr/>
          </a:p>
        </p:txBody>
      </p:sp>
      <p:sp>
        <p:nvSpPr>
          <p:cNvPr id="430" name="Google Shape;430;p33"/>
          <p:cNvSpPr txBox="1"/>
          <p:nvPr>
            <p:ph idx="1" type="body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 scope can be defined in many ways: by {}, functions, classes, and namespaces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>
                <a:solidFill>
                  <a:srgbClr val="C00000"/>
                </a:solidFill>
              </a:rPr>
              <a:t>Namespace</a:t>
            </a:r>
            <a:r>
              <a:rPr lang="en-US"/>
              <a:t> is used to </a:t>
            </a:r>
            <a:r>
              <a:rPr lang="en-US">
                <a:solidFill>
                  <a:srgbClr val="0070C0"/>
                </a:solidFill>
              </a:rPr>
              <a:t>explicitly</a:t>
            </a:r>
            <a:r>
              <a:rPr lang="en-US"/>
              <a:t> define the </a:t>
            </a:r>
            <a:r>
              <a:rPr lang="en-US">
                <a:solidFill>
                  <a:srgbClr val="7030A0"/>
                </a:solidFill>
              </a:rPr>
              <a:t>scope</a:t>
            </a:r>
            <a:r>
              <a:rPr lang="en-US"/>
              <a:t>. A namespace can only be defined in global or namespace scope.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The </a:t>
            </a:r>
            <a:r>
              <a:rPr b="1" lang="en-US"/>
              <a:t>scope operator </a:t>
            </a:r>
            <a:r>
              <a:rPr b="1" lang="en-US">
                <a:solidFill>
                  <a:srgbClr val="FF0000"/>
                </a:solidFill>
              </a:rPr>
              <a:t>::</a:t>
            </a:r>
            <a:r>
              <a:rPr lang="en-US"/>
              <a:t> is used to resolve scope for variables of the same name.</a:t>
            </a:r>
            <a:endParaRPr/>
          </a:p>
        </p:txBody>
      </p:sp>
      <p:sp>
        <p:nvSpPr>
          <p:cNvPr id="431" name="Google Shape;431;p33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4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Scope and namespace [Optional]</a:t>
            </a:r>
            <a:endParaRPr/>
          </a:p>
        </p:txBody>
      </p:sp>
      <p:sp>
        <p:nvSpPr>
          <p:cNvPr id="437" name="Google Shape;437;p34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8" name="Google Shape;438;p34"/>
          <p:cNvSpPr/>
          <p:nvPr/>
        </p:nvSpPr>
        <p:spPr>
          <a:xfrm>
            <a:off x="1447800" y="1981200"/>
            <a:ext cx="6248400" cy="264001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5D40"/>
              </a:buClr>
              <a:buSzPts val="1700"/>
              <a:buFont typeface="Arial"/>
              <a:buNone/>
            </a:pPr>
            <a:r>
              <a:rPr b="1" i="0" lang="en-US" sz="2000" u="none" cap="none" strike="noStrike">
                <a:solidFill>
                  <a:srgbClr val="425D40"/>
                </a:solidFill>
                <a:latin typeface="Corbel"/>
                <a:ea typeface="Corbel"/>
                <a:cs typeface="Corbel"/>
                <a:sym typeface="Corbel"/>
              </a:rPr>
              <a:t>int a = 9</a:t>
            </a:r>
            <a:r>
              <a:rPr b="1" i="0" lang="en-US" sz="1800" u="none" cap="none" strike="noStrike">
                <a:solidFill>
                  <a:srgbClr val="425D40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b="1" i="0" lang="en-US" sz="2000" u="none" cap="none" strike="noStrike">
                <a:solidFill>
                  <a:srgbClr val="425D40"/>
                </a:solidFill>
                <a:latin typeface="Corbel"/>
                <a:ea typeface="Corbel"/>
                <a:cs typeface="Corbel"/>
                <a:sym typeface="Corbel"/>
              </a:rPr>
              <a:t>; </a:t>
            </a:r>
            <a:r>
              <a:rPr b="0" i="0" lang="en-US" sz="1800" u="none" cap="none" strike="noStrike">
                <a:solidFill>
                  <a:srgbClr val="00B050"/>
                </a:solidFill>
                <a:latin typeface="Corbel"/>
                <a:ea typeface="Corbel"/>
                <a:cs typeface="Corbel"/>
                <a:sym typeface="Corbel"/>
              </a:rPr>
              <a:t>// this a is defined in global namespace</a:t>
            </a:r>
            <a:endParaRPr b="0" i="0" sz="2000" u="none" cap="none" strike="noStrike">
              <a:solidFill>
                <a:srgbClr val="00B05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25D40"/>
              </a:buClr>
              <a:buSzPts val="1700"/>
              <a:buFont typeface="Arial"/>
              <a:buNone/>
            </a:pPr>
            <a:r>
              <a:rPr b="1" i="0" lang="en-US" sz="2000" u="none" cap="none" strike="noStrike">
                <a:solidFill>
                  <a:srgbClr val="425D40"/>
                </a:solidFill>
                <a:latin typeface="Corbel"/>
                <a:ea typeface="Corbel"/>
                <a:cs typeface="Corbel"/>
                <a:sym typeface="Corbel"/>
              </a:rPr>
              <a:t>namespace level1 {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25D40"/>
              </a:buClr>
              <a:buSzPts val="1700"/>
              <a:buFont typeface="Arial"/>
              <a:buNone/>
            </a:pPr>
            <a:r>
              <a:rPr b="1" i="0" lang="en-US" sz="2000" u="none" cap="none" strike="noStrike">
                <a:solidFill>
                  <a:srgbClr val="425D40"/>
                </a:solidFill>
                <a:latin typeface="Corbel"/>
                <a:ea typeface="Corbel"/>
                <a:cs typeface="Corbel"/>
                <a:sym typeface="Corbel"/>
              </a:rPr>
              <a:t>     int a = </a:t>
            </a:r>
            <a:r>
              <a:rPr b="1" i="0" lang="en-US" sz="1800" u="none" cap="none" strike="noStrike">
                <a:solidFill>
                  <a:srgbClr val="425D40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b="1" i="0" lang="en-US" sz="2000" u="none" cap="none" strike="noStrike">
                <a:solidFill>
                  <a:srgbClr val="425D40"/>
                </a:solidFill>
                <a:latin typeface="Corbel"/>
                <a:ea typeface="Corbel"/>
                <a:cs typeface="Corbel"/>
                <a:sym typeface="Corbel"/>
              </a:rPr>
              <a:t>;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25D40"/>
              </a:buClr>
              <a:buSzPts val="1700"/>
              <a:buFont typeface="Arial"/>
              <a:buNone/>
            </a:pPr>
            <a:r>
              <a:rPr b="1" i="0" lang="en-US" sz="2000" u="none" cap="none" strike="noStrike">
                <a:solidFill>
                  <a:srgbClr val="425D40"/>
                </a:solidFill>
                <a:latin typeface="Corbel"/>
                <a:ea typeface="Corbel"/>
                <a:cs typeface="Corbel"/>
                <a:sym typeface="Corbel"/>
              </a:rPr>
              <a:t>	namespace level2 {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25D40"/>
              </a:buClr>
              <a:buSzPts val="1700"/>
              <a:buFont typeface="Arial"/>
              <a:buNone/>
            </a:pPr>
            <a:r>
              <a:rPr b="1" i="0" lang="en-US" sz="2000" u="none" cap="none" strike="noStrike">
                <a:solidFill>
                  <a:srgbClr val="425D40"/>
                </a:solidFill>
                <a:latin typeface="Corbel"/>
                <a:ea typeface="Corbel"/>
                <a:cs typeface="Corbel"/>
                <a:sym typeface="Corbel"/>
              </a:rPr>
              <a:t>		int a = 1;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25D40"/>
              </a:buClr>
              <a:buSzPts val="1700"/>
              <a:buFont typeface="Arial"/>
              <a:buNone/>
            </a:pPr>
            <a:r>
              <a:rPr b="1" i="0" lang="en-US" sz="2000" u="none" cap="none" strike="noStrike">
                <a:solidFill>
                  <a:srgbClr val="425D40"/>
                </a:solidFill>
                <a:latin typeface="Corbel"/>
                <a:ea typeface="Corbel"/>
                <a:cs typeface="Corbel"/>
                <a:sym typeface="Corbel"/>
              </a:rPr>
              <a:t>	}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25D40"/>
              </a:buClr>
              <a:buSzPts val="1700"/>
              <a:buFont typeface="Arial"/>
              <a:buNone/>
            </a:pPr>
            <a:r>
              <a:rPr b="1" i="0" lang="en-US" sz="2000" u="none" cap="none" strike="noStrike">
                <a:solidFill>
                  <a:srgbClr val="425D40"/>
                </a:solidFill>
                <a:latin typeface="Corbel"/>
                <a:ea typeface="Corbel"/>
                <a:cs typeface="Corbel"/>
                <a:sym typeface="Corbel"/>
              </a:rPr>
              <a:t>}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5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Resolving scope [Optional]</a:t>
            </a:r>
            <a:endParaRPr/>
          </a:p>
        </p:txBody>
      </p:sp>
      <p:sp>
        <p:nvSpPr>
          <p:cNvPr id="444" name="Google Shape;444;p35"/>
          <p:cNvSpPr/>
          <p:nvPr>
            <p:ph idx="12" type="sldNum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5" name="Google Shape;445;p35"/>
          <p:cNvSpPr txBox="1"/>
          <p:nvPr>
            <p:ph idx="1" type="body"/>
          </p:nvPr>
        </p:nvSpPr>
        <p:spPr>
          <a:xfrm>
            <a:off x="457200" y="1295401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Inside the main function, we can then resolve the variable’s scope</a:t>
            </a:r>
            <a:endParaRPr/>
          </a:p>
        </p:txBody>
      </p:sp>
      <p:sp>
        <p:nvSpPr>
          <p:cNvPr id="446" name="Google Shape;446;p35"/>
          <p:cNvSpPr/>
          <p:nvPr/>
        </p:nvSpPr>
        <p:spPr>
          <a:xfrm>
            <a:off x="2133600" y="2682895"/>
            <a:ext cx="4876800" cy="150810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494141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// :: resolves to global namespace</a:t>
            </a:r>
            <a:endParaRPr/>
          </a:p>
          <a:p>
            <a:pPr indent="-228600" lvl="0" marL="228600" marR="0" rtl="0" algn="l">
              <a:spcBef>
                <a:spcPts val="400"/>
              </a:spcBef>
              <a:spcAft>
                <a:spcPts val="0"/>
              </a:spcAft>
              <a:buClr>
                <a:srgbClr val="494141"/>
              </a:buClr>
              <a:buSzPts val="1700"/>
              <a:buFont typeface="Arial"/>
              <a:buNone/>
            </a:pPr>
            <a:r>
              <a:rPr b="1" lang="en-US" sz="2000">
                <a:solidFill>
                  <a:srgbClr val="494141"/>
                </a:solidFill>
                <a:latin typeface="Calibri"/>
                <a:ea typeface="Calibri"/>
                <a:cs typeface="Calibri"/>
                <a:sym typeface="Calibri"/>
              </a:rPr>
              <a:t>cout &lt;&lt; ::a &lt;&lt; "\n"; </a:t>
            </a:r>
            <a:endParaRPr/>
          </a:p>
          <a:p>
            <a:pPr indent="-228600" lvl="0" marL="228600" marR="0" rtl="0" algn="l">
              <a:spcBef>
                <a:spcPts val="400"/>
              </a:spcBef>
              <a:spcAft>
                <a:spcPts val="0"/>
              </a:spcAft>
              <a:buClr>
                <a:srgbClr val="494141"/>
              </a:buClr>
              <a:buSzPts val="1700"/>
              <a:buFont typeface="Arial"/>
              <a:buNone/>
            </a:pPr>
            <a:r>
              <a:rPr b="1" lang="en-US" sz="2000">
                <a:solidFill>
                  <a:srgbClr val="494141"/>
                </a:solidFill>
                <a:latin typeface="Calibri"/>
                <a:ea typeface="Calibri"/>
                <a:cs typeface="Calibri"/>
                <a:sym typeface="Calibri"/>
              </a:rPr>
              <a:t>cout &lt;&lt; </a:t>
            </a:r>
            <a:r>
              <a:rPr b="1" lang="en-US" sz="2000">
                <a:solidFill>
                  <a:srgbClr val="9E3611"/>
                </a:solidFill>
                <a:latin typeface="Calibri"/>
                <a:ea typeface="Calibri"/>
                <a:cs typeface="Calibri"/>
                <a:sym typeface="Calibri"/>
              </a:rPr>
              <a:t>level1::a</a:t>
            </a:r>
            <a:r>
              <a:rPr b="1" lang="en-US" sz="2000">
                <a:solidFill>
                  <a:srgbClr val="494141"/>
                </a:solidFill>
                <a:latin typeface="Calibri"/>
                <a:ea typeface="Calibri"/>
                <a:cs typeface="Calibri"/>
                <a:sym typeface="Calibri"/>
              </a:rPr>
              <a:t> &lt;&lt; "\n";</a:t>
            </a:r>
            <a:endParaRPr/>
          </a:p>
          <a:p>
            <a:pPr indent="-228600" lvl="0" marL="228600" marR="0" rtl="0" algn="l">
              <a:spcBef>
                <a:spcPts val="400"/>
              </a:spcBef>
              <a:spcAft>
                <a:spcPts val="0"/>
              </a:spcAft>
              <a:buClr>
                <a:srgbClr val="494141"/>
              </a:buClr>
              <a:buSzPts val="1700"/>
              <a:buFont typeface="Arial"/>
              <a:buNone/>
            </a:pPr>
            <a:r>
              <a:rPr b="1" lang="en-US" sz="2000">
                <a:solidFill>
                  <a:srgbClr val="494141"/>
                </a:solidFill>
                <a:latin typeface="Calibri"/>
                <a:ea typeface="Calibri"/>
                <a:cs typeface="Calibri"/>
                <a:sym typeface="Calibri"/>
              </a:rPr>
              <a:t>cout &lt;&lt; </a:t>
            </a:r>
            <a:r>
              <a:rPr b="1" lang="en-US" sz="2000">
                <a:solidFill>
                  <a:srgbClr val="9E3611"/>
                </a:solidFill>
                <a:latin typeface="Calibri"/>
                <a:ea typeface="Calibri"/>
                <a:cs typeface="Calibri"/>
                <a:sym typeface="Calibri"/>
              </a:rPr>
              <a:t>level1::level2::a </a:t>
            </a:r>
            <a:r>
              <a:rPr b="1" lang="en-US" sz="2000">
                <a:solidFill>
                  <a:srgbClr val="494141"/>
                </a:solidFill>
                <a:latin typeface="Calibri"/>
                <a:ea typeface="Calibri"/>
                <a:cs typeface="Calibri"/>
                <a:sym typeface="Calibri"/>
              </a:rPr>
              <a:t>&lt;&lt; "\n";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quity">
  <a:themeElements>
    <a:clrScheme name="Equity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2009-04-30T13:38:41Z</dcterms:created>
</cp:coreProperties>
</file>