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autoCompressPictures="0">
  <p:sldMasterIdLst>
    <p:sldMasterId id="2147483698" r:id="rId1"/>
  </p:sldMasterIdLst>
  <p:notesMasterIdLst>
    <p:notesMasterId r:id="rId16"/>
  </p:notesMasterIdLst>
  <p:sldIdLst>
    <p:sldId id="256" r:id="rId2"/>
    <p:sldId id="257" r:id="rId3"/>
    <p:sldId id="261" r:id="rId4"/>
    <p:sldId id="258" r:id="rId5"/>
    <p:sldId id="262" r:id="rId6"/>
    <p:sldId id="259" r:id="rId7"/>
    <p:sldId id="263" r:id="rId8"/>
    <p:sldId id="260" r:id="rId9"/>
    <p:sldId id="264" r:id="rId10"/>
    <p:sldId id="266" r:id="rId11"/>
    <p:sldId id="267" r:id="rId12"/>
    <p:sldId id="265" r:id="rId13"/>
    <p:sldId id="268" r:id="rId14"/>
    <p:sldId id="269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D9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AF606853-7671-496A-8E4F-DF71F8EC918B}" styleName="Dark Style 1 - Accent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7" autoAdjust="0"/>
    <p:restoredTop sz="94660"/>
  </p:normalViewPr>
  <p:slideViewPr>
    <p:cSldViewPr snapToGrid="0">
      <p:cViewPr varScale="1">
        <p:scale>
          <a:sx n="62" d="100"/>
          <a:sy n="62" d="100"/>
        </p:scale>
        <p:origin x="778" y="1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H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932E39-34A5-458C-9849-B298AAA9942D}" type="datetimeFigureOut">
              <a:rPr lang="en-HK" smtClean="0"/>
              <a:t>9/3/2019</a:t>
            </a:fld>
            <a:endParaRPr lang="en-H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H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H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H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C47922-2639-4BCF-AAD1-20BDF7C45795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32201603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5759" y="2166364"/>
            <a:ext cx="11471565" cy="1739347"/>
          </a:xfrm>
        </p:spPr>
        <p:txBody>
          <a:bodyPr tIns="45720" bIns="45720" anchor="ctr">
            <a:normAutofit/>
          </a:bodyPr>
          <a:lstStyle>
            <a:lvl1pPr algn="ctr">
              <a:lnSpc>
                <a:spcPct val="80000"/>
              </a:lnSpc>
              <a:defRPr sz="6000" spc="15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996250"/>
            <a:ext cx="9144000" cy="1309255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20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47018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cap="none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02919" y="2011680"/>
            <a:ext cx="9784080" cy="4206240"/>
          </a:xfrm>
        </p:spPr>
        <p:txBody>
          <a:bodyPr/>
          <a:lstStyle>
            <a:lvl1pPr marL="358775" indent="-358775">
              <a:lnSpc>
                <a:spcPct val="100000"/>
              </a:lnSpc>
              <a:buFont typeface="Wingdings" panose="05000000000000000000" pitchFamily="2" charset="2"/>
              <a:buChar char="Ø"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15963" indent="-357188">
              <a:lnSpc>
                <a:spcPct val="100000"/>
              </a:lnSpc>
              <a:buFont typeface="Arial" panose="020B0604020202020204" pitchFamily="34" charset="0"/>
              <a:buChar char="•"/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89013" indent="-273050">
              <a:lnSpc>
                <a:spcPct val="100000"/>
              </a:lnSpc>
              <a:buFont typeface="Wingdings" panose="05000000000000000000" pitchFamily="2" charset="2"/>
              <a:buChar char="§"/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989013" indent="-273050">
              <a:lnSpc>
                <a:spcPct val="100000"/>
              </a:lnSpc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989013" indent="-273050">
              <a:lnSpc>
                <a:spcPct val="100000"/>
              </a:lnSpc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99108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191" y="2208879"/>
            <a:ext cx="10515600" cy="1676400"/>
          </a:xfrm>
        </p:spPr>
        <p:txBody>
          <a:bodyPr anchor="ctr">
            <a:noAutofit/>
          </a:bodyPr>
          <a:lstStyle>
            <a:lvl1pPr algn="ctr">
              <a:lnSpc>
                <a:spcPct val="80000"/>
              </a:lnSpc>
              <a:defRPr sz="6000" b="0" cap="none" spc="15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3191" y="4010334"/>
            <a:ext cx="10515600" cy="1174639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024159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cap="none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05344" y="2011680"/>
            <a:ext cx="4754880" cy="4206240"/>
          </a:xfrm>
        </p:spPr>
        <p:txBody>
          <a:bodyPr/>
          <a:lstStyle>
            <a:lvl1pPr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30391" y="2011680"/>
            <a:ext cx="4754880" cy="4206240"/>
          </a:xfrm>
        </p:spPr>
        <p:txBody>
          <a:bodyPr/>
          <a:lstStyle>
            <a:lvl1pPr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4051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cap="none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7008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07008" y="2656566"/>
            <a:ext cx="4754880" cy="3566160"/>
          </a:xfrm>
        </p:spPr>
        <p:txBody>
          <a:bodyPr/>
          <a:lstStyle>
            <a:lvl1pPr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31230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31230" y="2656564"/>
            <a:ext cx="4754880" cy="3566160"/>
          </a:xfrm>
        </p:spPr>
        <p:txBody>
          <a:bodyPr/>
          <a:lstStyle>
            <a:lvl1pPr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32115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cap="none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45437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13787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cap="none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07008" y="2120054"/>
            <a:ext cx="6126480" cy="4114800"/>
          </a:xfrm>
        </p:spPr>
        <p:txBody>
          <a:bodyPr/>
          <a:lstStyle>
            <a:lvl1pPr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89023" y="2147486"/>
            <a:ext cx="3200400" cy="3432319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40194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80160" y="2211494"/>
            <a:ext cx="6126480" cy="3931920"/>
          </a:xfrm>
          <a:solidFill>
            <a:schemeClr val="tx2">
              <a:lumMod val="60000"/>
              <a:lumOff val="40000"/>
            </a:schemeClr>
          </a:solidFill>
        </p:spPr>
        <p:txBody>
          <a:bodyPr tIns="365760" anchor="t"/>
          <a:lstStyle>
            <a:lvl1pPr marL="0" indent="0" algn="ctr">
              <a:buNone/>
              <a:defRPr sz="320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90688" y="2150621"/>
            <a:ext cx="3200400" cy="3429000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3528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67464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019312" y="0"/>
            <a:ext cx="27432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0624" y="274638"/>
            <a:ext cx="2402380" cy="589756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199" y="274638"/>
            <a:ext cx="7973291" cy="5897562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422854"/>
            <a:ext cx="2743196" cy="365125"/>
          </a:xfrm>
        </p:spPr>
        <p:txBody>
          <a:bodyPr/>
          <a:lstStyle/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776135" y="6422854"/>
            <a:ext cx="4279669" cy="365125"/>
          </a:xfrm>
        </p:spPr>
        <p:txBody>
          <a:bodyPr/>
          <a:lstStyle/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3048" y="6422854"/>
            <a:ext cx="879759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3377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83" y="176109"/>
            <a:ext cx="12188952" cy="16459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02919" y="284176"/>
            <a:ext cx="9784080" cy="15087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2919" y="2011680"/>
            <a:ext cx="9784080" cy="42062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02266" y="6422854"/>
            <a:ext cx="3000894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l">
              <a:defRPr sz="1050">
                <a:solidFill>
                  <a:schemeClr val="tx1"/>
                </a:solidFill>
              </a:defRPr>
            </a:lvl1pPr>
          </a:lstStyle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596471" y="6422854"/>
            <a:ext cx="50444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58927" y="6422854"/>
            <a:ext cx="946264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 b="0">
                <a:solidFill>
                  <a:schemeClr val="tx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812768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</p:sldLayoutIdLst>
  <p:hf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000" kern="1200" cap="all" baseline="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tx1"/>
        </a:buClr>
        <a:buFont typeface="Wingdings" pitchFamily="2" charset="2"/>
        <a:buChar char="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114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400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686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972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2846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718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29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8062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497DF7-17A0-465D-943B-4FB07F46EAB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HK" sz="4000" b="1" cap="none" dirty="0">
                <a:latin typeface="Arial" panose="020B0604020202020204" pitchFamily="34" charset="0"/>
                <a:cs typeface="Arial" panose="020B0604020202020204" pitchFamily="34" charset="0"/>
              </a:rPr>
              <a:t>Tutorial 6</a:t>
            </a:r>
            <a:r>
              <a:rPr lang="en-US" altLang="zh-TW" sz="4000" b="1" cap="none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altLang="zh-CN" sz="4000" b="1" cap="none" dirty="0">
                <a:latin typeface="Arial" panose="020B0604020202020204" pitchFamily="34" charset="0"/>
                <a:cs typeface="Arial" panose="020B0604020202020204" pitchFamily="34" charset="0"/>
              </a:rPr>
              <a:t>Functional Dependency &amp; </a:t>
            </a:r>
            <a:br>
              <a:rPr lang="en-US" altLang="zh-CN" sz="4000" b="1" cap="none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zh-CN" sz="4000" b="1" cap="none" dirty="0">
                <a:latin typeface="Arial" panose="020B0604020202020204" pitchFamily="34" charset="0"/>
                <a:cs typeface="Arial" panose="020B0604020202020204" pitchFamily="34" charset="0"/>
              </a:rPr>
              <a:t>Normalization</a:t>
            </a:r>
            <a:endParaRPr lang="en-HK" sz="4000" b="1" cap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3DEC910-6843-48D5-9A2C-38ECCDAE300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HK" sz="3600" b="1" dirty="0">
                <a:latin typeface="Arial" panose="020B0604020202020204" pitchFamily="34" charset="0"/>
                <a:cs typeface="Arial" panose="020B0604020202020204" pitchFamily="34" charset="0"/>
              </a:rPr>
              <a:t>CS3402 Database Systems</a:t>
            </a:r>
          </a:p>
        </p:txBody>
      </p:sp>
    </p:spTree>
    <p:extLst>
      <p:ext uri="{BB962C8B-B14F-4D97-AF65-F5344CB8AC3E}">
        <p14:creationId xmlns:p14="http://schemas.microsoft.com/office/powerpoint/2010/main" val="29655181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E6A603-C64B-463F-8ABB-920CE81C0A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/>
              <a:t>Question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5E4708-FA22-4D54-8344-BC19364735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02919" y="1974609"/>
            <a:ext cx="9784080" cy="4206240"/>
          </a:xfrm>
        </p:spPr>
        <p:txBody>
          <a:bodyPr>
            <a:normAutofit/>
          </a:bodyPr>
          <a:lstStyle/>
          <a:p>
            <a:pPr lvl="0"/>
            <a:r>
              <a:rPr lang="en-US" dirty="0"/>
              <a:t>Examine the </a:t>
            </a:r>
            <a:r>
              <a:rPr lang="en-US" b="1" dirty="0"/>
              <a:t>Branch</a:t>
            </a:r>
            <a:r>
              <a:rPr lang="en-US" dirty="0"/>
              <a:t> table shown below.</a:t>
            </a:r>
          </a:p>
          <a:p>
            <a:pPr marL="457200" lvl="0" indent="-457200">
              <a:buFont typeface="+mj-lt"/>
              <a:buAutoNum type="alphaLcParenR"/>
            </a:pPr>
            <a:r>
              <a:rPr lang="en-US" dirty="0"/>
              <a:t>Why this table is not in 1NF?</a:t>
            </a:r>
            <a:endParaRPr lang="en-HK" dirty="0"/>
          </a:p>
          <a:p>
            <a:pPr marL="457200" lvl="0" indent="-457200">
              <a:buFont typeface="+mj-lt"/>
              <a:buAutoNum type="alphaLcParenR"/>
            </a:pPr>
            <a:r>
              <a:rPr lang="en-US" dirty="0"/>
              <a:t>Describe and illustrate the process of normalizing the data shown in this table to third normal form (3NF).</a:t>
            </a:r>
            <a:endParaRPr lang="en-HK" dirty="0"/>
          </a:p>
          <a:p>
            <a:pPr lvl="0"/>
            <a:endParaRPr lang="en-HK" dirty="0"/>
          </a:p>
          <a:p>
            <a:pPr marL="0" lvl="0" indent="0">
              <a:buNone/>
            </a:pPr>
            <a:r>
              <a:rPr lang="en-HK" dirty="0"/>
              <a:t>   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554891C-73F1-4B89-8E24-5A4D1601CB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</a:t>
            </a:fld>
            <a:endParaRPr lang="en-US" dirty="0"/>
          </a:p>
        </p:txBody>
      </p:sp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9665568F-010C-4198-ADC8-C2E05E63FAC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5029422"/>
              </p:ext>
            </p:extLst>
          </p:nvPr>
        </p:nvGraphicFramePr>
        <p:xfrm>
          <a:off x="1712636" y="4077729"/>
          <a:ext cx="8946291" cy="1830070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1139694">
                  <a:extLst>
                    <a:ext uri="{9D8B030D-6E8A-4147-A177-3AD203B41FA5}">
                      <a16:colId xmlns:a16="http://schemas.microsoft.com/office/drawing/2014/main" val="3463389667"/>
                    </a:ext>
                  </a:extLst>
                </a:gridCol>
                <a:gridCol w="4637089">
                  <a:extLst>
                    <a:ext uri="{9D8B030D-6E8A-4147-A177-3AD203B41FA5}">
                      <a16:colId xmlns:a16="http://schemas.microsoft.com/office/drawing/2014/main" val="2716850124"/>
                    </a:ext>
                  </a:extLst>
                </a:gridCol>
                <a:gridCol w="3169508">
                  <a:extLst>
                    <a:ext uri="{9D8B030D-6E8A-4147-A177-3AD203B41FA5}">
                      <a16:colId xmlns:a16="http://schemas.microsoft.com/office/drawing/2014/main" val="602090102"/>
                    </a:ext>
                  </a:extLst>
                </a:gridCol>
              </a:tblGrid>
              <a:tr h="27683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BranchNo</a:t>
                      </a:r>
                      <a:endParaRPr lang="en-HK" sz="1800" b="1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8415" marR="18415" marT="18415" marB="1841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BranchAddress</a:t>
                      </a:r>
                      <a:endParaRPr lang="en-HK" sz="1800" b="1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8415" marR="18415" marT="18415" marB="1841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TelNo</a:t>
                      </a:r>
                      <a:endParaRPr lang="en-HK" sz="1800" b="1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8415" marR="18415" marT="18415" marB="1841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74096213"/>
                  </a:ext>
                </a:extLst>
              </a:tr>
              <a:tr h="27683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B001</a:t>
                      </a:r>
                      <a:endParaRPr lang="en-HK" sz="180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8415" marR="18415" marT="18415" marB="1841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 Jefferson Way, Portland, OR 97201</a:t>
                      </a:r>
                      <a:endParaRPr lang="en-HK" sz="180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8415" marR="18415" marT="18415" marB="1841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503-555-3618, 503-555-2727, 503-555-6534</a:t>
                      </a:r>
                      <a:endParaRPr lang="en-HK" sz="180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8415" marR="18415" marT="18415" marB="1841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15579127"/>
                  </a:ext>
                </a:extLst>
              </a:tr>
              <a:tr h="27683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B002</a:t>
                      </a:r>
                      <a:endParaRPr lang="en-HK" sz="180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8415" marR="18415" marT="18415" marB="1841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City Center Plaza, Seattle, WA 98122</a:t>
                      </a:r>
                      <a:endParaRPr lang="en-HK" sz="180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8415" marR="18415" marT="18415" marB="1841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206-555-6756, 206-555-8836</a:t>
                      </a:r>
                      <a:endParaRPr lang="en-HK" sz="180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8415" marR="18415" marT="18415" marB="1841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92859140"/>
                  </a:ext>
                </a:extLst>
              </a:tr>
              <a:tr h="27683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B003</a:t>
                      </a:r>
                      <a:endParaRPr lang="en-HK" sz="180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8415" marR="18415" marT="18415" marB="1841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 – 8th Avenue, New York, NY 10012</a:t>
                      </a:r>
                      <a:endParaRPr lang="en-HK" sz="180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8415" marR="18415" marT="18415" marB="1841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212-371-3000</a:t>
                      </a:r>
                      <a:endParaRPr lang="en-HK" sz="180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8415" marR="18415" marT="18415" marB="1841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74970350"/>
                  </a:ext>
                </a:extLst>
              </a:tr>
              <a:tr h="27683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B004</a:t>
                      </a:r>
                      <a:endParaRPr lang="en-HK" sz="180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8415" marR="18415" marT="18415" marB="1841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 – 14th Avenue, Seattle, WA 98128</a:t>
                      </a:r>
                      <a:endParaRPr lang="en-HK" sz="180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8415" marR="18415" marT="18415" marB="1841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206-555-3131, 206-555-4112</a:t>
                      </a:r>
                      <a:endParaRPr lang="en-HK" sz="180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8415" marR="18415" marT="18415" marB="1841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658742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94994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894C2F-2EC4-44D2-A718-3A314D8BDD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/>
              <a:t>Question 1 (Answer)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8D10BD-E418-4992-B8C8-2CAE41A63D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lphaLcParenR"/>
            </a:pPr>
            <a:r>
              <a:rPr lang="en-HK" dirty="0" err="1"/>
              <a:t>TelNo</a:t>
            </a:r>
            <a:r>
              <a:rPr lang="en-HK" dirty="0"/>
              <a:t> is not an attribute with atomic values, but with multi-values. Thus, the table is NOT in 1NF.</a:t>
            </a:r>
          </a:p>
          <a:p>
            <a:pPr marL="457200" indent="-457200">
              <a:buFont typeface="+mj-lt"/>
              <a:buAutoNum type="alphaLcParenR"/>
            </a:pPr>
            <a:r>
              <a:rPr lang="en-HK" dirty="0"/>
              <a:t>Create another relation specifically for </a:t>
            </a:r>
            <a:r>
              <a:rPr lang="en-HK" dirty="0" err="1"/>
              <a:t>TelNo</a:t>
            </a:r>
            <a:r>
              <a:rPr lang="en-HK" dirty="0"/>
              <a:t> with </a:t>
            </a:r>
            <a:r>
              <a:rPr lang="en-HK" dirty="0" err="1"/>
              <a:t>BranchNo</a:t>
            </a:r>
            <a:r>
              <a:rPr lang="en-HK" dirty="0"/>
              <a:t> as a foreign key</a:t>
            </a:r>
          </a:p>
          <a:p>
            <a:endParaRPr lang="en-HK" dirty="0"/>
          </a:p>
          <a:p>
            <a:endParaRPr lang="en-HK" dirty="0"/>
          </a:p>
          <a:p>
            <a:endParaRPr lang="en-H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38E7C37-888F-4B81-A9FC-951138FF0F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</a:t>
            </a:fld>
            <a:endParaRPr lang="en-US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8D3F3DCA-4AF4-4325-890D-A01D07F071B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133132"/>
              </p:ext>
            </p:extLst>
          </p:nvPr>
        </p:nvGraphicFramePr>
        <p:xfrm>
          <a:off x="2409568" y="4057454"/>
          <a:ext cx="4701745" cy="164719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220762">
                  <a:extLst>
                    <a:ext uri="{9D8B030D-6E8A-4147-A177-3AD203B41FA5}">
                      <a16:colId xmlns:a16="http://schemas.microsoft.com/office/drawing/2014/main" val="2816050096"/>
                    </a:ext>
                  </a:extLst>
                </a:gridCol>
                <a:gridCol w="3480983">
                  <a:extLst>
                    <a:ext uri="{9D8B030D-6E8A-4147-A177-3AD203B41FA5}">
                      <a16:colId xmlns:a16="http://schemas.microsoft.com/office/drawing/2014/main" val="1646495134"/>
                    </a:ext>
                  </a:extLst>
                </a:gridCol>
              </a:tblGrid>
              <a:tr h="13716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1" u="sng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BranchNo</a:t>
                      </a:r>
                      <a:endParaRPr lang="en-HK" sz="1600" b="1" u="sng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8415" marR="18415" marT="18415" marB="18415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1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BranchAddress</a:t>
                      </a:r>
                      <a:endParaRPr lang="en-HK" sz="16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8415" marR="18415" marT="18415" marB="18415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76335334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B001</a:t>
                      </a:r>
                      <a:endParaRPr lang="en-HK" sz="16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8415" marR="18415" marT="18415" marB="18415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 Jefferson Way, Portland, OR 97201</a:t>
                      </a:r>
                      <a:endParaRPr lang="en-HK" sz="16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8415" marR="18415" marT="18415" marB="18415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18333142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B002</a:t>
                      </a:r>
                      <a:endParaRPr lang="en-HK" sz="16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8415" marR="18415" marT="18415" marB="18415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City Center Plaza, Seattle, WA 98122</a:t>
                      </a:r>
                      <a:endParaRPr lang="en-HK" sz="16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8415" marR="18415" marT="18415" marB="18415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4309451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B003</a:t>
                      </a:r>
                      <a:endParaRPr lang="en-HK" sz="16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8415" marR="18415" marT="18415" marB="18415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 – 8th Avenue, New York, NY 10012</a:t>
                      </a:r>
                      <a:endParaRPr lang="en-HK" sz="16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8415" marR="18415" marT="18415" marB="18415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57264441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B004</a:t>
                      </a:r>
                      <a:endParaRPr lang="en-HK" sz="16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8415" marR="18415" marT="18415" marB="18415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 – 14th Avenue, Seattle, WA 98128</a:t>
                      </a:r>
                      <a:endParaRPr lang="en-HK" sz="16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8415" marR="18415" marT="18415" marB="18415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4679453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3A9E4C88-AFE5-4C55-A8ED-F851B0E759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6193150"/>
              </p:ext>
            </p:extLst>
          </p:nvPr>
        </p:nvGraphicFramePr>
        <p:xfrm>
          <a:off x="7407494" y="4057454"/>
          <a:ext cx="2725048" cy="252603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50706">
                  <a:extLst>
                    <a:ext uri="{9D8B030D-6E8A-4147-A177-3AD203B41FA5}">
                      <a16:colId xmlns:a16="http://schemas.microsoft.com/office/drawing/2014/main" val="1087116443"/>
                    </a:ext>
                  </a:extLst>
                </a:gridCol>
                <a:gridCol w="1674342">
                  <a:extLst>
                    <a:ext uri="{9D8B030D-6E8A-4147-A177-3AD203B41FA5}">
                      <a16:colId xmlns:a16="http://schemas.microsoft.com/office/drawing/2014/main" val="196832319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1" u="sng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BranchNo</a:t>
                      </a:r>
                      <a:endParaRPr lang="en-HK" sz="1600" b="1" u="sng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8415" marR="18415" marT="18415" marB="18415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1" u="sng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TelNo</a:t>
                      </a:r>
                      <a:endParaRPr lang="en-HK" sz="1600" b="1" u="sng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8415" marR="18415" marT="18415" marB="18415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68858511"/>
                  </a:ext>
                </a:extLst>
              </a:tr>
              <a:tr h="14605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B001</a:t>
                      </a:r>
                      <a:endParaRPr lang="en-HK" sz="16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8415" marR="18415" marT="18415" marB="18415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503-555-3618</a:t>
                      </a:r>
                      <a:endParaRPr lang="en-HK" sz="16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8415" marR="18415" marT="18415" marB="18415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41583474"/>
                  </a:ext>
                </a:extLst>
              </a:tr>
              <a:tr h="14605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B001</a:t>
                      </a:r>
                      <a:endParaRPr lang="en-HK" sz="16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8415" marR="18415" marT="18415" marB="18415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503-555-2727</a:t>
                      </a:r>
                      <a:endParaRPr lang="en-HK" sz="16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8415" marR="18415" marT="18415" marB="18415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27128154"/>
                  </a:ext>
                </a:extLst>
              </a:tr>
              <a:tr h="14605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B001</a:t>
                      </a:r>
                      <a:endParaRPr lang="en-HK" sz="16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8415" marR="18415" marT="18415" marB="18415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503-555-6534</a:t>
                      </a:r>
                      <a:endParaRPr lang="en-HK" sz="16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8415" marR="18415" marT="18415" marB="18415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6492160"/>
                  </a:ext>
                </a:extLst>
              </a:tr>
              <a:tr h="14605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B002</a:t>
                      </a:r>
                      <a:endParaRPr lang="en-HK" sz="16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8415" marR="18415" marT="18415" marB="18415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206-555-6756</a:t>
                      </a:r>
                      <a:endParaRPr lang="en-HK" sz="16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8415" marR="18415" marT="18415" marB="18415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76212588"/>
                  </a:ext>
                </a:extLst>
              </a:tr>
              <a:tr h="14605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B002</a:t>
                      </a:r>
                      <a:endParaRPr lang="en-HK" sz="16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8415" marR="18415" marT="18415" marB="18415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206-555-8836</a:t>
                      </a:r>
                      <a:endParaRPr lang="en-HK" sz="16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8415" marR="18415" marT="18415" marB="18415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25250486"/>
                  </a:ext>
                </a:extLst>
              </a:tr>
              <a:tr h="14605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B003</a:t>
                      </a:r>
                      <a:endParaRPr lang="en-HK" sz="16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8415" marR="18415" marT="18415" marB="18415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212-371-3000</a:t>
                      </a:r>
                      <a:endParaRPr lang="en-HK" sz="16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8415" marR="18415" marT="18415" marB="18415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3070178"/>
                  </a:ext>
                </a:extLst>
              </a:tr>
              <a:tr h="14605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B004</a:t>
                      </a:r>
                      <a:endParaRPr lang="en-HK" sz="16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8415" marR="18415" marT="18415" marB="18415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206-555-3131</a:t>
                      </a:r>
                      <a:endParaRPr lang="en-HK" sz="16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8415" marR="18415" marT="18415" marB="18415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98589344"/>
                  </a:ext>
                </a:extLst>
              </a:tr>
              <a:tr h="14605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B004</a:t>
                      </a:r>
                      <a:endParaRPr lang="en-HK" sz="16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8415" marR="18415" marT="18415" marB="18415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206-555-4112</a:t>
                      </a:r>
                      <a:endParaRPr lang="en-HK" sz="16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8415" marR="18415" marT="18415" marB="18415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69877449"/>
                  </a:ext>
                </a:extLst>
              </a:tr>
            </a:tbl>
          </a:graphicData>
        </a:graphic>
      </p:graphicFrame>
      <p:sp>
        <p:nvSpPr>
          <p:cNvPr id="8" name="Rectangle 7">
            <a:extLst>
              <a:ext uri="{FF2B5EF4-FFF2-40B4-BE49-F238E27FC236}">
                <a16:creationId xmlns:a16="http://schemas.microsoft.com/office/drawing/2014/main" id="{21934047-3754-45E9-9FBD-D282495BFB1A}"/>
              </a:ext>
            </a:extLst>
          </p:cNvPr>
          <p:cNvSpPr/>
          <p:nvPr/>
        </p:nvSpPr>
        <p:spPr>
          <a:xfrm>
            <a:off x="2332751" y="3688122"/>
            <a:ext cx="9797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Branch</a:t>
            </a:r>
            <a:endParaRPr lang="en-HK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33D2414-A1A5-46F9-AA3D-240B1BC49DCE}"/>
              </a:ext>
            </a:extLst>
          </p:cNvPr>
          <p:cNvSpPr/>
          <p:nvPr/>
        </p:nvSpPr>
        <p:spPr>
          <a:xfrm>
            <a:off x="7329506" y="3688122"/>
            <a:ext cx="12960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err="1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BranchTel</a:t>
            </a:r>
            <a:endParaRPr lang="en-HK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33666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E6A603-C64B-463F-8ABB-920CE81C0A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/>
              <a:t>Question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5E4708-FA22-4D54-8344-BC19364735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02919" y="1974609"/>
            <a:ext cx="9784080" cy="4206240"/>
          </a:xfrm>
        </p:spPr>
        <p:txBody>
          <a:bodyPr>
            <a:normAutofit/>
          </a:bodyPr>
          <a:lstStyle/>
          <a:p>
            <a:pPr lvl="0"/>
            <a:r>
              <a:rPr lang="en-US" dirty="0"/>
              <a:t>Examine the </a:t>
            </a:r>
            <a:r>
              <a:rPr lang="en-US" b="1" dirty="0" err="1"/>
              <a:t>StaffBranchAllocation</a:t>
            </a:r>
            <a:r>
              <a:rPr lang="en-US" dirty="0"/>
              <a:t> table shown below.</a:t>
            </a:r>
          </a:p>
          <a:p>
            <a:pPr lvl="1"/>
            <a:r>
              <a:rPr lang="en-US" dirty="0"/>
              <a:t>{</a:t>
            </a:r>
            <a:r>
              <a:rPr lang="en-US" dirty="0" err="1"/>
              <a:t>StaffNo</a:t>
            </a:r>
            <a:r>
              <a:rPr lang="en-US" dirty="0"/>
              <a:t>, </a:t>
            </a:r>
            <a:r>
              <a:rPr lang="en-US" dirty="0" err="1"/>
              <a:t>BranchNo</a:t>
            </a:r>
            <a:r>
              <a:rPr lang="en-US" dirty="0"/>
              <a:t>} is the primary key.</a:t>
            </a:r>
            <a:endParaRPr lang="en-HK" dirty="0"/>
          </a:p>
          <a:p>
            <a:pPr lvl="1"/>
            <a:r>
              <a:rPr lang="en-US" dirty="0"/>
              <a:t>FDs: </a:t>
            </a:r>
            <a:r>
              <a:rPr lang="en-US" dirty="0" err="1"/>
              <a:t>StaffNo</a:t>
            </a:r>
            <a:r>
              <a:rPr lang="en-US" dirty="0"/>
              <a:t> </a:t>
            </a:r>
            <a:r>
              <a:rPr lang="en-HK" dirty="0">
                <a:sym typeface="Symbol" panose="05050102010706020507" pitchFamily="18" charset="2"/>
              </a:rPr>
              <a:t></a:t>
            </a:r>
            <a:r>
              <a:rPr lang="en-US" dirty="0"/>
              <a:t> {Name, Position} and </a:t>
            </a:r>
            <a:r>
              <a:rPr lang="en-US" dirty="0" err="1"/>
              <a:t>BranchNo</a:t>
            </a:r>
            <a:r>
              <a:rPr lang="en-US" dirty="0"/>
              <a:t> </a:t>
            </a:r>
            <a:r>
              <a:rPr lang="en-HK" dirty="0">
                <a:sym typeface="Symbol" panose="05050102010706020507" pitchFamily="18" charset="2"/>
              </a:rPr>
              <a:t></a:t>
            </a:r>
            <a:r>
              <a:rPr lang="en-US" dirty="0"/>
              <a:t> </a:t>
            </a:r>
            <a:r>
              <a:rPr lang="en-US" dirty="0" err="1"/>
              <a:t>BranchAddress</a:t>
            </a:r>
            <a:endParaRPr lang="en-HK" dirty="0"/>
          </a:p>
          <a:p>
            <a:pPr marL="457200" lvl="0" indent="-457200">
              <a:buFont typeface="+mj-lt"/>
              <a:buAutoNum type="alphaLcParenR"/>
            </a:pPr>
            <a:r>
              <a:rPr lang="en-US" dirty="0"/>
              <a:t>Why this table is not in 2NF?</a:t>
            </a:r>
            <a:endParaRPr lang="en-HK" dirty="0"/>
          </a:p>
          <a:p>
            <a:pPr marL="457200" lvl="0" indent="-457200">
              <a:buFont typeface="+mj-lt"/>
              <a:buAutoNum type="alphaLcParenR"/>
            </a:pPr>
            <a:r>
              <a:rPr lang="en-US" dirty="0"/>
              <a:t>Describe and illustrate the process of normalizing the data shown in this table to third normal form (3NF).</a:t>
            </a:r>
            <a:endParaRPr lang="en-HK" dirty="0"/>
          </a:p>
          <a:p>
            <a:pPr lvl="0"/>
            <a:endParaRPr lang="en-HK" dirty="0"/>
          </a:p>
          <a:p>
            <a:pPr marL="0" lvl="0" indent="0">
              <a:buNone/>
            </a:pPr>
            <a:r>
              <a:rPr lang="en-HK" dirty="0"/>
              <a:t>   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554891C-73F1-4B89-8E24-5A4D1601CB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4</a:t>
            </a:fld>
            <a:endParaRPr lang="en-US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BBB3D591-2F9A-4EC6-96C0-92B0A1F0FFD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0590124"/>
              </p:ext>
            </p:extLst>
          </p:nvPr>
        </p:nvGraphicFramePr>
        <p:xfrm>
          <a:off x="347075" y="4867104"/>
          <a:ext cx="11495767" cy="155575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27036">
                  <a:extLst>
                    <a:ext uri="{9D8B030D-6E8A-4147-A177-3AD203B41FA5}">
                      <a16:colId xmlns:a16="http://schemas.microsoft.com/office/drawing/2014/main" val="4061933179"/>
                    </a:ext>
                  </a:extLst>
                </a:gridCol>
                <a:gridCol w="1155851">
                  <a:extLst>
                    <a:ext uri="{9D8B030D-6E8A-4147-A177-3AD203B41FA5}">
                      <a16:colId xmlns:a16="http://schemas.microsoft.com/office/drawing/2014/main" val="2423376276"/>
                    </a:ext>
                  </a:extLst>
                </a:gridCol>
                <a:gridCol w="4091004">
                  <a:extLst>
                    <a:ext uri="{9D8B030D-6E8A-4147-A177-3AD203B41FA5}">
                      <a16:colId xmlns:a16="http://schemas.microsoft.com/office/drawing/2014/main" val="2083607021"/>
                    </a:ext>
                  </a:extLst>
                </a:gridCol>
                <a:gridCol w="1872048">
                  <a:extLst>
                    <a:ext uri="{9D8B030D-6E8A-4147-A177-3AD203B41FA5}">
                      <a16:colId xmlns:a16="http://schemas.microsoft.com/office/drawing/2014/main" val="1671566369"/>
                    </a:ext>
                  </a:extLst>
                </a:gridCol>
                <a:gridCol w="1235676">
                  <a:extLst>
                    <a:ext uri="{9D8B030D-6E8A-4147-A177-3AD203B41FA5}">
                      <a16:colId xmlns:a16="http://schemas.microsoft.com/office/drawing/2014/main" val="4061272286"/>
                    </a:ext>
                  </a:extLst>
                </a:gridCol>
                <a:gridCol w="2014152">
                  <a:extLst>
                    <a:ext uri="{9D8B030D-6E8A-4147-A177-3AD203B41FA5}">
                      <a16:colId xmlns:a16="http://schemas.microsoft.com/office/drawing/2014/main" val="1336038616"/>
                    </a:ext>
                  </a:extLst>
                </a:gridCol>
              </a:tblGrid>
              <a:tr h="13716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StaffNo</a:t>
                      </a:r>
                      <a:endParaRPr lang="en-HK" sz="18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8415" marR="18415" marT="18415" marB="18415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BranchNo</a:t>
                      </a:r>
                      <a:endParaRPr lang="en-HK" sz="18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8415" marR="18415" marT="18415" marB="18415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BranchAddress</a:t>
                      </a:r>
                      <a:endParaRPr lang="en-HK" sz="18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8415" marR="18415" marT="18415" marB="18415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Name</a:t>
                      </a:r>
                      <a:endParaRPr lang="en-HK" sz="18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8415" marR="18415" marT="18415" marB="18415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Position</a:t>
                      </a:r>
                      <a:endParaRPr lang="en-HK" sz="18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8415" marR="18415" marT="18415" marB="18415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HoursPerWeek</a:t>
                      </a:r>
                      <a:endParaRPr lang="en-HK" sz="18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8415" marR="18415" marT="18415" marB="18415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58812950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S4555</a:t>
                      </a:r>
                      <a:endParaRPr lang="en-HK" sz="18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8415" marR="18415" marT="18415" marB="18415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B002</a:t>
                      </a:r>
                      <a:endParaRPr lang="en-HK" sz="18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8415" marR="18415" marT="18415" marB="18415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City Center Plaza, Seattle, WA 98122</a:t>
                      </a:r>
                      <a:endParaRPr lang="en-HK" sz="18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8415" marR="18415" marT="18415" marB="18415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Ellen Layman</a:t>
                      </a:r>
                      <a:endParaRPr lang="en-HK" sz="18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8415" marR="18415" marT="18415" marB="18415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Assistant</a:t>
                      </a:r>
                      <a:endParaRPr lang="en-HK" sz="1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8415" marR="18415" marT="18415" marB="18415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</a:t>
                      </a:r>
                      <a:endParaRPr lang="en-HK" sz="1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8415" marR="18415" marT="18415" marB="18415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49575815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S4555</a:t>
                      </a:r>
                      <a:endParaRPr lang="en-HK" sz="18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8415" marR="18415" marT="18415" marB="18415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B004</a:t>
                      </a:r>
                      <a:endParaRPr lang="en-HK" sz="18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8415" marR="18415" marT="18415" marB="18415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 – 14th Avenue, Seattle, WA 98128</a:t>
                      </a:r>
                      <a:endParaRPr lang="en-HK" sz="18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8415" marR="18415" marT="18415" marB="18415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Ellen Layman</a:t>
                      </a:r>
                      <a:endParaRPr lang="en-HK" sz="18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8415" marR="18415" marT="18415" marB="18415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Assistant</a:t>
                      </a:r>
                      <a:endParaRPr lang="en-HK" sz="18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8415" marR="18415" marT="18415" marB="18415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  <a:endParaRPr lang="en-HK" sz="1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8415" marR="18415" marT="18415" marB="18415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18662501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S4612</a:t>
                      </a:r>
                      <a:endParaRPr lang="en-HK" sz="18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8415" marR="18415" marT="18415" marB="18415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B002</a:t>
                      </a:r>
                      <a:endParaRPr lang="en-HK" sz="18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8415" marR="18415" marT="18415" marB="18415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City Center Plaza, Seattle, WA 98122</a:t>
                      </a:r>
                      <a:endParaRPr lang="en-HK" sz="18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8415" marR="18415" marT="18415" marB="18415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Dave Sinclair</a:t>
                      </a:r>
                      <a:endParaRPr lang="en-HK" sz="18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8415" marR="18415" marT="18415" marB="18415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Assistant</a:t>
                      </a:r>
                      <a:endParaRPr lang="en-HK" sz="18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8415" marR="18415" marT="18415" marB="18415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</a:t>
                      </a:r>
                      <a:endParaRPr lang="en-HK" sz="18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8415" marR="18415" marT="18415" marB="18415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5186084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S4612</a:t>
                      </a:r>
                      <a:endParaRPr lang="en-HK" sz="18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8415" marR="18415" marT="18415" marB="18415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B004</a:t>
                      </a:r>
                      <a:endParaRPr lang="en-HK" sz="1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8415" marR="18415" marT="18415" marB="18415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 – 14th Avenue, Seattle, WA 98128</a:t>
                      </a:r>
                      <a:endParaRPr lang="en-HK" sz="18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8415" marR="18415" marT="18415" marB="18415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Dave Sinclair</a:t>
                      </a:r>
                      <a:endParaRPr lang="en-HK" sz="18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8415" marR="18415" marT="18415" marB="18415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Assistant</a:t>
                      </a:r>
                      <a:endParaRPr lang="en-HK" sz="18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8415" marR="18415" marT="18415" marB="18415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en-HK" sz="1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8415" marR="18415" marT="18415" marB="18415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7747806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932220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BE78A5-19C2-487E-BB51-CD37CC445E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Q</a:t>
            </a:r>
            <a:r>
              <a:rPr lang="en-HK" altLang="zh-TW" dirty="0" err="1"/>
              <a:t>uestion</a:t>
            </a:r>
            <a:r>
              <a:rPr lang="zh-TW" altLang="en-US" dirty="0"/>
              <a:t> </a:t>
            </a:r>
            <a:r>
              <a:rPr lang="en-HK" altLang="zh-TW" dirty="0"/>
              <a:t>2</a:t>
            </a:r>
            <a:r>
              <a:rPr lang="zh-TW" altLang="en-US" dirty="0"/>
              <a:t> </a:t>
            </a:r>
            <a:r>
              <a:rPr lang="en-HK" altLang="zh-TW" dirty="0"/>
              <a:t>(Answer)</a:t>
            </a:r>
            <a:endParaRPr lang="en-HK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F98ED7-1101-44E2-9697-5957864501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lphaLcParenR"/>
            </a:pPr>
            <a:r>
              <a:rPr lang="en-HK" dirty="0"/>
              <a:t>The primary key of </a:t>
            </a:r>
            <a:r>
              <a:rPr lang="en-HK" dirty="0" err="1"/>
              <a:t>StaffBranchAllocation</a:t>
            </a:r>
            <a:r>
              <a:rPr lang="en-HK" dirty="0"/>
              <a:t> table is {Staff No, </a:t>
            </a:r>
            <a:r>
              <a:rPr lang="en-HK" dirty="0" err="1"/>
              <a:t>BranchNo</a:t>
            </a:r>
            <a:r>
              <a:rPr lang="en-HK" dirty="0"/>
              <a:t>}. There exist the partial functional dependencies: </a:t>
            </a:r>
            <a:r>
              <a:rPr lang="en-HK" dirty="0" err="1"/>
              <a:t>StaffNo</a:t>
            </a:r>
            <a:r>
              <a:rPr lang="en-HK" dirty="0"/>
              <a:t> → Name, Position and </a:t>
            </a:r>
            <a:r>
              <a:rPr lang="en-HK" dirty="0" err="1"/>
              <a:t>BranchNo</a:t>
            </a:r>
            <a:r>
              <a:rPr lang="en-HK" dirty="0"/>
              <a:t> → </a:t>
            </a:r>
            <a:r>
              <a:rPr lang="en-HK" dirty="0" err="1"/>
              <a:t>BranchAddress</a:t>
            </a:r>
            <a:r>
              <a:rPr lang="en-HK" dirty="0"/>
              <a:t>. The non-key attributes are not fully dependent on the key. Thus, the table is NOT in 2NF.</a:t>
            </a:r>
          </a:p>
          <a:p>
            <a:pPr marL="457200" indent="-457200">
              <a:buFont typeface="+mj-lt"/>
              <a:buAutoNum type="alphaLcParenR"/>
            </a:pPr>
            <a:r>
              <a:rPr lang="en-HK" dirty="0"/>
              <a:t>Remove </a:t>
            </a:r>
            <a:r>
              <a:rPr lang="en-HK" dirty="0" err="1"/>
              <a:t>BranchAddress</a:t>
            </a:r>
            <a:r>
              <a:rPr lang="en-HK" dirty="0"/>
              <a:t>, Name, Position from </a:t>
            </a:r>
            <a:r>
              <a:rPr lang="en-HK" dirty="0" err="1"/>
              <a:t>StaffBranchAllocation</a:t>
            </a:r>
            <a:r>
              <a:rPr lang="en-HK" dirty="0"/>
              <a:t> relation to capture the partial functional dependencies separately. </a:t>
            </a:r>
          </a:p>
          <a:p>
            <a:endParaRPr lang="en-H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D34A236-262A-4479-86A5-C1A2BD1F55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5</a:t>
            </a:fld>
            <a:endParaRPr lang="en-US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C175BDC8-09AF-4E47-93B3-1870D5F3B39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0424097"/>
              </p:ext>
            </p:extLst>
          </p:nvPr>
        </p:nvGraphicFramePr>
        <p:xfrm>
          <a:off x="383059" y="4734231"/>
          <a:ext cx="3583459" cy="148209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70888">
                  <a:extLst>
                    <a:ext uri="{9D8B030D-6E8A-4147-A177-3AD203B41FA5}">
                      <a16:colId xmlns:a16="http://schemas.microsoft.com/office/drawing/2014/main" val="987256231"/>
                    </a:ext>
                  </a:extLst>
                </a:gridCol>
                <a:gridCol w="2412571">
                  <a:extLst>
                    <a:ext uri="{9D8B030D-6E8A-4147-A177-3AD203B41FA5}">
                      <a16:colId xmlns:a16="http://schemas.microsoft.com/office/drawing/2014/main" val="1981541970"/>
                    </a:ext>
                  </a:extLst>
                </a:gridCol>
              </a:tblGrid>
              <a:tr h="13716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 u="sng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BranchNo</a:t>
                      </a:r>
                      <a:endParaRPr lang="en-HK" sz="1800" b="1" u="sng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8415" marR="18415" marT="18415" marB="18415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BranchAddress</a:t>
                      </a:r>
                      <a:endParaRPr lang="en-HK" sz="18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8415" marR="18415" marT="18415" marB="18415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74415530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B002</a:t>
                      </a:r>
                      <a:endParaRPr lang="en-HK" sz="18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8415" marR="18415" marT="18415" marB="18415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City Center Plaza, Seattle, WA 98122</a:t>
                      </a:r>
                      <a:endParaRPr lang="en-HK" sz="1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8415" marR="18415" marT="18415" marB="18415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09278428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B004</a:t>
                      </a:r>
                      <a:endParaRPr lang="en-HK" sz="18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8415" marR="18415" marT="18415" marB="18415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 – 14th Avenue, Seattle, WA 98128</a:t>
                      </a:r>
                      <a:endParaRPr lang="en-HK" sz="1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8415" marR="18415" marT="18415" marB="18415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73585490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1040B3AC-53EE-41D6-A8E5-FF052E82D0D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5746973"/>
              </p:ext>
            </p:extLst>
          </p:nvPr>
        </p:nvGraphicFramePr>
        <p:xfrm>
          <a:off x="4088603" y="4734231"/>
          <a:ext cx="3095368" cy="148209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66703">
                  <a:extLst>
                    <a:ext uri="{9D8B030D-6E8A-4147-A177-3AD203B41FA5}">
                      <a16:colId xmlns:a16="http://schemas.microsoft.com/office/drawing/2014/main" val="3929623740"/>
                    </a:ext>
                  </a:extLst>
                </a:gridCol>
                <a:gridCol w="1064137">
                  <a:extLst>
                    <a:ext uri="{9D8B030D-6E8A-4147-A177-3AD203B41FA5}">
                      <a16:colId xmlns:a16="http://schemas.microsoft.com/office/drawing/2014/main" val="1174912776"/>
                    </a:ext>
                  </a:extLst>
                </a:gridCol>
                <a:gridCol w="1164528">
                  <a:extLst>
                    <a:ext uri="{9D8B030D-6E8A-4147-A177-3AD203B41FA5}">
                      <a16:colId xmlns:a16="http://schemas.microsoft.com/office/drawing/2014/main" val="3726506499"/>
                    </a:ext>
                  </a:extLst>
                </a:gridCol>
              </a:tblGrid>
              <a:tr h="13716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 u="sng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StaffNo</a:t>
                      </a:r>
                      <a:endParaRPr lang="en-HK" sz="1800" b="1" u="sng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8415" marR="18415" marT="18415" marB="18415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Name</a:t>
                      </a:r>
                      <a:endParaRPr lang="en-HK" sz="18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8415" marR="18415" marT="18415" marB="18415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Position</a:t>
                      </a:r>
                      <a:endParaRPr lang="en-HK" sz="18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8415" marR="18415" marT="18415" marB="18415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93193243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S4555</a:t>
                      </a:r>
                      <a:endParaRPr lang="en-HK" sz="1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8415" marR="18415" marT="18415" marB="18415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Ellen Layman</a:t>
                      </a:r>
                      <a:endParaRPr lang="en-HK" sz="1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8415" marR="18415" marT="18415" marB="18415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Assistant</a:t>
                      </a:r>
                      <a:endParaRPr lang="en-HK" sz="1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8415" marR="18415" marT="18415" marB="18415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82786019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S4612</a:t>
                      </a:r>
                      <a:endParaRPr lang="en-HK" sz="18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8415" marR="18415" marT="18415" marB="18415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Dave Sinclair</a:t>
                      </a:r>
                      <a:endParaRPr lang="en-HK" sz="1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8415" marR="18415" marT="18415" marB="18415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Assistant</a:t>
                      </a:r>
                      <a:endParaRPr lang="en-HK" sz="1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8415" marR="18415" marT="18415" marB="18415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82246869"/>
                  </a:ext>
                </a:extLst>
              </a:tr>
            </a:tbl>
          </a:graphicData>
        </a:graphic>
      </p:graphicFrame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67BEC2D7-6F71-4FC9-B3B3-572BFC4B4E5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3624781"/>
              </p:ext>
            </p:extLst>
          </p:nvPr>
        </p:nvGraphicFramePr>
        <p:xfrm>
          <a:off x="7306056" y="4734231"/>
          <a:ext cx="4066959" cy="155575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46969">
                  <a:extLst>
                    <a:ext uri="{9D8B030D-6E8A-4147-A177-3AD203B41FA5}">
                      <a16:colId xmlns:a16="http://schemas.microsoft.com/office/drawing/2014/main" val="3691120180"/>
                    </a:ext>
                  </a:extLst>
                </a:gridCol>
                <a:gridCol w="1166476">
                  <a:extLst>
                    <a:ext uri="{9D8B030D-6E8A-4147-A177-3AD203B41FA5}">
                      <a16:colId xmlns:a16="http://schemas.microsoft.com/office/drawing/2014/main" val="3070675272"/>
                    </a:ext>
                  </a:extLst>
                </a:gridCol>
                <a:gridCol w="1853514">
                  <a:extLst>
                    <a:ext uri="{9D8B030D-6E8A-4147-A177-3AD203B41FA5}">
                      <a16:colId xmlns:a16="http://schemas.microsoft.com/office/drawing/2014/main" val="2092839039"/>
                    </a:ext>
                  </a:extLst>
                </a:gridCol>
              </a:tblGrid>
              <a:tr h="13716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 u="sng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StaffNo</a:t>
                      </a:r>
                      <a:endParaRPr lang="en-HK" sz="1800" b="1" u="sng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8415" marR="18415" marT="18415" marB="18415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 u="sng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BranchNo</a:t>
                      </a:r>
                      <a:endParaRPr lang="en-HK" sz="1800" b="1" u="sng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8415" marR="18415" marT="18415" marB="18415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HoursPerWeek</a:t>
                      </a:r>
                      <a:endParaRPr lang="en-HK" sz="18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8415" marR="18415" marT="18415" marB="18415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74443695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S4555</a:t>
                      </a:r>
                      <a:endParaRPr lang="en-HK" sz="18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8415" marR="18415" marT="18415" marB="18415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B002</a:t>
                      </a:r>
                      <a:endParaRPr lang="en-HK" sz="1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8415" marR="18415" marT="18415" marB="18415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</a:t>
                      </a:r>
                      <a:endParaRPr lang="en-HK" sz="1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8415" marR="18415" marT="18415" marB="18415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35623899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S4555</a:t>
                      </a:r>
                      <a:endParaRPr lang="en-HK" sz="18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8415" marR="18415" marT="18415" marB="18415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B004</a:t>
                      </a:r>
                      <a:endParaRPr lang="en-HK" sz="18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8415" marR="18415" marT="18415" marB="18415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  <a:endParaRPr lang="en-HK" sz="1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8415" marR="18415" marT="18415" marB="18415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97935923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S4612</a:t>
                      </a:r>
                      <a:endParaRPr lang="en-HK" sz="18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8415" marR="18415" marT="18415" marB="18415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B002</a:t>
                      </a:r>
                      <a:endParaRPr lang="en-HK" sz="18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8415" marR="18415" marT="18415" marB="18415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</a:t>
                      </a:r>
                      <a:endParaRPr lang="en-HK" sz="1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8415" marR="18415" marT="18415" marB="18415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21164965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S4612</a:t>
                      </a:r>
                      <a:endParaRPr lang="en-HK" sz="18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8415" marR="18415" marT="18415" marB="18415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B004</a:t>
                      </a:r>
                      <a:endParaRPr lang="en-HK" sz="18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8415" marR="18415" marT="18415" marB="18415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en-HK" sz="1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8415" marR="18415" marT="18415" marB="18415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05063854"/>
                  </a:ext>
                </a:extLst>
              </a:tr>
            </a:tbl>
          </a:graphicData>
        </a:graphic>
      </p:graphicFrame>
      <p:sp>
        <p:nvSpPr>
          <p:cNvPr id="8" name="Rectangle 7">
            <a:extLst>
              <a:ext uri="{FF2B5EF4-FFF2-40B4-BE49-F238E27FC236}">
                <a16:creationId xmlns:a16="http://schemas.microsoft.com/office/drawing/2014/main" id="{34FFDECB-CD8E-451C-84CB-0A377FF6B6F0}"/>
              </a:ext>
            </a:extLst>
          </p:cNvPr>
          <p:cNvSpPr/>
          <p:nvPr/>
        </p:nvSpPr>
        <p:spPr>
          <a:xfrm>
            <a:off x="383059" y="4340886"/>
            <a:ext cx="9797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Branch</a:t>
            </a:r>
            <a:endParaRPr lang="en-HK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39EE1C2-2FE6-42D5-9908-8181B632F3DD}"/>
              </a:ext>
            </a:extLst>
          </p:cNvPr>
          <p:cNvSpPr/>
          <p:nvPr/>
        </p:nvSpPr>
        <p:spPr>
          <a:xfrm>
            <a:off x="4019448" y="4340886"/>
            <a:ext cx="69762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Staff</a:t>
            </a:r>
            <a:endParaRPr lang="en-HK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863394C-E8DA-40BE-8CAD-82AC511856DB}"/>
              </a:ext>
            </a:extLst>
          </p:cNvPr>
          <p:cNvSpPr/>
          <p:nvPr/>
        </p:nvSpPr>
        <p:spPr>
          <a:xfrm>
            <a:off x="7290788" y="4340886"/>
            <a:ext cx="26084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err="1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StaffBranchAllocation</a:t>
            </a:r>
            <a:endParaRPr lang="en-HK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76417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E6A603-C64B-463F-8ABB-920CE81C0A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/>
              <a:t>Question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5E4708-FA22-4D54-8344-BC19364735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02919" y="1974609"/>
            <a:ext cx="9784080" cy="4206240"/>
          </a:xfrm>
        </p:spPr>
        <p:txBody>
          <a:bodyPr>
            <a:normAutofit/>
          </a:bodyPr>
          <a:lstStyle/>
          <a:p>
            <a:pPr lvl="0"/>
            <a:r>
              <a:rPr lang="en-US" dirty="0"/>
              <a:t>Examine the </a:t>
            </a:r>
            <a:r>
              <a:rPr lang="en-US" b="1" dirty="0" err="1"/>
              <a:t>BranchManager</a:t>
            </a:r>
            <a:r>
              <a:rPr lang="en-US" dirty="0"/>
              <a:t> table shown below.</a:t>
            </a:r>
          </a:p>
          <a:p>
            <a:pPr lvl="1"/>
            <a:r>
              <a:rPr lang="en-HK" dirty="0" err="1"/>
              <a:t>BranchNo</a:t>
            </a:r>
            <a:r>
              <a:rPr lang="en-HK" dirty="0"/>
              <a:t> is the primary key</a:t>
            </a:r>
          </a:p>
          <a:p>
            <a:pPr lvl="1"/>
            <a:r>
              <a:rPr lang="en-US" dirty="0"/>
              <a:t>FD: </a:t>
            </a:r>
            <a:r>
              <a:rPr lang="en-US" dirty="0" err="1"/>
              <a:t>MgrStaffNo</a:t>
            </a:r>
            <a:r>
              <a:rPr lang="en-US" dirty="0"/>
              <a:t> </a:t>
            </a:r>
            <a:r>
              <a:rPr lang="en-HK" dirty="0">
                <a:sym typeface="Symbol" panose="05050102010706020507" pitchFamily="18" charset="2"/>
              </a:rPr>
              <a:t> </a:t>
            </a:r>
            <a:r>
              <a:rPr lang="en-US" dirty="0" err="1"/>
              <a:t>MgrName</a:t>
            </a:r>
            <a:endParaRPr lang="en-HK" dirty="0"/>
          </a:p>
          <a:p>
            <a:pPr marL="457200" lvl="0" indent="-457200">
              <a:buFont typeface="+mj-lt"/>
              <a:buAutoNum type="alphaLcParenR"/>
            </a:pPr>
            <a:r>
              <a:rPr lang="en-HK" dirty="0"/>
              <a:t>Why this table is not in 3NF?</a:t>
            </a:r>
          </a:p>
          <a:p>
            <a:pPr marL="457200" lvl="0" indent="-457200">
              <a:buFont typeface="+mj-lt"/>
              <a:buAutoNum type="alphaLcParenR"/>
            </a:pPr>
            <a:r>
              <a:rPr lang="en-HK" dirty="0"/>
              <a:t>Describe and illustrate the process of normalizing the data shown in this table to third normal form (3NF).</a:t>
            </a:r>
          </a:p>
          <a:p>
            <a:pPr marL="0" lvl="0" indent="0">
              <a:buNone/>
            </a:pPr>
            <a:r>
              <a:rPr lang="en-HK" dirty="0"/>
              <a:t>   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554891C-73F1-4B89-8E24-5A4D1601CB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6</a:t>
            </a:fld>
            <a:endParaRPr lang="en-US" dirty="0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A4EAC851-F6D9-481D-94D7-8C45605F07E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2714367"/>
              </p:ext>
            </p:extLst>
          </p:nvPr>
        </p:nvGraphicFramePr>
        <p:xfrm>
          <a:off x="1147079" y="4777499"/>
          <a:ext cx="9897842" cy="140335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81296">
                  <a:extLst>
                    <a:ext uri="{9D8B030D-6E8A-4147-A177-3AD203B41FA5}">
                      <a16:colId xmlns:a16="http://schemas.microsoft.com/office/drawing/2014/main" val="1841369882"/>
                    </a:ext>
                  </a:extLst>
                </a:gridCol>
                <a:gridCol w="4083908">
                  <a:extLst>
                    <a:ext uri="{9D8B030D-6E8A-4147-A177-3AD203B41FA5}">
                      <a16:colId xmlns:a16="http://schemas.microsoft.com/office/drawing/2014/main" val="1559355827"/>
                    </a:ext>
                  </a:extLst>
                </a:gridCol>
                <a:gridCol w="1853514">
                  <a:extLst>
                    <a:ext uri="{9D8B030D-6E8A-4147-A177-3AD203B41FA5}">
                      <a16:colId xmlns:a16="http://schemas.microsoft.com/office/drawing/2014/main" val="2524665956"/>
                    </a:ext>
                  </a:extLst>
                </a:gridCol>
                <a:gridCol w="1204783">
                  <a:extLst>
                    <a:ext uri="{9D8B030D-6E8A-4147-A177-3AD203B41FA5}">
                      <a16:colId xmlns:a16="http://schemas.microsoft.com/office/drawing/2014/main" val="38670235"/>
                    </a:ext>
                  </a:extLst>
                </a:gridCol>
                <a:gridCol w="1674341">
                  <a:extLst>
                    <a:ext uri="{9D8B030D-6E8A-4147-A177-3AD203B41FA5}">
                      <a16:colId xmlns:a16="http://schemas.microsoft.com/office/drawing/2014/main" val="1072450793"/>
                    </a:ext>
                  </a:extLst>
                </a:gridCol>
              </a:tblGrid>
              <a:tr h="13716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1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BranchNo</a:t>
                      </a:r>
                      <a:endParaRPr lang="en-HK" sz="16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8415" marR="18415" marT="18415" marB="18415" anchor="ctr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1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BranchAddress</a:t>
                      </a:r>
                      <a:endParaRPr lang="en-HK" sz="16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8415" marR="18415" marT="18415" marB="18415" anchor="ctr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1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TelNo</a:t>
                      </a:r>
                      <a:endParaRPr lang="en-HK" sz="16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8415" marR="18415" marT="18415" marB="18415" anchor="ctr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1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MgrStaffNo</a:t>
                      </a:r>
                      <a:endParaRPr lang="en-HK" sz="16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8415" marR="18415" marT="18415" marB="18415" anchor="ctr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1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MgrName</a:t>
                      </a:r>
                      <a:endParaRPr lang="en-HK" sz="16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8415" marR="18415" marT="18415" marB="18415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18654519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B001</a:t>
                      </a:r>
                      <a:endParaRPr lang="en-HK" sz="16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8415" marR="18415" marT="18415" marB="18415" anchor="ctr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 Jefferson Way, Portland, OR 97201</a:t>
                      </a:r>
                      <a:endParaRPr lang="en-HK" sz="16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8415" marR="18415" marT="18415" marB="18415" anchor="ctr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503-555-3618</a:t>
                      </a:r>
                      <a:endParaRPr lang="en-HK" sz="16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8415" marR="18415" marT="18415" marB="18415" anchor="ctr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S1500</a:t>
                      </a:r>
                      <a:endParaRPr lang="en-HK" sz="16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8415" marR="18415" marT="18415" marB="18415" anchor="ctr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Tom Daniels</a:t>
                      </a:r>
                      <a:endParaRPr lang="en-HK" sz="16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8415" marR="18415" marT="18415" marB="18415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81403352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B002</a:t>
                      </a:r>
                      <a:endParaRPr lang="en-HK" sz="16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8415" marR="18415" marT="18415" marB="18415" anchor="ctr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City Center Plaza, Seattle, WA 98122</a:t>
                      </a:r>
                      <a:endParaRPr lang="en-HK" sz="16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8415" marR="18415" marT="18415" marB="18415" anchor="ctr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206-555-6756</a:t>
                      </a:r>
                      <a:endParaRPr lang="en-HK" sz="16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8415" marR="18415" marT="18415" marB="18415" anchor="ctr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S0010</a:t>
                      </a:r>
                      <a:endParaRPr lang="en-HK" sz="16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8415" marR="18415" marT="18415" marB="18415" anchor="ctr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Mary Martinez</a:t>
                      </a:r>
                      <a:endParaRPr lang="en-HK" sz="16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8415" marR="18415" marT="18415" marB="18415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5550978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B003</a:t>
                      </a:r>
                      <a:endParaRPr lang="en-HK" sz="16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8415" marR="18415" marT="18415" marB="18415" anchor="ctr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 – 8th Avenue, New York, NY 10012</a:t>
                      </a:r>
                      <a:endParaRPr lang="en-HK" sz="16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8415" marR="18415" marT="18415" marB="18415" anchor="ctr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212-371-3000</a:t>
                      </a:r>
                      <a:endParaRPr lang="en-HK" sz="16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8415" marR="18415" marT="18415" marB="18415" anchor="ctr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S0145</a:t>
                      </a:r>
                      <a:endParaRPr lang="en-HK" sz="16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8415" marR="18415" marT="18415" marB="18415" anchor="ctr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Art Peters</a:t>
                      </a:r>
                      <a:endParaRPr lang="en-HK" sz="16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8415" marR="18415" marT="18415" marB="18415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52664152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B004</a:t>
                      </a:r>
                      <a:endParaRPr lang="en-HK" sz="16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8415" marR="18415" marT="18415" marB="18415" anchor="ctr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 – 14th Avenue, Seattle, WA 98128</a:t>
                      </a:r>
                      <a:endParaRPr lang="en-HK" sz="16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8415" marR="18415" marT="18415" marB="18415" anchor="ctr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206-555-3131</a:t>
                      </a:r>
                      <a:endParaRPr lang="en-HK" sz="16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8415" marR="18415" marT="18415" marB="18415" anchor="ctr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S2250</a:t>
                      </a:r>
                      <a:endParaRPr lang="en-HK" sz="16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8415" marR="18415" marT="18415" marB="18415" anchor="ctr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Sally Stern</a:t>
                      </a:r>
                      <a:endParaRPr lang="en-HK" sz="16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8415" marR="18415" marT="18415" marB="18415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715057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148253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94726C-242F-4F47-AF33-5933DD6415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/>
              <a:t>Question 3 (Answer)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32956D-BF84-4E28-A093-DE743372ED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lvl="0" indent="-457200">
              <a:buFont typeface="+mj-lt"/>
              <a:buAutoNum type="alphaLcParenR"/>
            </a:pPr>
            <a:r>
              <a:rPr lang="en-US" dirty="0"/>
              <a:t>There exists a non-key attribute transitively dependent on the key, i.e., </a:t>
            </a:r>
            <a:r>
              <a:rPr lang="en-US" dirty="0" err="1"/>
              <a:t>MgrName</a:t>
            </a:r>
            <a:r>
              <a:rPr lang="en-US" dirty="0"/>
              <a:t> depends on </a:t>
            </a:r>
            <a:r>
              <a:rPr lang="en-US" dirty="0" err="1"/>
              <a:t>MgrStaffNo</a:t>
            </a:r>
            <a:r>
              <a:rPr lang="en-US" dirty="0"/>
              <a:t> and </a:t>
            </a:r>
            <a:r>
              <a:rPr lang="en-US" dirty="0" err="1"/>
              <a:t>MgrStaffNo</a:t>
            </a:r>
            <a:r>
              <a:rPr lang="en-US" dirty="0"/>
              <a:t> depends on </a:t>
            </a:r>
            <a:r>
              <a:rPr lang="en-US" dirty="0" err="1"/>
              <a:t>BranchNo</a:t>
            </a:r>
            <a:r>
              <a:rPr lang="en-US" dirty="0"/>
              <a:t>.</a:t>
            </a:r>
            <a:endParaRPr lang="en-HK" dirty="0"/>
          </a:p>
          <a:p>
            <a:pPr marL="457200" lvl="0" indent="-457200">
              <a:buFont typeface="+mj-lt"/>
              <a:buAutoNum type="alphaLcParenR"/>
            </a:pPr>
            <a:r>
              <a:rPr lang="en-US" dirty="0"/>
              <a:t>Create another relation which specifically captures the dependency </a:t>
            </a:r>
            <a:r>
              <a:rPr lang="en-US" dirty="0" err="1"/>
              <a:t>MgrStaffNo</a:t>
            </a:r>
            <a:r>
              <a:rPr lang="en-US" dirty="0"/>
              <a:t> → </a:t>
            </a:r>
            <a:r>
              <a:rPr lang="en-US" dirty="0" err="1"/>
              <a:t>MgrName</a:t>
            </a:r>
            <a:r>
              <a:rPr lang="en-US" dirty="0"/>
              <a:t>  </a:t>
            </a:r>
            <a:endParaRPr lang="en-HK" dirty="0"/>
          </a:p>
          <a:p>
            <a:endParaRPr lang="en-H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3FD2ED7-7047-4500-B8EC-D4A307810A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7</a:t>
            </a:fld>
            <a:endParaRPr lang="en-US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F63804D6-37B6-4316-838E-BFC625BBF75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4072496"/>
              </p:ext>
            </p:extLst>
          </p:nvPr>
        </p:nvGraphicFramePr>
        <p:xfrm>
          <a:off x="428271" y="4615248"/>
          <a:ext cx="7803428" cy="155575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286734">
                  <a:extLst>
                    <a:ext uri="{9D8B030D-6E8A-4147-A177-3AD203B41FA5}">
                      <a16:colId xmlns:a16="http://schemas.microsoft.com/office/drawing/2014/main" val="3971007367"/>
                    </a:ext>
                  </a:extLst>
                </a:gridCol>
                <a:gridCol w="3708012">
                  <a:extLst>
                    <a:ext uri="{9D8B030D-6E8A-4147-A177-3AD203B41FA5}">
                      <a16:colId xmlns:a16="http://schemas.microsoft.com/office/drawing/2014/main" val="2386023637"/>
                    </a:ext>
                  </a:extLst>
                </a:gridCol>
                <a:gridCol w="1508111">
                  <a:extLst>
                    <a:ext uri="{9D8B030D-6E8A-4147-A177-3AD203B41FA5}">
                      <a16:colId xmlns:a16="http://schemas.microsoft.com/office/drawing/2014/main" val="3704915269"/>
                    </a:ext>
                  </a:extLst>
                </a:gridCol>
                <a:gridCol w="1300571">
                  <a:extLst>
                    <a:ext uri="{9D8B030D-6E8A-4147-A177-3AD203B41FA5}">
                      <a16:colId xmlns:a16="http://schemas.microsoft.com/office/drawing/2014/main" val="392321718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BranchNo</a:t>
                      </a:r>
                      <a:endParaRPr lang="en-HK" sz="1800" b="1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8415" marR="18415" marT="18415" marB="18415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BranchAddress</a:t>
                      </a:r>
                      <a:endParaRPr lang="en-HK" sz="1800" b="1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8415" marR="18415" marT="18415" marB="18415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TelNo</a:t>
                      </a:r>
                      <a:endParaRPr lang="en-HK" sz="1800" b="1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8415" marR="18415" marT="18415" marB="18415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MgrStaffNo</a:t>
                      </a:r>
                      <a:endParaRPr lang="en-HK" sz="18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8415" marR="18415" marT="18415" marB="18415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86383655"/>
                  </a:ext>
                </a:extLst>
              </a:tr>
              <a:tr h="14605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B001</a:t>
                      </a:r>
                      <a:endParaRPr lang="en-HK" sz="18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8415" marR="18415" marT="18415" marB="18415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 Jefferson Way, Portland, OR 97201</a:t>
                      </a:r>
                      <a:endParaRPr lang="en-HK" sz="16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8415" marR="18415" marT="18415" marB="18415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503-555-3618</a:t>
                      </a:r>
                      <a:endParaRPr lang="en-HK" sz="1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8415" marR="18415" marT="18415" marB="18415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S1500</a:t>
                      </a:r>
                      <a:endParaRPr lang="en-HK" sz="18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8415" marR="18415" marT="18415" marB="18415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91481896"/>
                  </a:ext>
                </a:extLst>
              </a:tr>
              <a:tr h="14605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B002</a:t>
                      </a:r>
                      <a:endParaRPr lang="en-HK" sz="18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8415" marR="18415" marT="18415" marB="18415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City Center Plaza, Seattle, WA 98122</a:t>
                      </a:r>
                      <a:endParaRPr lang="en-HK" sz="16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8415" marR="18415" marT="18415" marB="18415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206-555-6756</a:t>
                      </a:r>
                      <a:endParaRPr lang="en-HK" sz="18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8415" marR="18415" marT="18415" marB="18415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S0010</a:t>
                      </a:r>
                      <a:endParaRPr lang="en-HK" sz="18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8415" marR="18415" marT="18415" marB="18415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86194475"/>
                  </a:ext>
                </a:extLst>
              </a:tr>
              <a:tr h="14605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B003</a:t>
                      </a:r>
                      <a:endParaRPr lang="en-HK" sz="18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8415" marR="18415" marT="18415" marB="18415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 – 8th Avenue, New York, NY 10012</a:t>
                      </a:r>
                      <a:endParaRPr lang="en-HK" sz="16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8415" marR="18415" marT="18415" marB="18415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212-371-3000</a:t>
                      </a:r>
                      <a:endParaRPr lang="en-HK" sz="18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8415" marR="18415" marT="18415" marB="18415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S0145</a:t>
                      </a:r>
                      <a:endParaRPr lang="en-HK" sz="18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8415" marR="18415" marT="18415" marB="18415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74501963"/>
                  </a:ext>
                </a:extLst>
              </a:tr>
              <a:tr h="14605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B004</a:t>
                      </a:r>
                      <a:endParaRPr lang="en-HK" sz="18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8415" marR="18415" marT="18415" marB="18415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 – 14th Avenue, Seattle, WA 98128</a:t>
                      </a:r>
                      <a:endParaRPr lang="en-HK" sz="16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8415" marR="18415" marT="18415" marB="18415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206-555-3131</a:t>
                      </a:r>
                      <a:endParaRPr lang="en-HK" sz="1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8415" marR="18415" marT="18415" marB="18415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S2250</a:t>
                      </a:r>
                      <a:endParaRPr lang="en-HK" sz="1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8415" marR="18415" marT="18415" marB="18415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45162351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E8D1FCCD-5BA9-4B93-896F-7AB5426AEBE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1585949"/>
              </p:ext>
            </p:extLst>
          </p:nvPr>
        </p:nvGraphicFramePr>
        <p:xfrm>
          <a:off x="8371702" y="4615248"/>
          <a:ext cx="3126259" cy="155575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278924">
                  <a:extLst>
                    <a:ext uri="{9D8B030D-6E8A-4147-A177-3AD203B41FA5}">
                      <a16:colId xmlns:a16="http://schemas.microsoft.com/office/drawing/2014/main" val="1081753899"/>
                    </a:ext>
                  </a:extLst>
                </a:gridCol>
                <a:gridCol w="1847335">
                  <a:extLst>
                    <a:ext uri="{9D8B030D-6E8A-4147-A177-3AD203B41FA5}">
                      <a16:colId xmlns:a16="http://schemas.microsoft.com/office/drawing/2014/main" val="1023519232"/>
                    </a:ext>
                  </a:extLst>
                </a:gridCol>
              </a:tblGrid>
              <a:tr h="13716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MgrStaffNo</a:t>
                      </a:r>
                      <a:endParaRPr lang="en-HK" sz="18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8415" marR="18415" marT="18415" marB="18415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b="1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MgrName</a:t>
                      </a:r>
                      <a:endParaRPr lang="en-HK" sz="18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8415" marR="18415" marT="18415" marB="18415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922510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S1500</a:t>
                      </a:r>
                      <a:endParaRPr lang="en-HK" sz="18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8415" marR="18415" marT="18415" marB="18415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Tom Daniels</a:t>
                      </a:r>
                      <a:endParaRPr lang="en-HK" sz="18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8415" marR="18415" marT="18415" marB="18415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84358335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S0010</a:t>
                      </a:r>
                      <a:endParaRPr lang="en-HK" sz="18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8415" marR="18415" marT="18415" marB="18415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Mary Martinez</a:t>
                      </a:r>
                      <a:endParaRPr lang="en-HK" sz="18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8415" marR="18415" marT="18415" marB="18415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07300600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S0145</a:t>
                      </a:r>
                      <a:endParaRPr lang="en-HK" sz="18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8415" marR="18415" marT="18415" marB="18415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Art Peters</a:t>
                      </a:r>
                      <a:endParaRPr lang="en-HK" sz="18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8415" marR="18415" marT="18415" marB="18415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86861300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S2250</a:t>
                      </a:r>
                      <a:endParaRPr lang="en-HK" sz="18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8415" marR="18415" marT="18415" marB="18415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Sally Stern</a:t>
                      </a:r>
                      <a:endParaRPr lang="en-HK" sz="1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8415" marR="18415" marT="18415" marB="18415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36789163"/>
                  </a:ext>
                </a:extLst>
              </a:tr>
            </a:tbl>
          </a:graphicData>
        </a:graphic>
      </p:graphicFrame>
      <p:sp>
        <p:nvSpPr>
          <p:cNvPr id="7" name="Rectangle 6">
            <a:extLst>
              <a:ext uri="{FF2B5EF4-FFF2-40B4-BE49-F238E27FC236}">
                <a16:creationId xmlns:a16="http://schemas.microsoft.com/office/drawing/2014/main" id="{CF907CA1-E5A9-42B4-A2C2-5E225D4630D0}"/>
              </a:ext>
            </a:extLst>
          </p:cNvPr>
          <p:cNvSpPr/>
          <p:nvPr/>
        </p:nvSpPr>
        <p:spPr>
          <a:xfrm>
            <a:off x="383059" y="4236550"/>
            <a:ext cx="9797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Branch</a:t>
            </a:r>
            <a:endParaRPr lang="en-HK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6A7ABC5-6F46-4C8F-8CD1-A9A9EEF83E2A}"/>
              </a:ext>
            </a:extLst>
          </p:cNvPr>
          <p:cNvSpPr/>
          <p:nvPr/>
        </p:nvSpPr>
        <p:spPr>
          <a:xfrm>
            <a:off x="8316097" y="4236550"/>
            <a:ext cx="164660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b="1" dirty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M</a:t>
            </a:r>
            <a:r>
              <a:rPr lang="en-HK" altLang="zh-TW" b="1" dirty="0" err="1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anagerStaff</a:t>
            </a:r>
            <a:endParaRPr lang="en-HK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10267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E6A603-C64B-463F-8ABB-920CE81C0A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/>
              <a:t>Question 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5E4708-FA22-4D54-8344-BC19364735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1449" y="2200708"/>
            <a:ext cx="10429103" cy="5065064"/>
          </a:xfrm>
        </p:spPr>
        <p:txBody>
          <a:bodyPr>
            <a:normAutofit/>
          </a:bodyPr>
          <a:lstStyle/>
          <a:p>
            <a:pPr lvl="0">
              <a:lnSpc>
                <a:spcPct val="110000"/>
              </a:lnSpc>
            </a:pPr>
            <a:r>
              <a:rPr lang="en-HK" dirty="0"/>
              <a:t>Examine the table shown below and the set of functional dependency on its attributes:</a:t>
            </a:r>
          </a:p>
          <a:p>
            <a:pPr marL="457200" lvl="0" indent="-457200">
              <a:lnSpc>
                <a:spcPct val="110000"/>
              </a:lnSpc>
              <a:buFont typeface="+mj-lt"/>
              <a:buAutoNum type="alphaLcParenR"/>
            </a:pPr>
            <a:endParaRPr lang="en-US" dirty="0"/>
          </a:p>
          <a:p>
            <a:pPr marL="457200" lvl="0" indent="-457200">
              <a:lnSpc>
                <a:spcPct val="110000"/>
              </a:lnSpc>
              <a:buFont typeface="+mj-lt"/>
              <a:buAutoNum type="alphaLcParenR"/>
            </a:pPr>
            <a:endParaRPr lang="en-US" dirty="0"/>
          </a:p>
          <a:p>
            <a:pPr marL="457200" lvl="0" indent="-457200">
              <a:lnSpc>
                <a:spcPct val="110000"/>
              </a:lnSpc>
              <a:buFont typeface="+mj-lt"/>
              <a:buAutoNum type="alphaLcParenR"/>
            </a:pPr>
            <a:endParaRPr lang="en-US" dirty="0"/>
          </a:p>
          <a:p>
            <a:pPr marL="457200" lvl="0" indent="-457200">
              <a:lnSpc>
                <a:spcPct val="110000"/>
              </a:lnSpc>
              <a:buFont typeface="+mj-lt"/>
              <a:buAutoNum type="alphaLcParenR"/>
            </a:pPr>
            <a:endParaRPr lang="en-US" dirty="0"/>
          </a:p>
          <a:p>
            <a:pPr marL="457200" lvl="0" indent="-457200">
              <a:lnSpc>
                <a:spcPct val="110000"/>
              </a:lnSpc>
              <a:buFont typeface="+mj-lt"/>
              <a:buAutoNum type="alphaLcParenR"/>
            </a:pPr>
            <a:r>
              <a:rPr lang="en-US" dirty="0"/>
              <a:t>Find all candidate keys of this table.</a:t>
            </a:r>
            <a:endParaRPr lang="en-HK" dirty="0"/>
          </a:p>
          <a:p>
            <a:pPr marL="457200" lvl="0" indent="-457200">
              <a:lnSpc>
                <a:spcPct val="110000"/>
              </a:lnSpc>
              <a:buFont typeface="+mj-lt"/>
              <a:buAutoNum type="alphaLcParenR"/>
            </a:pPr>
            <a:r>
              <a:rPr lang="en-US" dirty="0"/>
              <a:t>Decompose this table into a design into BCNF.</a:t>
            </a:r>
            <a:endParaRPr lang="en-H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554891C-73F1-4B89-8E24-5A4D1601CB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70582A9-CE22-4438-871B-D330F072502E}"/>
              </a:ext>
            </a:extLst>
          </p:cNvPr>
          <p:cNvSpPr/>
          <p:nvPr/>
        </p:nvSpPr>
        <p:spPr>
          <a:xfrm>
            <a:off x="5627472" y="2980090"/>
            <a:ext cx="6096000" cy="2505814"/>
          </a:xfrm>
          <a:prstGeom prst="rect">
            <a:avLst/>
          </a:prstGeom>
        </p:spPr>
        <p:txBody>
          <a:bodyPr>
            <a:spAutoFit/>
          </a:bodyPr>
          <a:lstStyle/>
          <a:p>
            <a:pPr marL="742950" lvl="1" indent="-28575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HK" dirty="0">
                <a:latin typeface="Arial" panose="020B0604020202020204" pitchFamily="34" charset="0"/>
                <a:cs typeface="Arial" panose="020B0604020202020204" pitchFamily="34" charset="0"/>
              </a:rPr>
              <a:t>FDs: </a:t>
            </a:r>
          </a:p>
          <a:p>
            <a:pPr marL="1257300" lvl="2" indent="-342900">
              <a:lnSpc>
                <a:spcPct val="110000"/>
              </a:lnSpc>
              <a:buFont typeface="+mj-lt"/>
              <a:buAutoNum type="arabicPeriod"/>
            </a:pPr>
            <a:r>
              <a:rPr lang="en-HK" dirty="0" err="1">
                <a:latin typeface="Arial" panose="020B0604020202020204" pitchFamily="34" charset="0"/>
                <a:cs typeface="Arial" panose="020B0604020202020204" pitchFamily="34" charset="0"/>
              </a:rPr>
              <a:t>CourseId</a:t>
            </a:r>
            <a:r>
              <a:rPr lang="en-HK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HK" dirty="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</a:t>
            </a:r>
            <a:r>
              <a:rPr lang="en-HK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HK" dirty="0" err="1">
                <a:latin typeface="Arial" panose="020B0604020202020204" pitchFamily="34" charset="0"/>
                <a:cs typeface="Arial" panose="020B0604020202020204" pitchFamily="34" charset="0"/>
              </a:rPr>
              <a:t>CourseName</a:t>
            </a:r>
            <a:endParaRPr lang="en-HK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57300" lvl="2" indent="-342900">
              <a:lnSpc>
                <a:spcPct val="110000"/>
              </a:lnSpc>
              <a:buFont typeface="+mj-lt"/>
              <a:buAutoNum type="arabicPeriod"/>
            </a:pPr>
            <a:r>
              <a:rPr lang="en-HK" dirty="0" err="1">
                <a:latin typeface="Arial" panose="020B0604020202020204" pitchFamily="34" charset="0"/>
                <a:cs typeface="Arial" panose="020B0604020202020204" pitchFamily="34" charset="0"/>
              </a:rPr>
              <a:t>CourseName</a:t>
            </a:r>
            <a:r>
              <a:rPr lang="en-HK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HK" dirty="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</a:t>
            </a:r>
            <a:r>
              <a:rPr lang="en-HK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HK" dirty="0" err="1">
                <a:latin typeface="Arial" panose="020B0604020202020204" pitchFamily="34" charset="0"/>
                <a:cs typeface="Arial" panose="020B0604020202020204" pitchFamily="34" charset="0"/>
              </a:rPr>
              <a:t>CourseId</a:t>
            </a:r>
            <a:endParaRPr lang="en-HK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57300" lvl="2" indent="-342900">
              <a:lnSpc>
                <a:spcPct val="110000"/>
              </a:lnSpc>
              <a:buFont typeface="+mj-lt"/>
              <a:buAutoNum type="arabicPeriod"/>
            </a:pPr>
            <a:r>
              <a:rPr lang="en-HK" dirty="0">
                <a:latin typeface="Arial" panose="020B0604020202020204" pitchFamily="34" charset="0"/>
                <a:cs typeface="Arial" panose="020B0604020202020204" pitchFamily="34" charset="0"/>
              </a:rPr>
              <a:t>{</a:t>
            </a:r>
            <a:r>
              <a:rPr lang="en-HK" dirty="0" err="1">
                <a:latin typeface="Arial" panose="020B0604020202020204" pitchFamily="34" charset="0"/>
                <a:cs typeface="Arial" panose="020B0604020202020204" pitchFamily="34" charset="0"/>
              </a:rPr>
              <a:t>CourseId</a:t>
            </a:r>
            <a:r>
              <a:rPr lang="en-HK" dirty="0">
                <a:latin typeface="Arial" panose="020B0604020202020204" pitchFamily="34" charset="0"/>
                <a:cs typeface="Arial" panose="020B0604020202020204" pitchFamily="34" charset="0"/>
              </a:rPr>
              <a:t>, Year} </a:t>
            </a:r>
            <a:r>
              <a:rPr lang="en-HK" dirty="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</a:t>
            </a:r>
            <a:r>
              <a:rPr lang="en-HK" dirty="0">
                <a:latin typeface="Arial" panose="020B0604020202020204" pitchFamily="34" charset="0"/>
                <a:cs typeface="Arial" panose="020B0604020202020204" pitchFamily="34" charset="0"/>
              </a:rPr>
              <a:t> Lecturer</a:t>
            </a:r>
          </a:p>
          <a:p>
            <a:pPr marL="1257300" lvl="2" indent="-342900">
              <a:lnSpc>
                <a:spcPct val="110000"/>
              </a:lnSpc>
              <a:buFont typeface="+mj-lt"/>
              <a:buAutoNum type="arabicPeriod"/>
            </a:pPr>
            <a:r>
              <a:rPr lang="en-HK" dirty="0">
                <a:latin typeface="Arial" panose="020B0604020202020204" pitchFamily="34" charset="0"/>
                <a:cs typeface="Arial" panose="020B0604020202020204" pitchFamily="34" charset="0"/>
              </a:rPr>
              <a:t>{</a:t>
            </a:r>
            <a:r>
              <a:rPr lang="en-HK" dirty="0" err="1">
                <a:latin typeface="Arial" panose="020B0604020202020204" pitchFamily="34" charset="0"/>
                <a:cs typeface="Arial" panose="020B0604020202020204" pitchFamily="34" charset="0"/>
              </a:rPr>
              <a:t>CourseId</a:t>
            </a:r>
            <a:r>
              <a:rPr lang="en-HK" dirty="0">
                <a:latin typeface="Arial" panose="020B0604020202020204" pitchFamily="34" charset="0"/>
                <a:cs typeface="Arial" panose="020B0604020202020204" pitchFamily="34" charset="0"/>
              </a:rPr>
              <a:t>, Year} </a:t>
            </a:r>
            <a:r>
              <a:rPr lang="en-HK" dirty="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</a:t>
            </a:r>
            <a:r>
              <a:rPr lang="en-HK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HK" dirty="0" err="1">
                <a:latin typeface="Arial" panose="020B0604020202020204" pitchFamily="34" charset="0"/>
                <a:cs typeface="Arial" panose="020B0604020202020204" pitchFamily="34" charset="0"/>
              </a:rPr>
              <a:t>Enrollment</a:t>
            </a:r>
            <a:endParaRPr lang="en-HK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57300" lvl="2" indent="-342900">
              <a:lnSpc>
                <a:spcPct val="110000"/>
              </a:lnSpc>
              <a:buFont typeface="+mj-lt"/>
              <a:buAutoNum type="arabicPeriod"/>
            </a:pPr>
            <a:r>
              <a:rPr lang="en-HK" dirty="0" err="1">
                <a:latin typeface="Arial" panose="020B0604020202020204" pitchFamily="34" charset="0"/>
                <a:cs typeface="Arial" panose="020B0604020202020204" pitchFamily="34" charset="0"/>
              </a:rPr>
              <a:t>RoomId</a:t>
            </a:r>
            <a:r>
              <a:rPr lang="en-HK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HK" dirty="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</a:t>
            </a:r>
            <a:r>
              <a:rPr lang="en-HK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HK" dirty="0" err="1">
                <a:latin typeface="Arial" panose="020B0604020202020204" pitchFamily="34" charset="0"/>
                <a:cs typeface="Arial" panose="020B0604020202020204" pitchFamily="34" charset="0"/>
              </a:rPr>
              <a:t>RoomCapacity</a:t>
            </a:r>
            <a:endParaRPr lang="en-HK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57300" lvl="2" indent="-342900">
              <a:lnSpc>
                <a:spcPct val="110000"/>
              </a:lnSpc>
              <a:buFont typeface="+mj-lt"/>
              <a:buAutoNum type="arabicPeriod"/>
            </a:pPr>
            <a:r>
              <a:rPr lang="en-HK" dirty="0">
                <a:latin typeface="Arial" panose="020B0604020202020204" pitchFamily="34" charset="0"/>
                <a:cs typeface="Arial" panose="020B0604020202020204" pitchFamily="34" charset="0"/>
              </a:rPr>
              <a:t>{</a:t>
            </a:r>
            <a:r>
              <a:rPr lang="en-HK" dirty="0" err="1">
                <a:latin typeface="Arial" panose="020B0604020202020204" pitchFamily="34" charset="0"/>
                <a:cs typeface="Arial" panose="020B0604020202020204" pitchFamily="34" charset="0"/>
              </a:rPr>
              <a:t>RoomId</a:t>
            </a:r>
            <a:r>
              <a:rPr lang="en-HK" dirty="0">
                <a:latin typeface="Arial" panose="020B0604020202020204" pitchFamily="34" charset="0"/>
                <a:cs typeface="Arial" panose="020B0604020202020204" pitchFamily="34" charset="0"/>
              </a:rPr>
              <a:t>, Year, Day, Time} </a:t>
            </a:r>
            <a:r>
              <a:rPr lang="en-HK" dirty="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</a:t>
            </a:r>
            <a:r>
              <a:rPr lang="en-HK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HK" dirty="0" err="1">
                <a:latin typeface="Arial" panose="020B0604020202020204" pitchFamily="34" charset="0"/>
                <a:cs typeface="Arial" panose="020B0604020202020204" pitchFamily="34" charset="0"/>
              </a:rPr>
              <a:t>CourseId</a:t>
            </a:r>
            <a:endParaRPr lang="en-HK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57300" lvl="2" indent="-342900">
              <a:lnSpc>
                <a:spcPct val="110000"/>
              </a:lnSpc>
              <a:buFont typeface="+mj-lt"/>
              <a:buAutoNum type="arabicPeriod"/>
            </a:pPr>
            <a:r>
              <a:rPr lang="en-HK" dirty="0">
                <a:latin typeface="Arial" panose="020B0604020202020204" pitchFamily="34" charset="0"/>
                <a:cs typeface="Arial" panose="020B0604020202020204" pitchFamily="34" charset="0"/>
              </a:rPr>
              <a:t>{</a:t>
            </a:r>
            <a:r>
              <a:rPr lang="en-HK" dirty="0" err="1">
                <a:latin typeface="Arial" panose="020B0604020202020204" pitchFamily="34" charset="0"/>
                <a:cs typeface="Arial" panose="020B0604020202020204" pitchFamily="34" charset="0"/>
              </a:rPr>
              <a:t>CourseId</a:t>
            </a:r>
            <a:r>
              <a:rPr lang="en-HK" dirty="0">
                <a:latin typeface="Arial" panose="020B0604020202020204" pitchFamily="34" charset="0"/>
                <a:cs typeface="Arial" panose="020B0604020202020204" pitchFamily="34" charset="0"/>
              </a:rPr>
              <a:t>, Year, Day, Time} </a:t>
            </a:r>
            <a:r>
              <a:rPr lang="en-HK" dirty="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</a:t>
            </a:r>
            <a:r>
              <a:rPr lang="en-HK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HK" dirty="0" err="1">
                <a:latin typeface="Arial" panose="020B0604020202020204" pitchFamily="34" charset="0"/>
                <a:cs typeface="Arial" panose="020B0604020202020204" pitchFamily="34" charset="0"/>
              </a:rPr>
              <a:t>RoomId</a:t>
            </a:r>
            <a:endParaRPr lang="en-HK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255D0C4-91A2-4668-99D5-9A8CEF916C7F}"/>
              </a:ext>
            </a:extLst>
          </p:cNvPr>
          <p:cNvSpPr/>
          <p:nvPr/>
        </p:nvSpPr>
        <p:spPr>
          <a:xfrm>
            <a:off x="1270684" y="2980090"/>
            <a:ext cx="5259859" cy="9828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HK" dirty="0">
                <a:latin typeface="Arial" panose="020B0604020202020204" pitchFamily="34" charset="0"/>
                <a:cs typeface="Arial" panose="020B0604020202020204" pitchFamily="34" charset="0"/>
              </a:rPr>
              <a:t>CourseRmAlloc (</a:t>
            </a:r>
            <a:r>
              <a:rPr lang="en-HK" dirty="0" err="1">
                <a:latin typeface="Arial" panose="020B0604020202020204" pitchFamily="34" charset="0"/>
                <a:cs typeface="Arial" panose="020B0604020202020204" pitchFamily="34" charset="0"/>
              </a:rPr>
              <a:t>CourseId</a:t>
            </a:r>
            <a:r>
              <a:rPr lang="en-HK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HK" dirty="0" err="1">
                <a:latin typeface="Arial" panose="020B0604020202020204" pitchFamily="34" charset="0"/>
                <a:cs typeface="Arial" panose="020B0604020202020204" pitchFamily="34" charset="0"/>
              </a:rPr>
              <a:t>CourseName</a:t>
            </a:r>
            <a:r>
              <a:rPr lang="en-HK" dirty="0">
                <a:latin typeface="Arial" panose="020B0604020202020204" pitchFamily="34" charset="0"/>
                <a:cs typeface="Arial" panose="020B0604020202020204" pitchFamily="34" charset="0"/>
              </a:rPr>
              <a:t>, Year, Lecturer, </a:t>
            </a:r>
            <a:r>
              <a:rPr lang="en-HK" dirty="0" err="1">
                <a:latin typeface="Arial" panose="020B0604020202020204" pitchFamily="34" charset="0"/>
                <a:cs typeface="Arial" panose="020B0604020202020204" pitchFamily="34" charset="0"/>
              </a:rPr>
              <a:t>Enrollment</a:t>
            </a:r>
            <a:r>
              <a:rPr lang="en-HK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HK" dirty="0" err="1">
                <a:latin typeface="Arial" panose="020B0604020202020204" pitchFamily="34" charset="0"/>
                <a:cs typeface="Arial" panose="020B0604020202020204" pitchFamily="34" charset="0"/>
              </a:rPr>
              <a:t>RoomId</a:t>
            </a:r>
            <a:r>
              <a:rPr lang="en-HK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HK" dirty="0" err="1">
                <a:latin typeface="Arial" panose="020B0604020202020204" pitchFamily="34" charset="0"/>
                <a:cs typeface="Arial" panose="020B0604020202020204" pitchFamily="34" charset="0"/>
              </a:rPr>
              <a:t>RoomCapacity</a:t>
            </a:r>
            <a:r>
              <a:rPr lang="en-HK" dirty="0">
                <a:latin typeface="Arial" panose="020B0604020202020204" pitchFamily="34" charset="0"/>
                <a:cs typeface="Arial" panose="020B0604020202020204" pitchFamily="34" charset="0"/>
              </a:rPr>
              <a:t>, Day, Time)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56699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877A7B-7721-4DA8-97EF-720D4ABBB1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Question</a:t>
            </a:r>
            <a:r>
              <a:rPr lang="en-HK" altLang="zh-TW" dirty="0"/>
              <a:t> 4 (Answer) (1/6)</a:t>
            </a:r>
            <a:endParaRPr lang="en-HK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90DE39-ED78-47D9-8444-950848B6F7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02918" y="2011680"/>
            <a:ext cx="10319757" cy="4206240"/>
          </a:xfrm>
        </p:spPr>
        <p:txBody>
          <a:bodyPr>
            <a:normAutofit/>
          </a:bodyPr>
          <a:lstStyle/>
          <a:p>
            <a:pPr marL="457200" lvl="0" indent="-457200">
              <a:buFont typeface="+mj-lt"/>
              <a:buAutoNum type="alphaLcParenR"/>
            </a:pPr>
            <a:r>
              <a:rPr lang="en-US" dirty="0"/>
              <a:t>There are three candidate keys in this table (based on their closure of attribute sets): </a:t>
            </a:r>
            <a:endParaRPr lang="en-HK" dirty="0"/>
          </a:p>
          <a:p>
            <a:pPr lvl="1"/>
            <a:r>
              <a:rPr lang="en-US" dirty="0"/>
              <a:t>{Year, Day, Time, </a:t>
            </a:r>
            <a:r>
              <a:rPr lang="en-US" dirty="0" err="1"/>
              <a:t>CourseId</a:t>
            </a:r>
            <a:r>
              <a:rPr lang="en-US" dirty="0"/>
              <a:t>}</a:t>
            </a:r>
            <a:endParaRPr lang="en-HK" dirty="0"/>
          </a:p>
          <a:p>
            <a:pPr lvl="1"/>
            <a:r>
              <a:rPr lang="en-US" dirty="0"/>
              <a:t>{Year, Day, Time, </a:t>
            </a:r>
            <a:r>
              <a:rPr lang="en-US" dirty="0" err="1"/>
              <a:t>CourseName</a:t>
            </a:r>
            <a:r>
              <a:rPr lang="en-US" dirty="0"/>
              <a:t>}</a:t>
            </a:r>
            <a:endParaRPr lang="en-HK" dirty="0"/>
          </a:p>
          <a:p>
            <a:pPr lvl="1"/>
            <a:r>
              <a:rPr lang="en-US" dirty="0"/>
              <a:t>{Year, Day, Time, </a:t>
            </a:r>
            <a:r>
              <a:rPr lang="en-US" dirty="0" err="1"/>
              <a:t>RoomId</a:t>
            </a:r>
            <a:r>
              <a:rPr lang="en-US" dirty="0"/>
              <a:t>}</a:t>
            </a:r>
            <a:endParaRPr lang="en-HK" dirty="0"/>
          </a:p>
          <a:p>
            <a:endParaRPr lang="en-H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ACD0DC-C34E-473B-8A6A-50652292AE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12598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17126B-81FF-4179-92FD-94945C47F5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Question</a:t>
            </a:r>
            <a:r>
              <a:rPr lang="en-HK" altLang="zh-TW" dirty="0"/>
              <a:t> 4 (Answer) (2/6)</a:t>
            </a:r>
            <a:endParaRPr lang="en-HK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A63567-7B26-4083-8F97-10842C6F95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lnSpc>
                <a:spcPct val="110000"/>
              </a:lnSpc>
            </a:pPr>
            <a:r>
              <a:rPr lang="en-HK" dirty="0"/>
              <a:t>R = {</a:t>
            </a:r>
            <a:r>
              <a:rPr lang="en-HK" dirty="0" err="1"/>
              <a:t>CourseId</a:t>
            </a:r>
            <a:r>
              <a:rPr lang="en-HK" dirty="0"/>
              <a:t>, </a:t>
            </a:r>
            <a:r>
              <a:rPr lang="en-HK" dirty="0" err="1"/>
              <a:t>CourseName</a:t>
            </a:r>
            <a:r>
              <a:rPr lang="en-HK" dirty="0"/>
              <a:t>, Year, Lecturer, </a:t>
            </a:r>
            <a:r>
              <a:rPr lang="en-HK" dirty="0" err="1"/>
              <a:t>Enrollment</a:t>
            </a:r>
            <a:r>
              <a:rPr lang="en-HK" dirty="0"/>
              <a:t>, </a:t>
            </a:r>
            <a:r>
              <a:rPr lang="en-HK" dirty="0" err="1"/>
              <a:t>RoomId</a:t>
            </a:r>
            <a:r>
              <a:rPr lang="en-HK" dirty="0"/>
              <a:t>, </a:t>
            </a:r>
            <a:r>
              <a:rPr lang="en-HK" dirty="0" err="1"/>
              <a:t>RoomCapacity</a:t>
            </a:r>
            <a:r>
              <a:rPr lang="en-HK" dirty="0"/>
              <a:t>, Day, Time}</a:t>
            </a:r>
          </a:p>
          <a:p>
            <a:pPr>
              <a:lnSpc>
                <a:spcPct val="110000"/>
              </a:lnSpc>
            </a:pPr>
            <a:r>
              <a:rPr lang="en-HK" dirty="0"/>
              <a:t>X = {</a:t>
            </a:r>
            <a:r>
              <a:rPr lang="en-US" altLang="zh-TW" dirty="0"/>
              <a:t>C</a:t>
            </a:r>
            <a:r>
              <a:rPr lang="en-HK" altLang="zh-TW" dirty="0" err="1"/>
              <a:t>ourseId</a:t>
            </a:r>
            <a:r>
              <a:rPr lang="en-HK" dirty="0"/>
              <a:t>}</a:t>
            </a:r>
          </a:p>
          <a:p>
            <a:pPr>
              <a:lnSpc>
                <a:spcPct val="110000"/>
              </a:lnSpc>
            </a:pPr>
            <a:r>
              <a:rPr lang="en-HK" dirty="0"/>
              <a:t>X</a:t>
            </a:r>
            <a:r>
              <a:rPr lang="en-HK" baseline="-25000" dirty="0"/>
              <a:t>0</a:t>
            </a:r>
            <a:r>
              <a:rPr lang="en-HK" dirty="0"/>
              <a:t> = {</a:t>
            </a:r>
            <a:r>
              <a:rPr lang="en-US" altLang="zh-TW" dirty="0"/>
              <a:t>C</a:t>
            </a:r>
            <a:r>
              <a:rPr lang="en-HK" altLang="zh-TW" dirty="0" err="1"/>
              <a:t>ourseId</a:t>
            </a:r>
            <a:r>
              <a:rPr lang="en-HK" dirty="0"/>
              <a:t>}</a:t>
            </a:r>
          </a:p>
          <a:p>
            <a:pPr lvl="1">
              <a:lnSpc>
                <a:spcPct val="110000"/>
              </a:lnSpc>
            </a:pPr>
            <a:r>
              <a:rPr lang="en-HK" dirty="0" err="1"/>
              <a:t>CourseId</a:t>
            </a:r>
            <a:r>
              <a:rPr lang="en-HK" dirty="0"/>
              <a:t> </a:t>
            </a:r>
            <a:r>
              <a:rPr lang="en-HK" dirty="0">
                <a:sym typeface="Symbol" panose="05050102010706020507" pitchFamily="18" charset="2"/>
              </a:rPr>
              <a:t></a:t>
            </a:r>
            <a:r>
              <a:rPr lang="en-HK" dirty="0"/>
              <a:t> </a:t>
            </a:r>
            <a:r>
              <a:rPr lang="en-HK" dirty="0" err="1"/>
              <a:t>CourseName</a:t>
            </a:r>
            <a:endParaRPr lang="en-HK" dirty="0"/>
          </a:p>
          <a:p>
            <a:pPr>
              <a:lnSpc>
                <a:spcPct val="110000"/>
              </a:lnSpc>
            </a:pPr>
            <a:r>
              <a:rPr lang="en-US" altLang="zh-TW" dirty="0"/>
              <a:t>X</a:t>
            </a:r>
            <a:r>
              <a:rPr lang="en-US" altLang="zh-TW" baseline="-25000" dirty="0"/>
              <a:t>1</a:t>
            </a:r>
            <a:r>
              <a:rPr lang="en-US" altLang="zh-TW" dirty="0"/>
              <a:t> = {C</a:t>
            </a:r>
            <a:r>
              <a:rPr lang="en-HK" altLang="zh-TW" dirty="0" err="1"/>
              <a:t>ourseId</a:t>
            </a:r>
            <a:r>
              <a:rPr lang="en-HK" altLang="zh-TW" dirty="0"/>
              <a:t>,</a:t>
            </a:r>
            <a:r>
              <a:rPr lang="zh-TW" altLang="en-US" dirty="0"/>
              <a:t> </a:t>
            </a:r>
            <a:r>
              <a:rPr lang="en-HK" altLang="zh-TW" dirty="0" err="1"/>
              <a:t>CourseName</a:t>
            </a:r>
            <a:r>
              <a:rPr lang="en-US" altLang="zh-TW" dirty="0"/>
              <a:t>}</a:t>
            </a:r>
          </a:p>
          <a:p>
            <a:pPr lvl="1">
              <a:lnSpc>
                <a:spcPct val="110000"/>
              </a:lnSpc>
            </a:pPr>
            <a:r>
              <a:rPr lang="en-HK" dirty="0" err="1"/>
              <a:t>CourseName</a:t>
            </a:r>
            <a:r>
              <a:rPr lang="en-HK" dirty="0"/>
              <a:t> </a:t>
            </a:r>
            <a:r>
              <a:rPr lang="en-HK" dirty="0">
                <a:sym typeface="Symbol" panose="05050102010706020507" pitchFamily="18" charset="2"/>
              </a:rPr>
              <a:t></a:t>
            </a:r>
            <a:r>
              <a:rPr lang="en-HK" dirty="0"/>
              <a:t> </a:t>
            </a:r>
            <a:r>
              <a:rPr lang="en-HK" dirty="0" err="1"/>
              <a:t>CourseId</a:t>
            </a:r>
            <a:endParaRPr lang="en-HK" dirty="0"/>
          </a:p>
          <a:p>
            <a:pPr>
              <a:lnSpc>
                <a:spcPct val="110000"/>
              </a:lnSpc>
            </a:pPr>
            <a:r>
              <a:rPr lang="en-US" altLang="zh-TW" dirty="0"/>
              <a:t>X</a:t>
            </a:r>
            <a:r>
              <a:rPr lang="en-US" altLang="zh-TW" baseline="-25000" dirty="0"/>
              <a:t>2</a:t>
            </a:r>
            <a:r>
              <a:rPr lang="en-US" altLang="zh-TW" dirty="0"/>
              <a:t> = {C</a:t>
            </a:r>
            <a:r>
              <a:rPr lang="en-HK" altLang="zh-TW" dirty="0" err="1"/>
              <a:t>ourseId</a:t>
            </a:r>
            <a:r>
              <a:rPr lang="en-HK" altLang="zh-TW" dirty="0"/>
              <a:t>,</a:t>
            </a:r>
            <a:r>
              <a:rPr lang="zh-TW" altLang="en-US" dirty="0"/>
              <a:t> </a:t>
            </a:r>
            <a:r>
              <a:rPr lang="en-HK" altLang="zh-TW" dirty="0" err="1"/>
              <a:t>CourseName</a:t>
            </a:r>
            <a:r>
              <a:rPr lang="en-US" altLang="zh-TW" dirty="0"/>
              <a:t>}</a:t>
            </a:r>
          </a:p>
          <a:p>
            <a:pPr>
              <a:lnSpc>
                <a:spcPct val="110000"/>
              </a:lnSpc>
            </a:pPr>
            <a:r>
              <a:rPr lang="en-US" dirty="0"/>
              <a:t>X</a:t>
            </a:r>
            <a:r>
              <a:rPr lang="en-US" baseline="30000" dirty="0"/>
              <a:t>+</a:t>
            </a:r>
            <a:r>
              <a:rPr lang="en-US" dirty="0"/>
              <a:t> = X</a:t>
            </a:r>
            <a:r>
              <a:rPr lang="en-US" baseline="-25000" dirty="0"/>
              <a:t>2</a:t>
            </a:r>
            <a:r>
              <a:rPr lang="en-US" dirty="0"/>
              <a:t> (Since X</a:t>
            </a:r>
            <a:r>
              <a:rPr lang="en-US" baseline="30000" dirty="0"/>
              <a:t>+</a:t>
            </a:r>
            <a:r>
              <a:rPr lang="en-US" dirty="0"/>
              <a:t> does not include all the attributes in R, it is not a candidate key.)</a:t>
            </a:r>
            <a:endParaRPr lang="en-H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70778DC-89D6-4FA5-BC0F-DD3F1C1247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70551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17126B-81FF-4179-92FD-94945C47F5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Question</a:t>
            </a:r>
            <a:r>
              <a:rPr lang="en-HK" altLang="zh-TW" dirty="0"/>
              <a:t> 4 (Answer) (3/6)</a:t>
            </a:r>
            <a:endParaRPr lang="en-HK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A63567-7B26-4083-8F97-10842C6F95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02919" y="2011680"/>
            <a:ext cx="9784080" cy="4611542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10000"/>
              </a:lnSpc>
            </a:pPr>
            <a:r>
              <a:rPr lang="en-HK" dirty="0"/>
              <a:t>R = {</a:t>
            </a:r>
            <a:r>
              <a:rPr lang="en-HK" dirty="0" err="1"/>
              <a:t>CourseId</a:t>
            </a:r>
            <a:r>
              <a:rPr lang="en-HK" dirty="0"/>
              <a:t>, </a:t>
            </a:r>
            <a:r>
              <a:rPr lang="en-HK" dirty="0" err="1"/>
              <a:t>CourseName</a:t>
            </a:r>
            <a:r>
              <a:rPr lang="en-HK" dirty="0"/>
              <a:t>, Year, Lecturer, </a:t>
            </a:r>
            <a:r>
              <a:rPr lang="en-HK" dirty="0" err="1"/>
              <a:t>Enrollment</a:t>
            </a:r>
            <a:r>
              <a:rPr lang="en-HK" dirty="0"/>
              <a:t>, </a:t>
            </a:r>
            <a:r>
              <a:rPr lang="en-HK" dirty="0" err="1"/>
              <a:t>RoomId</a:t>
            </a:r>
            <a:r>
              <a:rPr lang="en-HK" dirty="0"/>
              <a:t>, </a:t>
            </a:r>
            <a:r>
              <a:rPr lang="en-HK" dirty="0" err="1"/>
              <a:t>RoomCapacity</a:t>
            </a:r>
            <a:r>
              <a:rPr lang="en-HK" dirty="0"/>
              <a:t>, Day, Time}</a:t>
            </a:r>
          </a:p>
          <a:p>
            <a:pPr>
              <a:lnSpc>
                <a:spcPct val="110000"/>
              </a:lnSpc>
            </a:pPr>
            <a:r>
              <a:rPr lang="en-HK" dirty="0"/>
              <a:t>X = {</a:t>
            </a:r>
            <a:r>
              <a:rPr lang="en-HK" dirty="0" err="1"/>
              <a:t>RoomId</a:t>
            </a:r>
            <a:r>
              <a:rPr lang="en-HK" dirty="0"/>
              <a:t>, Year, Day, Time}</a:t>
            </a:r>
          </a:p>
          <a:p>
            <a:pPr>
              <a:lnSpc>
                <a:spcPct val="110000"/>
              </a:lnSpc>
            </a:pPr>
            <a:r>
              <a:rPr lang="en-HK" dirty="0"/>
              <a:t>X</a:t>
            </a:r>
            <a:r>
              <a:rPr lang="en-HK" baseline="-25000" dirty="0"/>
              <a:t>0</a:t>
            </a:r>
            <a:r>
              <a:rPr lang="en-HK" dirty="0"/>
              <a:t> = {</a:t>
            </a:r>
            <a:r>
              <a:rPr lang="en-HK" dirty="0" err="1"/>
              <a:t>RoomId</a:t>
            </a:r>
            <a:r>
              <a:rPr lang="en-HK" dirty="0"/>
              <a:t>, Year, Day, Time}</a:t>
            </a:r>
          </a:p>
          <a:p>
            <a:pPr lvl="1">
              <a:lnSpc>
                <a:spcPct val="110000"/>
              </a:lnSpc>
            </a:pPr>
            <a:r>
              <a:rPr lang="en-HK" dirty="0" err="1"/>
              <a:t>RoomId</a:t>
            </a:r>
            <a:r>
              <a:rPr lang="en-HK" dirty="0"/>
              <a:t> </a:t>
            </a:r>
            <a:r>
              <a:rPr lang="en-HK" dirty="0">
                <a:sym typeface="Symbol" panose="05050102010706020507" pitchFamily="18" charset="2"/>
              </a:rPr>
              <a:t></a:t>
            </a:r>
            <a:r>
              <a:rPr lang="en-HK" dirty="0"/>
              <a:t> </a:t>
            </a:r>
            <a:r>
              <a:rPr lang="en-HK" dirty="0" err="1"/>
              <a:t>RoomCapacity</a:t>
            </a:r>
            <a:endParaRPr lang="en-HK" dirty="0"/>
          </a:p>
          <a:p>
            <a:pPr lvl="1">
              <a:lnSpc>
                <a:spcPct val="110000"/>
              </a:lnSpc>
            </a:pPr>
            <a:r>
              <a:rPr lang="en-HK" dirty="0"/>
              <a:t>{</a:t>
            </a:r>
            <a:r>
              <a:rPr lang="en-HK" dirty="0" err="1"/>
              <a:t>RoomId</a:t>
            </a:r>
            <a:r>
              <a:rPr lang="en-HK" dirty="0"/>
              <a:t>, Year, Day, Time} </a:t>
            </a:r>
            <a:r>
              <a:rPr lang="en-HK" dirty="0">
                <a:sym typeface="Symbol" panose="05050102010706020507" pitchFamily="18" charset="2"/>
              </a:rPr>
              <a:t></a:t>
            </a:r>
            <a:r>
              <a:rPr lang="en-HK" dirty="0"/>
              <a:t> </a:t>
            </a:r>
            <a:r>
              <a:rPr lang="en-HK" dirty="0" err="1"/>
              <a:t>CourseId</a:t>
            </a:r>
            <a:endParaRPr lang="en-HK" dirty="0"/>
          </a:p>
          <a:p>
            <a:pPr>
              <a:lnSpc>
                <a:spcPct val="110000"/>
              </a:lnSpc>
            </a:pPr>
            <a:r>
              <a:rPr lang="en-US" altLang="zh-TW" dirty="0"/>
              <a:t>X</a:t>
            </a:r>
            <a:r>
              <a:rPr lang="en-US" altLang="zh-TW" baseline="-25000" dirty="0"/>
              <a:t>1</a:t>
            </a:r>
            <a:r>
              <a:rPr lang="en-US" altLang="zh-TW" dirty="0"/>
              <a:t> = {</a:t>
            </a:r>
            <a:r>
              <a:rPr lang="en-HK" dirty="0" err="1"/>
              <a:t>RoomId</a:t>
            </a:r>
            <a:r>
              <a:rPr lang="en-HK" dirty="0"/>
              <a:t>, Year, Day, Time, </a:t>
            </a:r>
            <a:r>
              <a:rPr lang="en-HK" dirty="0" err="1"/>
              <a:t>RoomCapacity</a:t>
            </a:r>
            <a:r>
              <a:rPr lang="en-HK" dirty="0"/>
              <a:t>, </a:t>
            </a:r>
            <a:r>
              <a:rPr lang="en-HK" dirty="0" err="1"/>
              <a:t>CourseId</a:t>
            </a:r>
            <a:r>
              <a:rPr lang="en-US" altLang="zh-TW" dirty="0"/>
              <a:t>}</a:t>
            </a:r>
          </a:p>
          <a:p>
            <a:pPr lvl="1">
              <a:lnSpc>
                <a:spcPct val="110000"/>
              </a:lnSpc>
            </a:pPr>
            <a:r>
              <a:rPr lang="en-HK" dirty="0" err="1"/>
              <a:t>CourseId</a:t>
            </a:r>
            <a:r>
              <a:rPr lang="en-HK" dirty="0"/>
              <a:t> </a:t>
            </a:r>
            <a:r>
              <a:rPr lang="en-HK" dirty="0">
                <a:sym typeface="Symbol" panose="05050102010706020507" pitchFamily="18" charset="2"/>
              </a:rPr>
              <a:t></a:t>
            </a:r>
            <a:r>
              <a:rPr lang="en-HK" dirty="0"/>
              <a:t> </a:t>
            </a:r>
            <a:r>
              <a:rPr lang="en-HK" dirty="0" err="1"/>
              <a:t>CourseName</a:t>
            </a:r>
            <a:endParaRPr lang="en-HK" dirty="0"/>
          </a:p>
          <a:p>
            <a:pPr lvl="1">
              <a:lnSpc>
                <a:spcPct val="110000"/>
              </a:lnSpc>
            </a:pPr>
            <a:r>
              <a:rPr lang="en-HK" dirty="0"/>
              <a:t>{</a:t>
            </a:r>
            <a:r>
              <a:rPr lang="en-HK" dirty="0" err="1"/>
              <a:t>CourseId</a:t>
            </a:r>
            <a:r>
              <a:rPr lang="en-HK" dirty="0"/>
              <a:t>, Year} </a:t>
            </a:r>
            <a:r>
              <a:rPr lang="en-HK" dirty="0">
                <a:sym typeface="Symbol" panose="05050102010706020507" pitchFamily="18" charset="2"/>
              </a:rPr>
              <a:t></a:t>
            </a:r>
            <a:r>
              <a:rPr lang="en-HK" dirty="0"/>
              <a:t> Lecturer</a:t>
            </a:r>
          </a:p>
          <a:p>
            <a:pPr lvl="1">
              <a:lnSpc>
                <a:spcPct val="110000"/>
              </a:lnSpc>
            </a:pPr>
            <a:r>
              <a:rPr lang="en-HK" dirty="0"/>
              <a:t>{</a:t>
            </a:r>
            <a:r>
              <a:rPr lang="en-HK" dirty="0" err="1"/>
              <a:t>CourseId</a:t>
            </a:r>
            <a:r>
              <a:rPr lang="en-HK" dirty="0"/>
              <a:t>, Year} </a:t>
            </a:r>
            <a:r>
              <a:rPr lang="en-HK" dirty="0">
                <a:sym typeface="Symbol" panose="05050102010706020507" pitchFamily="18" charset="2"/>
              </a:rPr>
              <a:t></a:t>
            </a:r>
            <a:r>
              <a:rPr lang="en-HK" dirty="0"/>
              <a:t> </a:t>
            </a:r>
            <a:r>
              <a:rPr lang="en-HK" dirty="0" err="1"/>
              <a:t>Enrollment</a:t>
            </a:r>
            <a:endParaRPr lang="en-HK" dirty="0"/>
          </a:p>
          <a:p>
            <a:pPr>
              <a:lnSpc>
                <a:spcPct val="110000"/>
              </a:lnSpc>
            </a:pPr>
            <a:r>
              <a:rPr lang="en-US" altLang="zh-TW" dirty="0"/>
              <a:t>X</a:t>
            </a:r>
            <a:r>
              <a:rPr lang="en-US" altLang="zh-TW" baseline="-25000" dirty="0"/>
              <a:t>2</a:t>
            </a:r>
            <a:r>
              <a:rPr lang="en-US" altLang="zh-TW" dirty="0"/>
              <a:t> = {</a:t>
            </a:r>
            <a:r>
              <a:rPr lang="en-HK" dirty="0" err="1"/>
              <a:t>RoomId</a:t>
            </a:r>
            <a:r>
              <a:rPr lang="en-HK" dirty="0"/>
              <a:t>, Year, Day, Time, </a:t>
            </a:r>
            <a:r>
              <a:rPr lang="en-HK" dirty="0" err="1"/>
              <a:t>RoomCapacity</a:t>
            </a:r>
            <a:r>
              <a:rPr lang="en-HK" dirty="0"/>
              <a:t>, </a:t>
            </a:r>
            <a:r>
              <a:rPr lang="en-HK" dirty="0" err="1"/>
              <a:t>CourseId</a:t>
            </a:r>
            <a:r>
              <a:rPr lang="en-HK" dirty="0"/>
              <a:t>, </a:t>
            </a:r>
            <a:r>
              <a:rPr lang="en-HK" dirty="0" err="1"/>
              <a:t>CourseName</a:t>
            </a:r>
            <a:r>
              <a:rPr lang="en-HK" dirty="0"/>
              <a:t>, Lecturer, </a:t>
            </a:r>
            <a:r>
              <a:rPr lang="en-HK" dirty="0" err="1"/>
              <a:t>Enrollment</a:t>
            </a:r>
            <a:r>
              <a:rPr lang="en-US" altLang="zh-TW" dirty="0"/>
              <a:t>}</a:t>
            </a:r>
          </a:p>
          <a:p>
            <a:pPr lvl="1">
              <a:lnSpc>
                <a:spcPct val="110000"/>
              </a:lnSpc>
            </a:pPr>
            <a:r>
              <a:rPr lang="en-HK" dirty="0" err="1"/>
              <a:t>CourseName</a:t>
            </a:r>
            <a:r>
              <a:rPr lang="en-HK" dirty="0"/>
              <a:t> </a:t>
            </a:r>
            <a:r>
              <a:rPr lang="en-HK" dirty="0">
                <a:sym typeface="Symbol" panose="05050102010706020507" pitchFamily="18" charset="2"/>
              </a:rPr>
              <a:t></a:t>
            </a:r>
            <a:r>
              <a:rPr lang="en-HK" dirty="0"/>
              <a:t> </a:t>
            </a:r>
            <a:r>
              <a:rPr lang="en-HK" dirty="0" err="1"/>
              <a:t>CourseId</a:t>
            </a:r>
            <a:endParaRPr lang="en-HK" dirty="0"/>
          </a:p>
          <a:p>
            <a:pPr>
              <a:lnSpc>
                <a:spcPct val="110000"/>
              </a:lnSpc>
            </a:pPr>
            <a:r>
              <a:rPr lang="en-US" altLang="zh-TW" dirty="0"/>
              <a:t>X</a:t>
            </a:r>
            <a:r>
              <a:rPr lang="en-US" altLang="zh-TW" baseline="-25000" dirty="0"/>
              <a:t>3</a:t>
            </a:r>
            <a:r>
              <a:rPr lang="en-US" altLang="zh-TW" dirty="0"/>
              <a:t> = {</a:t>
            </a:r>
            <a:r>
              <a:rPr lang="en-HK" dirty="0" err="1"/>
              <a:t>RoomId</a:t>
            </a:r>
            <a:r>
              <a:rPr lang="en-HK" dirty="0"/>
              <a:t>, Year, Day, Time, </a:t>
            </a:r>
            <a:r>
              <a:rPr lang="en-HK" dirty="0" err="1"/>
              <a:t>RoomCapacity</a:t>
            </a:r>
            <a:r>
              <a:rPr lang="en-HK" dirty="0"/>
              <a:t>, </a:t>
            </a:r>
            <a:r>
              <a:rPr lang="en-HK" dirty="0" err="1"/>
              <a:t>CourseId</a:t>
            </a:r>
            <a:r>
              <a:rPr lang="en-HK" dirty="0"/>
              <a:t>, </a:t>
            </a:r>
            <a:r>
              <a:rPr lang="en-HK" dirty="0" err="1"/>
              <a:t>CourseName</a:t>
            </a:r>
            <a:r>
              <a:rPr lang="en-HK" dirty="0"/>
              <a:t>, Lecturer, </a:t>
            </a:r>
            <a:r>
              <a:rPr lang="en-HK" dirty="0" err="1"/>
              <a:t>Enrollment</a:t>
            </a:r>
            <a:r>
              <a:rPr lang="en-US" altLang="zh-TW" dirty="0"/>
              <a:t>}</a:t>
            </a:r>
          </a:p>
          <a:p>
            <a:pPr>
              <a:lnSpc>
                <a:spcPct val="110000"/>
              </a:lnSpc>
            </a:pPr>
            <a:r>
              <a:rPr lang="en-US" dirty="0"/>
              <a:t>X</a:t>
            </a:r>
            <a:r>
              <a:rPr lang="en-US" baseline="30000" dirty="0"/>
              <a:t>+</a:t>
            </a:r>
            <a:r>
              <a:rPr lang="en-US" dirty="0"/>
              <a:t> = X</a:t>
            </a:r>
            <a:r>
              <a:rPr lang="en-US" baseline="-25000" dirty="0"/>
              <a:t>3</a:t>
            </a:r>
            <a:r>
              <a:rPr lang="en-US" dirty="0"/>
              <a:t> (Since X</a:t>
            </a:r>
            <a:r>
              <a:rPr lang="en-US" baseline="30000" dirty="0"/>
              <a:t>+</a:t>
            </a:r>
            <a:r>
              <a:rPr lang="en-US" dirty="0"/>
              <a:t> includes all the attributes in R, it is a candidate key.)</a:t>
            </a:r>
            <a:endParaRPr lang="en-H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70778DC-89D6-4FA5-BC0F-DD3F1C1247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46689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877A7B-7721-4DA8-97EF-720D4ABBB1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Question</a:t>
            </a:r>
            <a:r>
              <a:rPr lang="en-HK" altLang="zh-TW" dirty="0"/>
              <a:t> 4 (Answer) (4/6)</a:t>
            </a:r>
            <a:endParaRPr lang="en-HK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90DE39-ED78-47D9-8444-950848B6F7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02918" y="2011680"/>
            <a:ext cx="10319757" cy="4206240"/>
          </a:xfrm>
        </p:spPr>
        <p:txBody>
          <a:bodyPr>
            <a:normAutofit/>
          </a:bodyPr>
          <a:lstStyle/>
          <a:p>
            <a:pPr marL="457200" lvl="0" indent="-457200">
              <a:buFont typeface="+mj-lt"/>
              <a:buAutoNum type="alphaLcParenR" startAt="2"/>
            </a:pPr>
            <a:r>
              <a:rPr lang="en-US" dirty="0"/>
              <a:t>This table can be decomposed into the following in BCNF (so also in 3NF):</a:t>
            </a:r>
            <a:endParaRPr lang="en-HK" dirty="0"/>
          </a:p>
          <a:p>
            <a:pPr lvl="1"/>
            <a:r>
              <a:rPr lang="en-US" b="1" dirty="0" err="1"/>
              <a:t>CourseTeaching</a:t>
            </a:r>
            <a:r>
              <a:rPr lang="en-US" dirty="0"/>
              <a:t>(</a:t>
            </a:r>
            <a:r>
              <a:rPr lang="en-US" u="sng" dirty="0" err="1"/>
              <a:t>CourseId</a:t>
            </a:r>
            <a:r>
              <a:rPr lang="en-US" u="sng" dirty="0"/>
              <a:t>, Year</a:t>
            </a:r>
            <a:r>
              <a:rPr lang="en-US" dirty="0"/>
              <a:t>, Lecturer, Enrollment)</a:t>
            </a:r>
            <a:endParaRPr lang="en-HK" dirty="0"/>
          </a:p>
          <a:p>
            <a:pPr lvl="1"/>
            <a:r>
              <a:rPr lang="en-US" b="1" dirty="0"/>
              <a:t>Room</a:t>
            </a:r>
            <a:r>
              <a:rPr lang="en-US" dirty="0"/>
              <a:t>(</a:t>
            </a:r>
            <a:r>
              <a:rPr lang="en-US" u="sng" dirty="0" err="1"/>
              <a:t>RoomId</a:t>
            </a:r>
            <a:r>
              <a:rPr lang="en-US" dirty="0"/>
              <a:t>, </a:t>
            </a:r>
            <a:r>
              <a:rPr lang="en-US" dirty="0" err="1"/>
              <a:t>RoomCapacity</a:t>
            </a:r>
            <a:r>
              <a:rPr lang="en-US" dirty="0"/>
              <a:t>)</a:t>
            </a:r>
            <a:endParaRPr lang="en-HK" dirty="0"/>
          </a:p>
          <a:p>
            <a:pPr lvl="1"/>
            <a:r>
              <a:rPr lang="en-US" b="1" dirty="0" err="1"/>
              <a:t>CourseRoomAlloc</a:t>
            </a:r>
            <a:r>
              <a:rPr lang="en-US" dirty="0"/>
              <a:t>(</a:t>
            </a:r>
            <a:r>
              <a:rPr lang="en-US" u="sng" dirty="0" err="1"/>
              <a:t>CourseId</a:t>
            </a:r>
            <a:r>
              <a:rPr lang="en-US" u="sng" dirty="0"/>
              <a:t>, Year, Day, Time</a:t>
            </a:r>
            <a:r>
              <a:rPr lang="en-US" dirty="0"/>
              <a:t>, </a:t>
            </a:r>
            <a:r>
              <a:rPr lang="en-US" dirty="0" err="1"/>
              <a:t>RoomId</a:t>
            </a:r>
            <a:r>
              <a:rPr lang="en-US" dirty="0"/>
              <a:t>)</a:t>
            </a:r>
            <a:endParaRPr lang="en-HK" dirty="0"/>
          </a:p>
          <a:p>
            <a:pPr lvl="1"/>
            <a:r>
              <a:rPr lang="en-US" b="1" dirty="0"/>
              <a:t>Course</a:t>
            </a:r>
            <a:r>
              <a:rPr lang="en-US" dirty="0"/>
              <a:t>(</a:t>
            </a:r>
            <a:r>
              <a:rPr lang="en-US" u="sng" dirty="0" err="1"/>
              <a:t>CourseId</a:t>
            </a:r>
            <a:r>
              <a:rPr lang="en-US" dirty="0"/>
              <a:t>, </a:t>
            </a:r>
            <a:r>
              <a:rPr lang="en-US" dirty="0" err="1"/>
              <a:t>CourseName</a:t>
            </a:r>
            <a:r>
              <a:rPr lang="en-US" dirty="0"/>
              <a:t>)</a:t>
            </a:r>
            <a:endParaRPr lang="en-HK" dirty="0"/>
          </a:p>
          <a:p>
            <a:endParaRPr lang="en-H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ACD0DC-C34E-473B-8A6A-50652292AE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01054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Question</a:t>
            </a:r>
            <a:r>
              <a:rPr lang="en-HK" altLang="zh-TW" dirty="0"/>
              <a:t> 4 (Answer) (5/6)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3334" y="2011680"/>
            <a:ext cx="9784080" cy="4206240"/>
          </a:xfrm>
        </p:spPr>
        <p:txBody>
          <a:bodyPr>
            <a:normAutofit fontScale="85000" lnSpcReduction="20000"/>
          </a:bodyPr>
          <a:lstStyle/>
          <a:p>
            <a:r>
              <a:rPr lang="en-HK" dirty="0"/>
              <a:t>R = {</a:t>
            </a:r>
            <a:r>
              <a:rPr lang="en-HK" dirty="0" err="1"/>
              <a:t>CourseId</a:t>
            </a:r>
            <a:r>
              <a:rPr lang="en-HK" dirty="0"/>
              <a:t>, </a:t>
            </a:r>
            <a:r>
              <a:rPr lang="en-HK" dirty="0" err="1"/>
              <a:t>CourseName</a:t>
            </a:r>
            <a:r>
              <a:rPr lang="en-HK" dirty="0"/>
              <a:t>, Year, Lecturer, </a:t>
            </a:r>
            <a:br>
              <a:rPr lang="en-HK" dirty="0"/>
            </a:br>
            <a:r>
              <a:rPr lang="en-HK" dirty="0" err="1"/>
              <a:t>Enrollment</a:t>
            </a:r>
            <a:r>
              <a:rPr lang="en-HK" dirty="0"/>
              <a:t>, </a:t>
            </a:r>
            <a:r>
              <a:rPr lang="en-HK" dirty="0" err="1"/>
              <a:t>RoomId</a:t>
            </a:r>
            <a:r>
              <a:rPr lang="en-HK" dirty="0"/>
              <a:t>, </a:t>
            </a:r>
            <a:r>
              <a:rPr lang="en-HK" dirty="0" err="1"/>
              <a:t>RoomCapacity</a:t>
            </a:r>
            <a:r>
              <a:rPr lang="en-HK" dirty="0"/>
              <a:t>, Day, Time}</a:t>
            </a:r>
          </a:p>
          <a:p>
            <a:r>
              <a:rPr lang="en-US" dirty="0"/>
              <a:t>Candidate keys</a:t>
            </a:r>
          </a:p>
          <a:p>
            <a:pPr lvl="1"/>
            <a:r>
              <a:rPr lang="en-US" dirty="0"/>
              <a:t>{Year, Day, Time, </a:t>
            </a:r>
            <a:r>
              <a:rPr lang="en-US" dirty="0" err="1"/>
              <a:t>CourseId</a:t>
            </a:r>
            <a:r>
              <a:rPr lang="en-US" dirty="0"/>
              <a:t>}</a:t>
            </a:r>
            <a:endParaRPr lang="en-HK" dirty="0"/>
          </a:p>
          <a:p>
            <a:pPr lvl="1"/>
            <a:r>
              <a:rPr lang="en-US" dirty="0"/>
              <a:t>{Year, Day, Time, </a:t>
            </a:r>
            <a:r>
              <a:rPr lang="en-US" dirty="0" err="1"/>
              <a:t>CourseName</a:t>
            </a:r>
            <a:r>
              <a:rPr lang="en-US" dirty="0"/>
              <a:t>}</a:t>
            </a:r>
            <a:endParaRPr lang="en-HK" dirty="0"/>
          </a:p>
          <a:p>
            <a:pPr lvl="1"/>
            <a:r>
              <a:rPr lang="en-US" dirty="0"/>
              <a:t>{Year, Day, Time, </a:t>
            </a:r>
            <a:r>
              <a:rPr lang="en-US" dirty="0" err="1"/>
              <a:t>RoomId</a:t>
            </a:r>
            <a:r>
              <a:rPr lang="en-US" dirty="0"/>
              <a:t>}</a:t>
            </a:r>
            <a:endParaRPr lang="en-HK" dirty="0"/>
          </a:p>
          <a:p>
            <a:r>
              <a:rPr lang="en-HK" dirty="0" err="1"/>
              <a:t>CourseId</a:t>
            </a:r>
            <a:r>
              <a:rPr lang="en-HK" dirty="0"/>
              <a:t> </a:t>
            </a:r>
            <a:r>
              <a:rPr lang="en-HK" dirty="0">
                <a:sym typeface="Symbol" panose="05050102010706020507" pitchFamily="18" charset="2"/>
              </a:rPr>
              <a:t></a:t>
            </a:r>
            <a:r>
              <a:rPr lang="en-HK" dirty="0"/>
              <a:t> </a:t>
            </a:r>
            <a:r>
              <a:rPr lang="en-HK" dirty="0" err="1"/>
              <a:t>CourseName</a:t>
            </a:r>
            <a:r>
              <a:rPr lang="en-HK" dirty="0"/>
              <a:t> violates BCNF</a:t>
            </a:r>
          </a:p>
          <a:p>
            <a:pPr lvl="1"/>
            <a:r>
              <a:rPr lang="en-HK" dirty="0"/>
              <a:t>R = {</a:t>
            </a:r>
            <a:r>
              <a:rPr lang="en-HK" dirty="0" err="1"/>
              <a:t>CourseId</a:t>
            </a:r>
            <a:r>
              <a:rPr lang="en-HK" dirty="0"/>
              <a:t>, Year, Lecturer, </a:t>
            </a:r>
            <a:r>
              <a:rPr lang="en-HK" dirty="0" err="1"/>
              <a:t>Enrollment</a:t>
            </a:r>
            <a:r>
              <a:rPr lang="en-HK" dirty="0"/>
              <a:t>, </a:t>
            </a:r>
            <a:r>
              <a:rPr lang="en-HK" dirty="0" err="1"/>
              <a:t>RoomId</a:t>
            </a:r>
            <a:r>
              <a:rPr lang="en-HK" dirty="0"/>
              <a:t>, </a:t>
            </a:r>
            <a:r>
              <a:rPr lang="en-HK" dirty="0" err="1"/>
              <a:t>RoomCapacity</a:t>
            </a:r>
            <a:r>
              <a:rPr lang="en-HK" dirty="0"/>
              <a:t>, Day, Time}</a:t>
            </a:r>
          </a:p>
          <a:p>
            <a:pPr lvl="1"/>
            <a:r>
              <a:rPr lang="en-HK" dirty="0"/>
              <a:t>R</a:t>
            </a:r>
            <a:r>
              <a:rPr lang="en-HK" baseline="-25000" dirty="0"/>
              <a:t>1</a:t>
            </a:r>
            <a:r>
              <a:rPr lang="en-HK" dirty="0"/>
              <a:t> = {</a:t>
            </a:r>
            <a:r>
              <a:rPr lang="en-HK" dirty="0" err="1"/>
              <a:t>CourseId</a:t>
            </a:r>
            <a:r>
              <a:rPr lang="en-HK" dirty="0"/>
              <a:t>, </a:t>
            </a:r>
            <a:r>
              <a:rPr lang="en-HK" dirty="0" err="1"/>
              <a:t>CourseName</a:t>
            </a:r>
            <a:r>
              <a:rPr lang="en-HK" dirty="0"/>
              <a:t>}</a:t>
            </a:r>
          </a:p>
          <a:p>
            <a:r>
              <a:rPr lang="en-HK" dirty="0"/>
              <a:t>{</a:t>
            </a:r>
            <a:r>
              <a:rPr lang="en-HK" dirty="0" err="1"/>
              <a:t>CourseId</a:t>
            </a:r>
            <a:r>
              <a:rPr lang="en-HK" dirty="0"/>
              <a:t>, Year} </a:t>
            </a:r>
            <a:r>
              <a:rPr lang="en-HK" dirty="0">
                <a:sym typeface="Symbol" panose="05050102010706020507" pitchFamily="18" charset="2"/>
              </a:rPr>
              <a:t></a:t>
            </a:r>
            <a:r>
              <a:rPr lang="en-HK" dirty="0"/>
              <a:t> Lecturer violates BCNF</a:t>
            </a:r>
          </a:p>
          <a:p>
            <a:pPr lvl="1"/>
            <a:r>
              <a:rPr lang="en-HK" dirty="0"/>
              <a:t>R = {</a:t>
            </a:r>
            <a:r>
              <a:rPr lang="en-HK" dirty="0" err="1"/>
              <a:t>CourseId</a:t>
            </a:r>
            <a:r>
              <a:rPr lang="en-HK" dirty="0"/>
              <a:t>, Year, </a:t>
            </a:r>
            <a:r>
              <a:rPr lang="en-HK" dirty="0" err="1"/>
              <a:t>Enrollment</a:t>
            </a:r>
            <a:r>
              <a:rPr lang="en-HK" dirty="0"/>
              <a:t>, </a:t>
            </a:r>
            <a:r>
              <a:rPr lang="en-HK" dirty="0" err="1"/>
              <a:t>RoomId</a:t>
            </a:r>
            <a:r>
              <a:rPr lang="en-HK" dirty="0"/>
              <a:t>, </a:t>
            </a:r>
            <a:r>
              <a:rPr lang="en-HK" dirty="0" err="1"/>
              <a:t>RoomCapacity</a:t>
            </a:r>
            <a:r>
              <a:rPr lang="en-HK" dirty="0"/>
              <a:t>, Day, Time}</a:t>
            </a:r>
          </a:p>
          <a:p>
            <a:pPr lvl="1"/>
            <a:r>
              <a:rPr lang="en-HK" dirty="0"/>
              <a:t>R</a:t>
            </a:r>
            <a:r>
              <a:rPr lang="en-HK" baseline="-25000" dirty="0"/>
              <a:t>1</a:t>
            </a:r>
            <a:r>
              <a:rPr lang="en-HK" dirty="0"/>
              <a:t> = {</a:t>
            </a:r>
            <a:r>
              <a:rPr lang="en-HK" dirty="0" err="1"/>
              <a:t>CourseId</a:t>
            </a:r>
            <a:r>
              <a:rPr lang="en-HK" dirty="0"/>
              <a:t>, </a:t>
            </a:r>
            <a:r>
              <a:rPr lang="en-HK" dirty="0" err="1"/>
              <a:t>CourseName</a:t>
            </a:r>
            <a:r>
              <a:rPr lang="en-HK" dirty="0"/>
              <a:t>}</a:t>
            </a:r>
          </a:p>
          <a:p>
            <a:pPr lvl="1"/>
            <a:r>
              <a:rPr lang="en-HK" dirty="0"/>
              <a:t>R</a:t>
            </a:r>
            <a:r>
              <a:rPr lang="en-HK" baseline="-25000" dirty="0"/>
              <a:t>2</a:t>
            </a:r>
            <a:r>
              <a:rPr lang="en-HK" dirty="0"/>
              <a:t> = {</a:t>
            </a:r>
            <a:r>
              <a:rPr lang="en-HK" dirty="0" err="1"/>
              <a:t>CourseId</a:t>
            </a:r>
            <a:r>
              <a:rPr lang="en-HK" dirty="0"/>
              <a:t>, Year, Lecturer}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70582A9-CE22-4438-871B-D330F072502E}"/>
              </a:ext>
            </a:extLst>
          </p:cNvPr>
          <p:cNvSpPr/>
          <p:nvPr/>
        </p:nvSpPr>
        <p:spPr>
          <a:xfrm>
            <a:off x="7035584" y="1880054"/>
            <a:ext cx="4757751" cy="2292935"/>
          </a:xfrm>
          <a:prstGeom prst="rect">
            <a:avLst/>
          </a:prstGeom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</a:pPr>
            <a:r>
              <a:rPr lang="en-HK" sz="1600" dirty="0">
                <a:latin typeface="Arial" panose="020B0604020202020204" pitchFamily="34" charset="0"/>
                <a:cs typeface="Arial" panose="020B0604020202020204" pitchFamily="34" charset="0"/>
              </a:rPr>
              <a:t>FDs: </a:t>
            </a:r>
          </a:p>
          <a:p>
            <a:pPr marL="800100" lvl="1" indent="-342900">
              <a:lnSpc>
                <a:spcPct val="110000"/>
              </a:lnSpc>
              <a:buFont typeface="+mj-lt"/>
              <a:buAutoNum type="arabicPeriod"/>
            </a:pPr>
            <a:r>
              <a:rPr lang="en-HK" sz="1600" dirty="0" err="1">
                <a:latin typeface="Arial" panose="020B0604020202020204" pitchFamily="34" charset="0"/>
                <a:cs typeface="Arial" panose="020B0604020202020204" pitchFamily="34" charset="0"/>
              </a:rPr>
              <a:t>CourseId</a:t>
            </a:r>
            <a:r>
              <a:rPr lang="en-HK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HK" sz="1600" dirty="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</a:t>
            </a:r>
            <a:r>
              <a:rPr lang="en-HK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HK" sz="1600" dirty="0" err="1">
                <a:latin typeface="Arial" panose="020B0604020202020204" pitchFamily="34" charset="0"/>
                <a:cs typeface="Arial" panose="020B0604020202020204" pitchFamily="34" charset="0"/>
              </a:rPr>
              <a:t>CourseName</a:t>
            </a:r>
            <a:endParaRPr lang="en-HK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>
              <a:lnSpc>
                <a:spcPct val="110000"/>
              </a:lnSpc>
              <a:buFont typeface="+mj-lt"/>
              <a:buAutoNum type="arabicPeriod"/>
            </a:pPr>
            <a:r>
              <a:rPr lang="en-HK" sz="1600" dirty="0" err="1">
                <a:latin typeface="Arial" panose="020B0604020202020204" pitchFamily="34" charset="0"/>
                <a:cs typeface="Arial" panose="020B0604020202020204" pitchFamily="34" charset="0"/>
              </a:rPr>
              <a:t>CourseName</a:t>
            </a:r>
            <a:r>
              <a:rPr lang="en-HK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HK" sz="1600" dirty="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</a:t>
            </a:r>
            <a:r>
              <a:rPr lang="en-HK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HK" sz="1600" dirty="0" err="1">
                <a:latin typeface="Arial" panose="020B0604020202020204" pitchFamily="34" charset="0"/>
                <a:cs typeface="Arial" panose="020B0604020202020204" pitchFamily="34" charset="0"/>
              </a:rPr>
              <a:t>CourseId</a:t>
            </a:r>
            <a:endParaRPr lang="en-HK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>
              <a:lnSpc>
                <a:spcPct val="110000"/>
              </a:lnSpc>
              <a:buFont typeface="+mj-lt"/>
              <a:buAutoNum type="arabicPeriod"/>
            </a:pPr>
            <a:r>
              <a:rPr lang="en-HK" sz="1600" dirty="0">
                <a:latin typeface="Arial" panose="020B0604020202020204" pitchFamily="34" charset="0"/>
                <a:cs typeface="Arial" panose="020B0604020202020204" pitchFamily="34" charset="0"/>
              </a:rPr>
              <a:t>{</a:t>
            </a:r>
            <a:r>
              <a:rPr lang="en-HK" sz="1600" dirty="0" err="1">
                <a:latin typeface="Arial" panose="020B0604020202020204" pitchFamily="34" charset="0"/>
                <a:cs typeface="Arial" panose="020B0604020202020204" pitchFamily="34" charset="0"/>
              </a:rPr>
              <a:t>CourseId</a:t>
            </a:r>
            <a:r>
              <a:rPr lang="en-HK" sz="1600" dirty="0">
                <a:latin typeface="Arial" panose="020B0604020202020204" pitchFamily="34" charset="0"/>
                <a:cs typeface="Arial" panose="020B0604020202020204" pitchFamily="34" charset="0"/>
              </a:rPr>
              <a:t>, Year} </a:t>
            </a:r>
            <a:r>
              <a:rPr lang="en-HK" sz="1600" dirty="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</a:t>
            </a:r>
            <a:r>
              <a:rPr lang="en-HK" sz="1600" dirty="0">
                <a:latin typeface="Arial" panose="020B0604020202020204" pitchFamily="34" charset="0"/>
                <a:cs typeface="Arial" panose="020B0604020202020204" pitchFamily="34" charset="0"/>
              </a:rPr>
              <a:t> Lecturer</a:t>
            </a:r>
          </a:p>
          <a:p>
            <a:pPr marL="800100" lvl="1" indent="-342900">
              <a:lnSpc>
                <a:spcPct val="110000"/>
              </a:lnSpc>
              <a:buFont typeface="+mj-lt"/>
              <a:buAutoNum type="arabicPeriod"/>
            </a:pPr>
            <a:r>
              <a:rPr lang="en-HK" sz="1600" dirty="0">
                <a:latin typeface="Arial" panose="020B0604020202020204" pitchFamily="34" charset="0"/>
                <a:cs typeface="Arial" panose="020B0604020202020204" pitchFamily="34" charset="0"/>
              </a:rPr>
              <a:t>{</a:t>
            </a:r>
            <a:r>
              <a:rPr lang="en-HK" sz="1600" dirty="0" err="1">
                <a:latin typeface="Arial" panose="020B0604020202020204" pitchFamily="34" charset="0"/>
                <a:cs typeface="Arial" panose="020B0604020202020204" pitchFamily="34" charset="0"/>
              </a:rPr>
              <a:t>CourseId</a:t>
            </a:r>
            <a:r>
              <a:rPr lang="en-HK" sz="1600" dirty="0">
                <a:latin typeface="Arial" panose="020B0604020202020204" pitchFamily="34" charset="0"/>
                <a:cs typeface="Arial" panose="020B0604020202020204" pitchFamily="34" charset="0"/>
              </a:rPr>
              <a:t>, Year} </a:t>
            </a:r>
            <a:r>
              <a:rPr lang="en-HK" sz="1600" dirty="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</a:t>
            </a:r>
            <a:r>
              <a:rPr lang="en-HK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HK" sz="1600" dirty="0" err="1">
                <a:latin typeface="Arial" panose="020B0604020202020204" pitchFamily="34" charset="0"/>
                <a:cs typeface="Arial" panose="020B0604020202020204" pitchFamily="34" charset="0"/>
              </a:rPr>
              <a:t>Enrollment</a:t>
            </a:r>
            <a:endParaRPr lang="en-HK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>
              <a:lnSpc>
                <a:spcPct val="110000"/>
              </a:lnSpc>
              <a:buFont typeface="+mj-lt"/>
              <a:buAutoNum type="arabicPeriod"/>
            </a:pPr>
            <a:r>
              <a:rPr lang="en-HK" sz="1600" dirty="0" err="1">
                <a:latin typeface="Arial" panose="020B0604020202020204" pitchFamily="34" charset="0"/>
                <a:cs typeface="Arial" panose="020B0604020202020204" pitchFamily="34" charset="0"/>
              </a:rPr>
              <a:t>RoomId</a:t>
            </a:r>
            <a:r>
              <a:rPr lang="en-HK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HK" sz="1600" dirty="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</a:t>
            </a:r>
            <a:r>
              <a:rPr lang="en-HK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HK" sz="1600" dirty="0" err="1">
                <a:latin typeface="Arial" panose="020B0604020202020204" pitchFamily="34" charset="0"/>
                <a:cs typeface="Arial" panose="020B0604020202020204" pitchFamily="34" charset="0"/>
              </a:rPr>
              <a:t>RoomCapacity</a:t>
            </a:r>
            <a:endParaRPr lang="en-HK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>
              <a:lnSpc>
                <a:spcPct val="110000"/>
              </a:lnSpc>
              <a:buFont typeface="+mj-lt"/>
              <a:buAutoNum type="arabicPeriod"/>
            </a:pPr>
            <a:r>
              <a:rPr lang="en-HK" sz="1600" dirty="0">
                <a:latin typeface="Arial" panose="020B0604020202020204" pitchFamily="34" charset="0"/>
                <a:cs typeface="Arial" panose="020B0604020202020204" pitchFamily="34" charset="0"/>
              </a:rPr>
              <a:t>{</a:t>
            </a:r>
            <a:r>
              <a:rPr lang="en-HK" sz="1600" dirty="0" err="1">
                <a:latin typeface="Arial" panose="020B0604020202020204" pitchFamily="34" charset="0"/>
                <a:cs typeface="Arial" panose="020B0604020202020204" pitchFamily="34" charset="0"/>
              </a:rPr>
              <a:t>RoomId</a:t>
            </a:r>
            <a:r>
              <a:rPr lang="en-HK" sz="1600" dirty="0">
                <a:latin typeface="Arial" panose="020B0604020202020204" pitchFamily="34" charset="0"/>
                <a:cs typeface="Arial" panose="020B0604020202020204" pitchFamily="34" charset="0"/>
              </a:rPr>
              <a:t>, Year, Day, Time} </a:t>
            </a:r>
            <a:r>
              <a:rPr lang="en-HK" sz="1600" dirty="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</a:t>
            </a:r>
            <a:r>
              <a:rPr lang="en-HK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HK" sz="1600" dirty="0" err="1">
                <a:latin typeface="Arial" panose="020B0604020202020204" pitchFamily="34" charset="0"/>
                <a:cs typeface="Arial" panose="020B0604020202020204" pitchFamily="34" charset="0"/>
              </a:rPr>
              <a:t>CourseId</a:t>
            </a:r>
            <a:endParaRPr lang="en-HK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>
              <a:lnSpc>
                <a:spcPct val="110000"/>
              </a:lnSpc>
              <a:buFont typeface="+mj-lt"/>
              <a:buAutoNum type="arabicPeriod"/>
            </a:pPr>
            <a:r>
              <a:rPr lang="en-HK" sz="1600" dirty="0">
                <a:latin typeface="Arial" panose="020B0604020202020204" pitchFamily="34" charset="0"/>
                <a:cs typeface="Arial" panose="020B0604020202020204" pitchFamily="34" charset="0"/>
              </a:rPr>
              <a:t>{</a:t>
            </a:r>
            <a:r>
              <a:rPr lang="en-HK" sz="1600" dirty="0" err="1">
                <a:latin typeface="Arial" panose="020B0604020202020204" pitchFamily="34" charset="0"/>
                <a:cs typeface="Arial" panose="020B0604020202020204" pitchFamily="34" charset="0"/>
              </a:rPr>
              <a:t>CourseId</a:t>
            </a:r>
            <a:r>
              <a:rPr lang="en-HK" sz="1600" dirty="0">
                <a:latin typeface="Arial" panose="020B0604020202020204" pitchFamily="34" charset="0"/>
                <a:cs typeface="Arial" panose="020B0604020202020204" pitchFamily="34" charset="0"/>
              </a:rPr>
              <a:t>, Year, Day, Time} </a:t>
            </a:r>
            <a:r>
              <a:rPr lang="en-HK" sz="1600" dirty="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</a:t>
            </a:r>
            <a:r>
              <a:rPr lang="en-HK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HK" sz="1600" dirty="0" err="1">
                <a:latin typeface="Arial" panose="020B0604020202020204" pitchFamily="34" charset="0"/>
                <a:cs typeface="Arial" panose="020B0604020202020204" pitchFamily="34" charset="0"/>
              </a:rPr>
              <a:t>RoomId</a:t>
            </a:r>
            <a:endParaRPr lang="en-HK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96364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Question</a:t>
            </a:r>
            <a:r>
              <a:rPr lang="en-HK" altLang="zh-TW" dirty="0"/>
              <a:t> 4 (Answer) (6/6)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3334" y="2011680"/>
            <a:ext cx="9784080" cy="4206240"/>
          </a:xfrm>
        </p:spPr>
        <p:txBody>
          <a:bodyPr>
            <a:normAutofit fontScale="62500" lnSpcReduction="20000"/>
          </a:bodyPr>
          <a:lstStyle/>
          <a:p>
            <a:r>
              <a:rPr lang="en-HK" dirty="0"/>
              <a:t>{</a:t>
            </a:r>
            <a:r>
              <a:rPr lang="en-HK" dirty="0" err="1"/>
              <a:t>CourseId</a:t>
            </a:r>
            <a:r>
              <a:rPr lang="en-HK" dirty="0"/>
              <a:t>, Year} </a:t>
            </a:r>
            <a:r>
              <a:rPr lang="en-HK" dirty="0">
                <a:sym typeface="Symbol" panose="05050102010706020507" pitchFamily="18" charset="2"/>
              </a:rPr>
              <a:t></a:t>
            </a:r>
            <a:r>
              <a:rPr lang="en-HK" dirty="0"/>
              <a:t> Lecturer violates BCNF</a:t>
            </a:r>
          </a:p>
          <a:p>
            <a:pPr lvl="1"/>
            <a:r>
              <a:rPr lang="en-HK" dirty="0"/>
              <a:t>R = {</a:t>
            </a:r>
            <a:r>
              <a:rPr lang="en-HK" dirty="0" err="1"/>
              <a:t>CourseId</a:t>
            </a:r>
            <a:r>
              <a:rPr lang="en-HK" dirty="0"/>
              <a:t>, Year, </a:t>
            </a:r>
            <a:r>
              <a:rPr lang="en-HK" dirty="0" err="1"/>
              <a:t>Enrollment</a:t>
            </a:r>
            <a:r>
              <a:rPr lang="en-HK" dirty="0"/>
              <a:t>, </a:t>
            </a:r>
            <a:r>
              <a:rPr lang="en-HK" dirty="0" err="1"/>
              <a:t>RoomId</a:t>
            </a:r>
            <a:r>
              <a:rPr lang="en-HK" dirty="0"/>
              <a:t>, </a:t>
            </a:r>
            <a:r>
              <a:rPr lang="en-HK" dirty="0" err="1"/>
              <a:t>RoomCapacity</a:t>
            </a:r>
            <a:r>
              <a:rPr lang="en-HK" dirty="0"/>
              <a:t>, Day, Time}</a:t>
            </a:r>
          </a:p>
          <a:p>
            <a:pPr lvl="1"/>
            <a:r>
              <a:rPr lang="en-HK" dirty="0"/>
              <a:t>R</a:t>
            </a:r>
            <a:r>
              <a:rPr lang="en-HK" baseline="-25000" dirty="0"/>
              <a:t>1</a:t>
            </a:r>
            <a:r>
              <a:rPr lang="en-HK" dirty="0"/>
              <a:t> = {</a:t>
            </a:r>
            <a:r>
              <a:rPr lang="en-HK" dirty="0" err="1"/>
              <a:t>CourseId</a:t>
            </a:r>
            <a:r>
              <a:rPr lang="en-HK" dirty="0"/>
              <a:t>, </a:t>
            </a:r>
            <a:r>
              <a:rPr lang="en-HK" dirty="0" err="1"/>
              <a:t>CourseName</a:t>
            </a:r>
            <a:r>
              <a:rPr lang="en-HK" dirty="0"/>
              <a:t>}</a:t>
            </a:r>
          </a:p>
          <a:p>
            <a:pPr lvl="1"/>
            <a:r>
              <a:rPr lang="en-HK" dirty="0"/>
              <a:t>R</a:t>
            </a:r>
            <a:r>
              <a:rPr lang="en-HK" baseline="-25000" dirty="0"/>
              <a:t>2</a:t>
            </a:r>
            <a:r>
              <a:rPr lang="en-HK" dirty="0"/>
              <a:t> = {</a:t>
            </a:r>
            <a:r>
              <a:rPr lang="en-HK" dirty="0" err="1"/>
              <a:t>CourseId</a:t>
            </a:r>
            <a:r>
              <a:rPr lang="en-HK" dirty="0"/>
              <a:t>, Year, Lecturer}</a:t>
            </a:r>
          </a:p>
          <a:p>
            <a:r>
              <a:rPr lang="en-HK" dirty="0"/>
              <a:t>{</a:t>
            </a:r>
            <a:r>
              <a:rPr lang="en-HK" dirty="0" err="1"/>
              <a:t>CourseId</a:t>
            </a:r>
            <a:r>
              <a:rPr lang="en-HK" dirty="0"/>
              <a:t>, Year} </a:t>
            </a:r>
            <a:r>
              <a:rPr lang="en-HK" dirty="0">
                <a:sym typeface="Symbol" panose="05050102010706020507" pitchFamily="18" charset="2"/>
              </a:rPr>
              <a:t></a:t>
            </a:r>
            <a:r>
              <a:rPr lang="en-HK" dirty="0"/>
              <a:t> </a:t>
            </a:r>
            <a:r>
              <a:rPr lang="en-HK" dirty="0" err="1"/>
              <a:t>Enrollment</a:t>
            </a:r>
            <a:r>
              <a:rPr lang="en-HK" dirty="0"/>
              <a:t> violates BCNF</a:t>
            </a:r>
          </a:p>
          <a:p>
            <a:pPr lvl="1"/>
            <a:r>
              <a:rPr lang="en-HK" dirty="0"/>
              <a:t>R = {</a:t>
            </a:r>
            <a:r>
              <a:rPr lang="en-HK" dirty="0" err="1"/>
              <a:t>CourseId</a:t>
            </a:r>
            <a:r>
              <a:rPr lang="en-HK" dirty="0"/>
              <a:t>, Year, </a:t>
            </a:r>
            <a:r>
              <a:rPr lang="en-HK" dirty="0" err="1"/>
              <a:t>RoomId</a:t>
            </a:r>
            <a:r>
              <a:rPr lang="en-HK" dirty="0"/>
              <a:t>, </a:t>
            </a:r>
            <a:r>
              <a:rPr lang="en-HK" dirty="0" err="1"/>
              <a:t>RoomCapacity</a:t>
            </a:r>
            <a:r>
              <a:rPr lang="en-HK" dirty="0"/>
              <a:t>, Day, Time}</a:t>
            </a:r>
          </a:p>
          <a:p>
            <a:pPr lvl="1"/>
            <a:r>
              <a:rPr lang="en-HK" dirty="0"/>
              <a:t>R</a:t>
            </a:r>
            <a:r>
              <a:rPr lang="en-HK" baseline="-25000" dirty="0"/>
              <a:t>1</a:t>
            </a:r>
            <a:r>
              <a:rPr lang="en-HK" dirty="0"/>
              <a:t> = {</a:t>
            </a:r>
            <a:r>
              <a:rPr lang="en-HK" dirty="0" err="1"/>
              <a:t>CourseId</a:t>
            </a:r>
            <a:r>
              <a:rPr lang="en-HK" dirty="0"/>
              <a:t>, </a:t>
            </a:r>
            <a:r>
              <a:rPr lang="en-HK" dirty="0" err="1"/>
              <a:t>CourseName</a:t>
            </a:r>
            <a:r>
              <a:rPr lang="en-HK" dirty="0"/>
              <a:t>}</a:t>
            </a:r>
          </a:p>
          <a:p>
            <a:pPr lvl="1"/>
            <a:r>
              <a:rPr lang="en-HK" dirty="0"/>
              <a:t>R</a:t>
            </a:r>
            <a:r>
              <a:rPr lang="en-HK" baseline="-25000" dirty="0"/>
              <a:t>2</a:t>
            </a:r>
            <a:r>
              <a:rPr lang="en-HK" dirty="0"/>
              <a:t> = {</a:t>
            </a:r>
            <a:r>
              <a:rPr lang="en-HK" dirty="0" err="1"/>
              <a:t>CourseId</a:t>
            </a:r>
            <a:r>
              <a:rPr lang="en-HK" dirty="0"/>
              <a:t>, Year, Lecturer, </a:t>
            </a:r>
            <a:r>
              <a:rPr lang="en-HK" dirty="0" err="1"/>
              <a:t>Enrollment</a:t>
            </a:r>
            <a:r>
              <a:rPr lang="en-HK" dirty="0"/>
              <a:t>}</a:t>
            </a:r>
          </a:p>
          <a:p>
            <a:r>
              <a:rPr lang="en-HK" dirty="0" err="1"/>
              <a:t>RoomId</a:t>
            </a:r>
            <a:r>
              <a:rPr lang="en-HK" dirty="0"/>
              <a:t> </a:t>
            </a:r>
            <a:r>
              <a:rPr lang="en-HK" dirty="0">
                <a:sym typeface="Symbol" panose="05050102010706020507" pitchFamily="18" charset="2"/>
              </a:rPr>
              <a:t></a:t>
            </a:r>
            <a:r>
              <a:rPr lang="en-HK" dirty="0"/>
              <a:t> </a:t>
            </a:r>
            <a:r>
              <a:rPr lang="en-HK" dirty="0" err="1"/>
              <a:t>RoomCapacity</a:t>
            </a:r>
            <a:r>
              <a:rPr lang="en-HK" dirty="0"/>
              <a:t> violates BCNF</a:t>
            </a:r>
          </a:p>
          <a:p>
            <a:pPr lvl="1"/>
            <a:r>
              <a:rPr lang="en-HK" dirty="0"/>
              <a:t>R = {</a:t>
            </a:r>
            <a:r>
              <a:rPr lang="en-HK" dirty="0" err="1"/>
              <a:t>CourseId</a:t>
            </a:r>
            <a:r>
              <a:rPr lang="en-HK" dirty="0"/>
              <a:t>, Year, </a:t>
            </a:r>
            <a:r>
              <a:rPr lang="en-HK" dirty="0" err="1"/>
              <a:t>RoomId</a:t>
            </a:r>
            <a:r>
              <a:rPr lang="en-HK" dirty="0"/>
              <a:t>, Day, Time}</a:t>
            </a:r>
          </a:p>
          <a:p>
            <a:pPr lvl="1"/>
            <a:r>
              <a:rPr lang="en-HK" dirty="0"/>
              <a:t>R</a:t>
            </a:r>
            <a:r>
              <a:rPr lang="en-HK" baseline="-25000" dirty="0"/>
              <a:t>1</a:t>
            </a:r>
            <a:r>
              <a:rPr lang="en-HK" dirty="0"/>
              <a:t> = {</a:t>
            </a:r>
            <a:r>
              <a:rPr lang="en-HK" dirty="0" err="1"/>
              <a:t>CourseId</a:t>
            </a:r>
            <a:r>
              <a:rPr lang="en-HK" dirty="0"/>
              <a:t>, </a:t>
            </a:r>
            <a:r>
              <a:rPr lang="en-HK" dirty="0" err="1"/>
              <a:t>CourseName</a:t>
            </a:r>
            <a:r>
              <a:rPr lang="en-HK" dirty="0"/>
              <a:t>}</a:t>
            </a:r>
          </a:p>
          <a:p>
            <a:pPr lvl="1"/>
            <a:r>
              <a:rPr lang="en-HK" dirty="0"/>
              <a:t>R</a:t>
            </a:r>
            <a:r>
              <a:rPr lang="en-HK" baseline="-25000" dirty="0"/>
              <a:t>2</a:t>
            </a:r>
            <a:r>
              <a:rPr lang="en-HK" dirty="0"/>
              <a:t> = {</a:t>
            </a:r>
            <a:r>
              <a:rPr lang="en-HK" dirty="0" err="1"/>
              <a:t>CourseId</a:t>
            </a:r>
            <a:r>
              <a:rPr lang="en-HK" dirty="0"/>
              <a:t>, Year, Lecturer, </a:t>
            </a:r>
            <a:r>
              <a:rPr lang="en-HK" dirty="0" err="1"/>
              <a:t>Enrollment</a:t>
            </a:r>
            <a:r>
              <a:rPr lang="en-HK" dirty="0"/>
              <a:t>}</a:t>
            </a:r>
          </a:p>
          <a:p>
            <a:pPr lvl="1"/>
            <a:r>
              <a:rPr lang="en-HK" dirty="0"/>
              <a:t>R</a:t>
            </a:r>
            <a:r>
              <a:rPr lang="en-HK" baseline="-25000" dirty="0"/>
              <a:t>3</a:t>
            </a:r>
            <a:r>
              <a:rPr lang="en-HK" dirty="0"/>
              <a:t> = {</a:t>
            </a:r>
            <a:r>
              <a:rPr lang="en-HK" dirty="0" err="1"/>
              <a:t>RoomId</a:t>
            </a:r>
            <a:r>
              <a:rPr lang="en-HK" dirty="0"/>
              <a:t>, </a:t>
            </a:r>
            <a:r>
              <a:rPr lang="en-HK" dirty="0" err="1"/>
              <a:t>RoomCapacity</a:t>
            </a:r>
            <a:r>
              <a:rPr lang="en-HK" dirty="0"/>
              <a:t>}</a:t>
            </a:r>
          </a:p>
          <a:p>
            <a:r>
              <a:rPr lang="en-HK" dirty="0"/>
              <a:t>{</a:t>
            </a:r>
            <a:r>
              <a:rPr lang="en-HK" dirty="0" err="1"/>
              <a:t>RoomId</a:t>
            </a:r>
            <a:r>
              <a:rPr lang="en-HK" dirty="0"/>
              <a:t>, Year, Day, Time} </a:t>
            </a:r>
            <a:r>
              <a:rPr lang="en-HK" dirty="0">
                <a:sym typeface="Symbol" panose="05050102010706020507" pitchFamily="18" charset="2"/>
              </a:rPr>
              <a:t></a:t>
            </a:r>
            <a:r>
              <a:rPr lang="en-HK" dirty="0"/>
              <a:t> </a:t>
            </a:r>
            <a:r>
              <a:rPr lang="en-HK" dirty="0" err="1"/>
              <a:t>CourseId</a:t>
            </a:r>
            <a:r>
              <a:rPr lang="en-HK" dirty="0"/>
              <a:t> does not violate BCNF</a:t>
            </a:r>
          </a:p>
          <a:p>
            <a:r>
              <a:rPr lang="en-HK" dirty="0"/>
              <a:t>{</a:t>
            </a:r>
            <a:r>
              <a:rPr lang="en-HK" dirty="0" err="1"/>
              <a:t>CourseId</a:t>
            </a:r>
            <a:r>
              <a:rPr lang="en-HK" dirty="0"/>
              <a:t>, Year, Day, Time} </a:t>
            </a:r>
            <a:r>
              <a:rPr lang="en-HK" dirty="0">
                <a:sym typeface="Symbol" panose="05050102010706020507" pitchFamily="18" charset="2"/>
              </a:rPr>
              <a:t></a:t>
            </a:r>
            <a:r>
              <a:rPr lang="en-HK" dirty="0"/>
              <a:t> </a:t>
            </a:r>
            <a:r>
              <a:rPr lang="en-HK" dirty="0" err="1"/>
              <a:t>RoomId</a:t>
            </a:r>
            <a:r>
              <a:rPr lang="en-HK" dirty="0">
                <a:solidFill>
                  <a:schemeClr val="bg1"/>
                </a:solidFill>
              </a:rPr>
              <a:t> </a:t>
            </a:r>
            <a:r>
              <a:rPr lang="en-HK" dirty="0"/>
              <a:t>does not violate BCNF</a:t>
            </a:r>
          </a:p>
          <a:p>
            <a:endParaRPr lang="en-HK" dirty="0"/>
          </a:p>
          <a:p>
            <a:pPr lvl="1"/>
            <a:endParaRPr lang="en-HK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70582A9-CE22-4438-871B-D330F072502E}"/>
              </a:ext>
            </a:extLst>
          </p:cNvPr>
          <p:cNvSpPr/>
          <p:nvPr/>
        </p:nvSpPr>
        <p:spPr>
          <a:xfrm>
            <a:off x="6595632" y="2011680"/>
            <a:ext cx="5009559" cy="1615827"/>
          </a:xfrm>
          <a:prstGeom prst="rect">
            <a:avLst/>
          </a:prstGeom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</a:pPr>
            <a:r>
              <a:rPr lang="en-HK" dirty="0">
                <a:latin typeface="Arial" panose="020B0604020202020204" pitchFamily="34" charset="0"/>
                <a:cs typeface="Arial" panose="020B0604020202020204" pitchFamily="34" charset="0"/>
              </a:rPr>
              <a:t>FDs: </a:t>
            </a:r>
          </a:p>
          <a:p>
            <a:pPr marL="800100" lvl="1" indent="-342900">
              <a:lnSpc>
                <a:spcPct val="110000"/>
              </a:lnSpc>
              <a:buFont typeface="+mj-lt"/>
              <a:buAutoNum type="arabicPeriod" startAt="4"/>
            </a:pPr>
            <a:r>
              <a:rPr lang="en-HK" dirty="0">
                <a:latin typeface="Arial" panose="020B0604020202020204" pitchFamily="34" charset="0"/>
                <a:cs typeface="Arial" panose="020B0604020202020204" pitchFamily="34" charset="0"/>
              </a:rPr>
              <a:t>{</a:t>
            </a:r>
            <a:r>
              <a:rPr lang="en-HK" dirty="0" err="1">
                <a:latin typeface="Arial" panose="020B0604020202020204" pitchFamily="34" charset="0"/>
                <a:cs typeface="Arial" panose="020B0604020202020204" pitchFamily="34" charset="0"/>
              </a:rPr>
              <a:t>CourseId</a:t>
            </a:r>
            <a:r>
              <a:rPr lang="en-HK" dirty="0">
                <a:latin typeface="Arial" panose="020B0604020202020204" pitchFamily="34" charset="0"/>
                <a:cs typeface="Arial" panose="020B0604020202020204" pitchFamily="34" charset="0"/>
              </a:rPr>
              <a:t>, Year} </a:t>
            </a:r>
            <a:r>
              <a:rPr lang="en-HK" dirty="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</a:t>
            </a:r>
            <a:r>
              <a:rPr lang="en-HK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HK" dirty="0" err="1">
                <a:latin typeface="Arial" panose="020B0604020202020204" pitchFamily="34" charset="0"/>
                <a:cs typeface="Arial" panose="020B0604020202020204" pitchFamily="34" charset="0"/>
              </a:rPr>
              <a:t>Enrollment</a:t>
            </a:r>
            <a:endParaRPr lang="en-HK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>
              <a:lnSpc>
                <a:spcPct val="110000"/>
              </a:lnSpc>
              <a:buFont typeface="+mj-lt"/>
              <a:buAutoNum type="arabicPeriod" startAt="4"/>
            </a:pPr>
            <a:r>
              <a:rPr lang="en-HK" dirty="0" err="1">
                <a:latin typeface="Arial" panose="020B0604020202020204" pitchFamily="34" charset="0"/>
                <a:cs typeface="Arial" panose="020B0604020202020204" pitchFamily="34" charset="0"/>
              </a:rPr>
              <a:t>RoomId</a:t>
            </a:r>
            <a:r>
              <a:rPr lang="en-HK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HK" dirty="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</a:t>
            </a:r>
            <a:r>
              <a:rPr lang="en-HK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HK" dirty="0" err="1">
                <a:latin typeface="Arial" panose="020B0604020202020204" pitchFamily="34" charset="0"/>
                <a:cs typeface="Arial" panose="020B0604020202020204" pitchFamily="34" charset="0"/>
              </a:rPr>
              <a:t>RoomCapacity</a:t>
            </a:r>
            <a:endParaRPr lang="en-HK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>
              <a:lnSpc>
                <a:spcPct val="110000"/>
              </a:lnSpc>
              <a:buFont typeface="+mj-lt"/>
              <a:buAutoNum type="arabicPeriod" startAt="4"/>
            </a:pPr>
            <a:r>
              <a:rPr lang="en-HK" dirty="0">
                <a:latin typeface="Arial" panose="020B0604020202020204" pitchFamily="34" charset="0"/>
                <a:cs typeface="Arial" panose="020B0604020202020204" pitchFamily="34" charset="0"/>
              </a:rPr>
              <a:t>{</a:t>
            </a:r>
            <a:r>
              <a:rPr lang="en-HK" dirty="0" err="1">
                <a:latin typeface="Arial" panose="020B0604020202020204" pitchFamily="34" charset="0"/>
                <a:cs typeface="Arial" panose="020B0604020202020204" pitchFamily="34" charset="0"/>
              </a:rPr>
              <a:t>RoomId</a:t>
            </a:r>
            <a:r>
              <a:rPr lang="en-HK" dirty="0">
                <a:latin typeface="Arial" panose="020B0604020202020204" pitchFamily="34" charset="0"/>
                <a:cs typeface="Arial" panose="020B0604020202020204" pitchFamily="34" charset="0"/>
              </a:rPr>
              <a:t>, Year, Day, Time} </a:t>
            </a:r>
            <a:r>
              <a:rPr lang="en-HK" dirty="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</a:t>
            </a:r>
            <a:r>
              <a:rPr lang="en-HK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HK" dirty="0" err="1">
                <a:latin typeface="Arial" panose="020B0604020202020204" pitchFamily="34" charset="0"/>
                <a:cs typeface="Arial" panose="020B0604020202020204" pitchFamily="34" charset="0"/>
              </a:rPr>
              <a:t>CourseId</a:t>
            </a:r>
            <a:endParaRPr lang="en-HK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>
              <a:lnSpc>
                <a:spcPct val="110000"/>
              </a:lnSpc>
              <a:buFont typeface="+mj-lt"/>
              <a:buAutoNum type="arabicPeriod" startAt="4"/>
            </a:pPr>
            <a:r>
              <a:rPr lang="en-HK" dirty="0">
                <a:latin typeface="Arial" panose="020B0604020202020204" pitchFamily="34" charset="0"/>
                <a:cs typeface="Arial" panose="020B0604020202020204" pitchFamily="34" charset="0"/>
              </a:rPr>
              <a:t>{</a:t>
            </a:r>
            <a:r>
              <a:rPr lang="en-HK" dirty="0" err="1">
                <a:latin typeface="Arial" panose="020B0604020202020204" pitchFamily="34" charset="0"/>
                <a:cs typeface="Arial" panose="020B0604020202020204" pitchFamily="34" charset="0"/>
              </a:rPr>
              <a:t>CourseId</a:t>
            </a:r>
            <a:r>
              <a:rPr lang="en-HK" dirty="0">
                <a:latin typeface="Arial" panose="020B0604020202020204" pitchFamily="34" charset="0"/>
                <a:cs typeface="Arial" panose="020B0604020202020204" pitchFamily="34" charset="0"/>
              </a:rPr>
              <a:t>, Year, Day, Time} </a:t>
            </a:r>
            <a:r>
              <a:rPr lang="en-HK" dirty="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</a:t>
            </a:r>
            <a:r>
              <a:rPr lang="en-HK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HK" dirty="0" err="1">
                <a:latin typeface="Arial" panose="020B0604020202020204" pitchFamily="34" charset="0"/>
                <a:cs typeface="Arial" panose="020B0604020202020204" pitchFamily="34" charset="0"/>
              </a:rPr>
              <a:t>RoomId</a:t>
            </a:r>
            <a:endParaRPr lang="en-HK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31961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anded">
  <a:themeElements>
    <a:clrScheme name="Banded">
      <a:dk1>
        <a:srgbClr val="2C2C2C"/>
      </a:dk1>
      <a:lt1>
        <a:srgbClr val="FFFFFF"/>
      </a:lt1>
      <a:dk2>
        <a:srgbClr val="099BDD"/>
      </a:dk2>
      <a:lt2>
        <a:srgbClr val="F2F2F2"/>
      </a:lt2>
      <a:accent1>
        <a:srgbClr val="FFC000"/>
      </a:accent1>
      <a:accent2>
        <a:srgbClr val="A5D028"/>
      </a:accent2>
      <a:accent3>
        <a:srgbClr val="08CC78"/>
      </a:accent3>
      <a:accent4>
        <a:srgbClr val="F24099"/>
      </a:accent4>
      <a:accent5>
        <a:srgbClr val="828288"/>
      </a:accent5>
      <a:accent6>
        <a:srgbClr val="F56617"/>
      </a:accent6>
      <a:hlink>
        <a:srgbClr val="005DBA"/>
      </a:hlink>
      <a:folHlink>
        <a:srgbClr val="6C606A"/>
      </a:folHlink>
    </a:clrScheme>
    <a:fontScheme name="Banded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nded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120000"/>
                <a:lumMod val="107000"/>
              </a:schemeClr>
            </a:gs>
            <a:gs pos="50000">
              <a:schemeClr val="phClr">
                <a:tint val="70000"/>
                <a:satMod val="124000"/>
                <a:lumMod val="103000"/>
              </a:schemeClr>
            </a:gs>
            <a:gs pos="100000">
              <a:schemeClr val="phClr">
                <a:tint val="85000"/>
                <a:satMod val="12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5000"/>
                <a:shade val="98000"/>
                <a:satMod val="110000"/>
                <a:lumMod val="103000"/>
              </a:schemeClr>
            </a:gs>
            <a:gs pos="50000">
              <a:schemeClr val="phClr">
                <a:shade val="85000"/>
                <a:satMod val="105000"/>
                <a:lumMod val="100000"/>
              </a:schemeClr>
            </a:gs>
            <a:gs pos="100000">
              <a:schemeClr val="phClr">
                <a:shade val="60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875" dir="5400000" algn="ctr" rotWithShape="0">
              <a:srgbClr val="000000">
                <a:alpha val="68000"/>
              </a:srgbClr>
            </a:outerShdw>
          </a:effectLst>
        </a:effectStyle>
        <a:effectStyle>
          <a:effectLst>
            <a:outerShdw blurRad="88900" dist="2794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/>
              <a:schemeClr val="phClr">
                <a:shade val="91000"/>
                <a:satMod val="105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nded" id="{98DFF888-2449-4D28-977C-6306C017633E}" vid="{9792607F-9579-4224-82FF-9C88C3E1E53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9897</TotalTime>
  <Words>1405</Words>
  <PresentationFormat>Widescreen</PresentationFormat>
  <Paragraphs>305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Arial</vt:lpstr>
      <vt:lpstr>Calibri</vt:lpstr>
      <vt:lpstr>Corbel</vt:lpstr>
      <vt:lpstr>Wingdings</vt:lpstr>
      <vt:lpstr>Banded</vt:lpstr>
      <vt:lpstr>Tutorial 6: Functional Dependency &amp;  Normalization</vt:lpstr>
      <vt:lpstr>Question 1</vt:lpstr>
      <vt:lpstr>Question 1 (Answer)</vt:lpstr>
      <vt:lpstr>Question 2</vt:lpstr>
      <vt:lpstr>Question 2 (Answer)</vt:lpstr>
      <vt:lpstr>Question 3</vt:lpstr>
      <vt:lpstr>Question 3 (Answer)</vt:lpstr>
      <vt:lpstr>Question 4</vt:lpstr>
      <vt:lpstr>Question 4 (Answer) (1/6)</vt:lpstr>
      <vt:lpstr>Question 4 (Answer) (2/6)</vt:lpstr>
      <vt:lpstr>Question 4 (Answer) (3/6)</vt:lpstr>
      <vt:lpstr>Question 4 (Answer) (4/6)</vt:lpstr>
      <vt:lpstr>Question 4 (Answer) (5/6)</vt:lpstr>
      <vt:lpstr>Question 4 (Answer) (6/6)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2019-01-12T15:44:20Z</dcterms:created>
  <dcterms:modified xsi:type="dcterms:W3CDTF">2019-03-09T11:44:02Z</dcterms:modified>
</cp:coreProperties>
</file>