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Lst>
  <p:notesMasterIdLst>
    <p:notesMasterId r:id="rId24"/>
  </p:notesMasterIdLst>
  <p:handoutMasterIdLst>
    <p:handoutMasterId r:id="rId25"/>
  </p:handoutMasterIdLst>
  <p:sldIdLst>
    <p:sldId id="717" r:id="rId2"/>
    <p:sldId id="371" r:id="rId3"/>
    <p:sldId id="562" r:id="rId4"/>
    <p:sldId id="568" r:id="rId5"/>
    <p:sldId id="563" r:id="rId6"/>
    <p:sldId id="564" r:id="rId7"/>
    <p:sldId id="608" r:id="rId8"/>
    <p:sldId id="615" r:id="rId9"/>
    <p:sldId id="598" r:id="rId10"/>
    <p:sldId id="627" r:id="rId11"/>
    <p:sldId id="650" r:id="rId12"/>
    <p:sldId id="566" r:id="rId13"/>
    <p:sldId id="662" r:id="rId14"/>
    <p:sldId id="667" r:id="rId15"/>
    <p:sldId id="680" r:id="rId16"/>
    <p:sldId id="676" r:id="rId17"/>
    <p:sldId id="689" r:id="rId18"/>
    <p:sldId id="685" r:id="rId19"/>
    <p:sldId id="665" r:id="rId20"/>
    <p:sldId id="693" r:id="rId21"/>
    <p:sldId id="567" r:id="rId22"/>
    <p:sldId id="712" r:id="rId23"/>
  </p:sldIdLst>
  <p:sldSz cx="12192000" cy="6858000"/>
  <p:notesSz cx="9939338" cy="6807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53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63" autoAdjust="0"/>
    <p:restoredTop sz="94673"/>
  </p:normalViewPr>
  <p:slideViewPr>
    <p:cSldViewPr snapToGrid="0" snapToObjects="1">
      <p:cViewPr varScale="1">
        <p:scale>
          <a:sx n="115" d="100"/>
          <a:sy n="115" d="100"/>
        </p:scale>
        <p:origin x="402" y="120"/>
      </p:cViewPr>
      <p:guideLst/>
    </p:cSldViewPr>
  </p:slideViewPr>
  <p:notesTextViewPr>
    <p:cViewPr>
      <p:scale>
        <a:sx n="1" d="1"/>
        <a:sy n="1" d="1"/>
      </p:scale>
      <p:origin x="0" y="0"/>
    </p:cViewPr>
  </p:notesTextViewPr>
  <p:notesViewPr>
    <p:cSldViewPr snapToGrid="0" snapToObjects="1">
      <p:cViewPr varScale="1">
        <p:scale>
          <a:sx n="97" d="100"/>
          <a:sy n="97" d="100"/>
        </p:scale>
        <p:origin x="2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9635AC-B7DC-F245-ACAA-FD6162CBABCA}" type="doc">
      <dgm:prSet loTypeId="urn:microsoft.com/office/officeart/2005/8/layout/hierarchy1" loCatId="" qsTypeId="urn:microsoft.com/office/officeart/2005/8/quickstyle/simple5" qsCatId="simple" csTypeId="urn:microsoft.com/office/officeart/2005/8/colors/accent1_2" csCatId="accent1" phldr="1"/>
      <dgm:spPr/>
      <dgm:t>
        <a:bodyPr/>
        <a:lstStyle/>
        <a:p>
          <a:endParaRPr lang="en-US"/>
        </a:p>
      </dgm:t>
    </dgm:pt>
    <dgm:pt modelId="{6E50CE59-11DF-674F-97CD-0BA2A55E820B}">
      <dgm:prSet phldrT="[Text]"/>
      <dgm:spPr/>
      <dgm:t>
        <a:bodyPr/>
        <a:lstStyle/>
        <a:p>
          <a:pPr rtl="0"/>
          <a:r>
            <a:rPr lang="en-US" dirty="0"/>
            <a:t>Main Idea (topic sentence)</a:t>
          </a:r>
        </a:p>
      </dgm:t>
    </dgm:pt>
    <dgm:pt modelId="{FB7448E6-9665-C149-82C0-F174F4CEBFFD}" type="parTrans" cxnId="{E0B27F61-BD19-C943-AE13-9B74152372E7}">
      <dgm:prSet/>
      <dgm:spPr/>
      <dgm:t>
        <a:bodyPr/>
        <a:lstStyle/>
        <a:p>
          <a:endParaRPr lang="en-US"/>
        </a:p>
      </dgm:t>
    </dgm:pt>
    <dgm:pt modelId="{F04CD8EE-0DFA-524D-85A0-522AF136A209}" type="sibTrans" cxnId="{E0B27F61-BD19-C943-AE13-9B74152372E7}">
      <dgm:prSet/>
      <dgm:spPr/>
      <dgm:t>
        <a:bodyPr/>
        <a:lstStyle/>
        <a:p>
          <a:endParaRPr lang="en-US"/>
        </a:p>
      </dgm:t>
    </dgm:pt>
    <dgm:pt modelId="{1200EA4A-33D2-204B-ACB3-14D01A1E556C}">
      <dgm:prSet phldrT="[Text]"/>
      <dgm:spPr/>
      <dgm:t>
        <a:bodyPr/>
        <a:lstStyle/>
        <a:p>
          <a:r>
            <a:rPr lang="en-US" dirty="0"/>
            <a:t>Level One Elaboration</a:t>
          </a:r>
        </a:p>
      </dgm:t>
    </dgm:pt>
    <dgm:pt modelId="{E8BEC796-332D-FD4A-B75A-6F53BD305FEC}" type="parTrans" cxnId="{A669E13E-5EBF-EF4D-BA87-830868B9D22A}">
      <dgm:prSet/>
      <dgm:spPr/>
      <dgm:t>
        <a:bodyPr/>
        <a:lstStyle/>
        <a:p>
          <a:endParaRPr lang="en-US"/>
        </a:p>
      </dgm:t>
    </dgm:pt>
    <dgm:pt modelId="{DBC58431-953E-9040-A454-1CD595E6FA5C}" type="sibTrans" cxnId="{A669E13E-5EBF-EF4D-BA87-830868B9D22A}">
      <dgm:prSet/>
      <dgm:spPr/>
      <dgm:t>
        <a:bodyPr/>
        <a:lstStyle/>
        <a:p>
          <a:endParaRPr lang="en-US"/>
        </a:p>
      </dgm:t>
    </dgm:pt>
    <dgm:pt modelId="{8012BAA4-F960-F54A-8370-BBC96C3D2105}">
      <dgm:prSet phldrT="[Text]"/>
      <dgm:spPr/>
      <dgm:t>
        <a:bodyPr/>
        <a:lstStyle/>
        <a:p>
          <a:r>
            <a:rPr lang="en-US" dirty="0"/>
            <a:t>Level Two Elaboration</a:t>
          </a:r>
        </a:p>
      </dgm:t>
    </dgm:pt>
    <dgm:pt modelId="{F3ED32E5-F132-8840-BBFE-27EEA6123FA5}" type="parTrans" cxnId="{72C1F66B-F14D-764E-9D5D-2278E3B6736F}">
      <dgm:prSet/>
      <dgm:spPr/>
      <dgm:t>
        <a:bodyPr/>
        <a:lstStyle/>
        <a:p>
          <a:endParaRPr lang="en-US"/>
        </a:p>
      </dgm:t>
    </dgm:pt>
    <dgm:pt modelId="{9C1D5C92-DFC0-5540-AB9D-C7D178910E61}" type="sibTrans" cxnId="{72C1F66B-F14D-764E-9D5D-2278E3B6736F}">
      <dgm:prSet/>
      <dgm:spPr/>
      <dgm:t>
        <a:bodyPr/>
        <a:lstStyle/>
        <a:p>
          <a:endParaRPr lang="en-US"/>
        </a:p>
      </dgm:t>
    </dgm:pt>
    <dgm:pt modelId="{8FB26E0F-E8B2-0647-9F23-D64920947BC0}">
      <dgm:prSet phldrT="[Text]"/>
      <dgm:spPr/>
      <dgm:t>
        <a:bodyPr/>
        <a:lstStyle/>
        <a:p>
          <a:r>
            <a:rPr lang="en-US" dirty="0"/>
            <a:t>Level Two Elaboration</a:t>
          </a:r>
        </a:p>
      </dgm:t>
    </dgm:pt>
    <dgm:pt modelId="{3A29FE2A-BBC2-434E-81F4-9E133DE26E10}" type="parTrans" cxnId="{CF64EB9F-7BC3-DF40-9760-D00EF28C8963}">
      <dgm:prSet/>
      <dgm:spPr/>
      <dgm:t>
        <a:bodyPr/>
        <a:lstStyle/>
        <a:p>
          <a:endParaRPr lang="en-US"/>
        </a:p>
      </dgm:t>
    </dgm:pt>
    <dgm:pt modelId="{97C98070-54F7-174F-AC6A-E5C00BAFB19C}" type="sibTrans" cxnId="{CF64EB9F-7BC3-DF40-9760-D00EF28C8963}">
      <dgm:prSet/>
      <dgm:spPr/>
      <dgm:t>
        <a:bodyPr/>
        <a:lstStyle/>
        <a:p>
          <a:endParaRPr lang="en-US"/>
        </a:p>
      </dgm:t>
    </dgm:pt>
    <dgm:pt modelId="{AE98CCDC-467B-034E-AC52-23CA188F868F}">
      <dgm:prSet phldrT="[Text]"/>
      <dgm:spPr/>
      <dgm:t>
        <a:bodyPr/>
        <a:lstStyle/>
        <a:p>
          <a:r>
            <a:rPr lang="en-US" dirty="0"/>
            <a:t>Level One Elaboration</a:t>
          </a:r>
        </a:p>
      </dgm:t>
    </dgm:pt>
    <dgm:pt modelId="{FD917E47-4974-934A-B556-50A34BF816CF}" type="parTrans" cxnId="{BCB10B87-5FA6-2341-BB17-83BC8CE7C562}">
      <dgm:prSet/>
      <dgm:spPr/>
      <dgm:t>
        <a:bodyPr/>
        <a:lstStyle/>
        <a:p>
          <a:endParaRPr lang="en-US"/>
        </a:p>
      </dgm:t>
    </dgm:pt>
    <dgm:pt modelId="{AE31D024-6A7A-CF44-AB3D-F0B7E2079A75}" type="sibTrans" cxnId="{BCB10B87-5FA6-2341-BB17-83BC8CE7C562}">
      <dgm:prSet/>
      <dgm:spPr/>
      <dgm:t>
        <a:bodyPr/>
        <a:lstStyle/>
        <a:p>
          <a:endParaRPr lang="en-US"/>
        </a:p>
      </dgm:t>
    </dgm:pt>
    <dgm:pt modelId="{489CDAED-39FB-654E-95CC-C58E778DEB19}">
      <dgm:prSet phldrT="[Text]"/>
      <dgm:spPr/>
      <dgm:t>
        <a:bodyPr/>
        <a:lstStyle/>
        <a:p>
          <a:r>
            <a:rPr lang="en-US" dirty="0"/>
            <a:t>Level Two Elaboration</a:t>
          </a:r>
        </a:p>
      </dgm:t>
    </dgm:pt>
    <dgm:pt modelId="{58CCBA48-570B-9244-909B-B3024D10A065}" type="parTrans" cxnId="{081906F8-15F7-6B4E-AF99-C47280DEBFB7}">
      <dgm:prSet/>
      <dgm:spPr/>
      <dgm:t>
        <a:bodyPr/>
        <a:lstStyle/>
        <a:p>
          <a:endParaRPr lang="en-US"/>
        </a:p>
      </dgm:t>
    </dgm:pt>
    <dgm:pt modelId="{5D9C2290-51F7-CF4C-9057-56364DB599B8}" type="sibTrans" cxnId="{081906F8-15F7-6B4E-AF99-C47280DEBFB7}">
      <dgm:prSet/>
      <dgm:spPr/>
      <dgm:t>
        <a:bodyPr/>
        <a:lstStyle/>
        <a:p>
          <a:endParaRPr lang="en-US"/>
        </a:p>
      </dgm:t>
    </dgm:pt>
    <dgm:pt modelId="{221D4309-500A-A346-A41C-E2A5C6C49594}">
      <dgm:prSet phldrT="[Text]"/>
      <dgm:spPr/>
      <dgm:t>
        <a:bodyPr/>
        <a:lstStyle/>
        <a:p>
          <a:r>
            <a:rPr lang="en-US" dirty="0"/>
            <a:t>Level Two Elaboration</a:t>
          </a:r>
        </a:p>
      </dgm:t>
    </dgm:pt>
    <dgm:pt modelId="{590047F2-FA2C-7547-9A5F-6E50373AB053}" type="parTrans" cxnId="{3F63F2A7-D3E3-EC47-B791-A191DD5A30CD}">
      <dgm:prSet/>
      <dgm:spPr/>
      <dgm:t>
        <a:bodyPr/>
        <a:lstStyle/>
        <a:p>
          <a:endParaRPr lang="en-US"/>
        </a:p>
      </dgm:t>
    </dgm:pt>
    <dgm:pt modelId="{54D1635C-006C-8249-8507-153CE71D0C2F}" type="sibTrans" cxnId="{3F63F2A7-D3E3-EC47-B791-A191DD5A30CD}">
      <dgm:prSet/>
      <dgm:spPr/>
      <dgm:t>
        <a:bodyPr/>
        <a:lstStyle/>
        <a:p>
          <a:endParaRPr lang="en-US"/>
        </a:p>
      </dgm:t>
    </dgm:pt>
    <dgm:pt modelId="{37A94564-1BD7-B24E-87F5-76BF4A230AB2}" type="pres">
      <dgm:prSet presAssocID="{D69635AC-B7DC-F245-ACAA-FD6162CBABCA}" presName="hierChild1" presStyleCnt="0">
        <dgm:presLayoutVars>
          <dgm:chPref val="1"/>
          <dgm:dir/>
          <dgm:animOne val="branch"/>
          <dgm:animLvl val="lvl"/>
          <dgm:resizeHandles/>
        </dgm:presLayoutVars>
      </dgm:prSet>
      <dgm:spPr/>
      <dgm:t>
        <a:bodyPr/>
        <a:lstStyle/>
        <a:p>
          <a:endParaRPr lang="en-US"/>
        </a:p>
      </dgm:t>
    </dgm:pt>
    <dgm:pt modelId="{03BE9479-A711-1841-8E05-338229971D6D}" type="pres">
      <dgm:prSet presAssocID="{6E50CE59-11DF-674F-97CD-0BA2A55E820B}" presName="hierRoot1" presStyleCnt="0"/>
      <dgm:spPr/>
    </dgm:pt>
    <dgm:pt modelId="{0CB2AC94-FD0E-354B-9E9B-15AFD74F33B1}" type="pres">
      <dgm:prSet presAssocID="{6E50CE59-11DF-674F-97CD-0BA2A55E820B}" presName="composite" presStyleCnt="0"/>
      <dgm:spPr/>
    </dgm:pt>
    <dgm:pt modelId="{1553C5BA-842F-B44F-B683-0AD651794833}" type="pres">
      <dgm:prSet presAssocID="{6E50CE59-11DF-674F-97CD-0BA2A55E820B}" presName="background" presStyleLbl="node0" presStyleIdx="0" presStyleCnt="1"/>
      <dgm:spPr/>
    </dgm:pt>
    <dgm:pt modelId="{50492C84-504C-F24F-B4A8-59CE2E6AF385}" type="pres">
      <dgm:prSet presAssocID="{6E50CE59-11DF-674F-97CD-0BA2A55E820B}" presName="text" presStyleLbl="fgAcc0" presStyleIdx="0" presStyleCnt="1">
        <dgm:presLayoutVars>
          <dgm:chPref val="3"/>
        </dgm:presLayoutVars>
      </dgm:prSet>
      <dgm:spPr/>
      <dgm:t>
        <a:bodyPr/>
        <a:lstStyle/>
        <a:p>
          <a:endParaRPr lang="en-US"/>
        </a:p>
      </dgm:t>
    </dgm:pt>
    <dgm:pt modelId="{9EBD03FF-F9C8-8840-AFAB-681799D8E041}" type="pres">
      <dgm:prSet presAssocID="{6E50CE59-11DF-674F-97CD-0BA2A55E820B}" presName="hierChild2" presStyleCnt="0"/>
      <dgm:spPr/>
    </dgm:pt>
    <dgm:pt modelId="{47A1270D-AD90-6346-8F6A-388F5EDB8A77}" type="pres">
      <dgm:prSet presAssocID="{E8BEC796-332D-FD4A-B75A-6F53BD305FEC}" presName="Name10" presStyleLbl="parChTrans1D2" presStyleIdx="0" presStyleCnt="2"/>
      <dgm:spPr/>
      <dgm:t>
        <a:bodyPr/>
        <a:lstStyle/>
        <a:p>
          <a:endParaRPr lang="en-US"/>
        </a:p>
      </dgm:t>
    </dgm:pt>
    <dgm:pt modelId="{1CA87A49-B4B2-9448-9E54-032E9292048E}" type="pres">
      <dgm:prSet presAssocID="{1200EA4A-33D2-204B-ACB3-14D01A1E556C}" presName="hierRoot2" presStyleCnt="0"/>
      <dgm:spPr/>
    </dgm:pt>
    <dgm:pt modelId="{138487D6-7BED-AD42-920C-6734B7D51661}" type="pres">
      <dgm:prSet presAssocID="{1200EA4A-33D2-204B-ACB3-14D01A1E556C}" presName="composite2" presStyleCnt="0"/>
      <dgm:spPr/>
    </dgm:pt>
    <dgm:pt modelId="{72C1852A-D46A-9B41-9BB7-0B9E43F84450}" type="pres">
      <dgm:prSet presAssocID="{1200EA4A-33D2-204B-ACB3-14D01A1E556C}" presName="background2" presStyleLbl="node2" presStyleIdx="0" presStyleCnt="2"/>
      <dgm:spPr/>
    </dgm:pt>
    <dgm:pt modelId="{A51F58E3-4FCC-FF44-8793-D395919B95F0}" type="pres">
      <dgm:prSet presAssocID="{1200EA4A-33D2-204B-ACB3-14D01A1E556C}" presName="text2" presStyleLbl="fgAcc2" presStyleIdx="0" presStyleCnt="2">
        <dgm:presLayoutVars>
          <dgm:chPref val="3"/>
        </dgm:presLayoutVars>
      </dgm:prSet>
      <dgm:spPr/>
      <dgm:t>
        <a:bodyPr/>
        <a:lstStyle/>
        <a:p>
          <a:endParaRPr lang="en-US"/>
        </a:p>
      </dgm:t>
    </dgm:pt>
    <dgm:pt modelId="{297E0DAE-AC2B-7A49-A923-AC8FC59F0E62}" type="pres">
      <dgm:prSet presAssocID="{1200EA4A-33D2-204B-ACB3-14D01A1E556C}" presName="hierChild3" presStyleCnt="0"/>
      <dgm:spPr/>
    </dgm:pt>
    <dgm:pt modelId="{FE706225-7774-C246-A4CC-1FFD10A25C66}" type="pres">
      <dgm:prSet presAssocID="{F3ED32E5-F132-8840-BBFE-27EEA6123FA5}" presName="Name17" presStyleLbl="parChTrans1D3" presStyleIdx="0" presStyleCnt="4"/>
      <dgm:spPr/>
      <dgm:t>
        <a:bodyPr/>
        <a:lstStyle/>
        <a:p>
          <a:endParaRPr lang="en-US"/>
        </a:p>
      </dgm:t>
    </dgm:pt>
    <dgm:pt modelId="{95054DA0-8AAF-8F44-BAF1-149E9A849DFA}" type="pres">
      <dgm:prSet presAssocID="{8012BAA4-F960-F54A-8370-BBC96C3D2105}" presName="hierRoot3" presStyleCnt="0"/>
      <dgm:spPr/>
    </dgm:pt>
    <dgm:pt modelId="{14E5B95E-BFFE-D846-BFC7-C41D280463D0}" type="pres">
      <dgm:prSet presAssocID="{8012BAA4-F960-F54A-8370-BBC96C3D2105}" presName="composite3" presStyleCnt="0"/>
      <dgm:spPr/>
    </dgm:pt>
    <dgm:pt modelId="{B3878745-8BDF-0643-B9CC-18DFF0F7A1AC}" type="pres">
      <dgm:prSet presAssocID="{8012BAA4-F960-F54A-8370-BBC96C3D2105}" presName="background3" presStyleLbl="node3" presStyleIdx="0" presStyleCnt="4"/>
      <dgm:spPr/>
    </dgm:pt>
    <dgm:pt modelId="{3E47649C-4573-454A-BD2C-F67E34828CEC}" type="pres">
      <dgm:prSet presAssocID="{8012BAA4-F960-F54A-8370-BBC96C3D2105}" presName="text3" presStyleLbl="fgAcc3" presStyleIdx="0" presStyleCnt="4">
        <dgm:presLayoutVars>
          <dgm:chPref val="3"/>
        </dgm:presLayoutVars>
      </dgm:prSet>
      <dgm:spPr/>
      <dgm:t>
        <a:bodyPr/>
        <a:lstStyle/>
        <a:p>
          <a:endParaRPr lang="en-US"/>
        </a:p>
      </dgm:t>
    </dgm:pt>
    <dgm:pt modelId="{88DFE86A-D96D-9B4D-9CA2-BA5D4E13D867}" type="pres">
      <dgm:prSet presAssocID="{8012BAA4-F960-F54A-8370-BBC96C3D2105}" presName="hierChild4" presStyleCnt="0"/>
      <dgm:spPr/>
    </dgm:pt>
    <dgm:pt modelId="{FEBB72DD-AAF5-8F48-806E-10ADE5F624E2}" type="pres">
      <dgm:prSet presAssocID="{3A29FE2A-BBC2-434E-81F4-9E133DE26E10}" presName="Name17" presStyleLbl="parChTrans1D3" presStyleIdx="1" presStyleCnt="4"/>
      <dgm:spPr/>
      <dgm:t>
        <a:bodyPr/>
        <a:lstStyle/>
        <a:p>
          <a:endParaRPr lang="en-US"/>
        </a:p>
      </dgm:t>
    </dgm:pt>
    <dgm:pt modelId="{FED72A19-5475-C646-B194-9110E85C6489}" type="pres">
      <dgm:prSet presAssocID="{8FB26E0F-E8B2-0647-9F23-D64920947BC0}" presName="hierRoot3" presStyleCnt="0"/>
      <dgm:spPr/>
    </dgm:pt>
    <dgm:pt modelId="{4193AF78-6A85-6845-BAD8-850AF4DB79D1}" type="pres">
      <dgm:prSet presAssocID="{8FB26E0F-E8B2-0647-9F23-D64920947BC0}" presName="composite3" presStyleCnt="0"/>
      <dgm:spPr/>
    </dgm:pt>
    <dgm:pt modelId="{7F2A3992-6F27-A145-9912-540EC86F275E}" type="pres">
      <dgm:prSet presAssocID="{8FB26E0F-E8B2-0647-9F23-D64920947BC0}" presName="background3" presStyleLbl="node3" presStyleIdx="1" presStyleCnt="4"/>
      <dgm:spPr/>
    </dgm:pt>
    <dgm:pt modelId="{AB45775C-781B-4A45-B75F-7F3EFF2FC6BC}" type="pres">
      <dgm:prSet presAssocID="{8FB26E0F-E8B2-0647-9F23-D64920947BC0}" presName="text3" presStyleLbl="fgAcc3" presStyleIdx="1" presStyleCnt="4">
        <dgm:presLayoutVars>
          <dgm:chPref val="3"/>
        </dgm:presLayoutVars>
      </dgm:prSet>
      <dgm:spPr/>
      <dgm:t>
        <a:bodyPr/>
        <a:lstStyle/>
        <a:p>
          <a:endParaRPr lang="en-US"/>
        </a:p>
      </dgm:t>
    </dgm:pt>
    <dgm:pt modelId="{F121537B-E329-0744-8604-68889C28932C}" type="pres">
      <dgm:prSet presAssocID="{8FB26E0F-E8B2-0647-9F23-D64920947BC0}" presName="hierChild4" presStyleCnt="0"/>
      <dgm:spPr/>
    </dgm:pt>
    <dgm:pt modelId="{6B430D54-618B-BA42-AAC7-E65349FCB55B}" type="pres">
      <dgm:prSet presAssocID="{FD917E47-4974-934A-B556-50A34BF816CF}" presName="Name10" presStyleLbl="parChTrans1D2" presStyleIdx="1" presStyleCnt="2"/>
      <dgm:spPr/>
      <dgm:t>
        <a:bodyPr/>
        <a:lstStyle/>
        <a:p>
          <a:endParaRPr lang="en-US"/>
        </a:p>
      </dgm:t>
    </dgm:pt>
    <dgm:pt modelId="{8350383B-41FF-8646-824C-E2B98D05306C}" type="pres">
      <dgm:prSet presAssocID="{AE98CCDC-467B-034E-AC52-23CA188F868F}" presName="hierRoot2" presStyleCnt="0"/>
      <dgm:spPr/>
    </dgm:pt>
    <dgm:pt modelId="{C3878E74-8225-414F-AED1-CE966DE7A589}" type="pres">
      <dgm:prSet presAssocID="{AE98CCDC-467B-034E-AC52-23CA188F868F}" presName="composite2" presStyleCnt="0"/>
      <dgm:spPr/>
    </dgm:pt>
    <dgm:pt modelId="{BB06BBCD-AFDA-E049-B5E8-A6C42B12EBDE}" type="pres">
      <dgm:prSet presAssocID="{AE98CCDC-467B-034E-AC52-23CA188F868F}" presName="background2" presStyleLbl="node2" presStyleIdx="1" presStyleCnt="2"/>
      <dgm:spPr/>
    </dgm:pt>
    <dgm:pt modelId="{60DD8771-D8E7-5042-A4C7-998D81F1B38F}" type="pres">
      <dgm:prSet presAssocID="{AE98CCDC-467B-034E-AC52-23CA188F868F}" presName="text2" presStyleLbl="fgAcc2" presStyleIdx="1" presStyleCnt="2">
        <dgm:presLayoutVars>
          <dgm:chPref val="3"/>
        </dgm:presLayoutVars>
      </dgm:prSet>
      <dgm:spPr/>
      <dgm:t>
        <a:bodyPr/>
        <a:lstStyle/>
        <a:p>
          <a:endParaRPr lang="en-US"/>
        </a:p>
      </dgm:t>
    </dgm:pt>
    <dgm:pt modelId="{29EF32B0-2FAB-DC44-9FDE-4CC9D35DD83E}" type="pres">
      <dgm:prSet presAssocID="{AE98CCDC-467B-034E-AC52-23CA188F868F}" presName="hierChild3" presStyleCnt="0"/>
      <dgm:spPr/>
    </dgm:pt>
    <dgm:pt modelId="{1B1DE5AB-9D01-C649-9051-FA7C5B8FEE61}" type="pres">
      <dgm:prSet presAssocID="{58CCBA48-570B-9244-909B-B3024D10A065}" presName="Name17" presStyleLbl="parChTrans1D3" presStyleIdx="2" presStyleCnt="4"/>
      <dgm:spPr/>
      <dgm:t>
        <a:bodyPr/>
        <a:lstStyle/>
        <a:p>
          <a:endParaRPr lang="en-US"/>
        </a:p>
      </dgm:t>
    </dgm:pt>
    <dgm:pt modelId="{8B078480-3BFA-E948-AE69-2C67B23E2DF6}" type="pres">
      <dgm:prSet presAssocID="{489CDAED-39FB-654E-95CC-C58E778DEB19}" presName="hierRoot3" presStyleCnt="0"/>
      <dgm:spPr/>
    </dgm:pt>
    <dgm:pt modelId="{38111BBB-B90E-E14F-846B-6EB26F7BB8B6}" type="pres">
      <dgm:prSet presAssocID="{489CDAED-39FB-654E-95CC-C58E778DEB19}" presName="composite3" presStyleCnt="0"/>
      <dgm:spPr/>
    </dgm:pt>
    <dgm:pt modelId="{3784B280-8164-DA47-B5EE-7B811F5FCFF3}" type="pres">
      <dgm:prSet presAssocID="{489CDAED-39FB-654E-95CC-C58E778DEB19}" presName="background3" presStyleLbl="node3" presStyleIdx="2" presStyleCnt="4"/>
      <dgm:spPr/>
    </dgm:pt>
    <dgm:pt modelId="{3C7C130F-3389-434D-86A3-23C71E3C537B}" type="pres">
      <dgm:prSet presAssocID="{489CDAED-39FB-654E-95CC-C58E778DEB19}" presName="text3" presStyleLbl="fgAcc3" presStyleIdx="2" presStyleCnt="4">
        <dgm:presLayoutVars>
          <dgm:chPref val="3"/>
        </dgm:presLayoutVars>
      </dgm:prSet>
      <dgm:spPr/>
      <dgm:t>
        <a:bodyPr/>
        <a:lstStyle/>
        <a:p>
          <a:endParaRPr lang="en-US"/>
        </a:p>
      </dgm:t>
    </dgm:pt>
    <dgm:pt modelId="{FFE8E683-B72C-1145-8C5F-74F538DF66D2}" type="pres">
      <dgm:prSet presAssocID="{489CDAED-39FB-654E-95CC-C58E778DEB19}" presName="hierChild4" presStyleCnt="0"/>
      <dgm:spPr/>
    </dgm:pt>
    <dgm:pt modelId="{AECE2F9C-5A46-7441-AA8F-28E12292C800}" type="pres">
      <dgm:prSet presAssocID="{590047F2-FA2C-7547-9A5F-6E50373AB053}" presName="Name17" presStyleLbl="parChTrans1D3" presStyleIdx="3" presStyleCnt="4"/>
      <dgm:spPr/>
      <dgm:t>
        <a:bodyPr/>
        <a:lstStyle/>
        <a:p>
          <a:endParaRPr lang="en-US"/>
        </a:p>
      </dgm:t>
    </dgm:pt>
    <dgm:pt modelId="{8E103341-FBB3-E742-8713-857DEEAF5B2F}" type="pres">
      <dgm:prSet presAssocID="{221D4309-500A-A346-A41C-E2A5C6C49594}" presName="hierRoot3" presStyleCnt="0"/>
      <dgm:spPr/>
    </dgm:pt>
    <dgm:pt modelId="{2C75A92F-19E6-064F-9D62-B7EC8A057910}" type="pres">
      <dgm:prSet presAssocID="{221D4309-500A-A346-A41C-E2A5C6C49594}" presName="composite3" presStyleCnt="0"/>
      <dgm:spPr/>
    </dgm:pt>
    <dgm:pt modelId="{C58CF8C9-B458-0848-B547-92CC02AE4E76}" type="pres">
      <dgm:prSet presAssocID="{221D4309-500A-A346-A41C-E2A5C6C49594}" presName="background3" presStyleLbl="node3" presStyleIdx="3" presStyleCnt="4"/>
      <dgm:spPr/>
    </dgm:pt>
    <dgm:pt modelId="{72E9B261-9342-C44D-A95C-24DD5637400C}" type="pres">
      <dgm:prSet presAssocID="{221D4309-500A-A346-A41C-E2A5C6C49594}" presName="text3" presStyleLbl="fgAcc3" presStyleIdx="3" presStyleCnt="4">
        <dgm:presLayoutVars>
          <dgm:chPref val="3"/>
        </dgm:presLayoutVars>
      </dgm:prSet>
      <dgm:spPr/>
      <dgm:t>
        <a:bodyPr/>
        <a:lstStyle/>
        <a:p>
          <a:endParaRPr lang="en-US"/>
        </a:p>
      </dgm:t>
    </dgm:pt>
    <dgm:pt modelId="{58BE9885-F706-CF42-AD1F-3B3C8EC64F0E}" type="pres">
      <dgm:prSet presAssocID="{221D4309-500A-A346-A41C-E2A5C6C49594}" presName="hierChild4" presStyleCnt="0"/>
      <dgm:spPr/>
    </dgm:pt>
  </dgm:ptLst>
  <dgm:cxnLst>
    <dgm:cxn modelId="{6424EADB-09E2-344F-906E-4F00C59946C8}" type="presOf" srcId="{221D4309-500A-A346-A41C-E2A5C6C49594}" destId="{72E9B261-9342-C44D-A95C-24DD5637400C}" srcOrd="0" destOrd="0" presId="urn:microsoft.com/office/officeart/2005/8/layout/hierarchy1"/>
    <dgm:cxn modelId="{F58F7FD5-CF02-2B43-B4A9-9DE69381B33C}" type="presOf" srcId="{E8BEC796-332D-FD4A-B75A-6F53BD305FEC}" destId="{47A1270D-AD90-6346-8F6A-388F5EDB8A77}" srcOrd="0" destOrd="0" presId="urn:microsoft.com/office/officeart/2005/8/layout/hierarchy1"/>
    <dgm:cxn modelId="{096B0673-9723-2E40-9E51-DA0EDA0F13FB}" type="presOf" srcId="{1200EA4A-33D2-204B-ACB3-14D01A1E556C}" destId="{A51F58E3-4FCC-FF44-8793-D395919B95F0}" srcOrd="0" destOrd="0" presId="urn:microsoft.com/office/officeart/2005/8/layout/hierarchy1"/>
    <dgm:cxn modelId="{A669E13E-5EBF-EF4D-BA87-830868B9D22A}" srcId="{6E50CE59-11DF-674F-97CD-0BA2A55E820B}" destId="{1200EA4A-33D2-204B-ACB3-14D01A1E556C}" srcOrd="0" destOrd="0" parTransId="{E8BEC796-332D-FD4A-B75A-6F53BD305FEC}" sibTransId="{DBC58431-953E-9040-A454-1CD595E6FA5C}"/>
    <dgm:cxn modelId="{F3099A96-6E1E-9F4C-AC4D-621AF29B34A1}" type="presOf" srcId="{D69635AC-B7DC-F245-ACAA-FD6162CBABCA}" destId="{37A94564-1BD7-B24E-87F5-76BF4A230AB2}" srcOrd="0" destOrd="0" presId="urn:microsoft.com/office/officeart/2005/8/layout/hierarchy1"/>
    <dgm:cxn modelId="{973B6CD7-8869-4D46-A7AF-3804C6BFE278}" type="presOf" srcId="{590047F2-FA2C-7547-9A5F-6E50373AB053}" destId="{AECE2F9C-5A46-7441-AA8F-28E12292C800}" srcOrd="0" destOrd="0" presId="urn:microsoft.com/office/officeart/2005/8/layout/hierarchy1"/>
    <dgm:cxn modelId="{A4E9A71A-BA9E-484F-9ED7-D04F86FD4D52}" type="presOf" srcId="{3A29FE2A-BBC2-434E-81F4-9E133DE26E10}" destId="{FEBB72DD-AAF5-8F48-806E-10ADE5F624E2}" srcOrd="0" destOrd="0" presId="urn:microsoft.com/office/officeart/2005/8/layout/hierarchy1"/>
    <dgm:cxn modelId="{116310B7-DB77-4240-9A8F-2A89689BBDD2}" type="presOf" srcId="{58CCBA48-570B-9244-909B-B3024D10A065}" destId="{1B1DE5AB-9D01-C649-9051-FA7C5B8FEE61}" srcOrd="0" destOrd="0" presId="urn:microsoft.com/office/officeart/2005/8/layout/hierarchy1"/>
    <dgm:cxn modelId="{DC55C4A5-62FC-5A48-A754-BA9D47D7DEA3}" type="presOf" srcId="{AE98CCDC-467B-034E-AC52-23CA188F868F}" destId="{60DD8771-D8E7-5042-A4C7-998D81F1B38F}" srcOrd="0" destOrd="0" presId="urn:microsoft.com/office/officeart/2005/8/layout/hierarchy1"/>
    <dgm:cxn modelId="{D2F793EE-E4BF-4D4F-BC13-DE08E98849CD}" type="presOf" srcId="{F3ED32E5-F132-8840-BBFE-27EEA6123FA5}" destId="{FE706225-7774-C246-A4CC-1FFD10A25C66}" srcOrd="0" destOrd="0" presId="urn:microsoft.com/office/officeart/2005/8/layout/hierarchy1"/>
    <dgm:cxn modelId="{4D288673-5E77-844F-A9E3-8578AF98C54E}" type="presOf" srcId="{FD917E47-4974-934A-B556-50A34BF816CF}" destId="{6B430D54-618B-BA42-AAC7-E65349FCB55B}" srcOrd="0" destOrd="0" presId="urn:microsoft.com/office/officeart/2005/8/layout/hierarchy1"/>
    <dgm:cxn modelId="{7ADD8C78-CB3B-2444-8B53-A01BFD333F67}" type="presOf" srcId="{8FB26E0F-E8B2-0647-9F23-D64920947BC0}" destId="{AB45775C-781B-4A45-B75F-7F3EFF2FC6BC}" srcOrd="0" destOrd="0" presId="urn:microsoft.com/office/officeart/2005/8/layout/hierarchy1"/>
    <dgm:cxn modelId="{44FFC421-A4FB-F745-9545-5EA71A8B43F9}" type="presOf" srcId="{6E50CE59-11DF-674F-97CD-0BA2A55E820B}" destId="{50492C84-504C-F24F-B4A8-59CE2E6AF385}" srcOrd="0" destOrd="0" presId="urn:microsoft.com/office/officeart/2005/8/layout/hierarchy1"/>
    <dgm:cxn modelId="{3F63F2A7-D3E3-EC47-B791-A191DD5A30CD}" srcId="{AE98CCDC-467B-034E-AC52-23CA188F868F}" destId="{221D4309-500A-A346-A41C-E2A5C6C49594}" srcOrd="1" destOrd="0" parTransId="{590047F2-FA2C-7547-9A5F-6E50373AB053}" sibTransId="{54D1635C-006C-8249-8507-153CE71D0C2F}"/>
    <dgm:cxn modelId="{BCB10B87-5FA6-2341-BB17-83BC8CE7C562}" srcId="{6E50CE59-11DF-674F-97CD-0BA2A55E820B}" destId="{AE98CCDC-467B-034E-AC52-23CA188F868F}" srcOrd="1" destOrd="0" parTransId="{FD917E47-4974-934A-B556-50A34BF816CF}" sibTransId="{AE31D024-6A7A-CF44-AB3D-F0B7E2079A75}"/>
    <dgm:cxn modelId="{081906F8-15F7-6B4E-AF99-C47280DEBFB7}" srcId="{AE98CCDC-467B-034E-AC52-23CA188F868F}" destId="{489CDAED-39FB-654E-95CC-C58E778DEB19}" srcOrd="0" destOrd="0" parTransId="{58CCBA48-570B-9244-909B-B3024D10A065}" sibTransId="{5D9C2290-51F7-CF4C-9057-56364DB599B8}"/>
    <dgm:cxn modelId="{45410E0A-0A7D-314E-8462-BFAB3CB8BC50}" type="presOf" srcId="{8012BAA4-F960-F54A-8370-BBC96C3D2105}" destId="{3E47649C-4573-454A-BD2C-F67E34828CEC}" srcOrd="0" destOrd="0" presId="urn:microsoft.com/office/officeart/2005/8/layout/hierarchy1"/>
    <dgm:cxn modelId="{72C1F66B-F14D-764E-9D5D-2278E3B6736F}" srcId="{1200EA4A-33D2-204B-ACB3-14D01A1E556C}" destId="{8012BAA4-F960-F54A-8370-BBC96C3D2105}" srcOrd="0" destOrd="0" parTransId="{F3ED32E5-F132-8840-BBFE-27EEA6123FA5}" sibTransId="{9C1D5C92-DFC0-5540-AB9D-C7D178910E61}"/>
    <dgm:cxn modelId="{DAEC9216-A8FC-7448-921C-21E229079065}" type="presOf" srcId="{489CDAED-39FB-654E-95CC-C58E778DEB19}" destId="{3C7C130F-3389-434D-86A3-23C71E3C537B}" srcOrd="0" destOrd="0" presId="urn:microsoft.com/office/officeart/2005/8/layout/hierarchy1"/>
    <dgm:cxn modelId="{E0B27F61-BD19-C943-AE13-9B74152372E7}" srcId="{D69635AC-B7DC-F245-ACAA-FD6162CBABCA}" destId="{6E50CE59-11DF-674F-97CD-0BA2A55E820B}" srcOrd="0" destOrd="0" parTransId="{FB7448E6-9665-C149-82C0-F174F4CEBFFD}" sibTransId="{F04CD8EE-0DFA-524D-85A0-522AF136A209}"/>
    <dgm:cxn modelId="{CF64EB9F-7BC3-DF40-9760-D00EF28C8963}" srcId="{1200EA4A-33D2-204B-ACB3-14D01A1E556C}" destId="{8FB26E0F-E8B2-0647-9F23-D64920947BC0}" srcOrd="1" destOrd="0" parTransId="{3A29FE2A-BBC2-434E-81F4-9E133DE26E10}" sibTransId="{97C98070-54F7-174F-AC6A-E5C00BAFB19C}"/>
    <dgm:cxn modelId="{F2077F49-7FEE-064D-BD3C-32E79503C105}" type="presParOf" srcId="{37A94564-1BD7-B24E-87F5-76BF4A230AB2}" destId="{03BE9479-A711-1841-8E05-338229971D6D}" srcOrd="0" destOrd="0" presId="urn:microsoft.com/office/officeart/2005/8/layout/hierarchy1"/>
    <dgm:cxn modelId="{6B8DD7C8-E688-9E40-948A-3B2D1A92055B}" type="presParOf" srcId="{03BE9479-A711-1841-8E05-338229971D6D}" destId="{0CB2AC94-FD0E-354B-9E9B-15AFD74F33B1}" srcOrd="0" destOrd="0" presId="urn:microsoft.com/office/officeart/2005/8/layout/hierarchy1"/>
    <dgm:cxn modelId="{7C5E65B1-6391-9343-948A-9FD6DFC2F4C2}" type="presParOf" srcId="{0CB2AC94-FD0E-354B-9E9B-15AFD74F33B1}" destId="{1553C5BA-842F-B44F-B683-0AD651794833}" srcOrd="0" destOrd="0" presId="urn:microsoft.com/office/officeart/2005/8/layout/hierarchy1"/>
    <dgm:cxn modelId="{45233A6B-0EEC-A049-83B4-667E7974F3CD}" type="presParOf" srcId="{0CB2AC94-FD0E-354B-9E9B-15AFD74F33B1}" destId="{50492C84-504C-F24F-B4A8-59CE2E6AF385}" srcOrd="1" destOrd="0" presId="urn:microsoft.com/office/officeart/2005/8/layout/hierarchy1"/>
    <dgm:cxn modelId="{9422DC76-F67E-8C43-BE8C-B7E81E02BAF8}" type="presParOf" srcId="{03BE9479-A711-1841-8E05-338229971D6D}" destId="{9EBD03FF-F9C8-8840-AFAB-681799D8E041}" srcOrd="1" destOrd="0" presId="urn:microsoft.com/office/officeart/2005/8/layout/hierarchy1"/>
    <dgm:cxn modelId="{0ED2D8A0-EC2E-F14B-8DC8-46672DEDF8FD}" type="presParOf" srcId="{9EBD03FF-F9C8-8840-AFAB-681799D8E041}" destId="{47A1270D-AD90-6346-8F6A-388F5EDB8A77}" srcOrd="0" destOrd="0" presId="urn:microsoft.com/office/officeart/2005/8/layout/hierarchy1"/>
    <dgm:cxn modelId="{4AFC9336-AE99-7A45-B95F-22F329AE9B83}" type="presParOf" srcId="{9EBD03FF-F9C8-8840-AFAB-681799D8E041}" destId="{1CA87A49-B4B2-9448-9E54-032E9292048E}" srcOrd="1" destOrd="0" presId="urn:microsoft.com/office/officeart/2005/8/layout/hierarchy1"/>
    <dgm:cxn modelId="{977B4881-D0E2-A240-A620-69A8F4AD7E0D}" type="presParOf" srcId="{1CA87A49-B4B2-9448-9E54-032E9292048E}" destId="{138487D6-7BED-AD42-920C-6734B7D51661}" srcOrd="0" destOrd="0" presId="urn:microsoft.com/office/officeart/2005/8/layout/hierarchy1"/>
    <dgm:cxn modelId="{1F9B45FF-DE31-F745-BF35-0A55AF5C1400}" type="presParOf" srcId="{138487D6-7BED-AD42-920C-6734B7D51661}" destId="{72C1852A-D46A-9B41-9BB7-0B9E43F84450}" srcOrd="0" destOrd="0" presId="urn:microsoft.com/office/officeart/2005/8/layout/hierarchy1"/>
    <dgm:cxn modelId="{BA79154D-CC92-C74C-8E5B-C306BCC85215}" type="presParOf" srcId="{138487D6-7BED-AD42-920C-6734B7D51661}" destId="{A51F58E3-4FCC-FF44-8793-D395919B95F0}" srcOrd="1" destOrd="0" presId="urn:microsoft.com/office/officeart/2005/8/layout/hierarchy1"/>
    <dgm:cxn modelId="{FA7B37E4-E177-C444-A69C-930354995385}" type="presParOf" srcId="{1CA87A49-B4B2-9448-9E54-032E9292048E}" destId="{297E0DAE-AC2B-7A49-A923-AC8FC59F0E62}" srcOrd="1" destOrd="0" presId="urn:microsoft.com/office/officeart/2005/8/layout/hierarchy1"/>
    <dgm:cxn modelId="{22805D22-DBE7-D24A-982C-9FF6A7A5FBDB}" type="presParOf" srcId="{297E0DAE-AC2B-7A49-A923-AC8FC59F0E62}" destId="{FE706225-7774-C246-A4CC-1FFD10A25C66}" srcOrd="0" destOrd="0" presId="urn:microsoft.com/office/officeart/2005/8/layout/hierarchy1"/>
    <dgm:cxn modelId="{D37A450D-3BFE-C648-993A-3D6CC326B993}" type="presParOf" srcId="{297E0DAE-AC2B-7A49-A923-AC8FC59F0E62}" destId="{95054DA0-8AAF-8F44-BAF1-149E9A849DFA}" srcOrd="1" destOrd="0" presId="urn:microsoft.com/office/officeart/2005/8/layout/hierarchy1"/>
    <dgm:cxn modelId="{A9144951-CA50-1846-9E2A-175346879099}" type="presParOf" srcId="{95054DA0-8AAF-8F44-BAF1-149E9A849DFA}" destId="{14E5B95E-BFFE-D846-BFC7-C41D280463D0}" srcOrd="0" destOrd="0" presId="urn:microsoft.com/office/officeart/2005/8/layout/hierarchy1"/>
    <dgm:cxn modelId="{7B60FB99-8FE1-9A46-9358-364E6DEB6663}" type="presParOf" srcId="{14E5B95E-BFFE-D846-BFC7-C41D280463D0}" destId="{B3878745-8BDF-0643-B9CC-18DFF0F7A1AC}" srcOrd="0" destOrd="0" presId="urn:microsoft.com/office/officeart/2005/8/layout/hierarchy1"/>
    <dgm:cxn modelId="{8721E1DC-ACA5-CE4D-A841-63B367B4E733}" type="presParOf" srcId="{14E5B95E-BFFE-D846-BFC7-C41D280463D0}" destId="{3E47649C-4573-454A-BD2C-F67E34828CEC}" srcOrd="1" destOrd="0" presId="urn:microsoft.com/office/officeart/2005/8/layout/hierarchy1"/>
    <dgm:cxn modelId="{B9030A87-4C0A-3342-9744-8B4700A4C9C3}" type="presParOf" srcId="{95054DA0-8AAF-8F44-BAF1-149E9A849DFA}" destId="{88DFE86A-D96D-9B4D-9CA2-BA5D4E13D867}" srcOrd="1" destOrd="0" presId="urn:microsoft.com/office/officeart/2005/8/layout/hierarchy1"/>
    <dgm:cxn modelId="{79BC33FC-85D3-C948-B7DF-38935CF00335}" type="presParOf" srcId="{297E0DAE-AC2B-7A49-A923-AC8FC59F0E62}" destId="{FEBB72DD-AAF5-8F48-806E-10ADE5F624E2}" srcOrd="2" destOrd="0" presId="urn:microsoft.com/office/officeart/2005/8/layout/hierarchy1"/>
    <dgm:cxn modelId="{5E97AED4-D494-124C-A221-A3CA6DBA4711}" type="presParOf" srcId="{297E0DAE-AC2B-7A49-A923-AC8FC59F0E62}" destId="{FED72A19-5475-C646-B194-9110E85C6489}" srcOrd="3" destOrd="0" presId="urn:microsoft.com/office/officeart/2005/8/layout/hierarchy1"/>
    <dgm:cxn modelId="{64ABC96C-939D-F64D-B13E-713D98570035}" type="presParOf" srcId="{FED72A19-5475-C646-B194-9110E85C6489}" destId="{4193AF78-6A85-6845-BAD8-850AF4DB79D1}" srcOrd="0" destOrd="0" presId="urn:microsoft.com/office/officeart/2005/8/layout/hierarchy1"/>
    <dgm:cxn modelId="{10DBB517-97B2-2D40-A07E-362EC063E38F}" type="presParOf" srcId="{4193AF78-6A85-6845-BAD8-850AF4DB79D1}" destId="{7F2A3992-6F27-A145-9912-540EC86F275E}" srcOrd="0" destOrd="0" presId="urn:microsoft.com/office/officeart/2005/8/layout/hierarchy1"/>
    <dgm:cxn modelId="{B2C94627-56FA-F64C-A7B3-782ACEDD5BBF}" type="presParOf" srcId="{4193AF78-6A85-6845-BAD8-850AF4DB79D1}" destId="{AB45775C-781B-4A45-B75F-7F3EFF2FC6BC}" srcOrd="1" destOrd="0" presId="urn:microsoft.com/office/officeart/2005/8/layout/hierarchy1"/>
    <dgm:cxn modelId="{FD80AF13-ACA7-B945-8620-6C48EE567A9F}" type="presParOf" srcId="{FED72A19-5475-C646-B194-9110E85C6489}" destId="{F121537B-E329-0744-8604-68889C28932C}" srcOrd="1" destOrd="0" presId="urn:microsoft.com/office/officeart/2005/8/layout/hierarchy1"/>
    <dgm:cxn modelId="{251ECF29-509D-D841-8F13-378B5C05252F}" type="presParOf" srcId="{9EBD03FF-F9C8-8840-AFAB-681799D8E041}" destId="{6B430D54-618B-BA42-AAC7-E65349FCB55B}" srcOrd="2" destOrd="0" presId="urn:microsoft.com/office/officeart/2005/8/layout/hierarchy1"/>
    <dgm:cxn modelId="{966D0EF2-65DD-2840-B683-C7AD893E715F}" type="presParOf" srcId="{9EBD03FF-F9C8-8840-AFAB-681799D8E041}" destId="{8350383B-41FF-8646-824C-E2B98D05306C}" srcOrd="3" destOrd="0" presId="urn:microsoft.com/office/officeart/2005/8/layout/hierarchy1"/>
    <dgm:cxn modelId="{9E9E705A-0430-C044-A089-63609FE99B4B}" type="presParOf" srcId="{8350383B-41FF-8646-824C-E2B98D05306C}" destId="{C3878E74-8225-414F-AED1-CE966DE7A589}" srcOrd="0" destOrd="0" presId="urn:microsoft.com/office/officeart/2005/8/layout/hierarchy1"/>
    <dgm:cxn modelId="{77B50185-0204-2E48-8B12-A661ECF5A5BD}" type="presParOf" srcId="{C3878E74-8225-414F-AED1-CE966DE7A589}" destId="{BB06BBCD-AFDA-E049-B5E8-A6C42B12EBDE}" srcOrd="0" destOrd="0" presId="urn:microsoft.com/office/officeart/2005/8/layout/hierarchy1"/>
    <dgm:cxn modelId="{394EF003-7FCD-7643-A0B6-E87CF02509B9}" type="presParOf" srcId="{C3878E74-8225-414F-AED1-CE966DE7A589}" destId="{60DD8771-D8E7-5042-A4C7-998D81F1B38F}" srcOrd="1" destOrd="0" presId="urn:microsoft.com/office/officeart/2005/8/layout/hierarchy1"/>
    <dgm:cxn modelId="{D9241C3D-7F4E-064E-ADD7-7178AC6C3705}" type="presParOf" srcId="{8350383B-41FF-8646-824C-E2B98D05306C}" destId="{29EF32B0-2FAB-DC44-9FDE-4CC9D35DD83E}" srcOrd="1" destOrd="0" presId="urn:microsoft.com/office/officeart/2005/8/layout/hierarchy1"/>
    <dgm:cxn modelId="{D28E492A-1259-6841-971B-F75C03CD8B32}" type="presParOf" srcId="{29EF32B0-2FAB-DC44-9FDE-4CC9D35DD83E}" destId="{1B1DE5AB-9D01-C649-9051-FA7C5B8FEE61}" srcOrd="0" destOrd="0" presId="urn:microsoft.com/office/officeart/2005/8/layout/hierarchy1"/>
    <dgm:cxn modelId="{6F6A48D3-973D-FC48-A509-1746A0C3A6F0}" type="presParOf" srcId="{29EF32B0-2FAB-DC44-9FDE-4CC9D35DD83E}" destId="{8B078480-3BFA-E948-AE69-2C67B23E2DF6}" srcOrd="1" destOrd="0" presId="urn:microsoft.com/office/officeart/2005/8/layout/hierarchy1"/>
    <dgm:cxn modelId="{F1B2ED65-5C89-4A4D-A9F8-EA6C6645A739}" type="presParOf" srcId="{8B078480-3BFA-E948-AE69-2C67B23E2DF6}" destId="{38111BBB-B90E-E14F-846B-6EB26F7BB8B6}" srcOrd="0" destOrd="0" presId="urn:microsoft.com/office/officeart/2005/8/layout/hierarchy1"/>
    <dgm:cxn modelId="{F736F2EB-20B1-F241-84B7-1188D4D18283}" type="presParOf" srcId="{38111BBB-B90E-E14F-846B-6EB26F7BB8B6}" destId="{3784B280-8164-DA47-B5EE-7B811F5FCFF3}" srcOrd="0" destOrd="0" presId="urn:microsoft.com/office/officeart/2005/8/layout/hierarchy1"/>
    <dgm:cxn modelId="{05CD7760-0646-B147-A43B-EF138B87B5F3}" type="presParOf" srcId="{38111BBB-B90E-E14F-846B-6EB26F7BB8B6}" destId="{3C7C130F-3389-434D-86A3-23C71E3C537B}" srcOrd="1" destOrd="0" presId="urn:microsoft.com/office/officeart/2005/8/layout/hierarchy1"/>
    <dgm:cxn modelId="{D6A7CE9B-CCDA-4645-9CBF-3E70BF65954B}" type="presParOf" srcId="{8B078480-3BFA-E948-AE69-2C67B23E2DF6}" destId="{FFE8E683-B72C-1145-8C5F-74F538DF66D2}" srcOrd="1" destOrd="0" presId="urn:microsoft.com/office/officeart/2005/8/layout/hierarchy1"/>
    <dgm:cxn modelId="{00FC7C39-5BEB-7D48-8872-57CA20958251}" type="presParOf" srcId="{29EF32B0-2FAB-DC44-9FDE-4CC9D35DD83E}" destId="{AECE2F9C-5A46-7441-AA8F-28E12292C800}" srcOrd="2" destOrd="0" presId="urn:microsoft.com/office/officeart/2005/8/layout/hierarchy1"/>
    <dgm:cxn modelId="{506797C9-B757-D344-92E3-A321DADB55E3}" type="presParOf" srcId="{29EF32B0-2FAB-DC44-9FDE-4CC9D35DD83E}" destId="{8E103341-FBB3-E742-8713-857DEEAF5B2F}" srcOrd="3" destOrd="0" presId="urn:microsoft.com/office/officeart/2005/8/layout/hierarchy1"/>
    <dgm:cxn modelId="{585C6121-CFAC-2A41-B634-42EB56EFF2A7}" type="presParOf" srcId="{8E103341-FBB3-E742-8713-857DEEAF5B2F}" destId="{2C75A92F-19E6-064F-9D62-B7EC8A057910}" srcOrd="0" destOrd="0" presId="urn:microsoft.com/office/officeart/2005/8/layout/hierarchy1"/>
    <dgm:cxn modelId="{481ACA54-785B-594B-9530-D3D41A0B8C9A}" type="presParOf" srcId="{2C75A92F-19E6-064F-9D62-B7EC8A057910}" destId="{C58CF8C9-B458-0848-B547-92CC02AE4E76}" srcOrd="0" destOrd="0" presId="urn:microsoft.com/office/officeart/2005/8/layout/hierarchy1"/>
    <dgm:cxn modelId="{87A2AAFB-0665-C247-82A2-7AD284ACCB6B}" type="presParOf" srcId="{2C75A92F-19E6-064F-9D62-B7EC8A057910}" destId="{72E9B261-9342-C44D-A95C-24DD5637400C}" srcOrd="1" destOrd="0" presId="urn:microsoft.com/office/officeart/2005/8/layout/hierarchy1"/>
    <dgm:cxn modelId="{889E7BE5-7F41-784E-808A-D6B15E6C4550}" type="presParOf" srcId="{8E103341-FBB3-E742-8713-857DEEAF5B2F}" destId="{58BE9885-F706-CF42-AD1F-3B3C8EC64F0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CE2F9C-5A46-7441-AA8F-28E12292C800}">
      <dsp:nvSpPr>
        <dsp:cNvPr id="0" name=""/>
        <dsp:cNvSpPr/>
      </dsp:nvSpPr>
      <dsp:spPr>
        <a:xfrm>
          <a:off x="4535685" y="2631446"/>
          <a:ext cx="779264" cy="370858"/>
        </a:xfrm>
        <a:custGeom>
          <a:avLst/>
          <a:gdLst/>
          <a:ahLst/>
          <a:cxnLst/>
          <a:rect l="0" t="0" r="0" b="0"/>
          <a:pathLst>
            <a:path>
              <a:moveTo>
                <a:pt x="0" y="0"/>
              </a:moveTo>
              <a:lnTo>
                <a:pt x="0" y="252729"/>
              </a:lnTo>
              <a:lnTo>
                <a:pt x="779264" y="252729"/>
              </a:lnTo>
              <a:lnTo>
                <a:pt x="779264" y="370858"/>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1DE5AB-9D01-C649-9051-FA7C5B8FEE61}">
      <dsp:nvSpPr>
        <dsp:cNvPr id="0" name=""/>
        <dsp:cNvSpPr/>
      </dsp:nvSpPr>
      <dsp:spPr>
        <a:xfrm>
          <a:off x="3756421" y="2631446"/>
          <a:ext cx="779264" cy="370858"/>
        </a:xfrm>
        <a:custGeom>
          <a:avLst/>
          <a:gdLst/>
          <a:ahLst/>
          <a:cxnLst/>
          <a:rect l="0" t="0" r="0" b="0"/>
          <a:pathLst>
            <a:path>
              <a:moveTo>
                <a:pt x="779264" y="0"/>
              </a:moveTo>
              <a:lnTo>
                <a:pt x="779264" y="252729"/>
              </a:lnTo>
              <a:lnTo>
                <a:pt x="0" y="252729"/>
              </a:lnTo>
              <a:lnTo>
                <a:pt x="0" y="370858"/>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430D54-618B-BA42-AAC7-E65349FCB55B}">
      <dsp:nvSpPr>
        <dsp:cNvPr id="0" name=""/>
        <dsp:cNvSpPr/>
      </dsp:nvSpPr>
      <dsp:spPr>
        <a:xfrm>
          <a:off x="2977157" y="1450861"/>
          <a:ext cx="1558528" cy="370858"/>
        </a:xfrm>
        <a:custGeom>
          <a:avLst/>
          <a:gdLst/>
          <a:ahLst/>
          <a:cxnLst/>
          <a:rect l="0" t="0" r="0" b="0"/>
          <a:pathLst>
            <a:path>
              <a:moveTo>
                <a:pt x="0" y="0"/>
              </a:moveTo>
              <a:lnTo>
                <a:pt x="0" y="252729"/>
              </a:lnTo>
              <a:lnTo>
                <a:pt x="1558528" y="252729"/>
              </a:lnTo>
              <a:lnTo>
                <a:pt x="1558528" y="37085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BB72DD-AAF5-8F48-806E-10ADE5F624E2}">
      <dsp:nvSpPr>
        <dsp:cNvPr id="0" name=""/>
        <dsp:cNvSpPr/>
      </dsp:nvSpPr>
      <dsp:spPr>
        <a:xfrm>
          <a:off x="1418629" y="2631446"/>
          <a:ext cx="779264" cy="370858"/>
        </a:xfrm>
        <a:custGeom>
          <a:avLst/>
          <a:gdLst/>
          <a:ahLst/>
          <a:cxnLst/>
          <a:rect l="0" t="0" r="0" b="0"/>
          <a:pathLst>
            <a:path>
              <a:moveTo>
                <a:pt x="0" y="0"/>
              </a:moveTo>
              <a:lnTo>
                <a:pt x="0" y="252729"/>
              </a:lnTo>
              <a:lnTo>
                <a:pt x="779264" y="252729"/>
              </a:lnTo>
              <a:lnTo>
                <a:pt x="779264" y="370858"/>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706225-7774-C246-A4CC-1FFD10A25C66}">
      <dsp:nvSpPr>
        <dsp:cNvPr id="0" name=""/>
        <dsp:cNvSpPr/>
      </dsp:nvSpPr>
      <dsp:spPr>
        <a:xfrm>
          <a:off x="639365" y="2631446"/>
          <a:ext cx="779264" cy="370858"/>
        </a:xfrm>
        <a:custGeom>
          <a:avLst/>
          <a:gdLst/>
          <a:ahLst/>
          <a:cxnLst/>
          <a:rect l="0" t="0" r="0" b="0"/>
          <a:pathLst>
            <a:path>
              <a:moveTo>
                <a:pt x="779264" y="0"/>
              </a:moveTo>
              <a:lnTo>
                <a:pt x="779264" y="252729"/>
              </a:lnTo>
              <a:lnTo>
                <a:pt x="0" y="252729"/>
              </a:lnTo>
              <a:lnTo>
                <a:pt x="0" y="370858"/>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A1270D-AD90-6346-8F6A-388F5EDB8A77}">
      <dsp:nvSpPr>
        <dsp:cNvPr id="0" name=""/>
        <dsp:cNvSpPr/>
      </dsp:nvSpPr>
      <dsp:spPr>
        <a:xfrm>
          <a:off x="1418629" y="1450861"/>
          <a:ext cx="1558528" cy="370858"/>
        </a:xfrm>
        <a:custGeom>
          <a:avLst/>
          <a:gdLst/>
          <a:ahLst/>
          <a:cxnLst/>
          <a:rect l="0" t="0" r="0" b="0"/>
          <a:pathLst>
            <a:path>
              <a:moveTo>
                <a:pt x="1558528" y="0"/>
              </a:moveTo>
              <a:lnTo>
                <a:pt x="1558528" y="252729"/>
              </a:lnTo>
              <a:lnTo>
                <a:pt x="0" y="252729"/>
              </a:lnTo>
              <a:lnTo>
                <a:pt x="0" y="37085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53C5BA-842F-B44F-B683-0AD651794833}">
      <dsp:nvSpPr>
        <dsp:cNvPr id="0" name=""/>
        <dsp:cNvSpPr/>
      </dsp:nvSpPr>
      <dsp:spPr>
        <a:xfrm>
          <a:off x="2339578" y="641135"/>
          <a:ext cx="1275159" cy="809726"/>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50492C84-504C-F24F-B4A8-59CE2E6AF385}">
      <dsp:nvSpPr>
        <dsp:cNvPr id="0" name=""/>
        <dsp:cNvSpPr/>
      </dsp:nvSpPr>
      <dsp:spPr>
        <a:xfrm>
          <a:off x="2481262" y="775735"/>
          <a:ext cx="1275159" cy="809726"/>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a:t>Main Idea (topic sentence)</a:t>
          </a:r>
        </a:p>
      </dsp:txBody>
      <dsp:txXfrm>
        <a:off x="2504978" y="799451"/>
        <a:ext cx="1227727" cy="762294"/>
      </dsp:txXfrm>
    </dsp:sp>
    <dsp:sp modelId="{72C1852A-D46A-9B41-9BB7-0B9E43F84450}">
      <dsp:nvSpPr>
        <dsp:cNvPr id="0" name=""/>
        <dsp:cNvSpPr/>
      </dsp:nvSpPr>
      <dsp:spPr>
        <a:xfrm>
          <a:off x="781050" y="1821720"/>
          <a:ext cx="1275159" cy="809726"/>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A51F58E3-4FCC-FF44-8793-D395919B95F0}">
      <dsp:nvSpPr>
        <dsp:cNvPr id="0" name=""/>
        <dsp:cNvSpPr/>
      </dsp:nvSpPr>
      <dsp:spPr>
        <a:xfrm>
          <a:off x="922734" y="1956320"/>
          <a:ext cx="1275159" cy="809726"/>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t>Level One Elaboration</a:t>
          </a:r>
        </a:p>
      </dsp:txBody>
      <dsp:txXfrm>
        <a:off x="946450" y="1980036"/>
        <a:ext cx="1227727" cy="762294"/>
      </dsp:txXfrm>
    </dsp:sp>
    <dsp:sp modelId="{B3878745-8BDF-0643-B9CC-18DFF0F7A1AC}">
      <dsp:nvSpPr>
        <dsp:cNvPr id="0" name=""/>
        <dsp:cNvSpPr/>
      </dsp:nvSpPr>
      <dsp:spPr>
        <a:xfrm>
          <a:off x="1785" y="3002305"/>
          <a:ext cx="1275159" cy="809726"/>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3E47649C-4573-454A-BD2C-F67E34828CEC}">
      <dsp:nvSpPr>
        <dsp:cNvPr id="0" name=""/>
        <dsp:cNvSpPr/>
      </dsp:nvSpPr>
      <dsp:spPr>
        <a:xfrm>
          <a:off x="143470" y="3136905"/>
          <a:ext cx="1275159" cy="809726"/>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t>Level Two Elaboration</a:t>
          </a:r>
        </a:p>
      </dsp:txBody>
      <dsp:txXfrm>
        <a:off x="167186" y="3160621"/>
        <a:ext cx="1227727" cy="762294"/>
      </dsp:txXfrm>
    </dsp:sp>
    <dsp:sp modelId="{7F2A3992-6F27-A145-9912-540EC86F275E}">
      <dsp:nvSpPr>
        <dsp:cNvPr id="0" name=""/>
        <dsp:cNvSpPr/>
      </dsp:nvSpPr>
      <dsp:spPr>
        <a:xfrm>
          <a:off x="1560314" y="3002305"/>
          <a:ext cx="1275159" cy="809726"/>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AB45775C-781B-4A45-B75F-7F3EFF2FC6BC}">
      <dsp:nvSpPr>
        <dsp:cNvPr id="0" name=""/>
        <dsp:cNvSpPr/>
      </dsp:nvSpPr>
      <dsp:spPr>
        <a:xfrm>
          <a:off x="1701998" y="3136905"/>
          <a:ext cx="1275159" cy="809726"/>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t>Level Two Elaboration</a:t>
          </a:r>
        </a:p>
      </dsp:txBody>
      <dsp:txXfrm>
        <a:off x="1725714" y="3160621"/>
        <a:ext cx="1227727" cy="762294"/>
      </dsp:txXfrm>
    </dsp:sp>
    <dsp:sp modelId="{BB06BBCD-AFDA-E049-B5E8-A6C42B12EBDE}">
      <dsp:nvSpPr>
        <dsp:cNvPr id="0" name=""/>
        <dsp:cNvSpPr/>
      </dsp:nvSpPr>
      <dsp:spPr>
        <a:xfrm>
          <a:off x="3898106" y="1821720"/>
          <a:ext cx="1275159" cy="809726"/>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60DD8771-D8E7-5042-A4C7-998D81F1B38F}">
      <dsp:nvSpPr>
        <dsp:cNvPr id="0" name=""/>
        <dsp:cNvSpPr/>
      </dsp:nvSpPr>
      <dsp:spPr>
        <a:xfrm>
          <a:off x="4039790" y="1956320"/>
          <a:ext cx="1275159" cy="809726"/>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t>Level One Elaboration</a:t>
          </a:r>
        </a:p>
      </dsp:txBody>
      <dsp:txXfrm>
        <a:off x="4063506" y="1980036"/>
        <a:ext cx="1227727" cy="762294"/>
      </dsp:txXfrm>
    </dsp:sp>
    <dsp:sp modelId="{3784B280-8164-DA47-B5EE-7B811F5FCFF3}">
      <dsp:nvSpPr>
        <dsp:cNvPr id="0" name=""/>
        <dsp:cNvSpPr/>
      </dsp:nvSpPr>
      <dsp:spPr>
        <a:xfrm>
          <a:off x="3118842" y="3002305"/>
          <a:ext cx="1275159" cy="809726"/>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3C7C130F-3389-434D-86A3-23C71E3C537B}">
      <dsp:nvSpPr>
        <dsp:cNvPr id="0" name=""/>
        <dsp:cNvSpPr/>
      </dsp:nvSpPr>
      <dsp:spPr>
        <a:xfrm>
          <a:off x="3260526" y="3136905"/>
          <a:ext cx="1275159" cy="809726"/>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t>Level Two Elaboration</a:t>
          </a:r>
        </a:p>
      </dsp:txBody>
      <dsp:txXfrm>
        <a:off x="3284242" y="3160621"/>
        <a:ext cx="1227727" cy="762294"/>
      </dsp:txXfrm>
    </dsp:sp>
    <dsp:sp modelId="{C58CF8C9-B458-0848-B547-92CC02AE4E76}">
      <dsp:nvSpPr>
        <dsp:cNvPr id="0" name=""/>
        <dsp:cNvSpPr/>
      </dsp:nvSpPr>
      <dsp:spPr>
        <a:xfrm>
          <a:off x="4677370" y="3002305"/>
          <a:ext cx="1275159" cy="809726"/>
        </a:xfrm>
        <a:prstGeom prst="roundRect">
          <a:avLst>
            <a:gd name="adj" fmla="val 10000"/>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sp>
    <dsp:sp modelId="{72E9B261-9342-C44D-A95C-24DD5637400C}">
      <dsp:nvSpPr>
        <dsp:cNvPr id="0" name=""/>
        <dsp:cNvSpPr/>
      </dsp:nvSpPr>
      <dsp:spPr>
        <a:xfrm>
          <a:off x="4819054" y="3136905"/>
          <a:ext cx="1275159" cy="809726"/>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t>Level Two Elaboration</a:t>
          </a:r>
        </a:p>
      </dsp:txBody>
      <dsp:txXfrm>
        <a:off x="4842770" y="3160621"/>
        <a:ext cx="1227727" cy="76229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307046" cy="34154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29992" y="1"/>
            <a:ext cx="4307046" cy="341542"/>
          </a:xfrm>
          <a:prstGeom prst="rect">
            <a:avLst/>
          </a:prstGeom>
        </p:spPr>
        <p:txBody>
          <a:bodyPr vert="horz" lIns="91440" tIns="45720" rIns="91440" bIns="45720" rtlCol="0"/>
          <a:lstStyle>
            <a:lvl1pPr algn="r">
              <a:defRPr sz="1200"/>
            </a:lvl1pPr>
          </a:lstStyle>
          <a:p>
            <a:fld id="{D88B5BF6-B560-462F-A23B-FADB87802758}" type="datetimeFigureOut">
              <a:rPr lang="en-US" smtClean="0"/>
              <a:t>9/10/2021</a:t>
            </a:fld>
            <a:endParaRPr lang="en-US"/>
          </a:p>
        </p:txBody>
      </p:sp>
      <p:sp>
        <p:nvSpPr>
          <p:cNvPr id="4" name="Footer Placeholder 3"/>
          <p:cNvSpPr>
            <a:spLocks noGrp="1"/>
          </p:cNvSpPr>
          <p:nvPr>
            <p:ph type="ftr" sz="quarter" idx="2"/>
          </p:nvPr>
        </p:nvSpPr>
        <p:spPr>
          <a:xfrm>
            <a:off x="0" y="6465659"/>
            <a:ext cx="4307046" cy="34154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9992" y="6465659"/>
            <a:ext cx="4307046" cy="341541"/>
          </a:xfrm>
          <a:prstGeom prst="rect">
            <a:avLst/>
          </a:prstGeom>
        </p:spPr>
        <p:txBody>
          <a:bodyPr vert="horz" lIns="91440" tIns="45720" rIns="91440" bIns="45720" rtlCol="0" anchor="b"/>
          <a:lstStyle>
            <a:lvl1pPr algn="r">
              <a:defRPr sz="1200"/>
            </a:lvl1pPr>
          </a:lstStyle>
          <a:p>
            <a:fld id="{D460550D-4528-40E4-8E02-E895989EA1C3}" type="slidenum">
              <a:rPr lang="en-US" smtClean="0"/>
              <a:t>‹#›</a:t>
            </a:fld>
            <a:endParaRPr lang="en-US"/>
          </a:p>
        </p:txBody>
      </p:sp>
    </p:spTree>
    <p:extLst>
      <p:ext uri="{BB962C8B-B14F-4D97-AF65-F5344CB8AC3E}">
        <p14:creationId xmlns:p14="http://schemas.microsoft.com/office/powerpoint/2010/main" val="8362330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6888" cy="3413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9275" y="0"/>
            <a:ext cx="4308475" cy="341313"/>
          </a:xfrm>
          <a:prstGeom prst="rect">
            <a:avLst/>
          </a:prstGeom>
        </p:spPr>
        <p:txBody>
          <a:bodyPr vert="horz" lIns="91440" tIns="45720" rIns="91440" bIns="45720" rtlCol="0"/>
          <a:lstStyle>
            <a:lvl1pPr algn="r">
              <a:defRPr sz="1200"/>
            </a:lvl1pPr>
          </a:lstStyle>
          <a:p>
            <a:fld id="{9A22CAE7-938B-42F5-A5F9-BCC373142D0D}" type="datetimeFigureOut">
              <a:rPr lang="en-US" smtClean="0"/>
              <a:t>9/10/2021</a:t>
            </a:fld>
            <a:endParaRPr lang="en-US"/>
          </a:p>
        </p:txBody>
      </p:sp>
      <p:sp>
        <p:nvSpPr>
          <p:cNvPr id="4" name="Slide Image Placeholder 3"/>
          <p:cNvSpPr>
            <a:spLocks noGrp="1" noRot="1" noChangeAspect="1"/>
          </p:cNvSpPr>
          <p:nvPr>
            <p:ph type="sldImg" idx="2"/>
          </p:nvPr>
        </p:nvSpPr>
        <p:spPr>
          <a:xfrm>
            <a:off x="2927350" y="850900"/>
            <a:ext cx="4084638" cy="22971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3775" y="3276600"/>
            <a:ext cx="7951788" cy="267970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465888"/>
            <a:ext cx="4306888" cy="3413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9275" y="6465888"/>
            <a:ext cx="4308475" cy="341312"/>
          </a:xfrm>
          <a:prstGeom prst="rect">
            <a:avLst/>
          </a:prstGeom>
        </p:spPr>
        <p:txBody>
          <a:bodyPr vert="horz" lIns="91440" tIns="45720" rIns="91440" bIns="45720" rtlCol="0" anchor="b"/>
          <a:lstStyle>
            <a:lvl1pPr algn="r">
              <a:defRPr sz="1200"/>
            </a:lvl1pPr>
          </a:lstStyle>
          <a:p>
            <a:fld id="{A6970DBB-C303-4DEC-BEF9-2E6D29D21DBE}" type="slidenum">
              <a:rPr lang="en-US" smtClean="0"/>
              <a:t>‹#›</a:t>
            </a:fld>
            <a:endParaRPr lang="en-US"/>
          </a:p>
        </p:txBody>
      </p:sp>
    </p:spTree>
    <p:extLst>
      <p:ext uri="{BB962C8B-B14F-4D97-AF65-F5344CB8AC3E}">
        <p14:creationId xmlns:p14="http://schemas.microsoft.com/office/powerpoint/2010/main" val="39369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05177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77186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9939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8834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602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1238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162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153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0385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0535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11431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599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72129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6841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4954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2658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9/10/2021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4220855"/>
      </p:ext>
    </p:extLst>
  </p:cSld>
  <p:clrMap bg1="dk1" tx1="lt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89666" y="1439010"/>
            <a:ext cx="10666347" cy="2488182"/>
          </a:xfrm>
        </p:spPr>
        <p:txBody>
          <a:bodyPr>
            <a:normAutofit/>
          </a:bodyPr>
          <a:lstStyle/>
          <a:p>
            <a:r>
              <a:rPr lang="en-US" b="1" dirty="0" smtClean="0">
                <a:effectLst>
                  <a:outerShdw blurRad="38100" dist="38100" dir="2700000" algn="tl">
                    <a:srgbClr val="000000">
                      <a:alpha val="43137"/>
                    </a:srgbClr>
                  </a:outerShdw>
                </a:effectLst>
              </a:rPr>
              <a:t>LC</a:t>
            </a:r>
            <a:r>
              <a:rPr lang="en-US" sz="5400" b="1" dirty="0" smtClean="0">
                <a:effectLst>
                  <a:outerShdw blurRad="38100" dist="38100" dir="2700000" algn="tl">
                    <a:srgbClr val="000000">
                      <a:alpha val="43137"/>
                    </a:srgbClr>
                  </a:outerShdw>
                </a:effectLst>
              </a:rPr>
              <a:t>0200A</a:t>
            </a:r>
            <a:r>
              <a:rPr lang="en-US" sz="5400" b="1" dirty="0">
                <a:effectLst>
                  <a:outerShdw blurRad="38100" dist="38100" dir="2700000" algn="tl">
                    <a:srgbClr val="000000">
                      <a:alpha val="43137"/>
                    </a:srgbClr>
                  </a:outerShdw>
                </a:effectLst>
              </a:rPr>
              <a:t>: EAP </a:t>
            </a:r>
            <a:r>
              <a:rPr lang="en-US" sz="5400" b="1" dirty="0" smtClean="0">
                <a:effectLst>
                  <a:outerShdw blurRad="38100" dist="38100" dir="2700000" algn="tl">
                    <a:srgbClr val="000000">
                      <a:alpha val="43137"/>
                    </a:srgbClr>
                  </a:outerShdw>
                </a:effectLst>
              </a:rPr>
              <a:t>1 – Unit 10</a:t>
            </a:r>
            <a:r>
              <a:rPr lang="en-US" sz="5400" b="1" dirty="0">
                <a:effectLst>
                  <a:outerShdw blurRad="38100" dist="38100" dir="2700000" algn="tl">
                    <a:srgbClr val="000000">
                      <a:alpha val="43137"/>
                    </a:srgbClr>
                  </a:outerShdw>
                </a:effectLst>
              </a:rPr>
              <a:t/>
            </a:r>
            <a:br>
              <a:rPr lang="en-US"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English for Academic Purposes</a:t>
            </a:r>
            <a:endParaRPr lang="en-US" sz="5400"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Tree>
    <p:extLst>
      <p:ext uri="{BB962C8B-B14F-4D97-AF65-F5344CB8AC3E}">
        <p14:creationId xmlns:p14="http://schemas.microsoft.com/office/powerpoint/2010/main" val="1037962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5238" y="656705"/>
            <a:ext cx="9598305" cy="1075765"/>
          </a:xfrm>
        </p:spPr>
        <p:txBody>
          <a:bodyPr/>
          <a:lstStyle/>
          <a:p>
            <a:r>
              <a:rPr lang="en-US" b="1" dirty="0"/>
              <a:t>Today’s Class Objectives </a:t>
            </a:r>
          </a:p>
        </p:txBody>
      </p:sp>
      <p:sp>
        <p:nvSpPr>
          <p:cNvPr id="3" name="Content Placeholder 2"/>
          <p:cNvSpPr>
            <a:spLocks noGrp="1"/>
          </p:cNvSpPr>
          <p:nvPr>
            <p:ph idx="1"/>
          </p:nvPr>
        </p:nvSpPr>
        <p:spPr>
          <a:xfrm>
            <a:off x="5052496" y="1261241"/>
            <a:ext cx="7139503" cy="5304451"/>
          </a:xfrm>
        </p:spPr>
        <p:txBody>
          <a:bodyPr>
            <a:noAutofit/>
          </a:bodyPr>
          <a:lstStyle/>
          <a:p>
            <a:pPr marL="0" indent="0">
              <a:buNone/>
            </a:pPr>
            <a:r>
              <a:rPr lang="en-US" sz="2400" b="1" dirty="0"/>
              <a:t>In this lesson you will:</a:t>
            </a:r>
          </a:p>
          <a:p>
            <a:endParaRPr lang="en-US" sz="2400" dirty="0"/>
          </a:p>
          <a:p>
            <a:r>
              <a:rPr lang="en-HK" sz="2400" dirty="0"/>
              <a:t>Reflect on your knowledge of constructing paragraphs</a:t>
            </a:r>
          </a:p>
          <a:p>
            <a:r>
              <a:rPr lang="en-HK" sz="2400" dirty="0"/>
              <a:t>Discover the individual components of an effective paragraph</a:t>
            </a:r>
          </a:p>
          <a:p>
            <a:r>
              <a:rPr lang="en-HK" sz="2400" dirty="0"/>
              <a:t>Identify the key elements of a paragraph</a:t>
            </a:r>
          </a:p>
          <a:p>
            <a:r>
              <a:rPr lang="en-HK" sz="2400" dirty="0"/>
              <a:t>Analyse in-depth the constituents of a topic sentence and elaboration.</a:t>
            </a:r>
          </a:p>
          <a:p>
            <a:r>
              <a:rPr lang="en-HK" sz="2400"/>
              <a:t>Apply this to your own writing.</a:t>
            </a:r>
            <a:endParaRPr lang="en-HK"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pic>
        <p:nvPicPr>
          <p:cNvPr id="6" name="Picture 2" descr="Image result for objecti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16" y="1535611"/>
            <a:ext cx="4566480" cy="41093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811715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10687125" cy="1075765"/>
          </a:xfrm>
        </p:spPr>
        <p:txBody>
          <a:bodyPr/>
          <a:lstStyle/>
          <a:p>
            <a:r>
              <a:rPr lang="en-US" b="1" dirty="0"/>
              <a:t>Paragraph Structure: Reflection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3" name="Content Placeholder 2"/>
          <p:cNvSpPr>
            <a:spLocks noGrp="1"/>
          </p:cNvSpPr>
          <p:nvPr>
            <p:ph idx="1"/>
          </p:nvPr>
        </p:nvSpPr>
        <p:spPr>
          <a:xfrm>
            <a:off x="5336770" y="1659728"/>
            <a:ext cx="6855229" cy="5198272"/>
          </a:xfrm>
        </p:spPr>
        <p:txBody>
          <a:bodyPr>
            <a:normAutofit/>
          </a:bodyPr>
          <a:lstStyle/>
          <a:p>
            <a:pPr marL="0" indent="0">
              <a:buNone/>
            </a:pPr>
            <a:r>
              <a:rPr lang="en-GB" sz="2000" b="1" dirty="0"/>
              <a:t>Task 1: Discussion</a:t>
            </a:r>
            <a:endParaRPr lang="en-IE" sz="2000" dirty="0"/>
          </a:p>
          <a:p>
            <a:pPr marL="0" indent="0">
              <a:buNone/>
            </a:pPr>
            <a:endParaRPr lang="en-IE" sz="2000" dirty="0"/>
          </a:p>
          <a:p>
            <a:pPr>
              <a:buFont typeface="+mj-lt"/>
              <a:buAutoNum type="arabicPeriod"/>
            </a:pPr>
            <a:r>
              <a:rPr lang="en-GB" sz="2000" dirty="0"/>
              <a:t>In pairs or small group, discuss what you have been taught about paragraph writing prior to coming to CityU. </a:t>
            </a:r>
            <a:endParaRPr lang="en-IE" sz="2000" dirty="0"/>
          </a:p>
          <a:p>
            <a:pPr lvl="1"/>
            <a:r>
              <a:rPr lang="en-GB" sz="2000" dirty="0"/>
              <a:t>What similarities can you discover?</a:t>
            </a:r>
            <a:endParaRPr lang="en-IE" sz="2000" dirty="0"/>
          </a:p>
          <a:p>
            <a:pPr lvl="1"/>
            <a:r>
              <a:rPr lang="en-GB" sz="2000" dirty="0"/>
              <a:t>What differences have you experienced in this area?</a:t>
            </a:r>
            <a:endParaRPr lang="en-IE" sz="2000" dirty="0"/>
          </a:p>
          <a:p>
            <a:pPr>
              <a:buFont typeface="+mj-lt"/>
              <a:buAutoNum type="arabicPeriod"/>
            </a:pPr>
            <a:r>
              <a:rPr lang="en-GB" sz="2000" dirty="0"/>
              <a:t>After your discussion, compare ideas with another pair or group.</a:t>
            </a:r>
            <a:endParaRPr lang="en-US" sz="2000" b="1" dirty="0">
              <a:solidFill>
                <a:schemeClr val="tx1"/>
              </a:solidFill>
            </a:endParaRPr>
          </a:p>
        </p:txBody>
      </p:sp>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By the time they reach university, most students have been taught a great deal about how to plan and write paragraphs, but they are often taught different things.</a:t>
            </a:r>
            <a:endParaRPr lang="en-IE" b="1" dirty="0"/>
          </a:p>
        </p:txBody>
      </p:sp>
      <p:pic>
        <p:nvPicPr>
          <p:cNvPr id="4" name="Picture 3">
            <a:extLst>
              <a:ext uri="{FF2B5EF4-FFF2-40B4-BE49-F238E27FC236}">
                <a16:creationId xmlns:a16="http://schemas.microsoft.com/office/drawing/2014/main" id="{0D53FA46-316A-CA43-8595-FAFD85773C93}"/>
              </a:ext>
            </a:extLst>
          </p:cNvPr>
          <p:cNvPicPr>
            <a:picLocks noChangeAspect="1"/>
          </p:cNvPicPr>
          <p:nvPr/>
        </p:nvPicPr>
        <p:blipFill rotWithShape="1">
          <a:blip r:embed="rId3"/>
          <a:srcRect l="22563" t="7149" r="23074" b="-1449"/>
          <a:stretch/>
        </p:blipFill>
        <p:spPr>
          <a:xfrm>
            <a:off x="556590" y="1881809"/>
            <a:ext cx="3655698" cy="422744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82702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Analysis: Task 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4" name="Content Placeholder 3">
            <a:extLst>
              <a:ext uri="{FF2B5EF4-FFF2-40B4-BE49-F238E27FC236}">
                <a16:creationId xmlns:a16="http://schemas.microsoft.com/office/drawing/2014/main" id="{C8288D3F-A337-1442-B3FE-D3F184901FE3}"/>
              </a:ext>
            </a:extLst>
          </p:cNvPr>
          <p:cNvGraphicFramePr>
            <a:graphicFrameLocks noGrp="1"/>
          </p:cNvGraphicFramePr>
          <p:nvPr>
            <p:ph idx="1"/>
            <p:extLst>
              <p:ext uri="{D42A27DB-BD31-4B8C-83A1-F6EECF244321}">
                <p14:modId xmlns:p14="http://schemas.microsoft.com/office/powerpoint/2010/main" val="17820510"/>
              </p:ext>
            </p:extLst>
          </p:nvPr>
        </p:nvGraphicFramePr>
        <p:xfrm>
          <a:off x="-2" y="2061639"/>
          <a:ext cx="12192002" cy="5469009"/>
        </p:xfrm>
        <a:graphic>
          <a:graphicData uri="http://schemas.openxmlformats.org/drawingml/2006/table">
            <a:tbl>
              <a:tblPr firstRow="1" bandRow="1">
                <a:tableStyleId>{5C22544A-7EE6-4342-B048-85BDC9FD1C3A}</a:tableStyleId>
              </a:tblPr>
              <a:tblGrid>
                <a:gridCol w="11209283">
                  <a:extLst>
                    <a:ext uri="{9D8B030D-6E8A-4147-A177-3AD203B41FA5}">
                      <a16:colId xmlns:a16="http://schemas.microsoft.com/office/drawing/2014/main" val="1093829153"/>
                    </a:ext>
                  </a:extLst>
                </a:gridCol>
                <a:gridCol w="982719">
                  <a:extLst>
                    <a:ext uri="{9D8B030D-6E8A-4147-A177-3AD203B41FA5}">
                      <a16:colId xmlns:a16="http://schemas.microsoft.com/office/drawing/2014/main" val="1512984810"/>
                    </a:ext>
                  </a:extLst>
                </a:gridCol>
              </a:tblGrid>
              <a:tr h="313833">
                <a:tc>
                  <a:txBody>
                    <a:bodyPr/>
                    <a:lstStyle/>
                    <a:p>
                      <a:pPr algn="l">
                        <a:spcBef>
                          <a:spcPts val="300"/>
                        </a:spcBef>
                        <a:spcAft>
                          <a:spcPts val="300"/>
                        </a:spcAft>
                      </a:pPr>
                      <a:r>
                        <a:rPr lang="en-US" sz="1800" b="1" dirty="0">
                          <a:effectLst/>
                          <a:latin typeface="+mn-lt"/>
                          <a:ea typeface="PMingLiU" panose="02020500000000000000" pitchFamily="18" charset="-120"/>
                          <a:cs typeface="Times New Roman" panose="02020603050405020304" pitchFamily="18" charset="0"/>
                        </a:rPr>
                        <a:t>Sentences</a:t>
                      </a:r>
                      <a:endParaRPr lang="en-IE" sz="1800" dirty="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Bef>
                          <a:spcPts val="300"/>
                        </a:spcBef>
                        <a:spcAft>
                          <a:spcPts val="300"/>
                        </a:spcAft>
                      </a:pPr>
                      <a:r>
                        <a:rPr lang="en-US" sz="1800" b="1" dirty="0">
                          <a:effectLst/>
                          <a:latin typeface="+mn-lt"/>
                          <a:ea typeface="PMingLiU" panose="02020500000000000000" pitchFamily="18" charset="-120"/>
                          <a:cs typeface="Times New Roman" panose="02020603050405020304" pitchFamily="18" charset="0"/>
                        </a:rPr>
                        <a:t>Order</a:t>
                      </a:r>
                      <a:endParaRPr lang="en-IE" sz="1800" dirty="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1551172629"/>
                  </a:ext>
                </a:extLst>
              </a:tr>
              <a:tr h="491736">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800" dirty="0" smtClean="0">
                          <a:effectLst/>
                          <a:latin typeface="+mn-lt"/>
                          <a:ea typeface="PMingLiU" panose="02020500000000000000" pitchFamily="18" charset="-120"/>
                          <a:cs typeface="Times New Roman" panose="02020603050405020304" pitchFamily="18" charset="0"/>
                        </a:rPr>
                        <a:t>Finally, a well-constructed paragraph shows clear links from one sentence to the next. This can be achieved, in part, by the use of pronouns (for example, "this", "she" or "they") and linking words and phrases (such as "Furthermore" or "One consequence is…").</a:t>
                      </a:r>
                      <a:endParaRPr lang="en-IE" sz="1800" dirty="0" smtClean="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600"/>
                        </a:spcAft>
                      </a:pPr>
                      <a:endParaRPr lang="en-IE" sz="180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766193671"/>
                  </a:ext>
                </a:extLst>
              </a:tr>
              <a:tr h="491736">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800" dirty="0" smtClean="0">
                          <a:effectLst/>
                          <a:latin typeface="+mn-lt"/>
                          <a:ea typeface="PMingLiU" panose="02020500000000000000" pitchFamily="18" charset="-120"/>
                          <a:cs typeface="Times New Roman" panose="02020603050405020304" pitchFamily="18" charset="0"/>
                        </a:rPr>
                        <a:t>With practice, it becomes progressively easier to construct paragraphs which adhere to these three principles.</a:t>
                      </a:r>
                      <a:endParaRPr lang="en-IE" sz="1800" dirty="0" smtClean="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600"/>
                        </a:spcAft>
                      </a:pPr>
                      <a:endParaRPr lang="en-IE" sz="180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3632192519"/>
                  </a:ext>
                </a:extLst>
              </a:tr>
              <a:tr h="491736">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800" dirty="0" smtClean="0">
                          <a:effectLst/>
                          <a:latin typeface="+mn-lt"/>
                          <a:ea typeface="PMingLiU" panose="02020500000000000000" pitchFamily="18" charset="-120"/>
                          <a:cs typeface="Times New Roman" panose="02020603050405020304" pitchFamily="18" charset="0"/>
                        </a:rPr>
                        <a:t>Another important consideration is that everything in the paragraph should relate back to this controlling idea. </a:t>
                      </a:r>
                      <a:endParaRPr lang="en-IE" sz="1800" dirty="0" smtClean="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600"/>
                        </a:spcAft>
                      </a:pPr>
                      <a:endParaRPr lang="en-IE" sz="1800" dirty="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409272594"/>
                  </a:ext>
                </a:extLst>
              </a:tr>
              <a:tr h="491736">
                <a:tc>
                  <a:txBody>
                    <a:bodyPr/>
                    <a:lstStyle/>
                    <a:p>
                      <a:pPr algn="l">
                        <a:spcAft>
                          <a:spcPts val="600"/>
                        </a:spcAft>
                      </a:pPr>
                      <a:r>
                        <a:rPr lang="en-US" sz="1800" dirty="0">
                          <a:effectLst/>
                          <a:latin typeface="+mn-lt"/>
                          <a:ea typeface="PMingLiU" panose="02020500000000000000" pitchFamily="18" charset="-120"/>
                          <a:cs typeface="Times New Roman" panose="02020603050405020304" pitchFamily="18" charset="0"/>
                        </a:rPr>
                        <a:t>There are several things to think about when writing a paragraph in an English-language essay.</a:t>
                      </a:r>
                      <a:endParaRPr lang="en-IE" sz="1800" dirty="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600"/>
                        </a:spcAft>
                      </a:pPr>
                      <a:r>
                        <a:rPr lang="en-US" sz="1800" b="1" dirty="0">
                          <a:effectLst/>
                          <a:latin typeface="+mn-lt"/>
                          <a:ea typeface="PMingLiU" panose="02020500000000000000" pitchFamily="18" charset="-120"/>
                          <a:cs typeface="Times New Roman" panose="02020603050405020304" pitchFamily="18" charset="0"/>
                        </a:rPr>
                        <a:t>1</a:t>
                      </a:r>
                      <a:endParaRPr lang="en-IE" sz="1800" dirty="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3066972477"/>
                  </a:ext>
                </a:extLst>
              </a:tr>
              <a:tr h="491736">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800" dirty="0" smtClean="0">
                          <a:effectLst/>
                          <a:latin typeface="+mn-lt"/>
                          <a:ea typeface="PMingLiU" panose="02020500000000000000" pitchFamily="18" charset="-120"/>
                          <a:cs typeface="Times New Roman" panose="02020603050405020304" pitchFamily="18" charset="0"/>
                        </a:rPr>
                        <a:t>By placing it in this initial position, a writer can help to focus the reader's attention on the main or "controlling" idea.</a:t>
                      </a:r>
                      <a:endParaRPr lang="en-IE" sz="1800" dirty="0" smtClean="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600"/>
                        </a:spcAft>
                      </a:pPr>
                      <a:endParaRPr lang="en-IE" sz="180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1025936889"/>
                  </a:ext>
                </a:extLst>
              </a:tr>
              <a:tr h="491736">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800" dirty="0" smtClean="0">
                          <a:effectLst/>
                          <a:latin typeface="+mn-lt"/>
                          <a:ea typeface="PMingLiU" panose="02020500000000000000" pitchFamily="18" charset="-120"/>
                          <a:cs typeface="Times New Roman" panose="02020603050405020304" pitchFamily="18" charset="0"/>
                        </a:rPr>
                        <a:t>Such use of pronouns and connecting language helps to provide what is known as </a:t>
                      </a:r>
                      <a:r>
                        <a:rPr lang="en-US" sz="1800" i="1" dirty="0" smtClean="0">
                          <a:effectLst/>
                          <a:latin typeface="+mn-lt"/>
                          <a:ea typeface="PMingLiU" panose="02020500000000000000" pitchFamily="18" charset="-120"/>
                          <a:cs typeface="Times New Roman" panose="02020603050405020304" pitchFamily="18" charset="0"/>
                        </a:rPr>
                        <a:t>cohesion</a:t>
                      </a:r>
                      <a:r>
                        <a:rPr lang="en-US" sz="1800" dirty="0" smtClean="0">
                          <a:effectLst/>
                          <a:latin typeface="+mn-lt"/>
                          <a:ea typeface="PMingLiU" panose="02020500000000000000" pitchFamily="18" charset="-120"/>
                          <a:cs typeface="Times New Roman" panose="02020603050405020304" pitchFamily="18" charset="0"/>
                        </a:rPr>
                        <a:t> (literally "sticking together"). </a:t>
                      </a:r>
                      <a:endParaRPr lang="en-IE" sz="1800" dirty="0" smtClean="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600"/>
                        </a:spcAft>
                      </a:pPr>
                      <a:endParaRPr lang="en-IE" sz="180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1829220782"/>
                  </a:ext>
                </a:extLst>
              </a:tr>
              <a:tr h="491736">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800" dirty="0" smtClean="0">
                          <a:effectLst/>
                          <a:latin typeface="+mn-lt"/>
                          <a:ea typeface="PMingLiU" panose="02020500000000000000" pitchFamily="18" charset="-120"/>
                          <a:cs typeface="Times New Roman" panose="02020603050405020304" pitchFamily="18" charset="0"/>
                        </a:rPr>
                        <a:t>This is a sentence that informs the reader of the main idea which is being developed. It is usually, but not always, the first sentence of the paragraph.</a:t>
                      </a:r>
                      <a:endParaRPr lang="en-IE" sz="1800" dirty="0" smtClean="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600"/>
                        </a:spcAft>
                      </a:pPr>
                      <a:endParaRPr lang="en-IE" sz="180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331706258"/>
                  </a:ext>
                </a:extLst>
              </a:tr>
              <a:tr h="491736">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US" sz="1800" dirty="0" smtClean="0">
                          <a:effectLst/>
                          <a:latin typeface="+mn-lt"/>
                          <a:ea typeface="PMingLiU" panose="02020500000000000000" pitchFamily="18" charset="-120"/>
                          <a:cs typeface="Times New Roman" panose="02020603050405020304" pitchFamily="18" charset="0"/>
                        </a:rPr>
                        <a:t>One is that there should be a single, clear focus to the paragraph, normally expressed in a </a:t>
                      </a:r>
                      <a:r>
                        <a:rPr lang="en-US" sz="1800" i="1" dirty="0" smtClean="0">
                          <a:effectLst/>
                          <a:latin typeface="+mn-lt"/>
                          <a:ea typeface="PMingLiU" panose="02020500000000000000" pitchFamily="18" charset="-120"/>
                          <a:cs typeface="Times New Roman" panose="02020603050405020304" pitchFamily="18" charset="0"/>
                        </a:rPr>
                        <a:t>topic sentence</a:t>
                      </a:r>
                      <a:r>
                        <a:rPr lang="en-US" sz="1800" dirty="0" smtClean="0">
                          <a:effectLst/>
                          <a:latin typeface="+mn-lt"/>
                          <a:ea typeface="PMingLiU" panose="02020500000000000000" pitchFamily="18" charset="-120"/>
                          <a:cs typeface="Times New Roman" panose="02020603050405020304" pitchFamily="18" charset="0"/>
                        </a:rPr>
                        <a:t>.</a:t>
                      </a:r>
                      <a:endParaRPr lang="en-IE" sz="1800" dirty="0" smtClean="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600"/>
                        </a:spcAft>
                      </a:pPr>
                      <a:endParaRPr lang="en-IE" sz="1800" dirty="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608236630"/>
                  </a:ext>
                </a:extLst>
              </a:tr>
              <a:tr h="491736">
                <a:tc>
                  <a:txBody>
                    <a:bodyPr/>
                    <a:lstStyle/>
                    <a:p>
                      <a:pPr algn="l">
                        <a:spcAft>
                          <a:spcPts val="600"/>
                        </a:spcAft>
                      </a:pPr>
                      <a:r>
                        <a:rPr lang="en-US" sz="1800" dirty="0">
                          <a:effectLst/>
                          <a:latin typeface="+mn-lt"/>
                          <a:ea typeface="PMingLiU" panose="02020500000000000000" pitchFamily="18" charset="-120"/>
                          <a:cs typeface="Times New Roman" panose="02020603050405020304" pitchFamily="18" charset="0"/>
                        </a:rPr>
                        <a:t>Without this kind of connection within a paragraph, it becomes little more than a random string of sentences with no internal logic.</a:t>
                      </a:r>
                      <a:endParaRPr lang="en-IE" sz="1800" dirty="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600"/>
                        </a:spcAft>
                      </a:pPr>
                      <a:r>
                        <a:rPr lang="en-US" sz="1800" b="1" dirty="0">
                          <a:effectLst/>
                          <a:latin typeface="+mn-lt"/>
                          <a:ea typeface="PMingLiU" panose="02020500000000000000" pitchFamily="18" charset="-120"/>
                          <a:cs typeface="Times New Roman" panose="02020603050405020304" pitchFamily="18" charset="0"/>
                        </a:rPr>
                        <a:t>6</a:t>
                      </a:r>
                      <a:endParaRPr lang="en-IE" sz="1800" dirty="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324090341"/>
                  </a:ext>
                </a:extLst>
              </a:tr>
            </a:tbl>
          </a:graphicData>
        </a:graphic>
      </p:graphicFrame>
      <p:sp>
        <p:nvSpPr>
          <p:cNvPr id="7" name="Rectangle 6">
            <a:extLst>
              <a:ext uri="{FF2B5EF4-FFF2-40B4-BE49-F238E27FC236}">
                <a16:creationId xmlns:a16="http://schemas.microsoft.com/office/drawing/2014/main" id="{30E350A9-E078-D44C-A618-2A96AF0655F4}"/>
              </a:ext>
            </a:extLst>
          </p:cNvPr>
          <p:cNvSpPr/>
          <p:nvPr/>
        </p:nvSpPr>
        <p:spPr>
          <a:xfrm>
            <a:off x="3957145" y="16463"/>
            <a:ext cx="6982324" cy="1077218"/>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a:pPr>
            <a:r>
              <a:rPr lang="en-GB" sz="1600" dirty="0"/>
              <a:t>In the table below, there are nine sentences. If the sentences are correctly re-ordered, they make up a coherent paragraph. Write numbers in Column 2 to indicate the most logical sentence order. Two have been done for you as examples. </a:t>
            </a:r>
            <a:endParaRPr lang="en-IE" sz="1600" dirty="0"/>
          </a:p>
        </p:txBody>
      </p:sp>
    </p:spTree>
    <p:extLst>
      <p:ext uri="{BB962C8B-B14F-4D97-AF65-F5344CB8AC3E}">
        <p14:creationId xmlns:p14="http://schemas.microsoft.com/office/powerpoint/2010/main" val="3708434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Analysis: Task 2</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3" name="Content Placeholder 2"/>
          <p:cNvSpPr>
            <a:spLocks noGrp="1"/>
          </p:cNvSpPr>
          <p:nvPr>
            <p:ph idx="1"/>
          </p:nvPr>
        </p:nvSpPr>
        <p:spPr>
          <a:xfrm>
            <a:off x="0" y="1659728"/>
            <a:ext cx="12191999" cy="5198272"/>
          </a:xfrm>
          <a:solidFill>
            <a:schemeClr val="accent1"/>
          </a:solidFill>
        </p:spPr>
        <p:style>
          <a:lnRef idx="1">
            <a:schemeClr val="accent1"/>
          </a:lnRef>
          <a:fillRef idx="2">
            <a:schemeClr val="accent1"/>
          </a:fillRef>
          <a:effectRef idx="1">
            <a:schemeClr val="accent1"/>
          </a:effectRef>
          <a:fontRef idx="minor">
            <a:schemeClr val="dk1"/>
          </a:fontRef>
        </p:style>
        <p:txBody>
          <a:bodyPr>
            <a:normAutofit/>
          </a:bodyPr>
          <a:lstStyle/>
          <a:p>
            <a:pPr marL="0" indent="0">
              <a:buNone/>
            </a:pPr>
            <a:r>
              <a:rPr lang="en-US" sz="2000" dirty="0">
                <a:solidFill>
                  <a:schemeClr val="tx1"/>
                </a:solidFill>
              </a:rPr>
              <a:t>There are several things to think about when writing a paragraph in an English-language essay. </a:t>
            </a:r>
            <a:r>
              <a:rPr lang="en-US" sz="2000" dirty="0">
                <a:solidFill>
                  <a:schemeClr val="tx1"/>
                </a:solidFill>
                <a:highlight>
                  <a:srgbClr val="000000"/>
                </a:highlight>
              </a:rPr>
              <a:t>One</a:t>
            </a:r>
            <a:r>
              <a:rPr lang="en-US" sz="2000" dirty="0">
                <a:solidFill>
                  <a:schemeClr val="tx1"/>
                </a:solidFill>
              </a:rPr>
              <a:t> is that there should be a single, clear focus to the paragraph, normally expressed in a </a:t>
            </a:r>
            <a:r>
              <a:rPr lang="en-US" sz="2000" i="1" dirty="0">
                <a:solidFill>
                  <a:schemeClr val="tx1"/>
                </a:solidFill>
              </a:rPr>
              <a:t>topic sentence</a:t>
            </a:r>
            <a:r>
              <a:rPr lang="en-US" sz="2000" dirty="0">
                <a:solidFill>
                  <a:schemeClr val="tx1"/>
                </a:solidFill>
              </a:rPr>
              <a:t>. This is a sentence that informs the reader of the main idea which is being developed. It is usually, but not always, the first sentence of the paragraph. By placing it in this initial position, a writer can help to focus the reader's attention on the main or "controlling" idea. </a:t>
            </a:r>
            <a:r>
              <a:rPr lang="en-US" sz="2000" dirty="0">
                <a:solidFill>
                  <a:schemeClr val="tx1"/>
                </a:solidFill>
                <a:highlight>
                  <a:srgbClr val="000000"/>
                </a:highlight>
              </a:rPr>
              <a:t>Another important consideration</a:t>
            </a:r>
            <a:r>
              <a:rPr lang="en-US" sz="2000" dirty="0">
                <a:solidFill>
                  <a:schemeClr val="tx1"/>
                </a:solidFill>
              </a:rPr>
              <a:t> is that everything in the paragraph should relate back to this controlling idea. Without this kind of connection within a paragraph, it becomes little more than a random string of sentences with no internal logic. Finally, a well-constructed paragraph shows clear links from one sentence to the next. This can be achieved, in part, by the use of pronouns (for example, "this", "she" or "they") and linking words and phrases (such as "furthermore" or "One consequence is…"). Such use of pronouns and connecting language helps to provide what is known as </a:t>
            </a:r>
            <a:r>
              <a:rPr lang="en-US" sz="2000" i="1" dirty="0">
                <a:solidFill>
                  <a:schemeClr val="tx1"/>
                </a:solidFill>
              </a:rPr>
              <a:t>cohesion</a:t>
            </a:r>
            <a:r>
              <a:rPr lang="en-US" sz="2000" dirty="0">
                <a:solidFill>
                  <a:schemeClr val="tx1"/>
                </a:solidFill>
              </a:rPr>
              <a:t> (literally "sticking together"). With practice, it becomes progressively easier to construct paragraphs which adhere to these three principles.</a:t>
            </a:r>
            <a:r>
              <a:rPr lang="en-IE" sz="2000" dirty="0">
                <a:solidFill>
                  <a:schemeClr val="tx1"/>
                </a:solidFill>
              </a:rPr>
              <a:t> </a:t>
            </a:r>
            <a:endParaRPr lang="en-US" sz="2000" b="1" dirty="0">
              <a:solidFill>
                <a:schemeClr val="tx1"/>
              </a:solidFill>
            </a:endParaRPr>
          </a:p>
        </p:txBody>
      </p:sp>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spcAft>
                <a:spcPts val="0"/>
              </a:spcAft>
              <a:buFont typeface="+mj-lt"/>
              <a:buAutoNum type="arabicPeriod" startAt="2"/>
            </a:pPr>
            <a:r>
              <a:rPr lang="en-GB" dirty="0"/>
              <a:t>Here is the re-constructed paragraph. Highlight any pronouns which refer back to a previous sentence and any linking words. Two examples have been highlighted for you in the paragraph. </a:t>
            </a:r>
            <a:endParaRPr lang="en-IE" dirty="0">
              <a:latin typeface="Cambria" panose="02040503050406030204" pitchFamily="18"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2747837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Topic Sentences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3" name="Content Placeholder 2"/>
          <p:cNvSpPr>
            <a:spLocks noGrp="1"/>
          </p:cNvSpPr>
          <p:nvPr>
            <p:ph idx="1"/>
          </p:nvPr>
        </p:nvSpPr>
        <p:spPr>
          <a:xfrm>
            <a:off x="5336770" y="1003023"/>
            <a:ext cx="6855229" cy="5854977"/>
          </a:xfrm>
        </p:spPr>
        <p:txBody>
          <a:bodyPr>
            <a:normAutofit fontScale="92500" lnSpcReduction="20000"/>
          </a:bodyPr>
          <a:lstStyle/>
          <a:p>
            <a:pPr marL="0" indent="0">
              <a:buNone/>
            </a:pPr>
            <a:r>
              <a:rPr lang="en-GB" sz="2100" dirty="0"/>
              <a:t>The use of topic sentences can act as a useful element in organising a paragraph. A clear topic sentence can:</a:t>
            </a:r>
            <a:endParaRPr lang="en-IE" sz="2100" dirty="0"/>
          </a:p>
          <a:p>
            <a:pPr lvl="0"/>
            <a:r>
              <a:rPr lang="en-GB" sz="2100" dirty="0"/>
              <a:t>help a writer to clarify his/her thinking when planning a paragraph</a:t>
            </a:r>
            <a:endParaRPr lang="en-IE" sz="2100" dirty="0"/>
          </a:p>
          <a:p>
            <a:pPr lvl="0"/>
            <a:r>
              <a:rPr lang="en-GB" sz="2100" dirty="0"/>
              <a:t>show the reader how the paragraph relates back to the overall theme of the essay</a:t>
            </a:r>
            <a:endParaRPr lang="en-IE" sz="2100" dirty="0"/>
          </a:p>
          <a:p>
            <a:pPr lvl="0"/>
            <a:r>
              <a:rPr lang="en-GB" sz="2100" dirty="0"/>
              <a:t>focus the reader’s attention on the main idea of the paragraph</a:t>
            </a:r>
            <a:endParaRPr lang="en-IE" sz="2100" dirty="0"/>
          </a:p>
          <a:p>
            <a:endParaRPr lang="en-IE" sz="2100" dirty="0"/>
          </a:p>
          <a:p>
            <a:pPr marL="0" indent="0">
              <a:buNone/>
            </a:pPr>
            <a:r>
              <a:rPr lang="en-GB" sz="2100" dirty="0"/>
              <a:t>Topic sentences should:</a:t>
            </a:r>
            <a:endParaRPr lang="en-IE" sz="2100" dirty="0"/>
          </a:p>
          <a:p>
            <a:pPr lvl="0"/>
            <a:r>
              <a:rPr lang="en-GB" sz="2100" dirty="0"/>
              <a:t>contain the broadest, most general level of information in the paragraph</a:t>
            </a:r>
            <a:endParaRPr lang="en-IE" sz="2100" dirty="0"/>
          </a:p>
          <a:p>
            <a:pPr lvl="0"/>
            <a:r>
              <a:rPr lang="en-GB" sz="2100" dirty="0"/>
              <a:t>be broad enough that they can be elaborated into a paragraph of </a:t>
            </a:r>
            <a:r>
              <a:rPr lang="en-GB" sz="2100" b="1" dirty="0"/>
              <a:t>at least</a:t>
            </a:r>
            <a:r>
              <a:rPr lang="en-GB" sz="2100" dirty="0"/>
              <a:t> four or five sentences</a:t>
            </a:r>
            <a:endParaRPr lang="en-IE" sz="2100" dirty="0"/>
          </a:p>
          <a:p>
            <a:pPr lvl="0"/>
            <a:r>
              <a:rPr lang="en-GB" sz="2100" dirty="0"/>
              <a:t>not be so general that the paragraph will lack specific  detail</a:t>
            </a:r>
            <a:endParaRPr lang="en-IE" sz="2100" dirty="0"/>
          </a:p>
          <a:p>
            <a:pPr lvl="0"/>
            <a:r>
              <a:rPr lang="en-GB" sz="2100" dirty="0"/>
              <a:t>make a statement that requires elaboration/explanation – they should not simply contain facts</a:t>
            </a:r>
            <a:endParaRPr lang="en-IE" sz="2100" dirty="0"/>
          </a:p>
          <a:p>
            <a:pPr>
              <a:buFont typeface="+mj-lt"/>
              <a:buAutoNum type="arabicPeriod"/>
            </a:pPr>
            <a:endParaRPr lang="en-US" b="1" dirty="0">
              <a:solidFill>
                <a:schemeClr val="tx1"/>
              </a:solidFill>
            </a:endParaRPr>
          </a:p>
        </p:txBody>
      </p:sp>
      <p:pic>
        <p:nvPicPr>
          <p:cNvPr id="4" name="Picture 3">
            <a:extLst>
              <a:ext uri="{FF2B5EF4-FFF2-40B4-BE49-F238E27FC236}">
                <a16:creationId xmlns:a16="http://schemas.microsoft.com/office/drawing/2014/main" id="{8B92B6C1-901B-FA43-B529-ACF9EBE8C9FF}"/>
              </a:ext>
            </a:extLst>
          </p:cNvPr>
          <p:cNvPicPr>
            <a:picLocks noChangeAspect="1"/>
          </p:cNvPicPr>
          <p:nvPr/>
        </p:nvPicPr>
        <p:blipFill rotWithShape="1">
          <a:blip r:embed="rId3"/>
          <a:srcRect l="11242" t="7954" r="12620" b="22370"/>
          <a:stretch/>
        </p:blipFill>
        <p:spPr>
          <a:xfrm>
            <a:off x="252344" y="1797268"/>
            <a:ext cx="4534673" cy="395714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9486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GB" b="1" dirty="0"/>
              <a:t>Analysis of Topic Sentences</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10" name="Content Placeholder 9">
            <a:extLst>
              <a:ext uri="{FF2B5EF4-FFF2-40B4-BE49-F238E27FC236}">
                <a16:creationId xmlns:a16="http://schemas.microsoft.com/office/drawing/2014/main" id="{D6695002-44EF-2848-B182-301AB12953A2}"/>
              </a:ext>
            </a:extLst>
          </p:cNvPr>
          <p:cNvGraphicFramePr>
            <a:graphicFrameLocks noGrp="1"/>
          </p:cNvGraphicFramePr>
          <p:nvPr>
            <p:ph idx="1"/>
            <p:extLst>
              <p:ext uri="{D42A27DB-BD31-4B8C-83A1-F6EECF244321}">
                <p14:modId xmlns:p14="http://schemas.microsoft.com/office/powerpoint/2010/main" val="348785866"/>
              </p:ext>
            </p:extLst>
          </p:nvPr>
        </p:nvGraphicFramePr>
        <p:xfrm>
          <a:off x="0" y="2282281"/>
          <a:ext cx="12192000" cy="4573477"/>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019759919"/>
                    </a:ext>
                  </a:extLst>
                </a:gridCol>
                <a:gridCol w="1343572">
                  <a:extLst>
                    <a:ext uri="{9D8B030D-6E8A-4147-A177-3AD203B41FA5}">
                      <a16:colId xmlns:a16="http://schemas.microsoft.com/office/drawing/2014/main" val="17676781"/>
                    </a:ext>
                  </a:extLst>
                </a:gridCol>
                <a:gridCol w="6784428">
                  <a:extLst>
                    <a:ext uri="{9D8B030D-6E8A-4147-A177-3AD203B41FA5}">
                      <a16:colId xmlns:a16="http://schemas.microsoft.com/office/drawing/2014/main" val="2617936909"/>
                    </a:ext>
                  </a:extLst>
                </a:gridCol>
              </a:tblGrid>
              <a:tr h="456351">
                <a:tc>
                  <a:txBody>
                    <a:bodyPr/>
                    <a:lstStyle/>
                    <a:p>
                      <a:pPr algn="l">
                        <a:spcAft>
                          <a:spcPts val="0"/>
                        </a:spcAft>
                      </a:pPr>
                      <a:r>
                        <a:rPr lang="en-GB" sz="1600" b="1" dirty="0">
                          <a:effectLst/>
                          <a:latin typeface="+mn-lt"/>
                          <a:ea typeface="PMingLiU" panose="02020500000000000000" pitchFamily="18" charset="-120"/>
                          <a:cs typeface="Times New Roman" panose="02020603050405020304" pitchFamily="18" charset="0"/>
                        </a:rPr>
                        <a:t>Topic sentence</a:t>
                      </a:r>
                      <a:endParaRPr lang="en-IE" sz="1200" dirty="0">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r>
                        <a:rPr lang="en-GB" sz="1400" b="1" dirty="0">
                          <a:effectLst/>
                          <a:latin typeface="+mn-lt"/>
                          <a:ea typeface="PMingLiU" panose="02020500000000000000" pitchFamily="18" charset="-120"/>
                          <a:cs typeface="Times New Roman" panose="02020603050405020304" pitchFamily="18" charset="0"/>
                        </a:rPr>
                        <a:t>Effective? Ineffective?</a:t>
                      </a:r>
                      <a:endParaRPr lang="en-IE" sz="1100" dirty="0">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r>
                        <a:rPr lang="en-GB" sz="1600" b="1" dirty="0">
                          <a:effectLst/>
                          <a:latin typeface="+mn-lt"/>
                          <a:ea typeface="PMingLiU" panose="02020500000000000000" pitchFamily="18" charset="-120"/>
                          <a:cs typeface="Times New Roman" panose="02020603050405020304" pitchFamily="18" charset="0"/>
                        </a:rPr>
                        <a:t>Comments</a:t>
                      </a:r>
                      <a:endParaRPr lang="en-IE" sz="1200" dirty="0">
                        <a:effectLst/>
                        <a:latin typeface="+mn-lt"/>
                        <a:ea typeface="PMingLiU" panose="02020500000000000000" pitchFamily="18" charset="-120"/>
                        <a:cs typeface="Times New Roman" panose="02020603050405020304" pitchFamily="18" charset="0"/>
                      </a:endParaRPr>
                    </a:p>
                  </a:txBody>
                  <a:tcPr marL="36195" marR="36195" marT="36195" marB="36195"/>
                </a:tc>
                <a:extLst>
                  <a:ext uri="{0D108BD9-81ED-4DB2-BD59-A6C34878D82A}">
                    <a16:rowId xmlns:a16="http://schemas.microsoft.com/office/drawing/2014/main" val="3447872213"/>
                  </a:ext>
                </a:extLst>
              </a:tr>
              <a:tr h="788178">
                <a:tc>
                  <a:txBody>
                    <a:bodyPr/>
                    <a:lstStyle/>
                    <a:p>
                      <a:pPr marL="269875" indent="-269875" algn="l">
                        <a:spcAft>
                          <a:spcPts val="0"/>
                        </a:spcAft>
                      </a:pPr>
                      <a:r>
                        <a:rPr lang="en-GB" sz="1600" b="1" dirty="0">
                          <a:solidFill>
                            <a:schemeClr val="bg1"/>
                          </a:solidFill>
                          <a:effectLst/>
                          <a:latin typeface="+mn-lt"/>
                          <a:ea typeface="PMingLiU" panose="02020500000000000000" pitchFamily="18" charset="-120"/>
                          <a:cs typeface="Times New Roman" panose="02020603050405020304" pitchFamily="18" charset="0"/>
                        </a:rPr>
                        <a:t>A) 	Online learning has two major negative consequences. </a:t>
                      </a: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endParaRPr lang="en-IE" sz="1800" b="1" dirty="0">
                        <a:solidFill>
                          <a:schemeClr val="bg1"/>
                        </a:solidFill>
                        <a:effectLst/>
                        <a:latin typeface="+mn-lt"/>
                        <a:ea typeface="PMingLiU" panose="02020500000000000000" pitchFamily="18" charset="-120"/>
                        <a:cs typeface="Times New Roman" panose="02020603050405020304" pitchFamily="18" charset="0"/>
                      </a:endParaRPr>
                    </a:p>
                    <a:p>
                      <a:pPr algn="l">
                        <a:spcAft>
                          <a:spcPts val="0"/>
                        </a:spcAft>
                      </a:pPr>
                      <a:endParaRPr lang="en-IE" sz="1800" b="1" dirty="0">
                        <a:solidFill>
                          <a:schemeClr val="bg1"/>
                        </a:solidFill>
                        <a:effectLst/>
                        <a:latin typeface="+mn-lt"/>
                        <a:ea typeface="PMingLiU" panose="02020500000000000000" pitchFamily="18" charset="-120"/>
                        <a:cs typeface="Times New Roman" panose="02020603050405020304" pitchFamily="18" charset="0"/>
                      </a:endParaRPr>
                    </a:p>
                    <a:p>
                      <a:pPr algn="l">
                        <a:spcAft>
                          <a:spcPts val="0"/>
                        </a:spcAft>
                      </a:pPr>
                      <a:endParaRPr lang="en-IE" sz="1800" b="1" dirty="0">
                        <a:solidFill>
                          <a:schemeClr val="bg1"/>
                        </a:solidFill>
                        <a:effectLst/>
                        <a:latin typeface="+mn-lt"/>
                        <a:ea typeface="PMingLiU" panose="02020500000000000000" pitchFamily="18" charset="-120"/>
                        <a:cs typeface="Times New Roman" panose="02020603050405020304" pitchFamily="18" charset="0"/>
                      </a:endParaRPr>
                    </a:p>
                    <a:p>
                      <a:pPr algn="l">
                        <a:spcAft>
                          <a:spcPts val="0"/>
                        </a:spcAft>
                      </a:pPr>
                      <a:endParaRPr lang="en-IE" sz="1800" b="1" dirty="0">
                        <a:solidFill>
                          <a:schemeClr val="bg1"/>
                        </a:solidFill>
                        <a:effectLst/>
                        <a:latin typeface="+mn-lt"/>
                        <a:ea typeface="PMingLiU" panose="02020500000000000000" pitchFamily="18" charset="-120"/>
                        <a:cs typeface="Times New Roman" panose="02020603050405020304" pitchFamily="18" charset="0"/>
                      </a:endParaRPr>
                    </a:p>
                  </a:txBody>
                  <a:tcPr marL="36195" marR="36195" marT="36195" marB="36195"/>
                </a:tc>
                <a:extLst>
                  <a:ext uri="{0D108BD9-81ED-4DB2-BD59-A6C34878D82A}">
                    <a16:rowId xmlns:a16="http://schemas.microsoft.com/office/drawing/2014/main" val="498584656"/>
                  </a:ext>
                </a:extLst>
              </a:tr>
              <a:tr h="636794">
                <a:tc>
                  <a:txBody>
                    <a:bodyPr/>
                    <a:lstStyle/>
                    <a:p>
                      <a:pPr marL="269875" indent="-269875" algn="l">
                        <a:spcAft>
                          <a:spcPts val="0"/>
                        </a:spcAft>
                      </a:pPr>
                      <a:r>
                        <a:rPr lang="en-GB" sz="1600" b="0" dirty="0">
                          <a:solidFill>
                            <a:schemeClr val="tx1">
                              <a:lumMod val="50000"/>
                            </a:schemeClr>
                          </a:solidFill>
                          <a:effectLst/>
                          <a:latin typeface="+mn-lt"/>
                          <a:ea typeface="PMingLiU" panose="02020500000000000000" pitchFamily="18" charset="-120"/>
                          <a:cs typeface="Times New Roman" panose="02020603050405020304" pitchFamily="18" charset="0"/>
                        </a:rPr>
                        <a:t>B) 	Online learning is used in many American universities.</a:t>
                      </a:r>
                      <a:endParaRPr lang="en-IE" sz="1600" b="0" dirty="0">
                        <a:solidFill>
                          <a:schemeClr val="tx1">
                            <a:lumMod val="50000"/>
                          </a:schemeClr>
                        </a:solidFill>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endParaRPr lang="en-IE" sz="1800" b="1" dirty="0">
                        <a:solidFill>
                          <a:schemeClr val="bg1"/>
                        </a:solidFill>
                        <a:effectLst/>
                        <a:latin typeface="+mn-lt"/>
                        <a:ea typeface="PMingLiU" panose="02020500000000000000" pitchFamily="18" charset="-120"/>
                        <a:cs typeface="Times New Roman" panose="02020603050405020304" pitchFamily="18" charset="0"/>
                      </a:endParaRPr>
                    </a:p>
                  </a:txBody>
                  <a:tcPr marL="36195" marR="36195" marT="36195" marB="36195"/>
                </a:tc>
                <a:extLst>
                  <a:ext uri="{0D108BD9-81ED-4DB2-BD59-A6C34878D82A}">
                    <a16:rowId xmlns:a16="http://schemas.microsoft.com/office/drawing/2014/main" val="1134198431"/>
                  </a:ext>
                </a:extLst>
              </a:tr>
              <a:tr h="584375">
                <a:tc>
                  <a:txBody>
                    <a:bodyPr/>
                    <a:lstStyle/>
                    <a:p>
                      <a:pPr marL="269875" indent="-269875" algn="l">
                        <a:spcAft>
                          <a:spcPts val="0"/>
                        </a:spcAft>
                      </a:pPr>
                      <a:r>
                        <a:rPr lang="en-GB" sz="1600" b="0" dirty="0">
                          <a:solidFill>
                            <a:schemeClr val="tx1">
                              <a:lumMod val="50000"/>
                            </a:schemeClr>
                          </a:solidFill>
                          <a:effectLst/>
                          <a:latin typeface="+mn-lt"/>
                          <a:ea typeface="PMingLiU" panose="02020500000000000000" pitchFamily="18" charset="-120"/>
                          <a:cs typeface="Times New Roman" panose="02020603050405020304" pitchFamily="18" charset="0"/>
                        </a:rPr>
                        <a:t>C) 	Computers are an important part of modern life.</a:t>
                      </a:r>
                      <a:endParaRPr lang="en-IE" sz="1600" b="0" dirty="0">
                        <a:solidFill>
                          <a:schemeClr val="tx1">
                            <a:lumMod val="50000"/>
                          </a:schemeClr>
                        </a:solidFill>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endParaRPr lang="en-IE" sz="1800" b="1" dirty="0">
                        <a:solidFill>
                          <a:schemeClr val="bg1"/>
                        </a:solidFill>
                        <a:effectLst/>
                        <a:latin typeface="+mn-lt"/>
                        <a:ea typeface="PMingLiU" panose="02020500000000000000" pitchFamily="18" charset="-120"/>
                        <a:cs typeface="Times New Roman" panose="02020603050405020304" pitchFamily="18" charset="0"/>
                      </a:endParaRPr>
                    </a:p>
                  </a:txBody>
                  <a:tcPr marL="36195" marR="36195" marT="36195" marB="36195"/>
                </a:tc>
                <a:extLst>
                  <a:ext uri="{0D108BD9-81ED-4DB2-BD59-A6C34878D82A}">
                    <a16:rowId xmlns:a16="http://schemas.microsoft.com/office/drawing/2014/main" val="4164428400"/>
                  </a:ext>
                </a:extLst>
              </a:tr>
              <a:tr h="788178">
                <a:tc>
                  <a:txBody>
                    <a:bodyPr/>
                    <a:lstStyle/>
                    <a:p>
                      <a:pPr marL="269875" indent="-269875" algn="l">
                        <a:spcAft>
                          <a:spcPts val="0"/>
                        </a:spcAft>
                      </a:pPr>
                      <a:r>
                        <a:rPr lang="en-GB" sz="1600" b="0">
                          <a:solidFill>
                            <a:schemeClr val="tx1">
                              <a:lumMod val="50000"/>
                            </a:schemeClr>
                          </a:solidFill>
                          <a:effectLst/>
                          <a:latin typeface="+mn-lt"/>
                          <a:ea typeface="PMingLiU" panose="02020500000000000000" pitchFamily="18" charset="-120"/>
                          <a:cs typeface="Times New Roman" panose="02020603050405020304" pitchFamily="18" charset="0"/>
                        </a:rPr>
                        <a:t>D) 	A further positive effect of on-line learning is its increased flexibility.</a:t>
                      </a:r>
                      <a:endParaRPr lang="en-IE" sz="1600" b="0">
                        <a:solidFill>
                          <a:schemeClr val="tx1">
                            <a:lumMod val="50000"/>
                          </a:schemeClr>
                        </a:solidFill>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endParaRPr lang="en-IE" sz="1600" b="1" dirty="0">
                        <a:solidFill>
                          <a:schemeClr val="tx1">
                            <a:lumMod val="50000"/>
                          </a:schemeClr>
                        </a:solidFill>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endParaRPr lang="en-IE" sz="1800" b="1" dirty="0">
                        <a:solidFill>
                          <a:schemeClr val="tx1">
                            <a:lumMod val="50000"/>
                          </a:schemeClr>
                        </a:solidFill>
                        <a:effectLst/>
                        <a:latin typeface="+mn-lt"/>
                        <a:ea typeface="PMingLiU" panose="02020500000000000000" pitchFamily="18" charset="-120"/>
                        <a:cs typeface="Times New Roman" panose="02020603050405020304" pitchFamily="18" charset="0"/>
                      </a:endParaRPr>
                    </a:p>
                  </a:txBody>
                  <a:tcPr marL="36195" marR="36195" marT="36195" marB="36195"/>
                </a:tc>
                <a:extLst>
                  <a:ext uri="{0D108BD9-81ED-4DB2-BD59-A6C34878D82A}">
                    <a16:rowId xmlns:a16="http://schemas.microsoft.com/office/drawing/2014/main" val="2487664430"/>
                  </a:ext>
                </a:extLst>
              </a:tr>
              <a:tr h="788178">
                <a:tc>
                  <a:txBody>
                    <a:bodyPr/>
                    <a:lstStyle/>
                    <a:p>
                      <a:pPr marL="269875" indent="-269875" algn="l">
                        <a:spcAft>
                          <a:spcPts val="0"/>
                        </a:spcAft>
                      </a:pPr>
                      <a:r>
                        <a:rPr lang="en-GB" sz="1600" b="0" dirty="0">
                          <a:solidFill>
                            <a:schemeClr val="tx1">
                              <a:lumMod val="50000"/>
                            </a:schemeClr>
                          </a:solidFill>
                          <a:effectLst/>
                          <a:latin typeface="+mn-lt"/>
                          <a:ea typeface="PMingLiU" panose="02020500000000000000" pitchFamily="18" charset="-120"/>
                          <a:cs typeface="Times New Roman" panose="02020603050405020304" pitchFamily="18" charset="0"/>
                        </a:rPr>
                        <a:t>E) Online courses range widely in price.</a:t>
                      </a:r>
                      <a:endParaRPr lang="en-IE" sz="1600" b="0" dirty="0">
                        <a:solidFill>
                          <a:schemeClr val="tx1">
                            <a:lumMod val="50000"/>
                          </a:schemeClr>
                        </a:solidFill>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endParaRPr lang="en-IE" sz="1600" b="1" dirty="0">
                        <a:effectLst/>
                        <a:latin typeface="+mn-lt"/>
                        <a:ea typeface="PMingLiU" panose="02020500000000000000" pitchFamily="18" charset="-120"/>
                        <a:cs typeface="Times New Roman" panose="02020603050405020304" pitchFamily="18" charset="0"/>
                      </a:endParaRPr>
                    </a:p>
                  </a:txBody>
                  <a:tcPr marL="36195" marR="36195" marT="36195" marB="36195"/>
                </a:tc>
                <a:tc>
                  <a:txBody>
                    <a:bodyPr/>
                    <a:lstStyle/>
                    <a:p>
                      <a:pPr algn="l">
                        <a:spcAft>
                          <a:spcPts val="0"/>
                        </a:spcAft>
                      </a:pPr>
                      <a:endParaRPr lang="en-IE" sz="1800" b="1" dirty="0">
                        <a:effectLst/>
                        <a:latin typeface="+mn-lt"/>
                        <a:ea typeface="PMingLiU" panose="02020500000000000000" pitchFamily="18" charset="-120"/>
                        <a:cs typeface="Times New Roman" panose="02020603050405020304" pitchFamily="18" charset="0"/>
                      </a:endParaRPr>
                    </a:p>
                    <a:p>
                      <a:pPr algn="l">
                        <a:spcAft>
                          <a:spcPts val="0"/>
                        </a:spcAft>
                      </a:pPr>
                      <a:endParaRPr lang="en-IE" sz="1800" b="1" dirty="0">
                        <a:effectLst/>
                        <a:latin typeface="+mn-lt"/>
                        <a:ea typeface="PMingLiU" panose="02020500000000000000" pitchFamily="18" charset="-120"/>
                        <a:cs typeface="Times New Roman" panose="02020603050405020304" pitchFamily="18" charset="0"/>
                      </a:endParaRPr>
                    </a:p>
                    <a:p>
                      <a:pPr algn="l">
                        <a:spcAft>
                          <a:spcPts val="0"/>
                        </a:spcAft>
                      </a:pPr>
                      <a:endParaRPr lang="en-IE" sz="1800" b="1" dirty="0">
                        <a:effectLst/>
                        <a:latin typeface="+mn-lt"/>
                        <a:ea typeface="PMingLiU" panose="02020500000000000000" pitchFamily="18" charset="-120"/>
                        <a:cs typeface="Times New Roman" panose="02020603050405020304" pitchFamily="18" charset="0"/>
                      </a:endParaRPr>
                    </a:p>
                  </a:txBody>
                  <a:tcPr marL="36195" marR="36195" marT="36195" marB="36195"/>
                </a:tc>
                <a:extLst>
                  <a:ext uri="{0D108BD9-81ED-4DB2-BD59-A6C34878D82A}">
                    <a16:rowId xmlns:a16="http://schemas.microsoft.com/office/drawing/2014/main" val="3238082650"/>
                  </a:ext>
                </a:extLst>
              </a:tr>
            </a:tbl>
          </a:graphicData>
        </a:graphic>
      </p:graphicFrame>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solidFill>
                  <a:schemeClr val="tx1">
                    <a:lumMod val="50000"/>
                  </a:schemeClr>
                </a:solidFill>
              </a:rPr>
              <a:t>A student is writing an essay on the following topic:</a:t>
            </a:r>
          </a:p>
          <a:p>
            <a:r>
              <a:rPr lang="en-GB" b="1" dirty="0">
                <a:solidFill>
                  <a:schemeClr val="tx1">
                    <a:lumMod val="50000"/>
                  </a:schemeClr>
                </a:solidFill>
              </a:rPr>
              <a:t>“The use of online learning has become more and more common. Discuss the advantages and disadvantages of this type of education.</a:t>
            </a:r>
            <a:r>
              <a:rPr lang="en-IE" b="1" dirty="0">
                <a:solidFill>
                  <a:schemeClr val="tx1">
                    <a:lumMod val="50000"/>
                  </a:schemeClr>
                </a:solidFill>
              </a:rPr>
              <a:t>”</a:t>
            </a:r>
          </a:p>
        </p:txBody>
      </p:sp>
      <p:sp>
        <p:nvSpPr>
          <p:cNvPr id="9" name="Rectangle 8">
            <a:extLst>
              <a:ext uri="{FF2B5EF4-FFF2-40B4-BE49-F238E27FC236}">
                <a16:creationId xmlns:a16="http://schemas.microsoft.com/office/drawing/2014/main" id="{6AF5AFB5-602A-EE47-A6D3-6F7FDF60A976}"/>
              </a:ext>
            </a:extLst>
          </p:cNvPr>
          <p:cNvSpPr/>
          <p:nvPr/>
        </p:nvSpPr>
        <p:spPr>
          <a:xfrm>
            <a:off x="0" y="1439868"/>
            <a:ext cx="12192000" cy="92333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en-GB" dirty="0">
                <a:solidFill>
                  <a:schemeClr val="tx1">
                    <a:lumMod val="50000"/>
                  </a:schemeClr>
                </a:solidFill>
                <a:latin typeface="Calibri" panose="020F0502020204030204" pitchFamily="34" charset="0"/>
                <a:ea typeface="PMingLiU" panose="02020500000000000000" pitchFamily="18" charset="-120"/>
                <a:cs typeface="Times New Roman" panose="02020603050405020304" pitchFamily="18" charset="0"/>
              </a:rPr>
              <a:t>1. 	Read the following topic sentences from essays by various students. </a:t>
            </a:r>
            <a:endParaRPr lang="en-IE" sz="1200" dirty="0">
              <a:solidFill>
                <a:schemeClr val="tx1">
                  <a:lumMod val="50000"/>
                </a:schemeClr>
              </a:solidFill>
              <a:latin typeface="Tahoma" panose="020B0604030504040204" pitchFamily="34" charset="0"/>
              <a:ea typeface="PMingLiU" panose="02020500000000000000" pitchFamily="18" charset="-120"/>
              <a:cs typeface="Times New Roman" panose="02020603050405020304" pitchFamily="18" charset="0"/>
            </a:endParaRPr>
          </a:p>
          <a:p>
            <a:pPr marL="800100" lvl="1" indent="-342900">
              <a:buFont typeface="Symbol" pitchFamily="2" charset="2"/>
              <a:buChar char=""/>
            </a:pPr>
            <a:r>
              <a:rPr lang="en-GB" dirty="0">
                <a:solidFill>
                  <a:schemeClr val="tx1">
                    <a:lumMod val="50000"/>
                  </a:schemeClr>
                </a:solidFill>
                <a:latin typeface="Calibri" panose="020F0502020204030204" pitchFamily="34" charset="0"/>
                <a:ea typeface="PMingLiU" panose="02020500000000000000" pitchFamily="18" charset="-120"/>
                <a:cs typeface="Times New Roman" panose="02020603050405020304" pitchFamily="18" charset="0"/>
              </a:rPr>
              <a:t>Which ones seem effective?  What makes them effective? </a:t>
            </a:r>
            <a:endParaRPr lang="en-IE" sz="1200" dirty="0">
              <a:solidFill>
                <a:schemeClr val="tx1">
                  <a:lumMod val="50000"/>
                </a:schemeClr>
              </a:solidFill>
              <a:latin typeface="Tahoma" panose="020B0604030504040204" pitchFamily="34" charset="0"/>
              <a:ea typeface="PMingLiU" panose="02020500000000000000" pitchFamily="18" charset="-120"/>
              <a:cs typeface="Times New Roman" panose="02020603050405020304" pitchFamily="18" charset="0"/>
            </a:endParaRPr>
          </a:p>
          <a:p>
            <a:pPr marL="800100" lvl="1" indent="-342900">
              <a:buFont typeface="Symbol" pitchFamily="2" charset="2"/>
              <a:buChar char=""/>
            </a:pPr>
            <a:r>
              <a:rPr lang="en-GB" dirty="0">
                <a:solidFill>
                  <a:schemeClr val="tx1">
                    <a:lumMod val="50000"/>
                  </a:schemeClr>
                </a:solidFill>
                <a:latin typeface="Calibri" panose="020F0502020204030204" pitchFamily="34" charset="0"/>
                <a:ea typeface="PMingLiU" panose="02020500000000000000" pitchFamily="18" charset="-120"/>
                <a:cs typeface="Times New Roman" panose="02020603050405020304" pitchFamily="18" charset="0"/>
              </a:rPr>
              <a:t>If you find a sentence ineffective, what are your reasons? What improvements can you suggest?</a:t>
            </a:r>
            <a:endParaRPr lang="en-IE" sz="1200" dirty="0">
              <a:solidFill>
                <a:schemeClr val="tx1">
                  <a:lumMod val="50000"/>
                </a:schemeClr>
              </a:solidFill>
              <a:effectLst/>
              <a:latin typeface="Tahoma" panose="020B0604030504040204" pitchFamily="34"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1416356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GB" b="1" dirty="0"/>
              <a:t>Analysis of Topic Sentences</a:t>
            </a:r>
            <a:r>
              <a:rPr lang="en-IE" dirty="0"/>
              <a:t> </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342900" indent="-342900">
              <a:buFont typeface="+mj-lt"/>
              <a:buAutoNum type="arabicPeriod" startAt="2"/>
            </a:pPr>
            <a:r>
              <a:rPr lang="en-US" dirty="0"/>
              <a:t>Exchange your draft with a partner. For each paragraph in your partner’s paper, underline the topic sentence. How effective are the topic sentences? Can you give any advice for revising the topic sentences?</a:t>
            </a:r>
            <a:endParaRPr lang="en-IE" dirty="0"/>
          </a:p>
        </p:txBody>
      </p:sp>
      <p:sp>
        <p:nvSpPr>
          <p:cNvPr id="8" name="TextBox 7">
            <a:extLst>
              <a:ext uri="{FF2B5EF4-FFF2-40B4-BE49-F238E27FC236}">
                <a16:creationId xmlns:a16="http://schemas.microsoft.com/office/drawing/2014/main" id="{912F3394-A3D1-F74D-B924-742928888DE3}"/>
              </a:ext>
            </a:extLst>
          </p:cNvPr>
          <p:cNvSpPr txBox="1"/>
          <p:nvPr/>
        </p:nvSpPr>
        <p:spPr>
          <a:xfrm>
            <a:off x="0" y="1617123"/>
            <a:ext cx="12191999" cy="5216813"/>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en-US" b="1" dirty="0"/>
              <a:t>Further Advice</a:t>
            </a:r>
          </a:p>
          <a:p>
            <a:pPr marL="228600" indent="-228600"/>
            <a:r>
              <a:rPr lang="en-US" dirty="0"/>
              <a:t>It can be useful to think of a topic sentence as a promise to or contract with the reader. It tells the reader: “This paragraph will discuss one main idea. It will discuss this idea in depth, and will not include anything unrelated to this idea”.</a:t>
            </a:r>
            <a:endParaRPr lang="en-IE" dirty="0"/>
          </a:p>
          <a:p>
            <a:pPr marL="228600" indent="-228600"/>
            <a:r>
              <a:rPr lang="en-US" dirty="0"/>
              <a:t>2. 	It can be helpful, when planning or revising topic sentences, to check whether you have included three elements:</a:t>
            </a:r>
            <a:endParaRPr lang="en-IE" dirty="0"/>
          </a:p>
          <a:p>
            <a:pPr marL="342900" lvl="0" indent="-342900">
              <a:lnSpc>
                <a:spcPct val="115000"/>
              </a:lnSpc>
              <a:buFont typeface="Symbol" pitchFamily="2" charset="2"/>
              <a:buChar char=""/>
            </a:pPr>
            <a:r>
              <a:rPr lang="en-US" dirty="0"/>
              <a:t>information about how the sentence and paragraph fit into the essay as a whole</a:t>
            </a:r>
            <a:endParaRPr lang="en-IE" dirty="0"/>
          </a:p>
          <a:p>
            <a:pPr marL="342900" lvl="0" indent="-342900">
              <a:lnSpc>
                <a:spcPct val="115000"/>
              </a:lnSpc>
              <a:buFont typeface="Symbol" pitchFamily="2" charset="2"/>
              <a:buChar char=""/>
            </a:pPr>
            <a:r>
              <a:rPr lang="en-US" dirty="0"/>
              <a:t>a (re-)statement of the general theme</a:t>
            </a:r>
          </a:p>
          <a:p>
            <a:pPr lvl="0">
              <a:lnSpc>
                <a:spcPct val="115000"/>
              </a:lnSpc>
            </a:pPr>
            <a:endParaRPr lang="en-US" dirty="0"/>
          </a:p>
          <a:p>
            <a:pPr lvl="0">
              <a:lnSpc>
                <a:spcPct val="115000"/>
              </a:lnSpc>
            </a:pPr>
            <a:r>
              <a:rPr lang="en-US" dirty="0"/>
              <a:t>Here are two examples:</a:t>
            </a:r>
          </a:p>
          <a:p>
            <a:pPr lvl="0">
              <a:lnSpc>
                <a:spcPct val="115000"/>
              </a:lnSpc>
            </a:pPr>
            <a:endParaRPr lang="en-US" dirty="0"/>
          </a:p>
          <a:p>
            <a:pPr lvl="0">
              <a:lnSpc>
                <a:spcPct val="115000"/>
              </a:lnSpc>
            </a:pPr>
            <a:endParaRPr lang="en-US" dirty="0"/>
          </a:p>
          <a:p>
            <a:pPr lvl="0">
              <a:lnSpc>
                <a:spcPct val="115000"/>
              </a:lnSpc>
            </a:pPr>
            <a:endParaRPr lang="en-US" dirty="0"/>
          </a:p>
          <a:p>
            <a:pPr lvl="0">
              <a:lnSpc>
                <a:spcPct val="115000"/>
              </a:lnSpc>
            </a:pPr>
            <a:endParaRPr lang="en-US" dirty="0"/>
          </a:p>
          <a:p>
            <a:pPr lvl="0">
              <a:lnSpc>
                <a:spcPct val="115000"/>
              </a:lnSpc>
            </a:pPr>
            <a:endParaRPr lang="en-US" dirty="0"/>
          </a:p>
          <a:p>
            <a:pPr lvl="0">
              <a:lnSpc>
                <a:spcPct val="115000"/>
              </a:lnSpc>
            </a:pPr>
            <a:endParaRPr lang="en-IE" dirty="0"/>
          </a:p>
          <a:p>
            <a:endParaRPr lang="en-US" dirty="0"/>
          </a:p>
        </p:txBody>
      </p:sp>
      <p:graphicFrame>
        <p:nvGraphicFramePr>
          <p:cNvPr id="12" name="Table 11">
            <a:extLst>
              <a:ext uri="{FF2B5EF4-FFF2-40B4-BE49-F238E27FC236}">
                <a16:creationId xmlns:a16="http://schemas.microsoft.com/office/drawing/2014/main" id="{4E599858-691B-F144-874A-7C015AFC7AF7}"/>
              </a:ext>
            </a:extLst>
          </p:cNvPr>
          <p:cNvGraphicFramePr>
            <a:graphicFrameLocks noGrp="1"/>
          </p:cNvGraphicFramePr>
          <p:nvPr/>
        </p:nvGraphicFramePr>
        <p:xfrm>
          <a:off x="-1" y="4821285"/>
          <a:ext cx="12191999" cy="2092344"/>
        </p:xfrm>
        <a:graphic>
          <a:graphicData uri="http://schemas.openxmlformats.org/drawingml/2006/table">
            <a:tbl>
              <a:tblPr firstRow="1" firstCol="1" bandRow="1">
                <a:tableStyleId>{9DCAF9ED-07DC-4A11-8D7F-57B35C25682E}</a:tableStyleId>
              </a:tblPr>
              <a:tblGrid>
                <a:gridCol w="3523425">
                  <a:extLst>
                    <a:ext uri="{9D8B030D-6E8A-4147-A177-3AD203B41FA5}">
                      <a16:colId xmlns:a16="http://schemas.microsoft.com/office/drawing/2014/main" val="3505987790"/>
                    </a:ext>
                  </a:extLst>
                </a:gridCol>
                <a:gridCol w="3286727">
                  <a:extLst>
                    <a:ext uri="{9D8B030D-6E8A-4147-A177-3AD203B41FA5}">
                      <a16:colId xmlns:a16="http://schemas.microsoft.com/office/drawing/2014/main" val="1041484384"/>
                    </a:ext>
                  </a:extLst>
                </a:gridCol>
                <a:gridCol w="5381847">
                  <a:extLst>
                    <a:ext uri="{9D8B030D-6E8A-4147-A177-3AD203B41FA5}">
                      <a16:colId xmlns:a16="http://schemas.microsoft.com/office/drawing/2014/main" val="2919764966"/>
                    </a:ext>
                  </a:extLst>
                </a:gridCol>
              </a:tblGrid>
              <a:tr h="779153">
                <a:tc>
                  <a:txBody>
                    <a:bodyPr/>
                    <a:lstStyle/>
                    <a:p>
                      <a:pPr algn="l">
                        <a:spcBef>
                          <a:spcPts val="300"/>
                        </a:spcBef>
                        <a:spcAft>
                          <a:spcPts val="300"/>
                        </a:spcAft>
                      </a:pPr>
                      <a:r>
                        <a:rPr lang="en-US" sz="1800">
                          <a:effectLst/>
                        </a:rPr>
                        <a:t>How sentence/paragraph fit into overall essay</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Bef>
                          <a:spcPts val="300"/>
                        </a:spcBef>
                        <a:spcAft>
                          <a:spcPts val="300"/>
                        </a:spcAft>
                      </a:pPr>
                      <a:r>
                        <a:rPr lang="en-US" sz="1800" dirty="0">
                          <a:effectLst/>
                        </a:rPr>
                        <a:t>(re-)statement of general theme</a:t>
                      </a:r>
                      <a:endParaRPr lang="en-IE" sz="1400" dirty="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Bef>
                          <a:spcPts val="300"/>
                        </a:spcBef>
                        <a:spcAft>
                          <a:spcPts val="300"/>
                        </a:spcAft>
                      </a:pPr>
                      <a:r>
                        <a:rPr lang="en-US" sz="1800">
                          <a:effectLst/>
                        </a:rPr>
                        <a:t>Idea to be developed </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8647895"/>
                  </a:ext>
                </a:extLst>
              </a:tr>
              <a:tr h="259718">
                <a:tc>
                  <a:txBody>
                    <a:bodyPr/>
                    <a:lstStyle/>
                    <a:p>
                      <a:pPr algn="l">
                        <a:spcBef>
                          <a:spcPts val="600"/>
                        </a:spcBef>
                        <a:spcAft>
                          <a:spcPts val="600"/>
                        </a:spcAft>
                      </a:pPr>
                      <a:r>
                        <a:rPr lang="en-US" sz="1800">
                          <a:effectLst/>
                        </a:rPr>
                        <a:t>The first advantage </a:t>
                      </a:r>
                      <a:r>
                        <a:rPr lang="en-US" sz="1800">
                          <a:effectLst/>
                          <a:sym typeface="Wingdings" pitchFamily="2" charset="2"/>
                        </a:rPr>
                        <a:t></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Bef>
                          <a:spcPts val="600"/>
                        </a:spcBef>
                        <a:spcAft>
                          <a:spcPts val="600"/>
                        </a:spcAft>
                      </a:pPr>
                      <a:r>
                        <a:rPr lang="en-US" sz="1800">
                          <a:effectLst/>
                        </a:rPr>
                        <a:t>of on-line learning </a:t>
                      </a:r>
                      <a:r>
                        <a:rPr lang="en-US" sz="1800">
                          <a:effectLst/>
                          <a:sym typeface="Wingdings" pitchFamily="2" charset="2"/>
                        </a:rPr>
                        <a:t></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Bef>
                          <a:spcPts val="600"/>
                        </a:spcBef>
                        <a:spcAft>
                          <a:spcPts val="600"/>
                        </a:spcAft>
                      </a:pPr>
                      <a:r>
                        <a:rPr lang="en-US" sz="1800">
                          <a:effectLst/>
                        </a:rPr>
                        <a:t>is the flexibility it can provide.</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651856158"/>
                  </a:ext>
                </a:extLst>
              </a:tr>
              <a:tr h="1038871">
                <a:tc>
                  <a:txBody>
                    <a:bodyPr/>
                    <a:lstStyle/>
                    <a:p>
                      <a:pPr algn="l">
                        <a:spcBef>
                          <a:spcPts val="600"/>
                        </a:spcBef>
                        <a:spcAft>
                          <a:spcPts val="600"/>
                        </a:spcAft>
                      </a:pPr>
                      <a:r>
                        <a:rPr lang="en-US" sz="1800" dirty="0">
                          <a:effectLst/>
                        </a:rPr>
                        <a:t>However, </a:t>
                      </a:r>
                      <a:r>
                        <a:rPr lang="en-US" sz="1800" dirty="0">
                          <a:effectLst/>
                          <a:sym typeface="Wingdings" pitchFamily="2" charset="2"/>
                        </a:rPr>
                        <a:t></a:t>
                      </a:r>
                      <a:endParaRPr lang="en-IE" sz="1400" dirty="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Bef>
                          <a:spcPts val="600"/>
                        </a:spcBef>
                        <a:spcAft>
                          <a:spcPts val="600"/>
                        </a:spcAft>
                      </a:pPr>
                      <a:r>
                        <a:rPr lang="en-US" sz="1800" dirty="0">
                          <a:effectLst/>
                        </a:rPr>
                        <a:t>this type of learning </a:t>
                      </a:r>
                      <a:r>
                        <a:rPr lang="en-US" sz="1800" dirty="0">
                          <a:effectLst/>
                          <a:sym typeface="Wingdings" pitchFamily="2" charset="2"/>
                        </a:rPr>
                        <a:t></a:t>
                      </a:r>
                      <a:endParaRPr lang="en-IE" sz="1400" dirty="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Bef>
                          <a:spcPts val="600"/>
                        </a:spcBef>
                        <a:spcAft>
                          <a:spcPts val="600"/>
                        </a:spcAft>
                      </a:pPr>
                      <a:r>
                        <a:rPr lang="en-US" sz="1800" dirty="0">
                          <a:effectLst/>
                        </a:rPr>
                        <a:t>is sometimes criticized for placing too much emphasis on the student’s responsibilities, and too little on teachers.</a:t>
                      </a:r>
                      <a:endParaRPr lang="en-IE" sz="1400" dirty="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3398494289"/>
                  </a:ext>
                </a:extLst>
              </a:tr>
            </a:tbl>
          </a:graphicData>
        </a:graphic>
      </p:graphicFrame>
    </p:spTree>
    <p:extLst>
      <p:ext uri="{BB962C8B-B14F-4D97-AF65-F5344CB8AC3E}">
        <p14:creationId xmlns:p14="http://schemas.microsoft.com/office/powerpoint/2010/main" val="1339883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Elaboration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2963917" y="19123"/>
            <a:ext cx="7975552" cy="923330"/>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US" dirty="0"/>
              <a:t>Elaboration involves developing, expanding and supporting the idea expressed in the topic sentence. One helpful way to think of an English essay paragraph is as a </a:t>
            </a:r>
            <a:r>
              <a:rPr lang="en-US" i="1" dirty="0"/>
              <a:t>pyramid</a:t>
            </a:r>
            <a:r>
              <a:rPr lang="en-US" dirty="0"/>
              <a:t>: </a:t>
            </a:r>
            <a:endParaRPr lang="en-IE" dirty="0"/>
          </a:p>
        </p:txBody>
      </p:sp>
      <p:graphicFrame>
        <p:nvGraphicFramePr>
          <p:cNvPr id="4" name="Diagram 3">
            <a:extLst>
              <a:ext uri="{FF2B5EF4-FFF2-40B4-BE49-F238E27FC236}">
                <a16:creationId xmlns:a16="http://schemas.microsoft.com/office/drawing/2014/main" id="{FD70446B-6439-DD4D-89F3-8E2BA1E3BB9B}"/>
              </a:ext>
            </a:extLst>
          </p:cNvPr>
          <p:cNvGraphicFramePr/>
          <p:nvPr>
            <p:extLst>
              <p:ext uri="{D42A27DB-BD31-4B8C-83A1-F6EECF244321}">
                <p14:modId xmlns:p14="http://schemas.microsoft.com/office/powerpoint/2010/main" val="2029277217"/>
              </p:ext>
            </p:extLst>
          </p:nvPr>
        </p:nvGraphicFramePr>
        <p:xfrm>
          <a:off x="3132083" y="301320"/>
          <a:ext cx="6096000" cy="45877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3CA9129A-2F05-D54C-91CC-7CEFEAC9C223}"/>
              </a:ext>
            </a:extLst>
          </p:cNvPr>
          <p:cNvSpPr/>
          <p:nvPr/>
        </p:nvSpPr>
        <p:spPr>
          <a:xfrm>
            <a:off x="0" y="4576719"/>
            <a:ext cx="12192000" cy="2262158"/>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285750" indent="-285750">
              <a:spcBef>
                <a:spcPts val="300"/>
              </a:spcBef>
              <a:spcAft>
                <a:spcPts val="300"/>
              </a:spcAft>
              <a:buFont typeface="Arial" panose="020B0604020202020204" pitchFamily="34" charset="0"/>
              <a:buChar char="•"/>
            </a:pPr>
            <a:r>
              <a:rPr lang="en-US" dirty="0">
                <a:ea typeface="Batang" panose="02030600000101010101" pitchFamily="18" charset="-127"/>
                <a:cs typeface="Times New Roman" panose="02020603050405020304" pitchFamily="18" charset="0"/>
              </a:rPr>
              <a:t>The top of the pyramid is a topic sentence which communicates the </a:t>
            </a:r>
            <a:r>
              <a:rPr lang="en-US" b="1" dirty="0">
                <a:ea typeface="Batang" panose="02030600000101010101" pitchFamily="18" charset="-127"/>
                <a:cs typeface="Times New Roman" panose="02020603050405020304" pitchFamily="18" charset="0"/>
              </a:rPr>
              <a:t>main idea</a:t>
            </a:r>
            <a:r>
              <a:rPr lang="en-US" dirty="0">
                <a:ea typeface="Batang" panose="02030600000101010101" pitchFamily="18" charset="-127"/>
                <a:cs typeface="Times New Roman" panose="02020603050405020304" pitchFamily="18" charset="0"/>
              </a:rPr>
              <a:t> that the writer wants the reader to understand and accept. </a:t>
            </a:r>
          </a:p>
          <a:p>
            <a:pPr marL="285750" indent="-285750">
              <a:spcBef>
                <a:spcPts val="300"/>
              </a:spcBef>
              <a:spcAft>
                <a:spcPts val="300"/>
              </a:spcAft>
              <a:buFont typeface="Arial" panose="020B0604020202020204" pitchFamily="34" charset="0"/>
              <a:buChar char="•"/>
            </a:pPr>
            <a:r>
              <a:rPr lang="en-US" dirty="0">
                <a:ea typeface="Batang" panose="02030600000101010101" pitchFamily="18" charset="-127"/>
                <a:cs typeface="Times New Roman" panose="02020603050405020304" pitchFamily="18" charset="0"/>
              </a:rPr>
              <a:t>Sentences at the next level (</a:t>
            </a:r>
            <a:r>
              <a:rPr lang="en-US" b="1" dirty="0">
                <a:ea typeface="Batang" panose="02030600000101010101" pitchFamily="18" charset="-127"/>
                <a:cs typeface="Times New Roman" panose="02020603050405020304" pitchFamily="18" charset="0"/>
              </a:rPr>
              <a:t>“Level One” elaboration</a:t>
            </a:r>
            <a:r>
              <a:rPr lang="en-US" dirty="0">
                <a:ea typeface="Batang" panose="02030600000101010101" pitchFamily="18" charset="-127"/>
                <a:cs typeface="Times New Roman" panose="02020603050405020304" pitchFamily="18" charset="0"/>
              </a:rPr>
              <a:t>) support the main idea by clarifying and developing the writer’s meaning more </a:t>
            </a:r>
            <a:r>
              <a:rPr lang="en-US" i="1" dirty="0">
                <a:ea typeface="Batang" panose="02030600000101010101" pitchFamily="18" charset="-127"/>
                <a:cs typeface="Times New Roman" panose="02020603050405020304" pitchFamily="18" charset="0"/>
              </a:rPr>
              <a:t>precisely</a:t>
            </a:r>
            <a:r>
              <a:rPr lang="en-US" dirty="0">
                <a:ea typeface="Batang" panose="02030600000101010101" pitchFamily="18" charset="-127"/>
                <a:cs typeface="Times New Roman" panose="02020603050405020304" pitchFamily="18" charset="0"/>
              </a:rPr>
              <a:t> and </a:t>
            </a:r>
            <a:r>
              <a:rPr lang="en-US" i="1" dirty="0">
                <a:ea typeface="Batang" panose="02030600000101010101" pitchFamily="18" charset="-127"/>
                <a:cs typeface="Times New Roman" panose="02020603050405020304" pitchFamily="18" charset="0"/>
              </a:rPr>
              <a:t>specifically</a:t>
            </a:r>
            <a:r>
              <a:rPr lang="en-US" dirty="0">
                <a:ea typeface="Batang" panose="02030600000101010101" pitchFamily="18" charset="-127"/>
                <a:cs typeface="Times New Roman" panose="02020603050405020304" pitchFamily="18" charset="0"/>
              </a:rPr>
              <a:t>.</a:t>
            </a:r>
          </a:p>
          <a:p>
            <a:pPr marL="285750" indent="-285750">
              <a:spcBef>
                <a:spcPts val="300"/>
              </a:spcBef>
              <a:spcAft>
                <a:spcPts val="300"/>
              </a:spcAft>
              <a:buFont typeface="Arial" panose="020B0604020202020204" pitchFamily="34" charset="0"/>
              <a:buChar char="•"/>
            </a:pPr>
            <a:r>
              <a:rPr lang="en-US" dirty="0">
                <a:ea typeface="Batang" panose="02030600000101010101" pitchFamily="18" charset="-127"/>
                <a:cs typeface="Times New Roman" panose="02020603050405020304" pitchFamily="18" charset="0"/>
              </a:rPr>
              <a:t>The intention is to help persuade the reader that the main idea is reasonable and convincing. </a:t>
            </a:r>
          </a:p>
          <a:p>
            <a:pPr marL="285750" indent="-285750">
              <a:spcBef>
                <a:spcPts val="300"/>
              </a:spcBef>
              <a:spcAft>
                <a:spcPts val="300"/>
              </a:spcAft>
              <a:buFont typeface="Arial" panose="020B0604020202020204" pitchFamily="34" charset="0"/>
              <a:buChar char="•"/>
            </a:pPr>
            <a:r>
              <a:rPr lang="en-US" b="1" dirty="0">
                <a:ea typeface="Batang" panose="02030600000101010101" pitchFamily="18" charset="-127"/>
                <a:cs typeface="Times New Roman" panose="02020603050405020304" pitchFamily="18" charset="0"/>
              </a:rPr>
              <a:t>“Level Two” elaboration </a:t>
            </a:r>
            <a:r>
              <a:rPr lang="en-US" dirty="0">
                <a:ea typeface="Batang" panose="02030600000101010101" pitchFamily="18" charset="-127"/>
                <a:cs typeface="Times New Roman" panose="02020603050405020304" pitchFamily="18" charset="0"/>
              </a:rPr>
              <a:t>sentences support the statements made in the “Level One” sentences, thereby adding even more support to the main idea. </a:t>
            </a:r>
            <a:endParaRPr lang="en-IE" sz="1600" dirty="0">
              <a:effectLst/>
              <a:ea typeface="Batang" panose="02030600000101010101" pitchFamily="18" charset="-127"/>
              <a:cs typeface="Times New Roman" panose="02020603050405020304" pitchFamily="18" charset="0"/>
            </a:endParaRPr>
          </a:p>
        </p:txBody>
      </p:sp>
    </p:spTree>
    <p:extLst>
      <p:ext uri="{BB962C8B-B14F-4D97-AF65-F5344CB8AC3E}">
        <p14:creationId xmlns:p14="http://schemas.microsoft.com/office/powerpoint/2010/main" val="431302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Brainstorming: Task 5</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4" name="Content Placeholder 3">
            <a:extLst>
              <a:ext uri="{FF2B5EF4-FFF2-40B4-BE49-F238E27FC236}">
                <a16:creationId xmlns:a16="http://schemas.microsoft.com/office/drawing/2014/main" id="{045A663F-191C-8046-B4E2-A1503CBBE8C3}"/>
              </a:ext>
            </a:extLst>
          </p:cNvPr>
          <p:cNvGraphicFramePr>
            <a:graphicFrameLocks noGrp="1"/>
          </p:cNvGraphicFramePr>
          <p:nvPr>
            <p:ph idx="1"/>
          </p:nvPr>
        </p:nvGraphicFramePr>
        <p:xfrm>
          <a:off x="0" y="1003022"/>
          <a:ext cx="12192001" cy="5928445"/>
        </p:xfrm>
        <a:graphic>
          <a:graphicData uri="http://schemas.openxmlformats.org/drawingml/2006/table">
            <a:tbl>
              <a:tblPr firstRow="1" firstCol="1" bandRow="1">
                <a:tableStyleId>{5C22544A-7EE6-4342-B048-85BDC9FD1C3A}</a:tableStyleId>
              </a:tblPr>
              <a:tblGrid>
                <a:gridCol w="472966">
                  <a:extLst>
                    <a:ext uri="{9D8B030D-6E8A-4147-A177-3AD203B41FA5}">
                      <a16:colId xmlns:a16="http://schemas.microsoft.com/office/drawing/2014/main" val="2333705688"/>
                    </a:ext>
                  </a:extLst>
                </a:gridCol>
                <a:gridCol w="8571320">
                  <a:extLst>
                    <a:ext uri="{9D8B030D-6E8A-4147-A177-3AD203B41FA5}">
                      <a16:colId xmlns:a16="http://schemas.microsoft.com/office/drawing/2014/main" val="296293996"/>
                    </a:ext>
                  </a:extLst>
                </a:gridCol>
                <a:gridCol w="2716280">
                  <a:extLst>
                    <a:ext uri="{9D8B030D-6E8A-4147-A177-3AD203B41FA5}">
                      <a16:colId xmlns:a16="http://schemas.microsoft.com/office/drawing/2014/main" val="2205684142"/>
                    </a:ext>
                  </a:extLst>
                </a:gridCol>
                <a:gridCol w="431435">
                  <a:extLst>
                    <a:ext uri="{9D8B030D-6E8A-4147-A177-3AD203B41FA5}">
                      <a16:colId xmlns:a16="http://schemas.microsoft.com/office/drawing/2014/main" val="910831931"/>
                    </a:ext>
                  </a:extLst>
                </a:gridCol>
              </a:tblGrid>
              <a:tr h="188870">
                <a:tc gridSpan="4">
                  <a:txBody>
                    <a:bodyPr/>
                    <a:lstStyle/>
                    <a:p>
                      <a:pPr algn="l">
                        <a:spcAft>
                          <a:spcPts val="600"/>
                        </a:spcAft>
                      </a:pPr>
                      <a:r>
                        <a:rPr lang="en-GB" sz="1400">
                          <a:effectLst/>
                        </a:rPr>
                        <a:t>Topic sentence: </a:t>
                      </a:r>
                      <a:r>
                        <a:rPr lang="en-US" sz="1400">
                          <a:effectLst/>
                        </a:rPr>
                        <a:t>There are several things to think about when writing a paragraph in an English-language essay.</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3781211"/>
                  </a:ext>
                </a:extLst>
              </a:tr>
              <a:tr h="566610">
                <a:tc rowSpan="9">
                  <a:txBody>
                    <a:bodyPr/>
                    <a:lstStyle/>
                    <a:p>
                      <a:pPr marL="71755" marR="71755" algn="ctr">
                        <a:spcAft>
                          <a:spcPts val="600"/>
                        </a:spcAft>
                      </a:pPr>
                      <a:r>
                        <a:rPr lang="en-US" sz="1400">
                          <a:effectLst/>
                        </a:rPr>
                        <a:t>Elaborating sentences</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vert="vert270"/>
                </a:tc>
                <a:tc>
                  <a:txBody>
                    <a:bodyPr/>
                    <a:lstStyle/>
                    <a:p>
                      <a:pPr algn="l">
                        <a:spcAft>
                          <a:spcPts val="600"/>
                        </a:spcAft>
                      </a:pPr>
                      <a:r>
                        <a:rPr lang="en-US" sz="1400">
                          <a:effectLst/>
                        </a:rPr>
                        <a:t>One is that there should be a single, clear focus to the paragraph, normally expressed in a topic sentence.</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a:txBody>
                    <a:bodyPr/>
                    <a:lstStyle/>
                    <a:p>
                      <a:pPr algn="l">
                        <a:spcAft>
                          <a:spcPts val="600"/>
                        </a:spcAft>
                      </a:pPr>
                      <a:r>
                        <a:rPr lang="en-GB" sz="1400">
                          <a:effectLst/>
                        </a:rPr>
                        <a:t>Classification: the first of “several things to think about”</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rowSpan="9">
                  <a:txBody>
                    <a:bodyPr/>
                    <a:lstStyle/>
                    <a:p>
                      <a:pPr marL="71755" marR="71755" algn="ctr">
                        <a:spcAft>
                          <a:spcPts val="600"/>
                        </a:spcAft>
                      </a:pPr>
                      <a:r>
                        <a:rPr lang="en-GB" sz="1400">
                          <a:effectLst/>
                        </a:rPr>
                        <a:t>Types of elaboration</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vert="vert"/>
                </a:tc>
                <a:extLst>
                  <a:ext uri="{0D108BD9-81ED-4DB2-BD59-A6C34878D82A}">
                    <a16:rowId xmlns:a16="http://schemas.microsoft.com/office/drawing/2014/main" val="1434124150"/>
                  </a:ext>
                </a:extLst>
              </a:tr>
              <a:tr h="377741">
                <a:tc vMerge="1">
                  <a:txBody>
                    <a:bodyPr/>
                    <a:lstStyle/>
                    <a:p>
                      <a:endParaRPr lang="en-US"/>
                    </a:p>
                  </a:txBody>
                  <a:tcPr/>
                </a:tc>
                <a:tc>
                  <a:txBody>
                    <a:bodyPr/>
                    <a:lstStyle/>
                    <a:p>
                      <a:pPr algn="l">
                        <a:spcAft>
                          <a:spcPts val="600"/>
                        </a:spcAft>
                      </a:pPr>
                      <a:r>
                        <a:rPr lang="en-US" sz="1400">
                          <a:effectLst/>
                        </a:rPr>
                        <a:t>This is a sentence that informs the reader of the main idea which is being developed.</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a:txBody>
                    <a:bodyPr/>
                    <a:lstStyle/>
                    <a:p>
                      <a:pPr algn="l">
                        <a:spcAft>
                          <a:spcPts val="600"/>
                        </a:spcAft>
                      </a:pPr>
                      <a:r>
                        <a:rPr lang="en-GB" sz="1400">
                          <a:effectLst/>
                        </a:rPr>
                        <a:t>Definition of “topic sentence”</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vMerge="1">
                  <a:txBody>
                    <a:bodyPr/>
                    <a:lstStyle/>
                    <a:p>
                      <a:endParaRPr lang="en-US"/>
                    </a:p>
                  </a:txBody>
                  <a:tcPr/>
                </a:tc>
                <a:extLst>
                  <a:ext uri="{0D108BD9-81ED-4DB2-BD59-A6C34878D82A}">
                    <a16:rowId xmlns:a16="http://schemas.microsoft.com/office/drawing/2014/main" val="2613129683"/>
                  </a:ext>
                </a:extLst>
              </a:tr>
              <a:tr h="566610">
                <a:tc vMerge="1">
                  <a:txBody>
                    <a:bodyPr/>
                    <a:lstStyle/>
                    <a:p>
                      <a:endParaRPr lang="en-US"/>
                    </a:p>
                  </a:txBody>
                  <a:tcPr/>
                </a:tc>
                <a:tc>
                  <a:txBody>
                    <a:bodyPr/>
                    <a:lstStyle/>
                    <a:p>
                      <a:pPr algn="l">
                        <a:spcAft>
                          <a:spcPts val="600"/>
                        </a:spcAft>
                      </a:pPr>
                      <a:r>
                        <a:rPr lang="en-US" sz="1400">
                          <a:effectLst/>
                        </a:rPr>
                        <a:t>It is usually, but not always, the first sentence of the paragraph.</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a:txBody>
                    <a:bodyPr/>
                    <a:lstStyle/>
                    <a:p>
                      <a:pPr algn="l">
                        <a:spcAft>
                          <a:spcPts val="600"/>
                        </a:spcAft>
                      </a:pPr>
                      <a:r>
                        <a:rPr lang="en-GB" sz="1400">
                          <a:effectLst/>
                        </a:rPr>
                        <a:t>Description of where topic sentences are usually located</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vMerge="1">
                  <a:txBody>
                    <a:bodyPr/>
                    <a:lstStyle/>
                    <a:p>
                      <a:endParaRPr lang="en-US"/>
                    </a:p>
                  </a:txBody>
                  <a:tcPr/>
                </a:tc>
                <a:extLst>
                  <a:ext uri="{0D108BD9-81ED-4DB2-BD59-A6C34878D82A}">
                    <a16:rowId xmlns:a16="http://schemas.microsoft.com/office/drawing/2014/main" val="3596818074"/>
                  </a:ext>
                </a:extLst>
              </a:tr>
              <a:tr h="755481">
                <a:tc vMerge="1">
                  <a:txBody>
                    <a:bodyPr/>
                    <a:lstStyle/>
                    <a:p>
                      <a:endParaRPr lang="en-US"/>
                    </a:p>
                  </a:txBody>
                  <a:tcPr/>
                </a:tc>
                <a:tc>
                  <a:txBody>
                    <a:bodyPr/>
                    <a:lstStyle/>
                    <a:p>
                      <a:pPr algn="l">
                        <a:spcAft>
                          <a:spcPts val="600"/>
                        </a:spcAft>
                      </a:pPr>
                      <a:r>
                        <a:rPr lang="en-US" sz="1400">
                          <a:effectLst/>
                        </a:rPr>
                        <a:t>By placing it in this initial position, a writer can help to focus the reader's attention on the main or "controlling" idea.</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a:txBody>
                    <a:bodyPr/>
                    <a:lstStyle/>
                    <a:p>
                      <a:pPr algn="l">
                        <a:spcAft>
                          <a:spcPts val="600"/>
                        </a:spcAft>
                      </a:pPr>
                      <a:r>
                        <a:rPr lang="en-GB" sz="1400">
                          <a:effectLst/>
                        </a:rPr>
                        <a:t>Explanation: effect  - explains the result of placing a topic sentence first in a paragraph</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vMerge="1">
                  <a:txBody>
                    <a:bodyPr/>
                    <a:lstStyle/>
                    <a:p>
                      <a:endParaRPr lang="en-US"/>
                    </a:p>
                  </a:txBody>
                  <a:tcPr/>
                </a:tc>
                <a:extLst>
                  <a:ext uri="{0D108BD9-81ED-4DB2-BD59-A6C34878D82A}">
                    <a16:rowId xmlns:a16="http://schemas.microsoft.com/office/drawing/2014/main" val="953098587"/>
                  </a:ext>
                </a:extLst>
              </a:tr>
              <a:tr h="566610">
                <a:tc vMerge="1">
                  <a:txBody>
                    <a:bodyPr/>
                    <a:lstStyle/>
                    <a:p>
                      <a:endParaRPr lang="en-US"/>
                    </a:p>
                  </a:txBody>
                  <a:tcPr/>
                </a:tc>
                <a:tc>
                  <a:txBody>
                    <a:bodyPr/>
                    <a:lstStyle/>
                    <a:p>
                      <a:pPr algn="l">
                        <a:spcAft>
                          <a:spcPts val="600"/>
                        </a:spcAft>
                      </a:pPr>
                      <a:r>
                        <a:rPr lang="en-US" sz="1400">
                          <a:effectLst/>
                        </a:rPr>
                        <a:t>Another important consideration is that everything in the paragraph should relate back to this controlling idea.</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a:txBody>
                    <a:bodyPr/>
                    <a:lstStyle/>
                    <a:p>
                      <a:pPr algn="l">
                        <a:spcAft>
                          <a:spcPts val="600"/>
                        </a:spcAft>
                      </a:pPr>
                      <a:r>
                        <a:rPr lang="en-GB" sz="1400">
                          <a:effectLst/>
                        </a:rPr>
                        <a:t>Classification: the second “thing to think about”</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vMerge="1">
                  <a:txBody>
                    <a:bodyPr/>
                    <a:lstStyle/>
                    <a:p>
                      <a:endParaRPr lang="en-US"/>
                    </a:p>
                  </a:txBody>
                  <a:tcPr/>
                </a:tc>
                <a:extLst>
                  <a:ext uri="{0D108BD9-81ED-4DB2-BD59-A6C34878D82A}">
                    <a16:rowId xmlns:a16="http://schemas.microsoft.com/office/drawing/2014/main" val="3020138243"/>
                  </a:ext>
                </a:extLst>
              </a:tr>
              <a:tr h="755481">
                <a:tc vMerge="1">
                  <a:txBody>
                    <a:bodyPr/>
                    <a:lstStyle/>
                    <a:p>
                      <a:endParaRPr lang="en-US"/>
                    </a:p>
                  </a:txBody>
                  <a:tcPr/>
                </a:tc>
                <a:tc>
                  <a:txBody>
                    <a:bodyPr/>
                    <a:lstStyle/>
                    <a:p>
                      <a:pPr algn="l">
                        <a:spcAft>
                          <a:spcPts val="600"/>
                        </a:spcAft>
                      </a:pPr>
                      <a:r>
                        <a:rPr lang="en-US" sz="1400">
                          <a:effectLst/>
                        </a:rPr>
                        <a:t>Without this kind of connection within a paragraph, it becomes little more than a random string of sentences with no internal logic.</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a:txBody>
                    <a:bodyPr/>
                    <a:lstStyle/>
                    <a:p>
                      <a:pPr algn="l">
                        <a:spcAft>
                          <a:spcPts val="600"/>
                        </a:spcAft>
                      </a:pPr>
                      <a:r>
                        <a:rPr lang="en-GB" sz="1400">
                          <a:effectLst/>
                        </a:rPr>
                        <a:t>Explanation: effect  - explains what happens if a paragraph is poorly constructed</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vMerge="1">
                  <a:txBody>
                    <a:bodyPr/>
                    <a:lstStyle/>
                    <a:p>
                      <a:endParaRPr lang="en-US"/>
                    </a:p>
                  </a:txBody>
                  <a:tcPr/>
                </a:tc>
                <a:extLst>
                  <a:ext uri="{0D108BD9-81ED-4DB2-BD59-A6C34878D82A}">
                    <a16:rowId xmlns:a16="http://schemas.microsoft.com/office/drawing/2014/main" val="3211190603"/>
                  </a:ext>
                </a:extLst>
              </a:tr>
              <a:tr h="377741">
                <a:tc vMerge="1">
                  <a:txBody>
                    <a:bodyPr/>
                    <a:lstStyle/>
                    <a:p>
                      <a:endParaRPr lang="en-US"/>
                    </a:p>
                  </a:txBody>
                  <a:tcPr/>
                </a:tc>
                <a:tc>
                  <a:txBody>
                    <a:bodyPr/>
                    <a:lstStyle/>
                    <a:p>
                      <a:pPr algn="l">
                        <a:spcAft>
                          <a:spcPts val="600"/>
                        </a:spcAft>
                      </a:pPr>
                      <a:r>
                        <a:rPr lang="en-US" sz="1400">
                          <a:effectLst/>
                        </a:rPr>
                        <a:t>Finally, a well-constructed paragraph shows clear links from one sentence to the next.</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a:txBody>
                    <a:bodyPr/>
                    <a:lstStyle/>
                    <a:p>
                      <a:pPr algn="l">
                        <a:spcAft>
                          <a:spcPts val="600"/>
                        </a:spcAft>
                      </a:pPr>
                      <a:r>
                        <a:rPr lang="en-GB" sz="1400">
                          <a:effectLst/>
                        </a:rPr>
                        <a:t>Classification: the third “thing to think about”</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vMerge="1">
                  <a:txBody>
                    <a:bodyPr/>
                    <a:lstStyle/>
                    <a:p>
                      <a:endParaRPr lang="en-US"/>
                    </a:p>
                  </a:txBody>
                  <a:tcPr/>
                </a:tc>
                <a:extLst>
                  <a:ext uri="{0D108BD9-81ED-4DB2-BD59-A6C34878D82A}">
                    <a16:rowId xmlns:a16="http://schemas.microsoft.com/office/drawing/2014/main" val="2321236168"/>
                  </a:ext>
                </a:extLst>
              </a:tr>
              <a:tr h="755481">
                <a:tc vMerge="1">
                  <a:txBody>
                    <a:bodyPr/>
                    <a:lstStyle/>
                    <a:p>
                      <a:endParaRPr lang="en-US"/>
                    </a:p>
                  </a:txBody>
                  <a:tcPr/>
                </a:tc>
                <a:tc>
                  <a:txBody>
                    <a:bodyPr/>
                    <a:lstStyle/>
                    <a:p>
                      <a:pPr algn="l">
                        <a:spcAft>
                          <a:spcPts val="600"/>
                        </a:spcAft>
                      </a:pPr>
                      <a:r>
                        <a:rPr lang="en-US" sz="1400">
                          <a:effectLst/>
                        </a:rPr>
                        <a:t>This can be achieved, in part, by the use of pronouns (for example, "this", "she" or "they") and linking words and phrases (such as "furthermore" or "One consequence is…").</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a:txBody>
                    <a:bodyPr/>
                    <a:lstStyle/>
                    <a:p>
                      <a:pPr algn="l">
                        <a:spcAft>
                          <a:spcPts val="600"/>
                        </a:spcAft>
                      </a:pPr>
                      <a:r>
                        <a:rPr lang="en-US" sz="1400" dirty="0">
                          <a:effectLst/>
                        </a:rPr>
                        <a:t>Examples </a:t>
                      </a:r>
                      <a:r>
                        <a:rPr lang="en-GB" sz="1400" dirty="0">
                          <a:effectLst/>
                        </a:rPr>
                        <a:t>of ways to “show clear links” from preceding sentence”</a:t>
                      </a:r>
                      <a:endParaRPr lang="en-IE" sz="1200" dirty="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vMerge="1">
                  <a:txBody>
                    <a:bodyPr/>
                    <a:lstStyle/>
                    <a:p>
                      <a:endParaRPr lang="en-US"/>
                    </a:p>
                  </a:txBody>
                  <a:tcPr/>
                </a:tc>
                <a:extLst>
                  <a:ext uri="{0D108BD9-81ED-4DB2-BD59-A6C34878D82A}">
                    <a16:rowId xmlns:a16="http://schemas.microsoft.com/office/drawing/2014/main" val="2094572892"/>
                  </a:ext>
                </a:extLst>
              </a:tr>
              <a:tr h="566610">
                <a:tc vMerge="1">
                  <a:txBody>
                    <a:bodyPr/>
                    <a:lstStyle/>
                    <a:p>
                      <a:endParaRPr lang="en-US"/>
                    </a:p>
                  </a:txBody>
                  <a:tcPr/>
                </a:tc>
                <a:tc>
                  <a:txBody>
                    <a:bodyPr/>
                    <a:lstStyle/>
                    <a:p>
                      <a:pPr algn="l">
                        <a:spcAft>
                          <a:spcPts val="600"/>
                        </a:spcAft>
                      </a:pPr>
                      <a:r>
                        <a:rPr lang="en-US" sz="1400">
                          <a:effectLst/>
                        </a:rPr>
                        <a:t>Such use of pronouns and connecting language helps to provide what is known as cohesion (literally "sticking together").</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a:txBody>
                    <a:bodyPr/>
                    <a:lstStyle/>
                    <a:p>
                      <a:pPr algn="l">
                        <a:spcAft>
                          <a:spcPts val="600"/>
                        </a:spcAft>
                      </a:pPr>
                      <a:r>
                        <a:rPr lang="en-GB" sz="1400">
                          <a:effectLst/>
                        </a:rPr>
                        <a:t>Definition of the word “cohesion”</a:t>
                      </a:r>
                      <a:endParaRPr lang="en-IE" sz="120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vMerge="1">
                  <a:txBody>
                    <a:bodyPr/>
                    <a:lstStyle/>
                    <a:p>
                      <a:endParaRPr lang="en-US"/>
                    </a:p>
                  </a:txBody>
                  <a:tcPr/>
                </a:tc>
                <a:extLst>
                  <a:ext uri="{0D108BD9-81ED-4DB2-BD59-A6C34878D82A}">
                    <a16:rowId xmlns:a16="http://schemas.microsoft.com/office/drawing/2014/main" val="2511609443"/>
                  </a:ext>
                </a:extLst>
              </a:tr>
              <a:tr h="377741">
                <a:tc gridSpan="4">
                  <a:txBody>
                    <a:bodyPr/>
                    <a:lstStyle/>
                    <a:p>
                      <a:pPr algn="l">
                        <a:spcAft>
                          <a:spcPts val="600"/>
                        </a:spcAft>
                      </a:pPr>
                      <a:r>
                        <a:rPr lang="en-GB" sz="1400" dirty="0">
                          <a:effectLst/>
                        </a:rPr>
                        <a:t>Concluding sentence: </a:t>
                      </a:r>
                      <a:r>
                        <a:rPr lang="en-US" sz="1400" dirty="0">
                          <a:effectLst/>
                        </a:rPr>
                        <a:t> With practice, it becomes progressively easier to construct paragraphs which adhere to these three principles.</a:t>
                      </a:r>
                      <a:endParaRPr lang="en-IE" sz="1200" dirty="0">
                        <a:effectLst/>
                        <a:latin typeface="Tahoma" panose="020B0604030504040204" pitchFamily="34" charset="0"/>
                        <a:ea typeface="PMingLiU" panose="02020500000000000000" pitchFamily="18" charset="-120"/>
                        <a:cs typeface="Times New Roman" panose="02020603050405020304" pitchFamily="18" charset="0"/>
                      </a:endParaRPr>
                    </a:p>
                  </a:txBody>
                  <a:tcPr marL="53464" marR="53464"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75791795"/>
                  </a:ext>
                </a:extLst>
              </a:tr>
            </a:tbl>
          </a:graphicData>
        </a:graphic>
      </p:graphicFrame>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369332"/>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US" dirty="0"/>
              <a:t>How many types of elaboration can you think of?</a:t>
            </a:r>
            <a:endParaRPr lang="en-IE" dirty="0"/>
          </a:p>
        </p:txBody>
      </p:sp>
    </p:spTree>
    <p:extLst>
      <p:ext uri="{BB962C8B-B14F-4D97-AF65-F5344CB8AC3E}">
        <p14:creationId xmlns:p14="http://schemas.microsoft.com/office/powerpoint/2010/main" val="996244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015" y="-98025"/>
            <a:ext cx="9598305" cy="1075765"/>
          </a:xfrm>
        </p:spPr>
        <p:txBody>
          <a:bodyPr/>
          <a:lstStyle/>
          <a:p>
            <a:r>
              <a:rPr lang="en-US" b="1" dirty="0"/>
              <a:t>Identifying Elaboration Types: Task (6) 7</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4" name="Content Placeholder 3">
            <a:extLst>
              <a:ext uri="{FF2B5EF4-FFF2-40B4-BE49-F238E27FC236}">
                <a16:creationId xmlns:a16="http://schemas.microsoft.com/office/drawing/2014/main" id="{CDDAA95D-FD22-D24C-A5ED-B75CCF20B10A}"/>
              </a:ext>
            </a:extLst>
          </p:cNvPr>
          <p:cNvGraphicFramePr>
            <a:graphicFrameLocks noGrp="1"/>
          </p:cNvGraphicFramePr>
          <p:nvPr>
            <p:ph idx="1"/>
            <p:extLst>
              <p:ext uri="{D42A27DB-BD31-4B8C-83A1-F6EECF244321}">
                <p14:modId xmlns:p14="http://schemas.microsoft.com/office/powerpoint/2010/main" val="4046522471"/>
              </p:ext>
            </p:extLst>
          </p:nvPr>
        </p:nvGraphicFramePr>
        <p:xfrm>
          <a:off x="0" y="1214952"/>
          <a:ext cx="12192000" cy="5664824"/>
        </p:xfrm>
        <a:graphic>
          <a:graphicData uri="http://schemas.openxmlformats.org/drawingml/2006/table">
            <a:tbl>
              <a:tblPr firstRow="1" firstCol="1" bandRow="1">
                <a:tableStyleId>{5C22544A-7EE6-4342-B048-85BDC9FD1C3A}</a:tableStyleId>
              </a:tblPr>
              <a:tblGrid>
                <a:gridCol w="261257">
                  <a:extLst>
                    <a:ext uri="{9D8B030D-6E8A-4147-A177-3AD203B41FA5}">
                      <a16:colId xmlns:a16="http://schemas.microsoft.com/office/drawing/2014/main" val="1934244815"/>
                    </a:ext>
                  </a:extLst>
                </a:gridCol>
                <a:gridCol w="9127672">
                  <a:extLst>
                    <a:ext uri="{9D8B030D-6E8A-4147-A177-3AD203B41FA5}">
                      <a16:colId xmlns:a16="http://schemas.microsoft.com/office/drawing/2014/main" val="4057582940"/>
                    </a:ext>
                  </a:extLst>
                </a:gridCol>
                <a:gridCol w="2383971">
                  <a:extLst>
                    <a:ext uri="{9D8B030D-6E8A-4147-A177-3AD203B41FA5}">
                      <a16:colId xmlns:a16="http://schemas.microsoft.com/office/drawing/2014/main" val="3441207605"/>
                    </a:ext>
                  </a:extLst>
                </a:gridCol>
                <a:gridCol w="419100">
                  <a:extLst>
                    <a:ext uri="{9D8B030D-6E8A-4147-A177-3AD203B41FA5}">
                      <a16:colId xmlns:a16="http://schemas.microsoft.com/office/drawing/2014/main" val="3751887505"/>
                    </a:ext>
                  </a:extLst>
                </a:gridCol>
              </a:tblGrid>
              <a:tr h="152914">
                <a:tc gridSpan="4">
                  <a:txBody>
                    <a:bodyPr/>
                    <a:lstStyle/>
                    <a:p>
                      <a:pPr algn="l">
                        <a:spcAft>
                          <a:spcPts val="600"/>
                        </a:spcAft>
                      </a:pPr>
                      <a:r>
                        <a:rPr lang="en-GB" sz="1600" dirty="0">
                          <a:effectLst/>
                        </a:rPr>
                        <a:t>Topic sentence: The use of online learning can increase student motivation significantly.</a:t>
                      </a:r>
                      <a:endParaRPr lang="en-IE" sz="1400" dirty="0">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54483816"/>
                  </a:ext>
                </a:extLst>
              </a:tr>
              <a:tr h="458741">
                <a:tc rowSpan="10">
                  <a:txBody>
                    <a:bodyPr/>
                    <a:lstStyle/>
                    <a:p>
                      <a:pPr marL="71755" marR="71755" algn="ctr">
                        <a:spcAft>
                          <a:spcPts val="600"/>
                        </a:spcAft>
                      </a:pPr>
                      <a:r>
                        <a:rPr lang="en-GB" sz="1500" dirty="0">
                          <a:effectLst/>
                        </a:rPr>
                        <a:t>Elaborating Sentences</a:t>
                      </a:r>
                      <a:endParaRPr lang="en-IE" sz="900" dirty="0">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vert="vert270"/>
                </a:tc>
                <a:tc>
                  <a:txBody>
                    <a:bodyPr/>
                    <a:lstStyle/>
                    <a:p>
                      <a:pPr marL="57150" algn="l">
                        <a:spcAft>
                          <a:spcPts val="600"/>
                        </a:spcAft>
                      </a:pPr>
                      <a:r>
                        <a:rPr lang="en-GB" sz="1800" b="0">
                          <a:solidFill>
                            <a:schemeClr val="bg1"/>
                          </a:solidFill>
                          <a:effectLst/>
                        </a:rPr>
                        <a:t>1. The term “motivation”, in this case, refers to an enthusiastic approach towards studying.</a:t>
                      </a:r>
                      <a:endParaRPr lang="en-IE" sz="1600" b="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anchor="ctr"/>
                </a:tc>
                <a:tc>
                  <a:txBody>
                    <a:bodyPr/>
                    <a:lstStyle/>
                    <a:p>
                      <a:pPr marL="0" marR="0" indent="0" algn="l" defTabSz="457200" rtl="0" eaLnBrk="1" fontAlgn="auto" latinLnBrk="0" hangingPunct="1">
                        <a:lnSpc>
                          <a:spcPct val="100000"/>
                        </a:lnSpc>
                        <a:spcBef>
                          <a:spcPts val="0"/>
                        </a:spcBef>
                        <a:spcAft>
                          <a:spcPts val="600"/>
                        </a:spcAft>
                        <a:buClrTx/>
                        <a:buSzTx/>
                        <a:buFontTx/>
                        <a:buNone/>
                        <a:tabLst/>
                        <a:defRPr/>
                      </a:pPr>
                      <a:r>
                        <a:rPr lang="en-GB" sz="1600" b="1" dirty="0" smtClean="0">
                          <a:solidFill>
                            <a:schemeClr val="bg1"/>
                          </a:solidFill>
                          <a:effectLst/>
                          <a:latin typeface="+mn-lt"/>
                        </a:rPr>
                        <a:t>E. Definition</a:t>
                      </a:r>
                      <a:endParaRPr lang="en-IE" sz="1600" b="1" dirty="0" smtClean="0">
                        <a:solidFill>
                          <a:schemeClr val="bg1"/>
                        </a:solidFill>
                        <a:effectLst/>
                        <a:latin typeface="+mn-lt"/>
                        <a:ea typeface="PMingLiU" panose="02020500000000000000" pitchFamily="18" charset="-120"/>
                        <a:cs typeface="Times New Roman" panose="02020603050405020304" pitchFamily="18" charset="0"/>
                      </a:endParaRPr>
                    </a:p>
                    <a:p>
                      <a:pPr algn="l">
                        <a:spcAft>
                          <a:spcPts val="600"/>
                        </a:spcAft>
                      </a:pP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62556" marR="62556" marT="0" marB="0"/>
                </a:tc>
                <a:tc rowSpan="10">
                  <a:txBody>
                    <a:bodyPr/>
                    <a:lstStyle/>
                    <a:p>
                      <a:pPr marL="71755" marR="71755" algn="ctr">
                        <a:spcAft>
                          <a:spcPts val="600"/>
                        </a:spcAft>
                      </a:pPr>
                      <a:r>
                        <a:rPr lang="en-GB" sz="1800" dirty="0">
                          <a:effectLst/>
                        </a:rPr>
                        <a:t>Types of elaboration</a:t>
                      </a:r>
                      <a:endParaRPr lang="en-IE" sz="1050" dirty="0">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vert="vert"/>
                </a:tc>
                <a:extLst>
                  <a:ext uri="{0D108BD9-81ED-4DB2-BD59-A6C34878D82A}">
                    <a16:rowId xmlns:a16="http://schemas.microsoft.com/office/drawing/2014/main" val="225542747"/>
                  </a:ext>
                </a:extLst>
              </a:tr>
              <a:tr h="611654">
                <a:tc vMerge="1">
                  <a:txBody>
                    <a:bodyPr/>
                    <a:lstStyle/>
                    <a:p>
                      <a:endParaRPr lang="en-US"/>
                    </a:p>
                  </a:txBody>
                  <a:tcPr/>
                </a:tc>
                <a:tc>
                  <a:txBody>
                    <a:bodyPr/>
                    <a:lstStyle/>
                    <a:p>
                      <a:pPr marL="57150" algn="l">
                        <a:spcAft>
                          <a:spcPts val="600"/>
                        </a:spcAft>
                      </a:pPr>
                      <a:r>
                        <a:rPr lang="en-GB" sz="1800" b="0" dirty="0">
                          <a:solidFill>
                            <a:schemeClr val="bg1"/>
                          </a:solidFill>
                          <a:effectLst/>
                        </a:rPr>
                        <a:t>2. According to Phillips (2011), one reason online learning promotes enthusiasm is that it allows students to work at their own pace.</a:t>
                      </a:r>
                      <a:endParaRPr lang="en-IE" sz="1600" b="0"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anchor="ctr"/>
                </a:tc>
                <a:tc>
                  <a:txBody>
                    <a:bodyPr/>
                    <a:lstStyle/>
                    <a:p>
                      <a:pPr algn="l">
                        <a:spcAft>
                          <a:spcPts val="600"/>
                        </a:spcAft>
                      </a:pP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3259125036"/>
                  </a:ext>
                </a:extLst>
              </a:tr>
              <a:tr h="305827">
                <a:tc vMerge="1">
                  <a:txBody>
                    <a:bodyPr/>
                    <a:lstStyle/>
                    <a:p>
                      <a:endParaRPr lang="en-US"/>
                    </a:p>
                  </a:txBody>
                  <a:tcPr/>
                </a:tc>
                <a:tc>
                  <a:txBody>
                    <a:bodyPr/>
                    <a:lstStyle/>
                    <a:p>
                      <a:pPr marL="57150" algn="l">
                        <a:spcAft>
                          <a:spcPts val="600"/>
                        </a:spcAft>
                      </a:pPr>
                      <a:r>
                        <a:rPr lang="en-GB" sz="1800" b="0" dirty="0">
                          <a:solidFill>
                            <a:schemeClr val="bg1"/>
                          </a:solidFill>
                          <a:effectLst/>
                        </a:rPr>
                        <a:t>3. This can lead to more frequent study and higher exam scores.</a:t>
                      </a:r>
                      <a:endParaRPr lang="en-IE" sz="1600" b="0"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anchor="ctr"/>
                </a:tc>
                <a:tc>
                  <a:txBody>
                    <a:bodyPr/>
                    <a:lstStyle/>
                    <a:p>
                      <a:pPr algn="l">
                        <a:spcAft>
                          <a:spcPts val="600"/>
                        </a:spcAft>
                      </a:pP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4070227244"/>
                  </a:ext>
                </a:extLst>
              </a:tr>
              <a:tr h="611654">
                <a:tc vMerge="1">
                  <a:txBody>
                    <a:bodyPr/>
                    <a:lstStyle/>
                    <a:p>
                      <a:endParaRPr lang="en-US"/>
                    </a:p>
                  </a:txBody>
                  <a:tcPr/>
                </a:tc>
                <a:tc>
                  <a:txBody>
                    <a:bodyPr/>
                    <a:lstStyle/>
                    <a:p>
                      <a:pPr marL="57150" algn="l">
                        <a:spcAft>
                          <a:spcPts val="600"/>
                        </a:spcAft>
                      </a:pPr>
                      <a:r>
                        <a:rPr lang="en-GB" sz="1800" b="0" dirty="0">
                          <a:solidFill>
                            <a:schemeClr val="bg1"/>
                          </a:solidFill>
                          <a:effectLst/>
                        </a:rPr>
                        <a:t>4. For example, Schmitt (2011) reports that University of Virginia students who worked online had, on average, a 12% increase in their final grades.</a:t>
                      </a:r>
                      <a:endParaRPr lang="en-IE" sz="1600" b="0"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anchor="ctr"/>
                </a:tc>
                <a:tc>
                  <a:txBody>
                    <a:bodyPr/>
                    <a:lstStyle/>
                    <a:p>
                      <a:pPr algn="l">
                        <a:spcAft>
                          <a:spcPts val="600"/>
                        </a:spcAft>
                      </a:pP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1380068151"/>
                  </a:ext>
                </a:extLst>
              </a:tr>
              <a:tr h="458741">
                <a:tc vMerge="1">
                  <a:txBody>
                    <a:bodyPr/>
                    <a:lstStyle/>
                    <a:p>
                      <a:endParaRPr lang="en-US"/>
                    </a:p>
                  </a:txBody>
                  <a:tcPr/>
                </a:tc>
                <a:tc>
                  <a:txBody>
                    <a:bodyPr/>
                    <a:lstStyle/>
                    <a:p>
                      <a:pPr algn="l">
                        <a:spcAft>
                          <a:spcPts val="600"/>
                        </a:spcAft>
                      </a:pPr>
                      <a:r>
                        <a:rPr lang="en-GB" sz="1800" b="0" dirty="0">
                          <a:solidFill>
                            <a:schemeClr val="bg1"/>
                          </a:solidFill>
                          <a:effectLst/>
                        </a:rPr>
                        <a:t>5. It should be noted, however, that other research shows less evidence of major improvement (Choi, 2012).</a:t>
                      </a:r>
                      <a:endParaRPr lang="en-IE" sz="1600" b="0"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anchor="ctr"/>
                </a:tc>
                <a:tc>
                  <a:txBody>
                    <a:bodyPr/>
                    <a:lstStyle/>
                    <a:p>
                      <a:pPr algn="l">
                        <a:spcAft>
                          <a:spcPts val="600"/>
                        </a:spcAft>
                      </a:pP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1425032697"/>
                  </a:ext>
                </a:extLst>
              </a:tr>
              <a:tr h="458741">
                <a:tc vMerge="1">
                  <a:txBody>
                    <a:bodyPr/>
                    <a:lstStyle/>
                    <a:p>
                      <a:endParaRPr lang="en-US"/>
                    </a:p>
                  </a:txBody>
                  <a:tcPr/>
                </a:tc>
                <a:tc>
                  <a:txBody>
                    <a:bodyPr/>
                    <a:lstStyle/>
                    <a:p>
                      <a:pPr algn="l">
                        <a:spcAft>
                          <a:spcPts val="600"/>
                        </a:spcAft>
                      </a:pPr>
                      <a:r>
                        <a:rPr lang="en-GB" sz="1800" b="0" dirty="0">
                          <a:solidFill>
                            <a:schemeClr val="bg1"/>
                          </a:solidFill>
                          <a:effectLst/>
                        </a:rPr>
                        <a:t>6. This difference in findings is not surprising, given the number of variables involved.</a:t>
                      </a:r>
                      <a:endParaRPr lang="en-IE" sz="1600" b="0"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anchor="ctr"/>
                </a:tc>
                <a:tc>
                  <a:txBody>
                    <a:bodyPr/>
                    <a:lstStyle/>
                    <a:p>
                      <a:pPr algn="l">
                        <a:spcAft>
                          <a:spcPts val="600"/>
                        </a:spcAft>
                      </a:pPr>
                      <a:endParaRPr lang="en-IE" sz="1600" b="0"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3275122939"/>
                  </a:ext>
                </a:extLst>
              </a:tr>
              <a:tr h="611654">
                <a:tc vMerge="1">
                  <a:txBody>
                    <a:bodyPr/>
                    <a:lstStyle/>
                    <a:p>
                      <a:endParaRPr lang="en-US"/>
                    </a:p>
                  </a:txBody>
                  <a:tcPr/>
                </a:tc>
                <a:tc>
                  <a:txBody>
                    <a:bodyPr/>
                    <a:lstStyle/>
                    <a:p>
                      <a:pPr algn="l">
                        <a:spcAft>
                          <a:spcPts val="600"/>
                        </a:spcAft>
                      </a:pPr>
                      <a:r>
                        <a:rPr lang="en-GB" sz="1800" b="0" dirty="0">
                          <a:solidFill>
                            <a:schemeClr val="bg1"/>
                          </a:solidFill>
                          <a:effectLst/>
                        </a:rPr>
                        <a:t>7. Yet despite these disparities in the evidence, there is general agreement that online learning is a motivating factor in modern education.</a:t>
                      </a:r>
                      <a:endParaRPr lang="en-IE" sz="1600" b="0"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anchor="ctr"/>
                </a:tc>
                <a:tc>
                  <a:txBody>
                    <a:bodyPr/>
                    <a:lstStyle/>
                    <a:p>
                      <a:pPr algn="l">
                        <a:spcAft>
                          <a:spcPts val="600"/>
                        </a:spcAft>
                      </a:pP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3912882876"/>
                  </a:ext>
                </a:extLst>
              </a:tr>
              <a:tr h="305827">
                <a:tc vMerge="1">
                  <a:txBody>
                    <a:bodyPr/>
                    <a:lstStyle/>
                    <a:p>
                      <a:endParaRPr lang="en-US"/>
                    </a:p>
                  </a:txBody>
                  <a:tcPr/>
                </a:tc>
                <a:tc>
                  <a:txBody>
                    <a:bodyPr/>
                    <a:lstStyle/>
                    <a:p>
                      <a:pPr algn="l">
                        <a:spcAft>
                          <a:spcPts val="600"/>
                        </a:spcAft>
                      </a:pPr>
                      <a:r>
                        <a:rPr lang="en-GB" sz="1800" b="0" dirty="0">
                          <a:solidFill>
                            <a:schemeClr val="bg1"/>
                          </a:solidFill>
                          <a:effectLst/>
                        </a:rPr>
                        <a:t>8. This is not merely a matter of GPA scores.</a:t>
                      </a:r>
                      <a:endParaRPr lang="en-IE" sz="1600" b="0"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anchor="ctr"/>
                </a:tc>
                <a:tc>
                  <a:txBody>
                    <a:bodyPr/>
                    <a:lstStyle/>
                    <a:p>
                      <a:pPr algn="l">
                        <a:spcAft>
                          <a:spcPts val="600"/>
                        </a:spcAft>
                      </a:pP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2136124424"/>
                  </a:ext>
                </a:extLst>
              </a:tr>
              <a:tr h="764568">
                <a:tc vMerge="1">
                  <a:txBody>
                    <a:bodyPr/>
                    <a:lstStyle/>
                    <a:p>
                      <a:endParaRPr lang="en-US"/>
                    </a:p>
                  </a:txBody>
                  <a:tcPr/>
                </a:tc>
                <a:tc>
                  <a:txBody>
                    <a:bodyPr/>
                    <a:lstStyle/>
                    <a:p>
                      <a:pPr algn="l">
                        <a:spcAft>
                          <a:spcPts val="600"/>
                        </a:spcAft>
                      </a:pPr>
                      <a:r>
                        <a:rPr lang="en-GB" sz="1800" b="0" dirty="0">
                          <a:solidFill>
                            <a:schemeClr val="bg1"/>
                          </a:solidFill>
                          <a:effectLst/>
                        </a:rPr>
                        <a:t>9. As Daniels (2010) observes, many students report that as well as an increase in grades, they find online study to be less stressful than classroom tutorials.</a:t>
                      </a:r>
                      <a:endParaRPr lang="en-IE" sz="1600" b="0"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anchor="ctr"/>
                </a:tc>
                <a:tc>
                  <a:txBody>
                    <a:bodyPr/>
                    <a:lstStyle/>
                    <a:p>
                      <a:pPr algn="l">
                        <a:spcAft>
                          <a:spcPts val="600"/>
                        </a:spcAft>
                      </a:pPr>
                      <a:endParaRPr lang="en-IE" sz="1600" b="1"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2087278421"/>
                  </a:ext>
                </a:extLst>
              </a:tr>
              <a:tr h="76648">
                <a:tc vMerge="1">
                  <a:txBody>
                    <a:bodyPr/>
                    <a:lstStyle/>
                    <a:p>
                      <a:endParaRPr lang="en-US"/>
                    </a:p>
                  </a:txBody>
                  <a:tcPr/>
                </a:tc>
                <a:tc>
                  <a:txBody>
                    <a:bodyPr/>
                    <a:lstStyle/>
                    <a:p>
                      <a:pPr algn="l">
                        <a:spcAft>
                          <a:spcPts val="600"/>
                        </a:spcAft>
                      </a:pPr>
                      <a:r>
                        <a:rPr lang="en-GB" sz="1800" b="0" dirty="0">
                          <a:solidFill>
                            <a:schemeClr val="bg1"/>
                          </a:solidFill>
                          <a:effectLst/>
                        </a:rPr>
                        <a:t> 10. In other words, online learning can reduce the anxiety which sometimes accompanies face-to-face interaction.</a:t>
                      </a:r>
                      <a:endParaRPr lang="en-IE" sz="1600" b="0"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2556" marR="62556" marT="0" marB="0" anchor="ctr"/>
                </a:tc>
                <a:tc>
                  <a:txBody>
                    <a:bodyPr/>
                    <a:lstStyle/>
                    <a:p>
                      <a:pPr algn="l">
                        <a:spcAft>
                          <a:spcPts val="600"/>
                        </a:spcAft>
                      </a:pPr>
                      <a:endParaRPr lang="en-IE" sz="1600" b="1" dirty="0">
                        <a:effectLst/>
                        <a:latin typeface="+mn-lt"/>
                        <a:ea typeface="PMingLiU" panose="02020500000000000000" pitchFamily="18" charset="-120"/>
                        <a:cs typeface="Times New Roman" panose="02020603050405020304" pitchFamily="18" charset="0"/>
                      </a:endParaRPr>
                    </a:p>
                  </a:txBody>
                  <a:tcPr marL="68580" marR="68580" marT="0" marB="0"/>
                </a:tc>
                <a:tc vMerge="1">
                  <a:txBody>
                    <a:bodyPr/>
                    <a:lstStyle/>
                    <a:p>
                      <a:endParaRPr lang="en-US"/>
                    </a:p>
                  </a:txBody>
                  <a:tcPr/>
                </a:tc>
                <a:extLst>
                  <a:ext uri="{0D108BD9-81ED-4DB2-BD59-A6C34878D82A}">
                    <a16:rowId xmlns:a16="http://schemas.microsoft.com/office/drawing/2014/main" val="2057015897"/>
                  </a:ext>
                </a:extLst>
              </a:tr>
            </a:tbl>
          </a:graphicData>
        </a:graphic>
      </p:graphicFrame>
      <p:sp>
        <p:nvSpPr>
          <p:cNvPr id="7" name="Rectangle 6">
            <a:extLst>
              <a:ext uri="{FF2B5EF4-FFF2-40B4-BE49-F238E27FC236}">
                <a16:creationId xmlns:a16="http://schemas.microsoft.com/office/drawing/2014/main" id="{30E350A9-E078-D44C-A618-2A96AF0655F4}"/>
              </a:ext>
            </a:extLst>
          </p:cNvPr>
          <p:cNvSpPr/>
          <p:nvPr/>
        </p:nvSpPr>
        <p:spPr>
          <a:xfrm>
            <a:off x="0" y="504264"/>
            <a:ext cx="10939469"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Match the sentences below to the type of elaboration. One has been done for you as an example. You may need to use some types of elaboration more than once.</a:t>
            </a:r>
            <a:endParaRPr lang="en-IE" dirty="0"/>
          </a:p>
        </p:txBody>
      </p:sp>
    </p:spTree>
    <p:extLst>
      <p:ext uri="{BB962C8B-B14F-4D97-AF65-F5344CB8AC3E}">
        <p14:creationId xmlns:p14="http://schemas.microsoft.com/office/powerpoint/2010/main" val="895168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normAutofit fontScale="90000"/>
          </a:bodyPr>
          <a:lstStyle/>
          <a:p>
            <a:r>
              <a:rPr lang="en-GB" b="1" dirty="0"/>
              <a:t>Some Thoughts on Elaboration</a:t>
            </a:r>
            <a:r>
              <a:rPr lang="en-IE" dirty="0"/>
              <a:t/>
            </a:r>
            <a:br>
              <a:rPr lang="en-IE" dirty="0"/>
            </a:b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3" name="Content Placeholder 2"/>
          <p:cNvSpPr>
            <a:spLocks noGrp="1"/>
          </p:cNvSpPr>
          <p:nvPr>
            <p:ph idx="1"/>
          </p:nvPr>
        </p:nvSpPr>
        <p:spPr>
          <a:xfrm>
            <a:off x="5336770" y="1659728"/>
            <a:ext cx="6855229" cy="5198272"/>
          </a:xfrm>
        </p:spPr>
        <p:txBody>
          <a:bodyPr>
            <a:normAutofit/>
          </a:bodyPr>
          <a:lstStyle/>
          <a:p>
            <a:pPr lvl="0"/>
            <a:r>
              <a:rPr lang="en-GB" dirty="0"/>
              <a:t>Remember, when planning and writing your paragraphs, to keep asking yourself: “What am I adding to the message by writing this sentence?”</a:t>
            </a:r>
            <a:endParaRPr lang="en-IE" dirty="0"/>
          </a:p>
          <a:p>
            <a:pPr lvl="0"/>
            <a:r>
              <a:rPr lang="en-GB" dirty="0"/>
              <a:t>Ask yourself: “Have I already made this point? If so, do I have good reasons for repeating it?”</a:t>
            </a:r>
            <a:endParaRPr lang="en-IE" dirty="0"/>
          </a:p>
          <a:p>
            <a:pPr lvl="0"/>
            <a:r>
              <a:rPr lang="en-GB" dirty="0"/>
              <a:t>Make sure that you always introduce an idea in your own words before bringing in a source, </a:t>
            </a:r>
            <a:r>
              <a:rPr lang="en-GB" i="1" dirty="0"/>
              <a:t>e.g. </a:t>
            </a:r>
            <a:r>
              <a:rPr lang="en-GB" dirty="0"/>
              <a:t>“This has</a:t>
            </a:r>
            <a:r>
              <a:rPr lang="en-GB" i="1" dirty="0"/>
              <a:t> </a:t>
            </a:r>
            <a:r>
              <a:rPr lang="en-GB" dirty="0"/>
              <a:t>many consequences. Pollard (2010) points out, for example, that…”</a:t>
            </a:r>
            <a:endParaRPr lang="en-IE" dirty="0"/>
          </a:p>
          <a:p>
            <a:pPr lvl="0"/>
            <a:r>
              <a:rPr lang="en-GB" dirty="0"/>
              <a:t>In addition, follow an idea from a source with some kind of elaboration on what the source has said. </a:t>
            </a:r>
            <a:endParaRPr lang="en-IE" dirty="0"/>
          </a:p>
          <a:p>
            <a:r>
              <a:rPr lang="en-GB" dirty="0"/>
              <a:t>Remember that there are many different types of elaboration. (See Task 5). Students tend to under-use </a:t>
            </a:r>
            <a:r>
              <a:rPr lang="en-GB" b="1" dirty="0"/>
              <a:t>concession</a:t>
            </a:r>
            <a:r>
              <a:rPr lang="en-GB" dirty="0"/>
              <a:t>, </a:t>
            </a:r>
            <a:r>
              <a:rPr lang="en-GB" b="1" dirty="0"/>
              <a:t>comment </a:t>
            </a:r>
            <a:r>
              <a:rPr lang="en-GB" dirty="0"/>
              <a:t>and </a:t>
            </a:r>
            <a:r>
              <a:rPr lang="en-GB" b="1" dirty="0"/>
              <a:t>re-statement</a:t>
            </a:r>
            <a:r>
              <a:rPr lang="en-GB" dirty="0"/>
              <a:t>.</a:t>
            </a:r>
            <a:r>
              <a:rPr lang="en-IE" dirty="0"/>
              <a:t> </a:t>
            </a:r>
            <a:endParaRPr lang="en-US" b="1" dirty="0">
              <a:solidFill>
                <a:schemeClr val="tx1"/>
              </a:solidFill>
            </a:endParaRPr>
          </a:p>
        </p:txBody>
      </p:sp>
      <p:pic>
        <p:nvPicPr>
          <p:cNvPr id="4" name="Picture 3">
            <a:extLst>
              <a:ext uri="{FF2B5EF4-FFF2-40B4-BE49-F238E27FC236}">
                <a16:creationId xmlns:a16="http://schemas.microsoft.com/office/drawing/2014/main" id="{36FE782C-7431-E546-AF37-0A146385C9BB}"/>
              </a:ext>
            </a:extLst>
          </p:cNvPr>
          <p:cNvPicPr>
            <a:picLocks noChangeAspect="1"/>
          </p:cNvPicPr>
          <p:nvPr/>
        </p:nvPicPr>
        <p:blipFill rotWithShape="1">
          <a:blip r:embed="rId3"/>
          <a:srcRect l="15510" r="16043"/>
          <a:stretch/>
        </p:blipFill>
        <p:spPr>
          <a:xfrm>
            <a:off x="914399" y="1743292"/>
            <a:ext cx="3793480" cy="387565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64615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Revising your Elaboration: Task 8</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3" name="Content Placeholder 2"/>
          <p:cNvSpPr>
            <a:spLocks noGrp="1"/>
          </p:cNvSpPr>
          <p:nvPr>
            <p:ph idx="1"/>
          </p:nvPr>
        </p:nvSpPr>
        <p:spPr>
          <a:xfrm>
            <a:off x="5336770" y="1659728"/>
            <a:ext cx="6855229" cy="5198272"/>
          </a:xfrm>
        </p:spPr>
        <p:txBody>
          <a:bodyPr>
            <a:normAutofit/>
          </a:bodyPr>
          <a:lstStyle/>
          <a:p>
            <a:pPr marL="0" indent="0">
              <a:buNone/>
            </a:pPr>
            <a:r>
              <a:rPr lang="en-US" dirty="0"/>
              <a:t>Check the paragraph for support and elaboration:</a:t>
            </a:r>
          </a:p>
          <a:p>
            <a:pPr lvl="1"/>
            <a:r>
              <a:rPr lang="en-US" sz="2000" dirty="0"/>
              <a:t>Is there enough support?</a:t>
            </a:r>
            <a:endParaRPr lang="en-IE" sz="2000" dirty="0"/>
          </a:p>
          <a:p>
            <a:pPr lvl="1"/>
            <a:r>
              <a:rPr lang="en-US" sz="2000" dirty="0"/>
              <a:t>Is the support clear?</a:t>
            </a:r>
            <a:endParaRPr lang="en-IE" sz="2000" dirty="0"/>
          </a:p>
          <a:p>
            <a:pPr lvl="1"/>
            <a:r>
              <a:rPr lang="en-US" sz="2000" dirty="0"/>
              <a:t>Does the support add to the argument, or merely repeat what has previously been said?</a:t>
            </a:r>
            <a:endParaRPr lang="en-IE" sz="2000" dirty="0"/>
          </a:p>
          <a:p>
            <a:pPr lvl="1"/>
            <a:r>
              <a:rPr lang="en-US" sz="2000" dirty="0"/>
              <a:t>Does the writer comment on any sources with evidence of critical thinking?</a:t>
            </a:r>
            <a:endParaRPr lang="en-IE" sz="2000" dirty="0"/>
          </a:p>
          <a:p>
            <a:pPr lvl="1"/>
            <a:r>
              <a:rPr lang="en-US" sz="2000" dirty="0"/>
              <a:t>Are there any places where the reader might think “well, so what?”</a:t>
            </a:r>
            <a:endParaRPr lang="en-IE" sz="2000" dirty="0"/>
          </a:p>
          <a:p>
            <a:pPr marL="0" indent="0">
              <a:buNone/>
            </a:pPr>
            <a:r>
              <a:rPr lang="en-US" dirty="0"/>
              <a:t>Based on your answers to these questions, give your partner suggestions about how to revise the paragraph.</a:t>
            </a:r>
            <a:endParaRPr lang="en-IE" dirty="0"/>
          </a:p>
          <a:p>
            <a:pPr marL="0" indent="0">
              <a:buNone/>
            </a:pPr>
            <a:endParaRPr lang="en-US" b="1" dirty="0">
              <a:solidFill>
                <a:schemeClr val="tx1"/>
              </a:solidFill>
            </a:endParaRPr>
          </a:p>
        </p:txBody>
      </p:sp>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US" dirty="0"/>
              <a:t>Choose one paragraph from the draft of your writing assignment. Exchange this paragraph with a partner. </a:t>
            </a:r>
            <a:endParaRPr lang="en-IE" dirty="0"/>
          </a:p>
        </p:txBody>
      </p:sp>
      <p:pic>
        <p:nvPicPr>
          <p:cNvPr id="4" name="Picture 3">
            <a:extLst>
              <a:ext uri="{FF2B5EF4-FFF2-40B4-BE49-F238E27FC236}">
                <a16:creationId xmlns:a16="http://schemas.microsoft.com/office/drawing/2014/main" id="{B59C6B08-6BFA-224A-9395-6B02E34E7370}"/>
              </a:ext>
            </a:extLst>
          </p:cNvPr>
          <p:cNvPicPr>
            <a:picLocks noChangeAspect="1"/>
          </p:cNvPicPr>
          <p:nvPr/>
        </p:nvPicPr>
        <p:blipFill rotWithShape="1">
          <a:blip r:embed="rId3"/>
          <a:srcRect b="11953"/>
          <a:stretch/>
        </p:blipFill>
        <p:spPr>
          <a:xfrm>
            <a:off x="586960" y="1874531"/>
            <a:ext cx="4308129" cy="349259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5123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normAutofit fontScale="90000"/>
          </a:bodyPr>
          <a:lstStyle/>
          <a:p>
            <a:r>
              <a:rPr lang="en-US" b="1" dirty="0"/>
              <a:t>Information Flow</a:t>
            </a:r>
            <a:r>
              <a:rPr lang="en-IE" dirty="0"/>
              <a:t/>
            </a:r>
            <a:br>
              <a:rPr lang="en-IE" dirty="0"/>
            </a:b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3" name="Content Placeholder 2"/>
          <p:cNvSpPr>
            <a:spLocks noGrp="1"/>
          </p:cNvSpPr>
          <p:nvPr>
            <p:ph idx="1"/>
          </p:nvPr>
        </p:nvSpPr>
        <p:spPr>
          <a:xfrm>
            <a:off x="5336770" y="1814428"/>
            <a:ext cx="6855229" cy="5043571"/>
          </a:xfrm>
        </p:spPr>
        <p:txBody>
          <a:bodyPr>
            <a:normAutofit/>
          </a:bodyPr>
          <a:lstStyle/>
          <a:p>
            <a:pPr>
              <a:buFont typeface="+mj-lt"/>
              <a:buAutoNum type="arabicPeriod"/>
            </a:pPr>
            <a:endParaRPr lang="en-US" b="1" dirty="0">
              <a:solidFill>
                <a:schemeClr val="tx1"/>
              </a:solidFill>
            </a:endParaRPr>
          </a:p>
        </p:txBody>
      </p:sp>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1200329"/>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285750" indent="-285750">
              <a:spcAft>
                <a:spcPts val="0"/>
              </a:spcAft>
              <a:buFont typeface="Arial" panose="020B0604020202020204" pitchFamily="34" charset="0"/>
              <a:buChar char="•"/>
            </a:pPr>
            <a:r>
              <a:rPr lang="en-GB" dirty="0"/>
              <a:t>In English, information that is already known to the reader (“given” information, or the “theme”), generally comes before new information. </a:t>
            </a:r>
          </a:p>
          <a:p>
            <a:pPr marL="285750" indent="-285750">
              <a:spcAft>
                <a:spcPts val="0"/>
              </a:spcAft>
              <a:buFont typeface="Arial" panose="020B0604020202020204" pitchFamily="34" charset="0"/>
              <a:buChar char="•"/>
            </a:pPr>
            <a:r>
              <a:rPr lang="en-GB" dirty="0"/>
              <a:t>“Given information” may be an idea that has been mentioned previously in the paragraph, or it may be “common knowledge” and need no introduction.</a:t>
            </a:r>
            <a:endParaRPr lang="en-IE" dirty="0">
              <a:latin typeface="Cambria" panose="02040503050406030204" pitchFamily="18" charset="0"/>
              <a:ea typeface="MS Mincho" panose="02020609040205080304" pitchFamily="49" charset="-128"/>
              <a:cs typeface="Arial" panose="020B0604020202020204" pitchFamily="34" charset="0"/>
            </a:endParaRPr>
          </a:p>
        </p:txBody>
      </p:sp>
      <p:sp>
        <p:nvSpPr>
          <p:cNvPr id="4" name="Rectangle 3">
            <a:extLst>
              <a:ext uri="{FF2B5EF4-FFF2-40B4-BE49-F238E27FC236}">
                <a16:creationId xmlns:a16="http://schemas.microsoft.com/office/drawing/2014/main" id="{3454FD10-ECB0-9248-8278-FF8E5AD52F1F}"/>
              </a:ext>
            </a:extLst>
          </p:cNvPr>
          <p:cNvSpPr/>
          <p:nvPr/>
        </p:nvSpPr>
        <p:spPr>
          <a:xfrm>
            <a:off x="0" y="1814427"/>
            <a:ext cx="12192000" cy="1264705"/>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r>
              <a:rPr lang="en-GB" dirty="0">
                <a:ea typeface="PMingLiU" panose="02020500000000000000" pitchFamily="18" charset="-120"/>
                <a:cs typeface="Times New Roman" panose="02020603050405020304" pitchFamily="18" charset="0"/>
              </a:rPr>
              <a:t>For example, consider the following two sentences:</a:t>
            </a:r>
            <a:endParaRPr lang="en-IE" dirty="0">
              <a:ea typeface="PMingLiU" panose="02020500000000000000" pitchFamily="18" charset="-120"/>
              <a:cs typeface="Times New Roman" panose="02020603050405020304" pitchFamily="18" charset="0"/>
            </a:endParaRPr>
          </a:p>
          <a:p>
            <a:r>
              <a:rPr lang="en-GB" dirty="0">
                <a:ea typeface="PMingLiU" panose="02020500000000000000" pitchFamily="18" charset="-120"/>
                <a:cs typeface="Times New Roman" panose="02020603050405020304" pitchFamily="18" charset="0"/>
              </a:rPr>
              <a:t> </a:t>
            </a:r>
            <a:endParaRPr lang="en-IE" dirty="0">
              <a:ea typeface="PMingLiU" panose="02020500000000000000" pitchFamily="18" charset="-120"/>
              <a:cs typeface="Times New Roman" panose="02020603050405020304" pitchFamily="18" charset="0"/>
            </a:endParaRPr>
          </a:p>
          <a:p>
            <a:pPr marL="342900" lvl="0" indent="-342900">
              <a:lnSpc>
                <a:spcPct val="115000"/>
              </a:lnSpc>
              <a:spcAft>
                <a:spcPts val="0"/>
              </a:spcAft>
              <a:buFont typeface="+mj-lt"/>
              <a:buAutoNum type="alphaUcPeriod"/>
            </a:pPr>
            <a:r>
              <a:rPr lang="en-US" dirty="0">
                <a:ea typeface="PMingLiU" panose="02020500000000000000" pitchFamily="18" charset="-120"/>
                <a:cs typeface="Times New Roman" panose="02020603050405020304" pitchFamily="18" charset="0"/>
              </a:rPr>
              <a:t>Our experience of the material world is immediate, rich, detailed, and complex.</a:t>
            </a:r>
            <a:endParaRPr lang="en-IE" dirty="0">
              <a:ea typeface="PMingLiU" panose="02020500000000000000" pitchFamily="18" charset="-120"/>
              <a:cs typeface="Times New Roman" panose="02020603050405020304" pitchFamily="18" charset="0"/>
            </a:endParaRPr>
          </a:p>
          <a:p>
            <a:pPr marL="342900" lvl="0" indent="-342900">
              <a:lnSpc>
                <a:spcPct val="115000"/>
              </a:lnSpc>
              <a:spcAft>
                <a:spcPts val="0"/>
              </a:spcAft>
              <a:buFont typeface="+mj-lt"/>
              <a:buAutoNum type="alphaUcPeriod"/>
            </a:pPr>
            <a:r>
              <a:rPr lang="en-US" dirty="0">
                <a:ea typeface="PMingLiU" panose="02020500000000000000" pitchFamily="18" charset="-120"/>
                <a:cs typeface="Times New Roman" panose="02020603050405020304" pitchFamily="18" charset="0"/>
              </a:rPr>
              <a:t>This complexity is partly due to the information received through our different senses.</a:t>
            </a:r>
            <a:endParaRPr lang="en-IE" dirty="0">
              <a:effectLst/>
              <a:ea typeface="PMingLiU" panose="02020500000000000000" pitchFamily="18" charset="-120"/>
              <a:cs typeface="Times New Roman" panose="02020603050405020304" pitchFamily="18" charset="0"/>
            </a:endParaRPr>
          </a:p>
        </p:txBody>
      </p:sp>
      <p:sp>
        <p:nvSpPr>
          <p:cNvPr id="6" name="Rectangle 5">
            <a:extLst>
              <a:ext uri="{FF2B5EF4-FFF2-40B4-BE49-F238E27FC236}">
                <a16:creationId xmlns:a16="http://schemas.microsoft.com/office/drawing/2014/main" id="{E8F4B0E9-379C-BB48-9B9D-B85B871142FC}"/>
              </a:ext>
            </a:extLst>
          </p:cNvPr>
          <p:cNvSpPr/>
          <p:nvPr/>
        </p:nvSpPr>
        <p:spPr>
          <a:xfrm>
            <a:off x="0" y="3079132"/>
            <a:ext cx="12192000" cy="203132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marL="342900" indent="-342900">
              <a:buFont typeface="+mj-lt"/>
              <a:buAutoNum type="alphaLcParenR"/>
            </a:pPr>
            <a:r>
              <a:rPr lang="en-GB" dirty="0">
                <a:ea typeface="PMingLiU" panose="02020500000000000000" pitchFamily="18" charset="-120"/>
                <a:cs typeface="Times New Roman" panose="02020603050405020304" pitchFamily="18" charset="0"/>
              </a:rPr>
              <a:t>In sentence A, the “given” information (assumed to be common knowledge) is </a:t>
            </a:r>
            <a:r>
              <a:rPr lang="en-US" i="1" dirty="0">
                <a:ea typeface="PMingLiU" panose="02020500000000000000" pitchFamily="18" charset="-120"/>
                <a:cs typeface="Times New Roman" panose="02020603050405020304" pitchFamily="18" charset="0"/>
              </a:rPr>
              <a:t>our experience of the material world</a:t>
            </a:r>
            <a:r>
              <a:rPr lang="en-US" dirty="0">
                <a:ea typeface="PMingLiU" panose="02020500000000000000" pitchFamily="18" charset="-120"/>
                <a:cs typeface="Times New Roman" panose="02020603050405020304" pitchFamily="18" charset="0"/>
              </a:rPr>
              <a:t>, while the new information tells us something about our experience (</a:t>
            </a:r>
            <a:r>
              <a:rPr lang="en-US" i="1" dirty="0">
                <a:ea typeface="PMingLiU" panose="02020500000000000000" pitchFamily="18" charset="-120"/>
                <a:cs typeface="Times New Roman" panose="02020603050405020304" pitchFamily="18" charset="0"/>
              </a:rPr>
              <a:t>immediate, rich, detailed, and complex</a:t>
            </a:r>
            <a:r>
              <a:rPr lang="en-US" dirty="0">
                <a:ea typeface="PMingLiU" panose="02020500000000000000" pitchFamily="18" charset="-120"/>
                <a:cs typeface="Times New Roman" panose="02020603050405020304" pitchFamily="18" charset="0"/>
              </a:rPr>
              <a:t>). </a:t>
            </a:r>
          </a:p>
          <a:p>
            <a:pPr marL="342900" indent="-342900">
              <a:buFont typeface="+mj-lt"/>
              <a:buAutoNum type="alphaLcParenR"/>
            </a:pPr>
            <a:endParaRPr lang="en-US" dirty="0">
              <a:ea typeface="PMingLiU" panose="02020500000000000000" pitchFamily="18" charset="-120"/>
              <a:cs typeface="Times New Roman" panose="02020603050405020304" pitchFamily="18" charset="0"/>
            </a:endParaRPr>
          </a:p>
          <a:p>
            <a:pPr marL="342900" indent="-342900">
              <a:buFont typeface="+mj-lt"/>
              <a:buAutoNum type="alphaLcParenR"/>
            </a:pPr>
            <a:r>
              <a:rPr lang="en-US" dirty="0">
                <a:ea typeface="PMingLiU" panose="02020500000000000000" pitchFamily="18" charset="-120"/>
                <a:cs typeface="Times New Roman" panose="02020603050405020304" pitchFamily="18" charset="0"/>
              </a:rPr>
              <a:t>In sentence B, the “given” information is </a:t>
            </a:r>
            <a:r>
              <a:rPr lang="en-US" i="1" dirty="0">
                <a:ea typeface="PMingLiU" panose="02020500000000000000" pitchFamily="18" charset="-120"/>
                <a:cs typeface="Times New Roman" panose="02020603050405020304" pitchFamily="18" charset="0"/>
              </a:rPr>
              <a:t>this complexity</a:t>
            </a:r>
            <a:r>
              <a:rPr lang="en-US" dirty="0">
                <a:ea typeface="PMingLiU" panose="02020500000000000000" pitchFamily="18" charset="-120"/>
                <a:cs typeface="Times New Roman" panose="02020603050405020304" pitchFamily="18" charset="0"/>
              </a:rPr>
              <a:t> (the new information in sentence A becomes the given information in sentence B), while the new information is </a:t>
            </a:r>
            <a:r>
              <a:rPr lang="en-US" i="1" dirty="0">
                <a:ea typeface="PMingLiU" panose="02020500000000000000" pitchFamily="18" charset="-120"/>
                <a:cs typeface="Times New Roman" panose="02020603050405020304" pitchFamily="18" charset="0"/>
              </a:rPr>
              <a:t>information received through our different senses</a:t>
            </a:r>
            <a:r>
              <a:rPr lang="en-US" dirty="0">
                <a:ea typeface="PMingLiU" panose="02020500000000000000" pitchFamily="18" charset="-120"/>
                <a:cs typeface="Times New Roman" panose="02020603050405020304" pitchFamily="18" charset="0"/>
              </a:rPr>
              <a:t>.</a:t>
            </a:r>
            <a:endParaRPr lang="en-IE" dirty="0">
              <a:effectLst/>
              <a:ea typeface="PMingLiU" panose="02020500000000000000" pitchFamily="18" charset="-120"/>
              <a:cs typeface="Times New Roman" panose="02020603050405020304" pitchFamily="18" charset="0"/>
            </a:endParaRPr>
          </a:p>
        </p:txBody>
      </p:sp>
      <p:sp>
        <p:nvSpPr>
          <p:cNvPr id="8" name="Rectangle 7">
            <a:extLst>
              <a:ext uri="{FF2B5EF4-FFF2-40B4-BE49-F238E27FC236}">
                <a16:creationId xmlns:a16="http://schemas.microsoft.com/office/drawing/2014/main" id="{E84045CD-68DA-2946-B25C-43B5A446534D}"/>
              </a:ext>
            </a:extLst>
          </p:cNvPr>
          <p:cNvSpPr/>
          <p:nvPr/>
        </p:nvSpPr>
        <p:spPr>
          <a:xfrm>
            <a:off x="2" y="5110457"/>
            <a:ext cx="12191998" cy="1754326"/>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pPr marL="285750" indent="-285750">
              <a:buFont typeface="Arial" panose="020B0604020202020204" pitchFamily="34" charset="0"/>
              <a:buChar char="•"/>
            </a:pPr>
            <a:r>
              <a:rPr lang="en-US" dirty="0">
                <a:ea typeface="PMingLiU" panose="02020500000000000000" pitchFamily="18" charset="-120"/>
                <a:cs typeface="Times New Roman" panose="02020603050405020304" pitchFamily="18" charset="0"/>
              </a:rPr>
              <a:t>This “given </a:t>
            </a:r>
            <a:r>
              <a:rPr lang="en-US" dirty="0">
                <a:ea typeface="PMingLiU" panose="02020500000000000000" pitchFamily="18" charset="-120"/>
                <a:cs typeface="Times New Roman" panose="02020603050405020304" pitchFamily="18" charset="0"/>
                <a:sym typeface="Wingdings" pitchFamily="2" charset="2"/>
              </a:rPr>
              <a:t></a:t>
            </a:r>
            <a:r>
              <a:rPr lang="en-US" dirty="0">
                <a:ea typeface="PMingLiU" panose="02020500000000000000" pitchFamily="18" charset="-120"/>
                <a:cs typeface="Times New Roman" panose="02020603050405020304" pitchFamily="18" charset="0"/>
              </a:rPr>
              <a:t> new” structure helps to provide links between information, establishes a “smooth flow” of ideas, and allows the reader to understand the information more easily. </a:t>
            </a:r>
          </a:p>
          <a:p>
            <a:pPr marL="285750" indent="-285750">
              <a:buFont typeface="Arial" panose="020B0604020202020204" pitchFamily="34" charset="0"/>
              <a:buChar char="•"/>
            </a:pPr>
            <a:endParaRPr lang="en-US" dirty="0">
              <a:ea typeface="PMingLiU" panose="02020500000000000000" pitchFamily="18" charset="-120"/>
              <a:cs typeface="Times New Roman" panose="02020603050405020304" pitchFamily="18" charset="0"/>
            </a:endParaRPr>
          </a:p>
          <a:p>
            <a:pPr marL="285750" indent="-285750">
              <a:buFont typeface="Arial" panose="020B0604020202020204" pitchFamily="34" charset="0"/>
              <a:buChar char="•"/>
            </a:pPr>
            <a:endParaRPr lang="en-US" dirty="0">
              <a:ea typeface="PMingLiU" panose="02020500000000000000" pitchFamily="18" charset="-120"/>
              <a:cs typeface="Times New Roman" panose="02020603050405020304" pitchFamily="18" charset="0"/>
            </a:endParaRPr>
          </a:p>
          <a:p>
            <a:pPr marL="285750" indent="-285750">
              <a:buFont typeface="Arial" panose="020B0604020202020204" pitchFamily="34" charset="0"/>
              <a:buChar char="•"/>
            </a:pPr>
            <a:r>
              <a:rPr lang="en-US" dirty="0">
                <a:ea typeface="PMingLiU" panose="02020500000000000000" pitchFamily="18" charset="-120"/>
                <a:cs typeface="Times New Roman" panose="02020603050405020304" pitchFamily="18" charset="0"/>
              </a:rPr>
              <a:t>If a paragraph lacks flow, readers may become confused, feel that topics are out of order, or think that something is missing. </a:t>
            </a:r>
            <a:endParaRPr lang="en-IE" dirty="0">
              <a:effectLst/>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4258393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Information Flow</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US" dirty="0">
                <a:solidFill>
                  <a:schemeClr val="tx1">
                    <a:lumMod val="50000"/>
                  </a:schemeClr>
                </a:solidFill>
              </a:rPr>
              <a:t>Information flow with in a paragraph can follow two basic patterns of development:</a:t>
            </a:r>
            <a:endParaRPr lang="en-IE" dirty="0">
              <a:solidFill>
                <a:schemeClr val="tx1">
                  <a:lumMod val="50000"/>
                </a:schemeClr>
              </a:solidFill>
            </a:endParaRPr>
          </a:p>
        </p:txBody>
      </p:sp>
      <p:sp>
        <p:nvSpPr>
          <p:cNvPr id="6" name="Rectangle 5">
            <a:extLst>
              <a:ext uri="{FF2B5EF4-FFF2-40B4-BE49-F238E27FC236}">
                <a16:creationId xmlns:a16="http://schemas.microsoft.com/office/drawing/2014/main" id="{E1EBE5CA-9C6A-AD4F-B006-9ECB5AD22FFE}"/>
              </a:ext>
            </a:extLst>
          </p:cNvPr>
          <p:cNvSpPr/>
          <p:nvPr/>
        </p:nvSpPr>
        <p:spPr>
          <a:xfrm>
            <a:off x="0" y="1260431"/>
            <a:ext cx="12192000" cy="1047979"/>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342900" lvl="0" indent="-342900">
              <a:lnSpc>
                <a:spcPct val="115000"/>
              </a:lnSpc>
              <a:buFont typeface="+mj-lt"/>
              <a:buAutoNum type="alphaUcPeriod"/>
            </a:pPr>
            <a:r>
              <a:rPr lang="en-US" b="1" dirty="0">
                <a:solidFill>
                  <a:schemeClr val="tx1">
                    <a:lumMod val="50000"/>
                  </a:schemeClr>
                </a:solidFill>
                <a:latin typeface="+mj-lt"/>
                <a:ea typeface="PMingLiU" panose="02020500000000000000" pitchFamily="18" charset="-120"/>
                <a:cs typeface="Times New Roman" panose="02020603050405020304" pitchFamily="18" charset="0"/>
              </a:rPr>
              <a:t>Constant theme pattern</a:t>
            </a:r>
            <a:r>
              <a:rPr lang="en-US" dirty="0">
                <a:solidFill>
                  <a:schemeClr val="tx1">
                    <a:lumMod val="50000"/>
                  </a:schemeClr>
                </a:solidFill>
                <a:latin typeface="+mj-lt"/>
                <a:ea typeface="PMingLiU" panose="02020500000000000000" pitchFamily="18" charset="-120"/>
                <a:cs typeface="Times New Roman" panose="02020603050405020304" pitchFamily="18" charset="0"/>
              </a:rPr>
              <a:t>: This is where the given information occurs at the beginning of each sentence. This pattern is often used to focus on a particular topic, such as in scientific texts which describe </a:t>
            </a:r>
            <a:r>
              <a:rPr lang="en-US" dirty="0" smtClean="0">
                <a:solidFill>
                  <a:schemeClr val="tx1">
                    <a:lumMod val="50000"/>
                  </a:schemeClr>
                </a:solidFill>
                <a:latin typeface="+mj-lt"/>
                <a:ea typeface="PMingLiU" panose="02020500000000000000" pitchFamily="18" charset="-120"/>
                <a:cs typeface="Times New Roman" panose="02020603050405020304" pitchFamily="18" charset="0"/>
              </a:rPr>
              <a:t>various </a:t>
            </a:r>
            <a:r>
              <a:rPr lang="en-US" dirty="0">
                <a:solidFill>
                  <a:schemeClr val="tx1">
                    <a:lumMod val="50000"/>
                  </a:schemeClr>
                </a:solidFill>
                <a:latin typeface="+mj-lt"/>
                <a:ea typeface="PMingLiU" panose="02020500000000000000" pitchFamily="18" charset="-120"/>
                <a:cs typeface="Times New Roman" panose="02020603050405020304" pitchFamily="18" charset="0"/>
              </a:rPr>
              <a:t>phenomena:</a:t>
            </a:r>
            <a:endParaRPr lang="en-IE" sz="1600" dirty="0">
              <a:solidFill>
                <a:schemeClr val="tx1">
                  <a:lumMod val="50000"/>
                </a:schemeClr>
              </a:solidFill>
              <a:effectLst/>
              <a:latin typeface="+mj-lt"/>
              <a:ea typeface="PMingLiU" panose="02020500000000000000" pitchFamily="18" charset="-120"/>
              <a:cs typeface="Times New Roman" panose="02020603050405020304" pitchFamily="18" charset="0"/>
            </a:endParaRPr>
          </a:p>
        </p:txBody>
      </p:sp>
      <p:sp>
        <p:nvSpPr>
          <p:cNvPr id="8" name="Rectangle 7">
            <a:extLst>
              <a:ext uri="{FF2B5EF4-FFF2-40B4-BE49-F238E27FC236}">
                <a16:creationId xmlns:a16="http://schemas.microsoft.com/office/drawing/2014/main" id="{658663D9-5880-BA43-9935-DA4AB37CB7D2}"/>
              </a:ext>
            </a:extLst>
          </p:cNvPr>
          <p:cNvSpPr/>
          <p:nvPr/>
        </p:nvSpPr>
        <p:spPr>
          <a:xfrm>
            <a:off x="1890852" y="1906762"/>
            <a:ext cx="10301148" cy="1477328"/>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b="1" u="sng" dirty="0">
                <a:solidFill>
                  <a:schemeClr val="tx1">
                    <a:lumMod val="50000"/>
                  </a:schemeClr>
                </a:solidFill>
                <a:ea typeface="PMingLiU" panose="02020500000000000000" pitchFamily="18" charset="-120"/>
              </a:rPr>
              <a:t>The giant panda</a:t>
            </a:r>
            <a:r>
              <a:rPr lang="en-GB" dirty="0">
                <a:solidFill>
                  <a:schemeClr val="tx1">
                    <a:lumMod val="50000"/>
                  </a:schemeClr>
                </a:solidFill>
                <a:ea typeface="PMingLiU" panose="02020500000000000000" pitchFamily="18" charset="-120"/>
              </a:rPr>
              <a:t> is a bear native to south central China. </a:t>
            </a:r>
            <a:r>
              <a:rPr lang="en-GB" b="1" u="sng" dirty="0">
                <a:solidFill>
                  <a:schemeClr val="tx1">
                    <a:lumMod val="50000"/>
                  </a:schemeClr>
                </a:solidFill>
                <a:ea typeface="PMingLiU" panose="02020500000000000000" pitchFamily="18" charset="-120"/>
              </a:rPr>
              <a:t>It</a:t>
            </a:r>
            <a:r>
              <a:rPr lang="en-GB" dirty="0">
                <a:solidFill>
                  <a:schemeClr val="tx1">
                    <a:lumMod val="50000"/>
                  </a:schemeClr>
                </a:solidFill>
                <a:ea typeface="PMingLiU" panose="02020500000000000000" pitchFamily="18" charset="-120"/>
              </a:rPr>
              <a:t> is easily recognized by the large, distinctive black patches around its eyes, over the ears, and across its round body. </a:t>
            </a:r>
            <a:r>
              <a:rPr lang="en-GB" b="1" u="sng" dirty="0">
                <a:solidFill>
                  <a:schemeClr val="tx1">
                    <a:lumMod val="50000"/>
                  </a:schemeClr>
                </a:solidFill>
                <a:ea typeface="PMingLiU" panose="02020500000000000000" pitchFamily="18" charset="-120"/>
              </a:rPr>
              <a:t>In the wild, a panda</a:t>
            </a:r>
            <a:r>
              <a:rPr lang="en-GB" dirty="0">
                <a:solidFill>
                  <a:schemeClr val="tx1">
                    <a:lumMod val="50000"/>
                  </a:schemeClr>
                </a:solidFill>
                <a:ea typeface="PMingLiU" panose="02020500000000000000" pitchFamily="18" charset="-120"/>
              </a:rPr>
              <a:t> generally eats shoots and leaves, although it may occasionally eat birds or rodents. </a:t>
            </a:r>
            <a:r>
              <a:rPr lang="en-GB" b="1" u="sng" dirty="0">
                <a:solidFill>
                  <a:schemeClr val="tx1">
                    <a:lumMod val="50000"/>
                  </a:schemeClr>
                </a:solidFill>
                <a:ea typeface="PMingLiU" panose="02020500000000000000" pitchFamily="18" charset="-120"/>
              </a:rPr>
              <a:t>The giant panda</a:t>
            </a:r>
            <a:r>
              <a:rPr lang="en-GB" dirty="0">
                <a:solidFill>
                  <a:schemeClr val="tx1">
                    <a:lumMod val="50000"/>
                  </a:schemeClr>
                </a:solidFill>
                <a:ea typeface="PMingLiU" panose="02020500000000000000" pitchFamily="18" charset="-120"/>
              </a:rPr>
              <a:t> has been driven out of the lowland areas where it once lived due to farming and deforestation.</a:t>
            </a:r>
            <a:r>
              <a:rPr lang="en-IE" dirty="0">
                <a:solidFill>
                  <a:schemeClr val="tx1">
                    <a:lumMod val="50000"/>
                  </a:schemeClr>
                </a:solidFill>
              </a:rPr>
              <a:t> </a:t>
            </a:r>
            <a:endParaRPr lang="en-US" dirty="0">
              <a:solidFill>
                <a:schemeClr val="tx1">
                  <a:lumMod val="50000"/>
                </a:schemeClr>
              </a:solidFill>
            </a:endParaRPr>
          </a:p>
        </p:txBody>
      </p:sp>
      <p:sp>
        <p:nvSpPr>
          <p:cNvPr id="9" name="Rectangle 8">
            <a:extLst>
              <a:ext uri="{FF2B5EF4-FFF2-40B4-BE49-F238E27FC236}">
                <a16:creationId xmlns:a16="http://schemas.microsoft.com/office/drawing/2014/main" id="{2CDFD816-E62E-4E47-845B-35BE2F137DC1}"/>
              </a:ext>
            </a:extLst>
          </p:cNvPr>
          <p:cNvSpPr/>
          <p:nvPr/>
        </p:nvSpPr>
        <p:spPr>
          <a:xfrm>
            <a:off x="0" y="3749213"/>
            <a:ext cx="12192000" cy="646331"/>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r>
              <a:rPr lang="en-GB" dirty="0">
                <a:ea typeface="PMingLiU" panose="02020500000000000000" pitchFamily="18" charset="-120"/>
                <a:cs typeface="Times New Roman" panose="02020603050405020304" pitchFamily="18" charset="0"/>
              </a:rPr>
              <a:t>The information flow of this paragraph can be represented graphically as follows, where A is given information and B is new information:</a:t>
            </a:r>
            <a:endParaRPr lang="en-IE" sz="1200" dirty="0">
              <a:effectLst/>
              <a:ea typeface="PMingLiU" panose="02020500000000000000" pitchFamily="18" charset="-120"/>
              <a:cs typeface="Times New Roman" panose="02020603050405020304" pitchFamily="18" charset="0"/>
            </a:endParaRPr>
          </a:p>
        </p:txBody>
      </p:sp>
      <p:graphicFrame>
        <p:nvGraphicFramePr>
          <p:cNvPr id="10" name="Table 9">
            <a:extLst>
              <a:ext uri="{FF2B5EF4-FFF2-40B4-BE49-F238E27FC236}">
                <a16:creationId xmlns:a16="http://schemas.microsoft.com/office/drawing/2014/main" id="{0A6024E6-BBD9-CA4C-8785-43540B7E07B2}"/>
              </a:ext>
            </a:extLst>
          </p:cNvPr>
          <p:cNvGraphicFramePr>
            <a:graphicFrameLocks noGrp="1"/>
          </p:cNvGraphicFramePr>
          <p:nvPr/>
        </p:nvGraphicFramePr>
        <p:xfrm>
          <a:off x="4248716" y="4124234"/>
          <a:ext cx="7943285" cy="2733765"/>
        </p:xfrm>
        <a:graphic>
          <a:graphicData uri="http://schemas.openxmlformats.org/drawingml/2006/table">
            <a:tbl>
              <a:tblPr firstRow="1" firstCol="1" bandRow="1">
                <a:tableStyleId>{5C22544A-7EE6-4342-B048-85BDC9FD1C3A}</a:tableStyleId>
              </a:tblPr>
              <a:tblGrid>
                <a:gridCol w="1499929">
                  <a:extLst>
                    <a:ext uri="{9D8B030D-6E8A-4147-A177-3AD203B41FA5}">
                      <a16:colId xmlns:a16="http://schemas.microsoft.com/office/drawing/2014/main" val="3301700083"/>
                    </a:ext>
                  </a:extLst>
                </a:gridCol>
                <a:gridCol w="2957606">
                  <a:extLst>
                    <a:ext uri="{9D8B030D-6E8A-4147-A177-3AD203B41FA5}">
                      <a16:colId xmlns:a16="http://schemas.microsoft.com/office/drawing/2014/main" val="1917883454"/>
                    </a:ext>
                  </a:extLst>
                </a:gridCol>
                <a:gridCol w="3485750">
                  <a:extLst>
                    <a:ext uri="{9D8B030D-6E8A-4147-A177-3AD203B41FA5}">
                      <a16:colId xmlns:a16="http://schemas.microsoft.com/office/drawing/2014/main" val="3439142861"/>
                    </a:ext>
                  </a:extLst>
                </a:gridCol>
              </a:tblGrid>
              <a:tr h="546753">
                <a:tc>
                  <a:txBody>
                    <a:bodyPr/>
                    <a:lstStyle/>
                    <a:p>
                      <a:pPr algn="l">
                        <a:spcAft>
                          <a:spcPts val="0"/>
                        </a:spcAft>
                      </a:pPr>
                      <a:r>
                        <a:rPr lang="en-GB" sz="2000">
                          <a:effectLst/>
                        </a:rPr>
                        <a:t> </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ctr">
                        <a:spcAft>
                          <a:spcPts val="0"/>
                        </a:spcAft>
                      </a:pPr>
                      <a:r>
                        <a:rPr lang="en-GB" sz="2000">
                          <a:effectLst/>
                        </a:rPr>
                        <a:t>Given</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ctr">
                        <a:spcAft>
                          <a:spcPts val="0"/>
                        </a:spcAft>
                      </a:pPr>
                      <a:r>
                        <a:rPr lang="en-GB" sz="2000">
                          <a:effectLst/>
                        </a:rPr>
                        <a:t>New</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08448705"/>
                  </a:ext>
                </a:extLst>
              </a:tr>
              <a:tr h="546753">
                <a:tc>
                  <a:txBody>
                    <a:bodyPr/>
                    <a:lstStyle/>
                    <a:p>
                      <a:pPr algn="l">
                        <a:spcAft>
                          <a:spcPts val="0"/>
                        </a:spcAft>
                      </a:pPr>
                      <a:r>
                        <a:rPr lang="en-GB" sz="2000">
                          <a:effectLst/>
                        </a:rPr>
                        <a:t>A </a:t>
                      </a:r>
                      <a:r>
                        <a:rPr lang="en-GB" sz="2000">
                          <a:effectLst/>
                          <a:sym typeface="Wingdings" pitchFamily="2" charset="2"/>
                        </a:rPr>
                        <a:t></a:t>
                      </a:r>
                      <a:r>
                        <a:rPr lang="en-GB" sz="2000">
                          <a:effectLst/>
                        </a:rPr>
                        <a:t> B</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endParaRPr lang="en-IE" sz="1400" b="1"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endParaRPr lang="en-IE" sz="1400" b="1"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4022703250"/>
                  </a:ext>
                </a:extLst>
              </a:tr>
              <a:tr h="546753">
                <a:tc>
                  <a:txBody>
                    <a:bodyPr/>
                    <a:lstStyle/>
                    <a:p>
                      <a:pPr algn="l">
                        <a:spcAft>
                          <a:spcPts val="0"/>
                        </a:spcAft>
                      </a:pPr>
                      <a:r>
                        <a:rPr lang="en-GB" sz="2000">
                          <a:effectLst/>
                        </a:rPr>
                        <a:t>A </a:t>
                      </a:r>
                      <a:r>
                        <a:rPr lang="en-GB" sz="2000">
                          <a:effectLst/>
                          <a:sym typeface="Wingdings" pitchFamily="2" charset="2"/>
                        </a:rPr>
                        <a:t></a:t>
                      </a:r>
                      <a:r>
                        <a:rPr lang="en-GB" sz="2000">
                          <a:effectLst/>
                        </a:rPr>
                        <a:t> C</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endParaRPr lang="en-IE" sz="1400" b="1"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endParaRPr lang="en-IE" sz="1400" b="1" dirty="0">
                        <a:solidFill>
                          <a:schemeClr val="bg1"/>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78542417"/>
                  </a:ext>
                </a:extLst>
              </a:tr>
              <a:tr h="1093506">
                <a:tc>
                  <a:txBody>
                    <a:bodyPr/>
                    <a:lstStyle/>
                    <a:p>
                      <a:pPr algn="l">
                        <a:spcAft>
                          <a:spcPts val="0"/>
                        </a:spcAft>
                      </a:pPr>
                      <a:r>
                        <a:rPr lang="en-GB" sz="2000">
                          <a:effectLst/>
                        </a:rPr>
                        <a:t>A </a:t>
                      </a:r>
                      <a:r>
                        <a:rPr lang="en-GB" sz="2000">
                          <a:effectLst/>
                          <a:sym typeface="Wingdings" pitchFamily="2" charset="2"/>
                        </a:rPr>
                        <a:t></a:t>
                      </a:r>
                      <a:r>
                        <a:rPr lang="en-GB" sz="2000">
                          <a:effectLst/>
                        </a:rPr>
                        <a:t> D</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endParaRPr lang="en-IE" sz="1400" dirty="0">
                        <a:solidFill>
                          <a:schemeClr val="tx1">
                            <a:lumMod val="50000"/>
                          </a:schemeClr>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endParaRPr lang="en-IE" sz="1400" dirty="0">
                        <a:solidFill>
                          <a:schemeClr val="tx1">
                            <a:lumMod val="50000"/>
                          </a:schemeClr>
                        </a:solidFill>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4176450011"/>
                  </a:ext>
                </a:extLst>
              </a:tr>
            </a:tbl>
          </a:graphicData>
        </a:graphic>
      </p:graphicFrame>
    </p:spTree>
    <p:extLst>
      <p:ext uri="{BB962C8B-B14F-4D97-AF65-F5344CB8AC3E}">
        <p14:creationId xmlns:p14="http://schemas.microsoft.com/office/powerpoint/2010/main" val="3269981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Information Flow</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US" dirty="0"/>
              <a:t>Information flow with in a paragraph can follow two basic patterns of development:</a:t>
            </a:r>
            <a:endParaRPr lang="en-IE" dirty="0"/>
          </a:p>
        </p:txBody>
      </p:sp>
      <p:sp>
        <p:nvSpPr>
          <p:cNvPr id="6" name="Rectangle 5">
            <a:extLst>
              <a:ext uri="{FF2B5EF4-FFF2-40B4-BE49-F238E27FC236}">
                <a16:creationId xmlns:a16="http://schemas.microsoft.com/office/drawing/2014/main" id="{E1EBE5CA-9C6A-AD4F-B006-9ECB5AD22FFE}"/>
              </a:ext>
            </a:extLst>
          </p:cNvPr>
          <p:cNvSpPr/>
          <p:nvPr/>
        </p:nvSpPr>
        <p:spPr>
          <a:xfrm>
            <a:off x="0" y="1260431"/>
            <a:ext cx="12192000" cy="1047979"/>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342900" lvl="0" indent="-342900">
              <a:lnSpc>
                <a:spcPct val="115000"/>
              </a:lnSpc>
              <a:buFont typeface="+mj-lt"/>
              <a:buAutoNum type="alphaUcPeriod"/>
            </a:pPr>
            <a:r>
              <a:rPr lang="en-US" b="1" dirty="0">
                <a:latin typeface="+mj-lt"/>
                <a:ea typeface="PMingLiU" panose="02020500000000000000" pitchFamily="18" charset="-120"/>
                <a:cs typeface="Times New Roman" panose="02020603050405020304" pitchFamily="18" charset="0"/>
              </a:rPr>
              <a:t>Constant theme pattern</a:t>
            </a:r>
            <a:r>
              <a:rPr lang="en-US" dirty="0">
                <a:latin typeface="+mj-lt"/>
                <a:ea typeface="PMingLiU" panose="02020500000000000000" pitchFamily="18" charset="-120"/>
                <a:cs typeface="Times New Roman" panose="02020603050405020304" pitchFamily="18" charset="0"/>
              </a:rPr>
              <a:t>: This is where the given information occurs at the beginning of each sentence. This pattern is often used to focus on a particular topic, such as in scientific texts which describe </a:t>
            </a:r>
            <a:r>
              <a:rPr lang="en-US" dirty="0" smtClean="0">
                <a:latin typeface="+mj-lt"/>
                <a:ea typeface="PMingLiU" panose="02020500000000000000" pitchFamily="18" charset="-120"/>
                <a:cs typeface="Times New Roman" panose="02020603050405020304" pitchFamily="18" charset="0"/>
              </a:rPr>
              <a:t>various </a:t>
            </a:r>
            <a:r>
              <a:rPr lang="en-US" dirty="0">
                <a:latin typeface="+mj-lt"/>
                <a:ea typeface="PMingLiU" panose="02020500000000000000" pitchFamily="18" charset="-120"/>
                <a:cs typeface="Times New Roman" panose="02020603050405020304" pitchFamily="18" charset="0"/>
              </a:rPr>
              <a:t>phenomena:</a:t>
            </a:r>
            <a:endParaRPr lang="en-IE" sz="1600" dirty="0">
              <a:effectLst/>
              <a:latin typeface="+mj-lt"/>
              <a:ea typeface="PMingLiU" panose="02020500000000000000" pitchFamily="18" charset="-120"/>
              <a:cs typeface="Times New Roman" panose="02020603050405020304" pitchFamily="18" charset="0"/>
            </a:endParaRPr>
          </a:p>
        </p:txBody>
      </p:sp>
      <p:sp>
        <p:nvSpPr>
          <p:cNvPr id="8" name="Rectangle 7">
            <a:extLst>
              <a:ext uri="{FF2B5EF4-FFF2-40B4-BE49-F238E27FC236}">
                <a16:creationId xmlns:a16="http://schemas.microsoft.com/office/drawing/2014/main" id="{658663D9-5880-BA43-9935-DA4AB37CB7D2}"/>
              </a:ext>
            </a:extLst>
          </p:cNvPr>
          <p:cNvSpPr/>
          <p:nvPr/>
        </p:nvSpPr>
        <p:spPr>
          <a:xfrm>
            <a:off x="1890852" y="1906762"/>
            <a:ext cx="10301148" cy="1477328"/>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GB" b="1" u="sng" dirty="0">
                <a:ea typeface="PMingLiU" panose="02020500000000000000" pitchFamily="18" charset="-120"/>
              </a:rPr>
              <a:t>The giant panda</a:t>
            </a:r>
            <a:r>
              <a:rPr lang="en-GB" dirty="0">
                <a:ea typeface="PMingLiU" panose="02020500000000000000" pitchFamily="18" charset="-120"/>
              </a:rPr>
              <a:t> is a bear native to south central China. </a:t>
            </a:r>
            <a:r>
              <a:rPr lang="en-GB" b="1" u="sng" dirty="0">
                <a:ea typeface="PMingLiU" panose="02020500000000000000" pitchFamily="18" charset="-120"/>
              </a:rPr>
              <a:t>It</a:t>
            </a:r>
            <a:r>
              <a:rPr lang="en-GB" dirty="0">
                <a:ea typeface="PMingLiU" panose="02020500000000000000" pitchFamily="18" charset="-120"/>
              </a:rPr>
              <a:t> is easily recognized by the large, distinctive black patches around its eyes, over the ears, and across its round body. </a:t>
            </a:r>
            <a:r>
              <a:rPr lang="en-GB" b="1" u="sng" dirty="0">
                <a:ea typeface="PMingLiU" panose="02020500000000000000" pitchFamily="18" charset="-120"/>
              </a:rPr>
              <a:t>In the wild, a panda</a:t>
            </a:r>
            <a:r>
              <a:rPr lang="en-GB" dirty="0">
                <a:ea typeface="PMingLiU" panose="02020500000000000000" pitchFamily="18" charset="-120"/>
              </a:rPr>
              <a:t> generally eats shoots and leaves, although it may occasionally eat birds or rodents. </a:t>
            </a:r>
            <a:r>
              <a:rPr lang="en-GB" b="1" u="sng" dirty="0">
                <a:ea typeface="PMingLiU" panose="02020500000000000000" pitchFamily="18" charset="-120"/>
              </a:rPr>
              <a:t>The giant panda</a:t>
            </a:r>
            <a:r>
              <a:rPr lang="en-GB" dirty="0">
                <a:ea typeface="PMingLiU" panose="02020500000000000000" pitchFamily="18" charset="-120"/>
              </a:rPr>
              <a:t> has been driven out of the lowland areas where it once lived due to farming and deforestation.</a:t>
            </a:r>
            <a:r>
              <a:rPr lang="en-IE" dirty="0"/>
              <a:t> </a:t>
            </a:r>
            <a:endParaRPr lang="en-US" dirty="0"/>
          </a:p>
        </p:txBody>
      </p:sp>
      <p:sp>
        <p:nvSpPr>
          <p:cNvPr id="9" name="Rectangle 8">
            <a:extLst>
              <a:ext uri="{FF2B5EF4-FFF2-40B4-BE49-F238E27FC236}">
                <a16:creationId xmlns:a16="http://schemas.microsoft.com/office/drawing/2014/main" id="{2CDFD816-E62E-4E47-845B-35BE2F137DC1}"/>
              </a:ext>
            </a:extLst>
          </p:cNvPr>
          <p:cNvSpPr/>
          <p:nvPr/>
        </p:nvSpPr>
        <p:spPr>
          <a:xfrm>
            <a:off x="0" y="3749213"/>
            <a:ext cx="12192000" cy="646331"/>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r>
              <a:rPr lang="en-GB" dirty="0">
                <a:ea typeface="PMingLiU" panose="02020500000000000000" pitchFamily="18" charset="-120"/>
                <a:cs typeface="Times New Roman" panose="02020603050405020304" pitchFamily="18" charset="0"/>
              </a:rPr>
              <a:t>The information flow of this paragraph can be represented graphically as follows, where A is given information and B is new information:</a:t>
            </a:r>
            <a:endParaRPr lang="en-IE" sz="1200" dirty="0">
              <a:effectLst/>
              <a:ea typeface="PMingLiU" panose="02020500000000000000" pitchFamily="18" charset="-120"/>
              <a:cs typeface="Times New Roman" panose="02020603050405020304" pitchFamily="18" charset="0"/>
            </a:endParaRPr>
          </a:p>
        </p:txBody>
      </p:sp>
      <p:graphicFrame>
        <p:nvGraphicFramePr>
          <p:cNvPr id="10" name="Table 9">
            <a:extLst>
              <a:ext uri="{FF2B5EF4-FFF2-40B4-BE49-F238E27FC236}">
                <a16:creationId xmlns:a16="http://schemas.microsoft.com/office/drawing/2014/main" id="{0A6024E6-BBD9-CA4C-8785-43540B7E07B2}"/>
              </a:ext>
            </a:extLst>
          </p:cNvPr>
          <p:cNvGraphicFramePr>
            <a:graphicFrameLocks noGrp="1"/>
          </p:cNvGraphicFramePr>
          <p:nvPr/>
        </p:nvGraphicFramePr>
        <p:xfrm>
          <a:off x="4248716" y="4124234"/>
          <a:ext cx="7943285" cy="2733765"/>
        </p:xfrm>
        <a:graphic>
          <a:graphicData uri="http://schemas.openxmlformats.org/drawingml/2006/table">
            <a:tbl>
              <a:tblPr firstRow="1" firstCol="1" bandRow="1">
                <a:tableStyleId>{5C22544A-7EE6-4342-B048-85BDC9FD1C3A}</a:tableStyleId>
              </a:tblPr>
              <a:tblGrid>
                <a:gridCol w="1499929">
                  <a:extLst>
                    <a:ext uri="{9D8B030D-6E8A-4147-A177-3AD203B41FA5}">
                      <a16:colId xmlns:a16="http://schemas.microsoft.com/office/drawing/2014/main" val="3301700083"/>
                    </a:ext>
                  </a:extLst>
                </a:gridCol>
                <a:gridCol w="2957606">
                  <a:extLst>
                    <a:ext uri="{9D8B030D-6E8A-4147-A177-3AD203B41FA5}">
                      <a16:colId xmlns:a16="http://schemas.microsoft.com/office/drawing/2014/main" val="1917883454"/>
                    </a:ext>
                  </a:extLst>
                </a:gridCol>
                <a:gridCol w="3485750">
                  <a:extLst>
                    <a:ext uri="{9D8B030D-6E8A-4147-A177-3AD203B41FA5}">
                      <a16:colId xmlns:a16="http://schemas.microsoft.com/office/drawing/2014/main" val="3439142861"/>
                    </a:ext>
                  </a:extLst>
                </a:gridCol>
              </a:tblGrid>
              <a:tr h="546753">
                <a:tc>
                  <a:txBody>
                    <a:bodyPr/>
                    <a:lstStyle/>
                    <a:p>
                      <a:pPr algn="l">
                        <a:spcAft>
                          <a:spcPts val="0"/>
                        </a:spcAft>
                      </a:pPr>
                      <a:r>
                        <a:rPr lang="en-GB" sz="2000">
                          <a:effectLst/>
                        </a:rPr>
                        <a:t> </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ctr">
                        <a:spcAft>
                          <a:spcPts val="0"/>
                        </a:spcAft>
                      </a:pPr>
                      <a:r>
                        <a:rPr lang="en-GB" sz="2000">
                          <a:effectLst/>
                        </a:rPr>
                        <a:t>Given</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ctr">
                        <a:spcAft>
                          <a:spcPts val="0"/>
                        </a:spcAft>
                      </a:pPr>
                      <a:r>
                        <a:rPr lang="en-GB" sz="2000">
                          <a:effectLst/>
                        </a:rPr>
                        <a:t>New</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08448705"/>
                  </a:ext>
                </a:extLst>
              </a:tr>
              <a:tr h="546753">
                <a:tc>
                  <a:txBody>
                    <a:bodyPr/>
                    <a:lstStyle/>
                    <a:p>
                      <a:pPr algn="l">
                        <a:spcAft>
                          <a:spcPts val="0"/>
                        </a:spcAft>
                      </a:pPr>
                      <a:r>
                        <a:rPr lang="en-GB" sz="2000">
                          <a:effectLst/>
                        </a:rPr>
                        <a:t>A </a:t>
                      </a:r>
                      <a:r>
                        <a:rPr lang="en-GB" sz="2000">
                          <a:effectLst/>
                          <a:sym typeface="Wingdings" pitchFamily="2" charset="2"/>
                        </a:rPr>
                        <a:t></a:t>
                      </a:r>
                      <a:r>
                        <a:rPr lang="en-GB" sz="2000">
                          <a:effectLst/>
                        </a:rPr>
                        <a:t> B</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r>
                        <a:rPr lang="en-GB" sz="2000">
                          <a:effectLst/>
                        </a:rPr>
                        <a:t>The giant panda </a:t>
                      </a:r>
                      <a:r>
                        <a:rPr lang="en-GB" sz="2000">
                          <a:effectLst/>
                          <a:sym typeface="Wingdings" pitchFamily="2" charset="2"/>
                        </a:rPr>
                        <a:t></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r>
                        <a:rPr lang="en-GB" sz="2000">
                          <a:effectLst/>
                        </a:rPr>
                        <a:t>native to China</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4022703250"/>
                  </a:ext>
                </a:extLst>
              </a:tr>
              <a:tr h="546753">
                <a:tc>
                  <a:txBody>
                    <a:bodyPr/>
                    <a:lstStyle/>
                    <a:p>
                      <a:pPr algn="l">
                        <a:spcAft>
                          <a:spcPts val="0"/>
                        </a:spcAft>
                      </a:pPr>
                      <a:r>
                        <a:rPr lang="en-GB" sz="2000">
                          <a:effectLst/>
                        </a:rPr>
                        <a:t>A </a:t>
                      </a:r>
                      <a:r>
                        <a:rPr lang="en-GB" sz="2000">
                          <a:effectLst/>
                          <a:sym typeface="Wingdings" pitchFamily="2" charset="2"/>
                        </a:rPr>
                        <a:t></a:t>
                      </a:r>
                      <a:r>
                        <a:rPr lang="en-GB" sz="2000">
                          <a:effectLst/>
                        </a:rPr>
                        <a:t> C</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r>
                        <a:rPr lang="en-GB" sz="2000">
                          <a:effectLst/>
                        </a:rPr>
                        <a:t>It </a:t>
                      </a:r>
                      <a:r>
                        <a:rPr lang="en-GB" sz="2000">
                          <a:effectLst/>
                          <a:sym typeface="Wingdings" pitchFamily="2" charset="2"/>
                        </a:rPr>
                        <a:t></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r>
                        <a:rPr lang="en-GB" sz="2000">
                          <a:effectLst/>
                        </a:rPr>
                        <a:t>large black patches</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78542417"/>
                  </a:ext>
                </a:extLst>
              </a:tr>
              <a:tr h="1093506">
                <a:tc>
                  <a:txBody>
                    <a:bodyPr/>
                    <a:lstStyle/>
                    <a:p>
                      <a:pPr algn="l">
                        <a:spcAft>
                          <a:spcPts val="0"/>
                        </a:spcAft>
                      </a:pPr>
                      <a:r>
                        <a:rPr lang="en-GB" sz="2000">
                          <a:effectLst/>
                        </a:rPr>
                        <a:t>A </a:t>
                      </a:r>
                      <a:r>
                        <a:rPr lang="en-GB" sz="2000">
                          <a:effectLst/>
                          <a:sym typeface="Wingdings" pitchFamily="2" charset="2"/>
                        </a:rPr>
                        <a:t></a:t>
                      </a:r>
                      <a:r>
                        <a:rPr lang="en-GB" sz="2000">
                          <a:effectLst/>
                        </a:rPr>
                        <a:t> D</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r>
                        <a:rPr lang="en-GB" sz="2000">
                          <a:effectLst/>
                        </a:rPr>
                        <a:t>In the wild, a panda </a:t>
                      </a:r>
                      <a:r>
                        <a:rPr lang="en-GB" sz="2000">
                          <a:effectLst/>
                          <a:sym typeface="Wingdings" pitchFamily="2" charset="2"/>
                        </a:rPr>
                        <a:t></a:t>
                      </a:r>
                      <a:endParaRPr lang="en-IE" sz="14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r>
                        <a:rPr lang="en-GB" sz="2000" dirty="0">
                          <a:effectLst/>
                        </a:rPr>
                        <a:t>eats shoots and leaves</a:t>
                      </a:r>
                      <a:endParaRPr lang="en-IE" sz="1400" dirty="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4176450011"/>
                  </a:ext>
                </a:extLst>
              </a:tr>
            </a:tbl>
          </a:graphicData>
        </a:graphic>
      </p:graphicFrame>
    </p:spTree>
    <p:extLst>
      <p:ext uri="{BB962C8B-B14F-4D97-AF65-F5344CB8AC3E}">
        <p14:creationId xmlns:p14="http://schemas.microsoft.com/office/powerpoint/2010/main" val="1531506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Information Flow</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US" dirty="0">
                <a:solidFill>
                  <a:schemeClr val="tx1">
                    <a:lumMod val="50000"/>
                  </a:schemeClr>
                </a:solidFill>
              </a:rPr>
              <a:t>Information flow with in a paragraph can follow two basic patterns of development:</a:t>
            </a:r>
            <a:endParaRPr lang="en-IE" dirty="0">
              <a:solidFill>
                <a:schemeClr val="tx1">
                  <a:lumMod val="50000"/>
                </a:schemeClr>
              </a:solidFill>
            </a:endParaRPr>
          </a:p>
        </p:txBody>
      </p:sp>
      <p:sp>
        <p:nvSpPr>
          <p:cNvPr id="6" name="Rectangle 5">
            <a:extLst>
              <a:ext uri="{FF2B5EF4-FFF2-40B4-BE49-F238E27FC236}">
                <a16:creationId xmlns:a16="http://schemas.microsoft.com/office/drawing/2014/main" id="{E1EBE5CA-9C6A-AD4F-B006-9ECB5AD22FFE}"/>
              </a:ext>
            </a:extLst>
          </p:cNvPr>
          <p:cNvSpPr/>
          <p:nvPr/>
        </p:nvSpPr>
        <p:spPr>
          <a:xfrm>
            <a:off x="0" y="1260431"/>
            <a:ext cx="12192000" cy="92333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342900" lvl="0" indent="-342900">
              <a:buFont typeface="+mj-lt"/>
              <a:buAutoNum type="alphaUcPeriod" startAt="2"/>
            </a:pPr>
            <a:r>
              <a:rPr lang="en-GB" b="1" dirty="0">
                <a:solidFill>
                  <a:schemeClr val="tx1">
                    <a:lumMod val="50000"/>
                  </a:schemeClr>
                </a:solidFill>
              </a:rPr>
              <a:t>Progressive Pattern</a:t>
            </a:r>
            <a:r>
              <a:rPr lang="en-GB" dirty="0">
                <a:solidFill>
                  <a:schemeClr val="tx1">
                    <a:lumMod val="50000"/>
                  </a:schemeClr>
                </a:solidFill>
              </a:rPr>
              <a:t>: This is where the new information of a sentence becomes the given information of the next sentence. It is often used to show a development from one idea to the next, such as in developing an argument:</a:t>
            </a:r>
            <a:endParaRPr lang="en-IE" dirty="0">
              <a:solidFill>
                <a:schemeClr val="tx1">
                  <a:lumMod val="50000"/>
                </a:schemeClr>
              </a:solidFill>
            </a:endParaRPr>
          </a:p>
        </p:txBody>
      </p:sp>
      <p:sp>
        <p:nvSpPr>
          <p:cNvPr id="8" name="Rectangle 7">
            <a:extLst>
              <a:ext uri="{FF2B5EF4-FFF2-40B4-BE49-F238E27FC236}">
                <a16:creationId xmlns:a16="http://schemas.microsoft.com/office/drawing/2014/main" id="{658663D9-5880-BA43-9935-DA4AB37CB7D2}"/>
              </a:ext>
            </a:extLst>
          </p:cNvPr>
          <p:cNvSpPr/>
          <p:nvPr/>
        </p:nvSpPr>
        <p:spPr>
          <a:xfrm>
            <a:off x="3299790" y="1937660"/>
            <a:ext cx="8892209" cy="1754326"/>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US" b="1" u="sng" dirty="0">
                <a:solidFill>
                  <a:schemeClr val="tx1">
                    <a:lumMod val="50000"/>
                  </a:schemeClr>
                </a:solidFill>
              </a:rPr>
              <a:t>This type of product-based orientation</a:t>
            </a:r>
            <a:r>
              <a:rPr lang="en-US" dirty="0">
                <a:solidFill>
                  <a:schemeClr val="tx1">
                    <a:lumMod val="50000"/>
                  </a:schemeClr>
                </a:solidFill>
              </a:rPr>
              <a:t>, however, can create </a:t>
            </a:r>
            <a:r>
              <a:rPr lang="en-US" b="1" dirty="0">
                <a:solidFill>
                  <a:schemeClr val="tx1">
                    <a:lumMod val="50000"/>
                  </a:schemeClr>
                </a:solidFill>
              </a:rPr>
              <a:t>serious problems</a:t>
            </a:r>
            <a:r>
              <a:rPr lang="en-US" dirty="0">
                <a:solidFill>
                  <a:schemeClr val="tx1">
                    <a:lumMod val="50000"/>
                  </a:schemeClr>
                </a:solidFill>
              </a:rPr>
              <a:t>. </a:t>
            </a:r>
            <a:r>
              <a:rPr lang="en-US" b="1" u="sng" dirty="0">
                <a:solidFill>
                  <a:schemeClr val="tx1">
                    <a:lumMod val="50000"/>
                  </a:schemeClr>
                </a:solidFill>
              </a:rPr>
              <a:t>One drawback</a:t>
            </a:r>
            <a:r>
              <a:rPr lang="en-US" dirty="0">
                <a:solidFill>
                  <a:schemeClr val="tx1">
                    <a:lumMod val="50000"/>
                  </a:schemeClr>
                </a:solidFill>
              </a:rPr>
              <a:t> is that the formal patterns provided by the English teacher may </a:t>
            </a:r>
            <a:r>
              <a:rPr lang="en-US" b="1" dirty="0">
                <a:solidFill>
                  <a:schemeClr val="tx1">
                    <a:lumMod val="50000"/>
                  </a:schemeClr>
                </a:solidFill>
              </a:rPr>
              <a:t>not be realistic examples of texts that students encounter</a:t>
            </a:r>
            <a:r>
              <a:rPr lang="en-US" dirty="0">
                <a:solidFill>
                  <a:schemeClr val="tx1">
                    <a:lumMod val="50000"/>
                  </a:schemeClr>
                </a:solidFill>
              </a:rPr>
              <a:t>, or need to produce, during their academic studies (Hyland, 2003). For example, outside of the English classroom, </a:t>
            </a:r>
            <a:r>
              <a:rPr lang="en-US" b="1" u="sng" dirty="0">
                <a:solidFill>
                  <a:schemeClr val="tx1">
                    <a:lumMod val="50000"/>
                  </a:schemeClr>
                </a:solidFill>
              </a:rPr>
              <a:t>students</a:t>
            </a:r>
            <a:r>
              <a:rPr lang="en-US" dirty="0">
                <a:solidFill>
                  <a:schemeClr val="tx1">
                    <a:lumMod val="50000"/>
                  </a:schemeClr>
                </a:solidFill>
              </a:rPr>
              <a:t> may never be required to </a:t>
            </a:r>
            <a:r>
              <a:rPr lang="en-US" b="1" dirty="0">
                <a:solidFill>
                  <a:schemeClr val="tx1">
                    <a:lumMod val="50000"/>
                  </a:schemeClr>
                </a:solidFill>
              </a:rPr>
              <a:t>produce a “cause and effect” essay</a:t>
            </a:r>
            <a:r>
              <a:rPr lang="en-US" dirty="0">
                <a:solidFill>
                  <a:schemeClr val="tx1">
                    <a:lumMod val="50000"/>
                  </a:schemeClr>
                </a:solidFill>
              </a:rPr>
              <a:t> for their university content teachers.</a:t>
            </a:r>
          </a:p>
        </p:txBody>
      </p:sp>
      <p:sp>
        <p:nvSpPr>
          <p:cNvPr id="9" name="Rectangle 8">
            <a:extLst>
              <a:ext uri="{FF2B5EF4-FFF2-40B4-BE49-F238E27FC236}">
                <a16:creationId xmlns:a16="http://schemas.microsoft.com/office/drawing/2014/main" id="{2CDFD816-E62E-4E47-845B-35BE2F137DC1}"/>
              </a:ext>
            </a:extLst>
          </p:cNvPr>
          <p:cNvSpPr/>
          <p:nvPr/>
        </p:nvSpPr>
        <p:spPr>
          <a:xfrm>
            <a:off x="0" y="3749213"/>
            <a:ext cx="12192000" cy="646331"/>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r>
              <a:rPr lang="en-GB" b="1" dirty="0">
                <a:ea typeface="PMingLiU" panose="02020500000000000000" pitchFamily="18" charset="-120"/>
                <a:cs typeface="Times New Roman" panose="02020603050405020304" pitchFamily="18" charset="0"/>
              </a:rPr>
              <a:t>The information flow of this paragraph can be represented graphically as follows, where A is given information and B is new information:</a:t>
            </a:r>
            <a:endParaRPr lang="en-IE" sz="1200" b="1" dirty="0">
              <a:effectLst/>
              <a:ea typeface="PMingLiU" panose="02020500000000000000" pitchFamily="18" charset="-120"/>
              <a:cs typeface="Times New Roman" panose="02020603050405020304" pitchFamily="18" charset="0"/>
            </a:endParaRPr>
          </a:p>
        </p:txBody>
      </p:sp>
      <p:graphicFrame>
        <p:nvGraphicFramePr>
          <p:cNvPr id="10" name="Table 9">
            <a:extLst>
              <a:ext uri="{FF2B5EF4-FFF2-40B4-BE49-F238E27FC236}">
                <a16:creationId xmlns:a16="http://schemas.microsoft.com/office/drawing/2014/main" id="{0A6024E6-BBD9-CA4C-8785-43540B7E07B2}"/>
              </a:ext>
            </a:extLst>
          </p:cNvPr>
          <p:cNvGraphicFramePr>
            <a:graphicFrameLocks noGrp="1"/>
          </p:cNvGraphicFramePr>
          <p:nvPr/>
        </p:nvGraphicFramePr>
        <p:xfrm>
          <a:off x="4248715" y="4214393"/>
          <a:ext cx="7943285" cy="2643607"/>
        </p:xfrm>
        <a:graphic>
          <a:graphicData uri="http://schemas.openxmlformats.org/drawingml/2006/table">
            <a:tbl>
              <a:tblPr firstRow="1" firstCol="1" bandRow="1">
                <a:tableStyleId>{5C22544A-7EE6-4342-B048-85BDC9FD1C3A}</a:tableStyleId>
              </a:tblPr>
              <a:tblGrid>
                <a:gridCol w="1499929">
                  <a:extLst>
                    <a:ext uri="{9D8B030D-6E8A-4147-A177-3AD203B41FA5}">
                      <a16:colId xmlns:a16="http://schemas.microsoft.com/office/drawing/2014/main" val="3301700083"/>
                    </a:ext>
                  </a:extLst>
                </a:gridCol>
                <a:gridCol w="2957606">
                  <a:extLst>
                    <a:ext uri="{9D8B030D-6E8A-4147-A177-3AD203B41FA5}">
                      <a16:colId xmlns:a16="http://schemas.microsoft.com/office/drawing/2014/main" val="1917883454"/>
                    </a:ext>
                  </a:extLst>
                </a:gridCol>
                <a:gridCol w="3485750">
                  <a:extLst>
                    <a:ext uri="{9D8B030D-6E8A-4147-A177-3AD203B41FA5}">
                      <a16:colId xmlns:a16="http://schemas.microsoft.com/office/drawing/2014/main" val="3439142861"/>
                    </a:ext>
                  </a:extLst>
                </a:gridCol>
              </a:tblGrid>
              <a:tr h="354031">
                <a:tc>
                  <a:txBody>
                    <a:bodyPr/>
                    <a:lstStyle/>
                    <a:p>
                      <a:pPr algn="just">
                        <a:spcAft>
                          <a:spcPts val="0"/>
                        </a:spcAft>
                      </a:pPr>
                      <a:r>
                        <a:rPr lang="en-GB" sz="2000">
                          <a:effectLst/>
                          <a:latin typeface="+mn-lt"/>
                          <a:ea typeface="PMingLiU" panose="02020500000000000000" pitchFamily="18" charset="-120"/>
                          <a:cs typeface="Times New Roman" panose="02020603050405020304" pitchFamily="18" charset="0"/>
                        </a:rPr>
                        <a:t> </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b="1">
                          <a:effectLst/>
                          <a:latin typeface="+mn-lt"/>
                          <a:ea typeface="PMingLiU" panose="02020500000000000000" pitchFamily="18" charset="-120"/>
                          <a:cs typeface="Times New Roman" panose="02020603050405020304" pitchFamily="18" charset="0"/>
                        </a:rPr>
                        <a:t>Given</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b="1">
                          <a:effectLst/>
                          <a:latin typeface="+mn-lt"/>
                          <a:ea typeface="PMingLiU" panose="02020500000000000000" pitchFamily="18" charset="-120"/>
                          <a:cs typeface="Times New Roman" panose="02020603050405020304" pitchFamily="18" charset="0"/>
                        </a:rPr>
                        <a:t>New</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08448705"/>
                  </a:ext>
                </a:extLst>
              </a:tr>
              <a:tr h="603503">
                <a:tc>
                  <a:txBody>
                    <a:bodyPr/>
                    <a:lstStyle/>
                    <a:p>
                      <a:pPr algn="just">
                        <a:spcAft>
                          <a:spcPts val="0"/>
                        </a:spcAft>
                      </a:pPr>
                      <a:r>
                        <a:rPr lang="en-GB" sz="2000">
                          <a:effectLst/>
                          <a:latin typeface="+mn-lt"/>
                          <a:ea typeface="PMingLiU" panose="02020500000000000000" pitchFamily="18" charset="-120"/>
                          <a:cs typeface="Times New Roman" panose="02020603050405020304" pitchFamily="18" charset="0"/>
                        </a:rPr>
                        <a:t>A </a:t>
                      </a:r>
                      <a:r>
                        <a:rPr lang="en-GB" sz="2000">
                          <a:effectLst/>
                          <a:latin typeface="+mn-lt"/>
                          <a:ea typeface="PMingLiU" panose="02020500000000000000" pitchFamily="18" charset="-120"/>
                          <a:cs typeface="Times New Roman" panose="02020603050405020304" pitchFamily="18" charset="0"/>
                          <a:sym typeface="Wingdings" pitchFamily="2" charset="2"/>
                        </a:rPr>
                        <a:t></a:t>
                      </a:r>
                      <a:r>
                        <a:rPr lang="en-GB" sz="2000">
                          <a:effectLst/>
                          <a:latin typeface="+mn-lt"/>
                          <a:ea typeface="PMingLiU" panose="02020500000000000000" pitchFamily="18" charset="-120"/>
                          <a:cs typeface="Times New Roman" panose="02020603050405020304" pitchFamily="18" charset="0"/>
                        </a:rPr>
                        <a:t> B</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endParaRPr lang="en-IE" sz="2000" b="1"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endParaRPr lang="en-IE" sz="2000" b="1"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4022703250"/>
                  </a:ext>
                </a:extLst>
              </a:tr>
              <a:tr h="603503">
                <a:tc>
                  <a:txBody>
                    <a:bodyPr/>
                    <a:lstStyle/>
                    <a:p>
                      <a:pPr algn="just">
                        <a:spcAft>
                          <a:spcPts val="0"/>
                        </a:spcAft>
                      </a:pPr>
                      <a:r>
                        <a:rPr lang="en-GB" sz="2000">
                          <a:effectLst/>
                          <a:latin typeface="+mn-lt"/>
                          <a:ea typeface="PMingLiU" panose="02020500000000000000" pitchFamily="18" charset="-120"/>
                          <a:cs typeface="Times New Roman" panose="02020603050405020304" pitchFamily="18" charset="0"/>
                        </a:rPr>
                        <a:t>B </a:t>
                      </a:r>
                      <a:r>
                        <a:rPr lang="en-GB" sz="2000">
                          <a:effectLst/>
                          <a:latin typeface="+mn-lt"/>
                          <a:ea typeface="PMingLiU" panose="02020500000000000000" pitchFamily="18" charset="-120"/>
                          <a:cs typeface="Times New Roman" panose="02020603050405020304" pitchFamily="18" charset="0"/>
                          <a:sym typeface="Wingdings" pitchFamily="2" charset="2"/>
                        </a:rPr>
                        <a:t></a:t>
                      </a:r>
                      <a:r>
                        <a:rPr lang="en-GB" sz="2000">
                          <a:effectLst/>
                          <a:latin typeface="+mn-lt"/>
                          <a:ea typeface="PMingLiU" panose="02020500000000000000" pitchFamily="18" charset="-120"/>
                          <a:cs typeface="Times New Roman" panose="02020603050405020304" pitchFamily="18" charset="0"/>
                        </a:rPr>
                        <a:t> C</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endParaRPr lang="en-IE" sz="2000" b="1"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endParaRPr lang="en-IE" sz="2000" b="1" dirty="0">
                        <a:solidFill>
                          <a:schemeClr val="bg1"/>
                        </a:solidFill>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78542417"/>
                  </a:ext>
                </a:extLst>
              </a:tr>
              <a:tr h="1082570">
                <a:tc>
                  <a:txBody>
                    <a:bodyPr/>
                    <a:lstStyle/>
                    <a:p>
                      <a:pPr algn="just">
                        <a:spcAft>
                          <a:spcPts val="0"/>
                        </a:spcAft>
                      </a:pPr>
                      <a:r>
                        <a:rPr lang="en-GB" sz="2000" dirty="0">
                          <a:effectLst/>
                          <a:latin typeface="+mn-lt"/>
                          <a:ea typeface="PMingLiU" panose="02020500000000000000" pitchFamily="18" charset="-120"/>
                          <a:cs typeface="Times New Roman" panose="02020603050405020304" pitchFamily="18" charset="0"/>
                        </a:rPr>
                        <a:t>C </a:t>
                      </a:r>
                      <a:r>
                        <a:rPr lang="en-GB" sz="2000" dirty="0">
                          <a:effectLst/>
                          <a:latin typeface="+mn-lt"/>
                          <a:ea typeface="PMingLiU" panose="02020500000000000000" pitchFamily="18" charset="-120"/>
                          <a:cs typeface="Times New Roman" panose="02020603050405020304" pitchFamily="18" charset="0"/>
                          <a:sym typeface="Wingdings" pitchFamily="2" charset="2"/>
                        </a:rPr>
                        <a:t></a:t>
                      </a:r>
                      <a:r>
                        <a:rPr lang="en-GB" sz="2000" dirty="0">
                          <a:effectLst/>
                          <a:latin typeface="+mn-lt"/>
                          <a:ea typeface="PMingLiU" panose="02020500000000000000" pitchFamily="18" charset="-120"/>
                          <a:cs typeface="Times New Roman" panose="02020603050405020304" pitchFamily="18" charset="0"/>
                        </a:rPr>
                        <a:t> D</a:t>
                      </a:r>
                      <a:endParaRPr lang="en-IE" sz="2000" dirty="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endParaRPr lang="en-IE" sz="2000" b="1" dirty="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endParaRPr lang="en-IE" sz="2000" b="1" dirty="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4176450011"/>
                  </a:ext>
                </a:extLst>
              </a:tr>
            </a:tbl>
          </a:graphicData>
        </a:graphic>
      </p:graphicFrame>
    </p:spTree>
    <p:extLst>
      <p:ext uri="{BB962C8B-B14F-4D97-AF65-F5344CB8AC3E}">
        <p14:creationId xmlns:p14="http://schemas.microsoft.com/office/powerpoint/2010/main" val="491255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Information Flow</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US" dirty="0"/>
              <a:t>Information flow with in a paragraph can follow two basic patterns of development:</a:t>
            </a:r>
            <a:endParaRPr lang="en-IE" dirty="0"/>
          </a:p>
        </p:txBody>
      </p:sp>
      <p:sp>
        <p:nvSpPr>
          <p:cNvPr id="6" name="Rectangle 5">
            <a:extLst>
              <a:ext uri="{FF2B5EF4-FFF2-40B4-BE49-F238E27FC236}">
                <a16:creationId xmlns:a16="http://schemas.microsoft.com/office/drawing/2014/main" id="{E1EBE5CA-9C6A-AD4F-B006-9ECB5AD22FFE}"/>
              </a:ext>
            </a:extLst>
          </p:cNvPr>
          <p:cNvSpPr/>
          <p:nvPr/>
        </p:nvSpPr>
        <p:spPr>
          <a:xfrm>
            <a:off x="0" y="1260431"/>
            <a:ext cx="12192000" cy="92333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marL="342900" lvl="0" indent="-342900">
              <a:buFont typeface="+mj-lt"/>
              <a:buAutoNum type="alphaUcPeriod" startAt="2"/>
            </a:pPr>
            <a:r>
              <a:rPr lang="en-GB" b="1" dirty="0"/>
              <a:t>Progressive Pattern</a:t>
            </a:r>
            <a:r>
              <a:rPr lang="en-GB" dirty="0"/>
              <a:t>: This is where the new information of a sentence becomes the given information of the next sentence. It is often used to show a development from one idea to the next, such as in developing an argument:</a:t>
            </a:r>
            <a:endParaRPr lang="en-IE" dirty="0"/>
          </a:p>
        </p:txBody>
      </p:sp>
      <p:sp>
        <p:nvSpPr>
          <p:cNvPr id="8" name="Rectangle 7">
            <a:extLst>
              <a:ext uri="{FF2B5EF4-FFF2-40B4-BE49-F238E27FC236}">
                <a16:creationId xmlns:a16="http://schemas.microsoft.com/office/drawing/2014/main" id="{658663D9-5880-BA43-9935-DA4AB37CB7D2}"/>
              </a:ext>
            </a:extLst>
          </p:cNvPr>
          <p:cNvSpPr/>
          <p:nvPr/>
        </p:nvSpPr>
        <p:spPr>
          <a:xfrm>
            <a:off x="3299790" y="1937660"/>
            <a:ext cx="8892209" cy="1754326"/>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en-US" b="1" u="sng" dirty="0"/>
              <a:t>This type of product-based orientation</a:t>
            </a:r>
            <a:r>
              <a:rPr lang="en-US" dirty="0"/>
              <a:t>, however, can create serious problems. </a:t>
            </a:r>
            <a:r>
              <a:rPr lang="en-US" b="1" u="sng" dirty="0"/>
              <a:t>One drawback</a:t>
            </a:r>
            <a:r>
              <a:rPr lang="en-US" dirty="0"/>
              <a:t> is that the formal patterns provided by the English teacher may not be realistic examples of texts that students encounter, or need to produce, during their academic studies (Hyland, 2003). For example, outside of the English classroom, </a:t>
            </a:r>
            <a:r>
              <a:rPr lang="en-US" b="1" u="sng" dirty="0"/>
              <a:t>students</a:t>
            </a:r>
            <a:r>
              <a:rPr lang="en-US" dirty="0"/>
              <a:t> may never be required to produce a “cause and effect” essay for their university content teachers.</a:t>
            </a:r>
          </a:p>
        </p:txBody>
      </p:sp>
      <p:sp>
        <p:nvSpPr>
          <p:cNvPr id="9" name="Rectangle 8">
            <a:extLst>
              <a:ext uri="{FF2B5EF4-FFF2-40B4-BE49-F238E27FC236}">
                <a16:creationId xmlns:a16="http://schemas.microsoft.com/office/drawing/2014/main" id="{2CDFD816-E62E-4E47-845B-35BE2F137DC1}"/>
              </a:ext>
            </a:extLst>
          </p:cNvPr>
          <p:cNvSpPr/>
          <p:nvPr/>
        </p:nvSpPr>
        <p:spPr>
          <a:xfrm>
            <a:off x="0" y="3749213"/>
            <a:ext cx="12192000" cy="646331"/>
          </a:xfrm>
          <a:prstGeom prst="rect">
            <a:avLst/>
          </a:prstGeom>
        </p:spPr>
        <p:style>
          <a:lnRef idx="0">
            <a:schemeClr val="accent5"/>
          </a:lnRef>
          <a:fillRef idx="3">
            <a:schemeClr val="accent5"/>
          </a:fillRef>
          <a:effectRef idx="3">
            <a:schemeClr val="accent5"/>
          </a:effectRef>
          <a:fontRef idx="minor">
            <a:schemeClr val="lt1"/>
          </a:fontRef>
        </p:style>
        <p:txBody>
          <a:bodyPr wrap="square">
            <a:spAutoFit/>
          </a:bodyPr>
          <a:lstStyle/>
          <a:p>
            <a:r>
              <a:rPr lang="en-GB" dirty="0">
                <a:ea typeface="PMingLiU" panose="02020500000000000000" pitchFamily="18" charset="-120"/>
                <a:cs typeface="Times New Roman" panose="02020603050405020304" pitchFamily="18" charset="0"/>
              </a:rPr>
              <a:t>The information flow of this paragraph can be represented graphically as follows, where A is given information and B is new information:</a:t>
            </a:r>
            <a:endParaRPr lang="en-IE" sz="1200" dirty="0">
              <a:effectLst/>
              <a:ea typeface="PMingLiU" panose="02020500000000000000" pitchFamily="18" charset="-120"/>
              <a:cs typeface="Times New Roman" panose="02020603050405020304" pitchFamily="18" charset="0"/>
            </a:endParaRPr>
          </a:p>
        </p:txBody>
      </p:sp>
      <p:graphicFrame>
        <p:nvGraphicFramePr>
          <p:cNvPr id="10" name="Table 9">
            <a:extLst>
              <a:ext uri="{FF2B5EF4-FFF2-40B4-BE49-F238E27FC236}">
                <a16:creationId xmlns:a16="http://schemas.microsoft.com/office/drawing/2014/main" id="{0A6024E6-BBD9-CA4C-8785-43540B7E07B2}"/>
              </a:ext>
            </a:extLst>
          </p:cNvPr>
          <p:cNvGraphicFramePr>
            <a:graphicFrameLocks noGrp="1"/>
          </p:cNvGraphicFramePr>
          <p:nvPr/>
        </p:nvGraphicFramePr>
        <p:xfrm>
          <a:off x="4248715" y="4214393"/>
          <a:ext cx="7943285" cy="2655801"/>
        </p:xfrm>
        <a:graphic>
          <a:graphicData uri="http://schemas.openxmlformats.org/drawingml/2006/table">
            <a:tbl>
              <a:tblPr firstRow="1" firstCol="1" bandRow="1">
                <a:tableStyleId>{5C22544A-7EE6-4342-B048-85BDC9FD1C3A}</a:tableStyleId>
              </a:tblPr>
              <a:tblGrid>
                <a:gridCol w="1499929">
                  <a:extLst>
                    <a:ext uri="{9D8B030D-6E8A-4147-A177-3AD203B41FA5}">
                      <a16:colId xmlns:a16="http://schemas.microsoft.com/office/drawing/2014/main" val="3301700083"/>
                    </a:ext>
                  </a:extLst>
                </a:gridCol>
                <a:gridCol w="2957606">
                  <a:extLst>
                    <a:ext uri="{9D8B030D-6E8A-4147-A177-3AD203B41FA5}">
                      <a16:colId xmlns:a16="http://schemas.microsoft.com/office/drawing/2014/main" val="1917883454"/>
                    </a:ext>
                  </a:extLst>
                </a:gridCol>
                <a:gridCol w="3485750">
                  <a:extLst>
                    <a:ext uri="{9D8B030D-6E8A-4147-A177-3AD203B41FA5}">
                      <a16:colId xmlns:a16="http://schemas.microsoft.com/office/drawing/2014/main" val="3439142861"/>
                    </a:ext>
                  </a:extLst>
                </a:gridCol>
              </a:tblGrid>
              <a:tr h="354031">
                <a:tc>
                  <a:txBody>
                    <a:bodyPr/>
                    <a:lstStyle/>
                    <a:p>
                      <a:pPr algn="just">
                        <a:spcAft>
                          <a:spcPts val="0"/>
                        </a:spcAft>
                      </a:pPr>
                      <a:r>
                        <a:rPr lang="en-GB" sz="2000">
                          <a:effectLst/>
                          <a:latin typeface="+mn-lt"/>
                          <a:ea typeface="PMingLiU" panose="02020500000000000000" pitchFamily="18" charset="-120"/>
                          <a:cs typeface="Times New Roman" panose="02020603050405020304" pitchFamily="18" charset="0"/>
                        </a:rPr>
                        <a:t> </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b="1">
                          <a:effectLst/>
                          <a:latin typeface="+mn-lt"/>
                          <a:ea typeface="PMingLiU" panose="02020500000000000000" pitchFamily="18" charset="-120"/>
                          <a:cs typeface="Times New Roman" panose="02020603050405020304" pitchFamily="18" charset="0"/>
                        </a:rPr>
                        <a:t>Given</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b="1">
                          <a:effectLst/>
                          <a:latin typeface="+mn-lt"/>
                          <a:ea typeface="PMingLiU" panose="02020500000000000000" pitchFamily="18" charset="-120"/>
                          <a:cs typeface="Times New Roman" panose="02020603050405020304" pitchFamily="18" charset="0"/>
                        </a:rPr>
                        <a:t>New</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08448705"/>
                  </a:ext>
                </a:extLst>
              </a:tr>
              <a:tr h="603503">
                <a:tc>
                  <a:txBody>
                    <a:bodyPr/>
                    <a:lstStyle/>
                    <a:p>
                      <a:pPr algn="just">
                        <a:spcAft>
                          <a:spcPts val="0"/>
                        </a:spcAft>
                      </a:pPr>
                      <a:r>
                        <a:rPr lang="en-GB" sz="2000">
                          <a:effectLst/>
                          <a:latin typeface="+mn-lt"/>
                          <a:ea typeface="PMingLiU" panose="02020500000000000000" pitchFamily="18" charset="-120"/>
                          <a:cs typeface="Times New Roman" panose="02020603050405020304" pitchFamily="18" charset="0"/>
                        </a:rPr>
                        <a:t>A </a:t>
                      </a:r>
                      <a:r>
                        <a:rPr lang="en-GB" sz="2000">
                          <a:effectLst/>
                          <a:latin typeface="+mn-lt"/>
                          <a:ea typeface="PMingLiU" panose="02020500000000000000" pitchFamily="18" charset="-120"/>
                          <a:cs typeface="Times New Roman" panose="02020603050405020304" pitchFamily="18" charset="0"/>
                          <a:sym typeface="Wingdings" pitchFamily="2" charset="2"/>
                        </a:rPr>
                        <a:t></a:t>
                      </a:r>
                      <a:r>
                        <a:rPr lang="en-GB" sz="2000">
                          <a:effectLst/>
                          <a:latin typeface="+mn-lt"/>
                          <a:ea typeface="PMingLiU" panose="02020500000000000000" pitchFamily="18" charset="-120"/>
                          <a:cs typeface="Times New Roman" panose="02020603050405020304" pitchFamily="18" charset="0"/>
                        </a:rPr>
                        <a:t> B</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latin typeface="+mn-lt"/>
                          <a:ea typeface="PMingLiU" panose="02020500000000000000" pitchFamily="18" charset="-120"/>
                          <a:cs typeface="Times New Roman" panose="02020603050405020304" pitchFamily="18" charset="0"/>
                        </a:rPr>
                        <a:t>Product-based orientation </a:t>
                      </a:r>
                      <a:r>
                        <a:rPr lang="en-GB" sz="2000">
                          <a:effectLst/>
                          <a:latin typeface="+mn-lt"/>
                          <a:ea typeface="PMingLiU" panose="02020500000000000000" pitchFamily="18" charset="-120"/>
                          <a:cs typeface="Times New Roman" panose="02020603050405020304" pitchFamily="18" charset="0"/>
                          <a:sym typeface="Wingdings" pitchFamily="2" charset="2"/>
                        </a:rPr>
                        <a:t></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latin typeface="+mn-lt"/>
                          <a:ea typeface="PMingLiU" panose="02020500000000000000" pitchFamily="18" charset="-120"/>
                          <a:cs typeface="Times New Roman" panose="02020603050405020304" pitchFamily="18" charset="0"/>
                        </a:rPr>
                        <a:t>Serious problems</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4022703250"/>
                  </a:ext>
                </a:extLst>
              </a:tr>
              <a:tr h="603503">
                <a:tc>
                  <a:txBody>
                    <a:bodyPr/>
                    <a:lstStyle/>
                    <a:p>
                      <a:pPr algn="just">
                        <a:spcAft>
                          <a:spcPts val="0"/>
                        </a:spcAft>
                      </a:pPr>
                      <a:r>
                        <a:rPr lang="en-GB" sz="2000">
                          <a:effectLst/>
                          <a:latin typeface="+mn-lt"/>
                          <a:ea typeface="PMingLiU" panose="02020500000000000000" pitchFamily="18" charset="-120"/>
                          <a:cs typeface="Times New Roman" panose="02020603050405020304" pitchFamily="18" charset="0"/>
                        </a:rPr>
                        <a:t>B </a:t>
                      </a:r>
                      <a:r>
                        <a:rPr lang="en-GB" sz="2000">
                          <a:effectLst/>
                          <a:latin typeface="+mn-lt"/>
                          <a:ea typeface="PMingLiU" panose="02020500000000000000" pitchFamily="18" charset="-120"/>
                          <a:cs typeface="Times New Roman" panose="02020603050405020304" pitchFamily="18" charset="0"/>
                          <a:sym typeface="Wingdings" pitchFamily="2" charset="2"/>
                        </a:rPr>
                        <a:t></a:t>
                      </a:r>
                      <a:r>
                        <a:rPr lang="en-GB" sz="2000">
                          <a:effectLst/>
                          <a:latin typeface="+mn-lt"/>
                          <a:ea typeface="PMingLiU" panose="02020500000000000000" pitchFamily="18" charset="-120"/>
                          <a:cs typeface="Times New Roman" panose="02020603050405020304" pitchFamily="18" charset="0"/>
                        </a:rPr>
                        <a:t> C</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latin typeface="+mn-lt"/>
                          <a:ea typeface="PMingLiU" panose="02020500000000000000" pitchFamily="18" charset="-120"/>
                          <a:cs typeface="Times New Roman" panose="02020603050405020304" pitchFamily="18" charset="0"/>
                        </a:rPr>
                        <a:t>One drawback </a:t>
                      </a:r>
                      <a:r>
                        <a:rPr lang="en-GB" sz="2000">
                          <a:effectLst/>
                          <a:latin typeface="+mn-lt"/>
                          <a:ea typeface="PMingLiU" panose="02020500000000000000" pitchFamily="18" charset="-120"/>
                          <a:cs typeface="Times New Roman" panose="02020603050405020304" pitchFamily="18" charset="0"/>
                          <a:sym typeface="Wingdings" pitchFamily="2" charset="2"/>
                        </a:rPr>
                        <a:t></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l">
                        <a:spcAft>
                          <a:spcPts val="0"/>
                        </a:spcAft>
                      </a:pPr>
                      <a:r>
                        <a:rPr lang="en-GB" sz="2000">
                          <a:effectLst/>
                          <a:latin typeface="+mn-lt"/>
                          <a:ea typeface="PMingLiU" panose="02020500000000000000" pitchFamily="18" charset="-120"/>
                          <a:cs typeface="Times New Roman" panose="02020603050405020304" pitchFamily="18" charset="0"/>
                        </a:rPr>
                        <a:t>Not realistic examples that students encounter</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78542417"/>
                  </a:ext>
                </a:extLst>
              </a:tr>
              <a:tr h="1082570">
                <a:tc>
                  <a:txBody>
                    <a:bodyPr/>
                    <a:lstStyle/>
                    <a:p>
                      <a:pPr algn="just">
                        <a:spcAft>
                          <a:spcPts val="0"/>
                        </a:spcAft>
                      </a:pPr>
                      <a:r>
                        <a:rPr lang="en-GB" sz="2000" dirty="0">
                          <a:effectLst/>
                          <a:latin typeface="+mn-lt"/>
                          <a:ea typeface="PMingLiU" panose="02020500000000000000" pitchFamily="18" charset="-120"/>
                          <a:cs typeface="Times New Roman" panose="02020603050405020304" pitchFamily="18" charset="0"/>
                        </a:rPr>
                        <a:t>C </a:t>
                      </a:r>
                      <a:r>
                        <a:rPr lang="en-GB" sz="2000" dirty="0">
                          <a:effectLst/>
                          <a:latin typeface="+mn-lt"/>
                          <a:ea typeface="PMingLiU" panose="02020500000000000000" pitchFamily="18" charset="-120"/>
                          <a:cs typeface="Times New Roman" panose="02020603050405020304" pitchFamily="18" charset="0"/>
                          <a:sym typeface="Wingdings" pitchFamily="2" charset="2"/>
                        </a:rPr>
                        <a:t></a:t>
                      </a:r>
                      <a:r>
                        <a:rPr lang="en-GB" sz="2000" dirty="0">
                          <a:effectLst/>
                          <a:latin typeface="+mn-lt"/>
                          <a:ea typeface="PMingLiU" panose="02020500000000000000" pitchFamily="18" charset="-120"/>
                          <a:cs typeface="Times New Roman" panose="02020603050405020304" pitchFamily="18" charset="0"/>
                        </a:rPr>
                        <a:t> D</a:t>
                      </a:r>
                      <a:endParaRPr lang="en-IE" sz="2000" dirty="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latin typeface="+mn-lt"/>
                          <a:ea typeface="PMingLiU" panose="02020500000000000000" pitchFamily="18" charset="-120"/>
                          <a:cs typeface="Times New Roman" panose="02020603050405020304" pitchFamily="18" charset="0"/>
                        </a:rPr>
                        <a:t>Students </a:t>
                      </a:r>
                      <a:r>
                        <a:rPr lang="en-GB" sz="2000">
                          <a:effectLst/>
                          <a:latin typeface="+mn-lt"/>
                          <a:ea typeface="PMingLiU" panose="02020500000000000000" pitchFamily="18" charset="-120"/>
                          <a:cs typeface="Times New Roman" panose="02020603050405020304" pitchFamily="18" charset="0"/>
                          <a:sym typeface="Wingdings" pitchFamily="2" charset="2"/>
                        </a:rPr>
                        <a:t></a:t>
                      </a:r>
                      <a:endParaRPr lang="en-IE" sz="2000">
                        <a:effectLst/>
                        <a:latin typeface="+mn-lt"/>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dirty="0">
                          <a:effectLst/>
                          <a:latin typeface="+mn-lt"/>
                          <a:ea typeface="PMingLiU" panose="02020500000000000000" pitchFamily="18" charset="-120"/>
                          <a:cs typeface="Times New Roman" panose="02020603050405020304" pitchFamily="18" charset="0"/>
                        </a:rPr>
                        <a:t>May never produce a “cause and effect” essay</a:t>
                      </a:r>
                      <a:endParaRPr lang="en-IE" sz="2000" dirty="0">
                        <a:effectLst/>
                        <a:latin typeface="+mn-lt"/>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4176450011"/>
                  </a:ext>
                </a:extLst>
              </a:tr>
            </a:tbl>
          </a:graphicData>
        </a:graphic>
      </p:graphicFrame>
    </p:spTree>
    <p:extLst>
      <p:ext uri="{BB962C8B-B14F-4D97-AF65-F5344CB8AC3E}">
        <p14:creationId xmlns:p14="http://schemas.microsoft.com/office/powerpoint/2010/main" val="413723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Information Flow</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4" name="Content Placeholder 3">
            <a:extLst>
              <a:ext uri="{FF2B5EF4-FFF2-40B4-BE49-F238E27FC236}">
                <a16:creationId xmlns:a16="http://schemas.microsoft.com/office/drawing/2014/main" id="{D0D8CBF3-E13D-DC49-A0CF-D87036F950BD}"/>
              </a:ext>
            </a:extLst>
          </p:cNvPr>
          <p:cNvGraphicFramePr>
            <a:graphicFrameLocks noGrp="1"/>
          </p:cNvGraphicFramePr>
          <p:nvPr>
            <p:ph idx="1"/>
            <p:extLst>
              <p:ext uri="{D42A27DB-BD31-4B8C-83A1-F6EECF244321}">
                <p14:modId xmlns:p14="http://schemas.microsoft.com/office/powerpoint/2010/main" val="3212386902"/>
              </p:ext>
            </p:extLst>
          </p:nvPr>
        </p:nvGraphicFramePr>
        <p:xfrm>
          <a:off x="5115338" y="1260432"/>
          <a:ext cx="7076660" cy="5597568"/>
        </p:xfrm>
        <a:graphic>
          <a:graphicData uri="http://schemas.openxmlformats.org/drawingml/2006/table">
            <a:tbl>
              <a:tblPr firstRow="1" firstCol="1" bandRow="1">
                <a:tableStyleId>{5C22544A-7EE6-4342-B048-85BDC9FD1C3A}</a:tableStyleId>
              </a:tblPr>
              <a:tblGrid>
                <a:gridCol w="1871117">
                  <a:extLst>
                    <a:ext uri="{9D8B030D-6E8A-4147-A177-3AD203B41FA5}">
                      <a16:colId xmlns:a16="http://schemas.microsoft.com/office/drawing/2014/main" val="2804356817"/>
                    </a:ext>
                  </a:extLst>
                </a:gridCol>
                <a:gridCol w="1871117">
                  <a:extLst>
                    <a:ext uri="{9D8B030D-6E8A-4147-A177-3AD203B41FA5}">
                      <a16:colId xmlns:a16="http://schemas.microsoft.com/office/drawing/2014/main" val="2043025074"/>
                    </a:ext>
                  </a:extLst>
                </a:gridCol>
                <a:gridCol w="2035610">
                  <a:extLst>
                    <a:ext uri="{9D8B030D-6E8A-4147-A177-3AD203B41FA5}">
                      <a16:colId xmlns:a16="http://schemas.microsoft.com/office/drawing/2014/main" val="119288417"/>
                    </a:ext>
                  </a:extLst>
                </a:gridCol>
                <a:gridCol w="1298816">
                  <a:extLst>
                    <a:ext uri="{9D8B030D-6E8A-4147-A177-3AD203B41FA5}">
                      <a16:colId xmlns:a16="http://schemas.microsoft.com/office/drawing/2014/main" val="33583434"/>
                    </a:ext>
                  </a:extLst>
                </a:gridCol>
              </a:tblGrid>
              <a:tr h="621952">
                <a:tc>
                  <a:txBody>
                    <a:bodyPr/>
                    <a:lstStyle/>
                    <a:p>
                      <a:pPr algn="just">
                        <a:spcAft>
                          <a:spcPts val="0"/>
                        </a:spcAft>
                      </a:pPr>
                      <a:r>
                        <a:rPr lang="en-GB" sz="2000">
                          <a:effectLst/>
                        </a:rPr>
                        <a:t>Sentence 1</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A (given) </a:t>
                      </a:r>
                      <a:r>
                        <a:rPr lang="en-GB" sz="2000">
                          <a:effectLst/>
                          <a:sym typeface="Wingdings" pitchFamily="2" charset="2"/>
                        </a:rPr>
                        <a:t></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B (new)</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 </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566801136"/>
                  </a:ext>
                </a:extLst>
              </a:tr>
              <a:tr h="1243904">
                <a:tc>
                  <a:txBody>
                    <a:bodyPr/>
                    <a:lstStyle/>
                    <a:p>
                      <a:pPr algn="just">
                        <a:spcAft>
                          <a:spcPts val="0"/>
                        </a:spcAft>
                      </a:pPr>
                      <a:r>
                        <a:rPr lang="en-GB" sz="2000">
                          <a:effectLst/>
                        </a:rPr>
                        <a:t>Sentence 2</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 </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B (given)</a:t>
                      </a:r>
                      <a:r>
                        <a:rPr lang="en-GB" sz="2000">
                          <a:effectLst/>
                          <a:sym typeface="Wingdings" pitchFamily="2" charset="2"/>
                        </a:rPr>
                        <a:t></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C (new)</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3820852074"/>
                  </a:ext>
                </a:extLst>
              </a:tr>
              <a:tr h="1243904">
                <a:tc>
                  <a:txBody>
                    <a:bodyPr/>
                    <a:lstStyle/>
                    <a:p>
                      <a:pPr algn="just">
                        <a:spcAft>
                          <a:spcPts val="0"/>
                        </a:spcAft>
                      </a:pPr>
                      <a:r>
                        <a:rPr lang="en-GB" sz="2000">
                          <a:effectLst/>
                        </a:rPr>
                        <a:t>Sentence 3</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 </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B (given)</a:t>
                      </a:r>
                      <a:r>
                        <a:rPr lang="en-GB" sz="2000">
                          <a:effectLst/>
                          <a:sym typeface="Wingdings" pitchFamily="2" charset="2"/>
                        </a:rPr>
                        <a:t></a:t>
                      </a:r>
                      <a:r>
                        <a:rPr lang="en-GB" sz="2000">
                          <a:effectLst/>
                        </a:rPr>
                        <a:t> </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D (new)</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1631824705"/>
                  </a:ext>
                </a:extLst>
              </a:tr>
              <a:tr h="621952">
                <a:tc>
                  <a:txBody>
                    <a:bodyPr/>
                    <a:lstStyle/>
                    <a:p>
                      <a:pPr algn="just">
                        <a:spcAft>
                          <a:spcPts val="0"/>
                        </a:spcAft>
                      </a:pPr>
                      <a:r>
                        <a:rPr lang="en-GB" sz="2000">
                          <a:effectLst/>
                        </a:rPr>
                        <a:t>Sentence 4</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A (given)</a:t>
                      </a:r>
                      <a:r>
                        <a:rPr lang="en-GB" sz="2000">
                          <a:effectLst/>
                          <a:sym typeface="Wingdings" pitchFamily="2" charset="2"/>
                        </a:rPr>
                        <a:t></a:t>
                      </a:r>
                      <a:r>
                        <a:rPr lang="en-GB" sz="2000">
                          <a:effectLst/>
                        </a:rPr>
                        <a:t> </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E (new)</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 </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017354652"/>
                  </a:ext>
                </a:extLst>
              </a:tr>
              <a:tr h="621952">
                <a:tc>
                  <a:txBody>
                    <a:bodyPr/>
                    <a:lstStyle/>
                    <a:p>
                      <a:pPr algn="just">
                        <a:spcAft>
                          <a:spcPts val="0"/>
                        </a:spcAft>
                      </a:pPr>
                      <a:r>
                        <a:rPr lang="en-GB" sz="2000">
                          <a:effectLst/>
                        </a:rPr>
                        <a:t>Sentence 5</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 </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E (given)</a:t>
                      </a:r>
                      <a:r>
                        <a:rPr lang="en-GB" sz="2000">
                          <a:effectLst/>
                          <a:sym typeface="Wingdings" pitchFamily="2" charset="2"/>
                        </a:rPr>
                        <a:t></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F (new)</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3551296041"/>
                  </a:ext>
                </a:extLst>
              </a:tr>
              <a:tr h="1243904">
                <a:tc>
                  <a:txBody>
                    <a:bodyPr/>
                    <a:lstStyle/>
                    <a:p>
                      <a:pPr algn="just">
                        <a:spcAft>
                          <a:spcPts val="0"/>
                        </a:spcAft>
                      </a:pPr>
                      <a:r>
                        <a:rPr lang="en-GB" sz="2000">
                          <a:effectLst/>
                        </a:rPr>
                        <a:t>Sentence 6</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dirty="0">
                          <a:effectLst/>
                        </a:rPr>
                        <a:t> </a:t>
                      </a:r>
                      <a:endParaRPr lang="en-IE" sz="2000" dirty="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a:effectLst/>
                        </a:rPr>
                        <a:t>E (given)</a:t>
                      </a:r>
                      <a:r>
                        <a:rPr lang="en-GB" sz="2000">
                          <a:effectLst/>
                          <a:sym typeface="Wingdings" pitchFamily="2" charset="2"/>
                        </a:rPr>
                        <a:t></a:t>
                      </a:r>
                      <a:r>
                        <a:rPr lang="en-GB" sz="2000">
                          <a:effectLst/>
                        </a:rPr>
                        <a:t> </a:t>
                      </a:r>
                      <a:endParaRPr lang="en-IE" sz="200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tc>
                  <a:txBody>
                    <a:bodyPr/>
                    <a:lstStyle/>
                    <a:p>
                      <a:pPr algn="just">
                        <a:spcAft>
                          <a:spcPts val="0"/>
                        </a:spcAft>
                      </a:pPr>
                      <a:r>
                        <a:rPr lang="en-GB" sz="2000" dirty="0">
                          <a:effectLst/>
                        </a:rPr>
                        <a:t>G (new)</a:t>
                      </a:r>
                      <a:endParaRPr lang="en-IE" sz="2000" dirty="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2168855070"/>
                  </a:ext>
                </a:extLst>
              </a:tr>
            </a:tbl>
          </a:graphicData>
        </a:graphic>
      </p:graphicFrame>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646331"/>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en-GB" dirty="0"/>
              <a:t>However, more typically, a paragraph would follow a combination of these two patterns, as represented below:</a:t>
            </a:r>
            <a:endParaRPr lang="en-IE" dirty="0"/>
          </a:p>
        </p:txBody>
      </p:sp>
      <p:pic>
        <p:nvPicPr>
          <p:cNvPr id="6" name="Picture 5">
            <a:extLst>
              <a:ext uri="{FF2B5EF4-FFF2-40B4-BE49-F238E27FC236}">
                <a16:creationId xmlns:a16="http://schemas.microsoft.com/office/drawing/2014/main" id="{A33CC676-D71E-B045-BB87-5926301981C5}"/>
              </a:ext>
            </a:extLst>
          </p:cNvPr>
          <p:cNvPicPr>
            <a:picLocks noChangeAspect="1"/>
          </p:cNvPicPr>
          <p:nvPr/>
        </p:nvPicPr>
        <p:blipFill>
          <a:blip r:embed="rId3"/>
          <a:stretch>
            <a:fillRect/>
          </a:stretch>
        </p:blipFill>
        <p:spPr>
          <a:xfrm>
            <a:off x="510209" y="2474843"/>
            <a:ext cx="4459356" cy="29729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6392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Paragraph Analysis: Task 9</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4" name="Content Placeholder 3">
            <a:extLst>
              <a:ext uri="{FF2B5EF4-FFF2-40B4-BE49-F238E27FC236}">
                <a16:creationId xmlns:a16="http://schemas.microsoft.com/office/drawing/2014/main" id="{ED9A6068-9CC1-9443-9F82-E055C9BA49B3}"/>
              </a:ext>
            </a:extLst>
          </p:cNvPr>
          <p:cNvGraphicFramePr>
            <a:graphicFrameLocks noGrp="1"/>
          </p:cNvGraphicFramePr>
          <p:nvPr>
            <p:ph idx="1"/>
          </p:nvPr>
        </p:nvGraphicFramePr>
        <p:xfrm>
          <a:off x="0" y="2091428"/>
          <a:ext cx="12192000" cy="4766572"/>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val="3407896116"/>
                    </a:ext>
                  </a:extLst>
                </a:gridCol>
              </a:tblGrid>
              <a:tr h="4766572">
                <a:tc>
                  <a:txBody>
                    <a:bodyPr/>
                    <a:lstStyle/>
                    <a:p>
                      <a:pPr algn="l">
                        <a:spcAft>
                          <a:spcPts val="0"/>
                        </a:spcAft>
                      </a:pPr>
                      <a:r>
                        <a:rPr lang="en-US" sz="2000" dirty="0">
                          <a:effectLst/>
                        </a:rPr>
                        <a:t> </a:t>
                      </a:r>
                      <a:endParaRPr lang="en-IE" sz="2000" dirty="0">
                        <a:effectLst/>
                      </a:endParaRPr>
                    </a:p>
                    <a:p>
                      <a:pPr algn="l">
                        <a:lnSpc>
                          <a:spcPct val="150000"/>
                        </a:lnSpc>
                        <a:spcAft>
                          <a:spcPts val="0"/>
                        </a:spcAft>
                      </a:pPr>
                      <a:r>
                        <a:rPr lang="en-US" sz="2000" dirty="0">
                          <a:effectLst/>
                        </a:rPr>
                        <a:t>Nuclear energy is not a safe, clean and reliable energy. Nuclear power is generated by nuclear fission. It will not produce carbon dioxide or air pollution, but during the nuclear fission process, radiation is released. The radiation is usually so small that may not cause any effect, but if any accidents happen, large amounts of radiation could be released in the surrounding area, destroying the environment and causing large scale loss of life. Nuclear disaster would bring ecological disaster and many kinds of animals and plants would disappear.  The delicate balance of the eco-system would be compromised. After the Chernobyl disaster, for example, the radiation leak caused large scale destruction and loss of life.</a:t>
                      </a:r>
                      <a:endParaRPr lang="en-IE" sz="2000" dirty="0">
                        <a:effectLst/>
                      </a:endParaRPr>
                    </a:p>
                    <a:p>
                      <a:pPr algn="l">
                        <a:spcAft>
                          <a:spcPts val="0"/>
                        </a:spcAft>
                      </a:pPr>
                      <a:r>
                        <a:rPr lang="en-GB" sz="2000" dirty="0">
                          <a:effectLst/>
                        </a:rPr>
                        <a:t> </a:t>
                      </a:r>
                      <a:endParaRPr lang="en-IE" sz="2000" dirty="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tc>
                <a:extLst>
                  <a:ext uri="{0D108BD9-81ED-4DB2-BD59-A6C34878D82A}">
                    <a16:rowId xmlns:a16="http://schemas.microsoft.com/office/drawing/2014/main" val="1546674232"/>
                  </a:ext>
                </a:extLst>
              </a:tr>
            </a:tbl>
          </a:graphicData>
        </a:graphic>
      </p:graphicFrame>
      <p:sp>
        <p:nvSpPr>
          <p:cNvPr id="7" name="Rectangle 6">
            <a:extLst>
              <a:ext uri="{FF2B5EF4-FFF2-40B4-BE49-F238E27FC236}">
                <a16:creationId xmlns:a16="http://schemas.microsoft.com/office/drawing/2014/main" id="{30E350A9-E078-D44C-A618-2A96AF0655F4}"/>
              </a:ext>
            </a:extLst>
          </p:cNvPr>
          <p:cNvSpPr/>
          <p:nvPr/>
        </p:nvSpPr>
        <p:spPr>
          <a:xfrm>
            <a:off x="1517924" y="614100"/>
            <a:ext cx="9421545" cy="1477328"/>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285750" indent="-285750">
              <a:buFont typeface="Arial" panose="020B0604020202020204" pitchFamily="34" charset="0"/>
              <a:buChar char="•"/>
            </a:pPr>
            <a:r>
              <a:rPr lang="en-GB" dirty="0"/>
              <a:t>Analyse the following student paragraph in terms of its information flow. </a:t>
            </a:r>
          </a:p>
          <a:p>
            <a:pPr marL="285750" indent="-285750">
              <a:buFont typeface="Arial" panose="020B0604020202020204" pitchFamily="34" charset="0"/>
              <a:buChar char="•"/>
            </a:pPr>
            <a:r>
              <a:rPr lang="en-GB" dirty="0"/>
              <a:t>In each sentence, draw a circle around </a:t>
            </a:r>
            <a:r>
              <a:rPr lang="en-GB" dirty="0">
                <a:highlight>
                  <a:srgbClr val="000000"/>
                </a:highlight>
              </a:rPr>
              <a:t>the given information</a:t>
            </a:r>
            <a:r>
              <a:rPr lang="en-GB" dirty="0"/>
              <a:t> and a square around </a:t>
            </a:r>
            <a:r>
              <a:rPr lang="en-GB" dirty="0">
                <a:highlight>
                  <a:srgbClr val="0000FF"/>
                </a:highlight>
              </a:rPr>
              <a:t>the new information</a:t>
            </a:r>
            <a:r>
              <a:rPr lang="en-GB" dirty="0"/>
              <a:t>. </a:t>
            </a:r>
          </a:p>
          <a:p>
            <a:pPr marL="285750" indent="-285750">
              <a:buFont typeface="Arial" panose="020B0604020202020204" pitchFamily="34" charset="0"/>
              <a:buChar char="•"/>
            </a:pPr>
            <a:r>
              <a:rPr lang="en-GB" dirty="0"/>
              <a:t>Then draw arrows to show how the given information relates to previous sentences. (You can use coloured pens, if you have them).</a:t>
            </a:r>
            <a:endParaRPr lang="en-IE" dirty="0"/>
          </a:p>
        </p:txBody>
      </p:sp>
    </p:spTree>
    <p:extLst>
      <p:ext uri="{BB962C8B-B14F-4D97-AF65-F5344CB8AC3E}">
        <p14:creationId xmlns:p14="http://schemas.microsoft.com/office/powerpoint/2010/main" val="2959994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Discussion &amp; Suggestion: Task 10</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graphicFrame>
        <p:nvGraphicFramePr>
          <p:cNvPr id="4" name="Content Placeholder 3">
            <a:extLst>
              <a:ext uri="{FF2B5EF4-FFF2-40B4-BE49-F238E27FC236}">
                <a16:creationId xmlns:a16="http://schemas.microsoft.com/office/drawing/2014/main" id="{17429B36-07C9-FF43-A6FE-53AB841AA3AE}"/>
              </a:ext>
            </a:extLst>
          </p:cNvPr>
          <p:cNvGraphicFramePr>
            <a:graphicFrameLocks noGrp="1"/>
          </p:cNvGraphicFramePr>
          <p:nvPr>
            <p:ph idx="1"/>
            <p:extLst>
              <p:ext uri="{D42A27DB-BD31-4B8C-83A1-F6EECF244321}">
                <p14:modId xmlns:p14="http://schemas.microsoft.com/office/powerpoint/2010/main" val="3804238215"/>
              </p:ext>
            </p:extLst>
          </p:nvPr>
        </p:nvGraphicFramePr>
        <p:xfrm>
          <a:off x="0" y="2091428"/>
          <a:ext cx="12192000" cy="4766572"/>
        </p:xfrm>
        <a:graphic>
          <a:graphicData uri="http://schemas.openxmlformats.org/drawingml/2006/table">
            <a:tbl>
              <a:tblPr firstRow="1" firstCol="1" bandRow="1">
                <a:tableStyleId>{5C22544A-7EE6-4342-B048-85BDC9FD1C3A}</a:tableStyleId>
              </a:tblPr>
              <a:tblGrid>
                <a:gridCol w="12192000">
                  <a:extLst>
                    <a:ext uri="{9D8B030D-6E8A-4147-A177-3AD203B41FA5}">
                      <a16:colId xmlns:a16="http://schemas.microsoft.com/office/drawing/2014/main" val="4259968433"/>
                    </a:ext>
                  </a:extLst>
                </a:gridCol>
              </a:tblGrid>
              <a:tr h="4766572">
                <a:tc>
                  <a:txBody>
                    <a:bodyPr/>
                    <a:lstStyle/>
                    <a:p>
                      <a:pPr algn="just">
                        <a:spcBef>
                          <a:spcPts val="1200"/>
                        </a:spcBef>
                        <a:spcAft>
                          <a:spcPts val="600"/>
                        </a:spcAft>
                      </a:pPr>
                      <a:r>
                        <a:rPr lang="en-GB" sz="2200" dirty="0">
                          <a:effectLst/>
                        </a:rPr>
                        <a:t>Citizens are very concerned about the issues related to them. If the case is beneficial and pressing to them, they will get involved. There is a serious housing shortage in Hong Kong. Citizens think that it is important for the Chief Executive to solve this difficulty. According to a survey done by the University of Hong Kong (HKU Pop Site, 2016), above 90% of the interviewees believe that is essential for the housing problem to be included in the policy address. We realize that living is one of the basic necessities. People who live in this city are going to reveal their needs by protesting and demonstrating when the government does not take any action. It presents that residents will fight against injustice. This case also verifies social indifference rarely emerges in society.  Everyone will strive for better rights and interests while both of them eventually benefit those parties.</a:t>
                      </a:r>
                      <a:endParaRPr lang="en-IE" sz="2200" dirty="0">
                        <a:effectLst/>
                        <a:latin typeface="Tahoma" panose="020B0604030504040204" pitchFamily="34" charset="0"/>
                        <a:ea typeface="PMingLiU" panose="02020500000000000000" pitchFamily="18" charset="-120"/>
                        <a:cs typeface="Times New Roman" panose="02020603050405020304" pitchFamily="18" charset="0"/>
                      </a:endParaRPr>
                    </a:p>
                  </a:txBody>
                  <a:tcPr marL="68580" marR="68580" marT="0" marB="0">
                    <a:solidFill>
                      <a:schemeClr val="accent5"/>
                    </a:solidFill>
                  </a:tcPr>
                </a:tc>
                <a:extLst>
                  <a:ext uri="{0D108BD9-81ED-4DB2-BD59-A6C34878D82A}">
                    <a16:rowId xmlns:a16="http://schemas.microsoft.com/office/drawing/2014/main" val="261923486"/>
                  </a:ext>
                </a:extLst>
              </a:tr>
            </a:tbl>
          </a:graphicData>
        </a:graphic>
      </p:graphicFrame>
      <p:sp>
        <p:nvSpPr>
          <p:cNvPr id="7" name="Rectangle 6">
            <a:extLst>
              <a:ext uri="{FF2B5EF4-FFF2-40B4-BE49-F238E27FC236}">
                <a16:creationId xmlns:a16="http://schemas.microsoft.com/office/drawing/2014/main" id="{30E350A9-E078-D44C-A618-2A96AF0655F4}"/>
              </a:ext>
            </a:extLst>
          </p:cNvPr>
          <p:cNvSpPr/>
          <p:nvPr/>
        </p:nvSpPr>
        <p:spPr>
          <a:xfrm>
            <a:off x="0" y="614100"/>
            <a:ext cx="10939469" cy="1477328"/>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marL="285750" indent="-285750">
              <a:buFont typeface="Arial" panose="020B0604020202020204" pitchFamily="34" charset="0"/>
              <a:buChar char="•"/>
            </a:pPr>
            <a:r>
              <a:rPr lang="en-GB" dirty="0"/>
              <a:t>The following paragraph was written by a student and arguing that social indifference is not a problem in Hong Kong. </a:t>
            </a:r>
          </a:p>
          <a:p>
            <a:pPr marL="285750" indent="-285750">
              <a:buFont typeface="Arial" panose="020B0604020202020204" pitchFamily="34" charset="0"/>
              <a:buChar char="•"/>
            </a:pPr>
            <a:r>
              <a:rPr lang="en-GB" dirty="0"/>
              <a:t>The paragraph is an example which does </a:t>
            </a:r>
            <a:r>
              <a:rPr lang="en-GB" b="1" u="sng" dirty="0"/>
              <a:t>NOT</a:t>
            </a:r>
            <a:r>
              <a:rPr lang="en-GB" dirty="0"/>
              <a:t> follow the principles of information flow. </a:t>
            </a:r>
          </a:p>
          <a:p>
            <a:pPr marL="285750" indent="-285750">
              <a:buFont typeface="Arial" panose="020B0604020202020204" pitchFamily="34" charset="0"/>
              <a:buChar char="•"/>
            </a:pPr>
            <a:r>
              <a:rPr lang="en-GB" dirty="0"/>
              <a:t>Discuss with a partner where the paragraph lacks flow and suggest how the paragraph could be rewritten to achieve better flow.</a:t>
            </a:r>
            <a:endParaRPr lang="en-IE" dirty="0"/>
          </a:p>
        </p:txBody>
      </p:sp>
    </p:spTree>
    <p:extLst>
      <p:ext uri="{BB962C8B-B14F-4D97-AF65-F5344CB8AC3E}">
        <p14:creationId xmlns:p14="http://schemas.microsoft.com/office/powerpoint/2010/main" val="3803387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44" y="0"/>
            <a:ext cx="9598305" cy="1075765"/>
          </a:xfrm>
        </p:spPr>
        <p:txBody>
          <a:bodyPr/>
          <a:lstStyle/>
          <a:p>
            <a:r>
              <a:rPr lang="en-US" b="1" dirty="0"/>
              <a:t>Your Essay: Task 11</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39469" y="0"/>
            <a:ext cx="1252531" cy="1003023"/>
          </a:xfrm>
          <a:prstGeom prst="rect">
            <a:avLst/>
          </a:prstGeom>
          <a:effectLst>
            <a:softEdge rad="0"/>
          </a:effectLst>
          <a:scene3d>
            <a:camera prst="orthographicFront"/>
            <a:lightRig rig="threePt" dir="t"/>
          </a:scene3d>
          <a:sp3d>
            <a:bevelT w="139700" h="139700" prst="divot"/>
            <a:bevelB w="139700" h="139700" prst="divot"/>
          </a:sp3d>
        </p:spPr>
      </p:pic>
      <p:sp>
        <p:nvSpPr>
          <p:cNvPr id="3" name="Content Placeholder 2"/>
          <p:cNvSpPr>
            <a:spLocks noGrp="1"/>
          </p:cNvSpPr>
          <p:nvPr>
            <p:ph idx="1"/>
          </p:nvPr>
        </p:nvSpPr>
        <p:spPr>
          <a:xfrm>
            <a:off x="5336770" y="1659728"/>
            <a:ext cx="6855229" cy="5198272"/>
          </a:xfrm>
        </p:spPr>
        <p:txBody>
          <a:bodyPr>
            <a:normAutofit/>
          </a:bodyPr>
          <a:lstStyle/>
          <a:p>
            <a:r>
              <a:rPr lang="en-US" sz="2400" dirty="0"/>
              <a:t>Choose one paragraph from the draft of your writing assignment. </a:t>
            </a:r>
          </a:p>
          <a:p>
            <a:r>
              <a:rPr lang="en-US" sz="2400" dirty="0"/>
              <a:t>Exchange this paragraph with a partner. </a:t>
            </a:r>
          </a:p>
          <a:p>
            <a:r>
              <a:rPr lang="en-US" sz="2400" dirty="0"/>
              <a:t>Check the paragraph for information flow and give your partner suggestions about how to achieve better flow within the paragraph.</a:t>
            </a:r>
            <a:endParaRPr lang="en-IE" sz="2400" dirty="0"/>
          </a:p>
          <a:p>
            <a:endParaRPr lang="en-US" b="1" dirty="0">
              <a:solidFill>
                <a:schemeClr val="tx1"/>
              </a:solidFill>
            </a:endParaRPr>
          </a:p>
        </p:txBody>
      </p:sp>
      <p:pic>
        <p:nvPicPr>
          <p:cNvPr id="4" name="Picture 3">
            <a:extLst>
              <a:ext uri="{FF2B5EF4-FFF2-40B4-BE49-F238E27FC236}">
                <a16:creationId xmlns:a16="http://schemas.microsoft.com/office/drawing/2014/main" id="{12E76222-094F-3D48-8B32-0970E9B48057}"/>
              </a:ext>
            </a:extLst>
          </p:cNvPr>
          <p:cNvPicPr>
            <a:picLocks noChangeAspect="1"/>
          </p:cNvPicPr>
          <p:nvPr/>
        </p:nvPicPr>
        <p:blipFill rotWithShape="1">
          <a:blip r:embed="rId3"/>
          <a:srcRect b="6393"/>
          <a:stretch/>
        </p:blipFill>
        <p:spPr>
          <a:xfrm>
            <a:off x="758896" y="1534491"/>
            <a:ext cx="4292600" cy="401817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02170187"/>
      </p:ext>
    </p:extLst>
  </p:cSld>
  <p:clrMapOvr>
    <a:masterClrMapping/>
  </p:clrMapOvr>
</p:sld>
</file>

<file path=ppt/theme/theme1.xml><?xml version="1.0" encoding="utf-8"?>
<a:theme xmlns:a="http://schemas.openxmlformats.org/drawingml/2006/main" name="Wisp">
  <a:themeElements>
    <a:clrScheme name="Custom 1">
      <a:dk1>
        <a:srgbClr val="000000"/>
      </a:dk1>
      <a:lt1>
        <a:srgbClr val="FFFFFF"/>
      </a:lt1>
      <a:dk2>
        <a:srgbClr val="44546A"/>
      </a:dk2>
      <a:lt2>
        <a:srgbClr val="E7E6E6"/>
      </a:lt2>
      <a:accent1>
        <a:srgbClr val="EC7C3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1" id="{CF1EC92E-0BFE-2141-BB89-EBCC2049F6A2}" vid="{AEB72230-B2E9-D240-A7C6-FBCAAE6DC5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3188</TotalTime>
  <Words>3756</Words>
  <Application>Microsoft Office PowerPoint</Application>
  <PresentationFormat>Widescreen</PresentationFormat>
  <Paragraphs>266</Paragraphs>
  <Slides>22</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22</vt:i4>
      </vt:variant>
    </vt:vector>
  </HeadingPairs>
  <TitlesOfParts>
    <vt:vector size="35" baseType="lpstr">
      <vt:lpstr>Batang</vt:lpstr>
      <vt:lpstr>MS Mincho</vt:lpstr>
      <vt:lpstr>PMingLiU</vt:lpstr>
      <vt:lpstr>Arial</vt:lpstr>
      <vt:lpstr>Calibri</vt:lpstr>
      <vt:lpstr>Cambria</vt:lpstr>
      <vt:lpstr>Century Gothic</vt:lpstr>
      <vt:lpstr>Symbol</vt:lpstr>
      <vt:lpstr>Tahoma</vt:lpstr>
      <vt:lpstr>Times New Roman</vt:lpstr>
      <vt:lpstr>Wingdings</vt:lpstr>
      <vt:lpstr>Wingdings 3</vt:lpstr>
      <vt:lpstr>Wisp</vt:lpstr>
      <vt:lpstr>LC0200A: EAP 1 – Unit 10 English for Academic Purposes</vt:lpstr>
      <vt:lpstr>Today’s Class Objectives </vt:lpstr>
      <vt:lpstr>Paragraph Structure: Reflection</vt:lpstr>
      <vt:lpstr>Analysis: Task 2</vt:lpstr>
      <vt:lpstr>Analysis: Task 2</vt:lpstr>
      <vt:lpstr>Topic Sentences</vt:lpstr>
      <vt:lpstr>Analysis of Topic Sentences </vt:lpstr>
      <vt:lpstr>Analysis of Topic Sentences </vt:lpstr>
      <vt:lpstr>Elaboration</vt:lpstr>
      <vt:lpstr>Brainstorming: Task 5</vt:lpstr>
      <vt:lpstr>Identifying Elaboration Types: Task (6) 7</vt:lpstr>
      <vt:lpstr>Some Thoughts on Elaboration </vt:lpstr>
      <vt:lpstr>Revising your Elaboration: Task 8</vt:lpstr>
      <vt:lpstr>Information Flow </vt:lpstr>
      <vt:lpstr>Information Flow</vt:lpstr>
      <vt:lpstr>Information Flow</vt:lpstr>
      <vt:lpstr>Information Flow</vt:lpstr>
      <vt:lpstr>Information Flow</vt:lpstr>
      <vt:lpstr>Information Flow</vt:lpstr>
      <vt:lpstr>Paragraph Analysis: Task 9</vt:lpstr>
      <vt:lpstr>Discussion &amp; Suggestion: Task 10</vt:lpstr>
      <vt:lpstr>Your Essay: Task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EL0200A: EAP 1 English for Academic Purposes</dc:title>
  <dc:creator>Mr. John Mc Colgan</dc:creator>
  <cp:lastModifiedBy>Ms. OSTASZEWSKA Magdalena Maria</cp:lastModifiedBy>
  <cp:revision>172</cp:revision>
  <cp:lastPrinted>2019-06-14T00:34:32Z</cp:lastPrinted>
  <dcterms:created xsi:type="dcterms:W3CDTF">2019-06-06T04:29:23Z</dcterms:created>
  <dcterms:modified xsi:type="dcterms:W3CDTF">2021-09-10T13:21:28Z</dcterms:modified>
</cp:coreProperties>
</file>