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593" r:id="rId2"/>
    <p:sldId id="601" r:id="rId3"/>
    <p:sldId id="603" r:id="rId4"/>
    <p:sldId id="604" r:id="rId5"/>
    <p:sldId id="609" r:id="rId6"/>
    <p:sldId id="608" r:id="rId7"/>
    <p:sldId id="607" r:id="rId8"/>
    <p:sldId id="594" r:id="rId9"/>
    <p:sldId id="266" r:id="rId10"/>
    <p:sldId id="267" r:id="rId11"/>
    <p:sldId id="268" r:id="rId12"/>
    <p:sldId id="269" r:id="rId13"/>
    <p:sldId id="270" r:id="rId14"/>
    <p:sldId id="271" r:id="rId15"/>
    <p:sldId id="595" r:id="rId16"/>
    <p:sldId id="596" r:id="rId17"/>
    <p:sldId id="597" r:id="rId18"/>
    <p:sldId id="598" r:id="rId19"/>
    <p:sldId id="599" r:id="rId20"/>
    <p:sldId id="259" r:id="rId21"/>
    <p:sldId id="260" r:id="rId22"/>
    <p:sldId id="602" r:id="rId23"/>
    <p:sldId id="276" r:id="rId24"/>
    <p:sldId id="600" r:id="rId25"/>
    <p:sldId id="261" r:id="rId26"/>
    <p:sldId id="274" r:id="rId27"/>
    <p:sldId id="27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F2DCD-EC41-49F3-9748-093B53159B11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DB284-573B-4B63-AD79-97B3604C5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8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3/10/24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5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27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71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40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26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95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88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4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63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40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1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7994-8510-4C4E-B19E-27C802D47271}" type="datetimeFigureOut">
              <a:rPr lang="zh-CN" altLang="en-US" smtClean="0"/>
              <a:t>2024/3/10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83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3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 </a:t>
            </a:r>
            <a:r>
              <a:rPr lang="en-US" sz="3600" b="1" dirty="0">
                <a:solidFill>
                  <a:schemeClr val="accent1"/>
                </a:solidFill>
              </a:rPr>
              <a:t>Normal Approximation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 2402 </a:t>
            </a:r>
            <a:r>
              <a:rPr lang="en-US" sz="3000">
                <a:solidFill>
                  <a:schemeClr val="accent1"/>
                </a:solidFill>
              </a:rPr>
              <a:t>Lecture </a:t>
            </a:r>
            <a:r>
              <a:rPr lang="en-US" sz="3000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Want to Practice More?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1B49C9-E859-B140-BA79-33BE61F2E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33" y="1432978"/>
            <a:ext cx="3328684" cy="50598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176E7AD-85DB-014E-B890-7FB1610DC3D1}"/>
              </a:ext>
            </a:extLst>
          </p:cNvPr>
          <p:cNvSpPr/>
          <p:nvPr/>
        </p:nvSpPr>
        <p:spPr>
          <a:xfrm>
            <a:off x="5509080" y="3890082"/>
            <a:ext cx="6123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ramanujan.math.trinity.edu</a:t>
            </a:r>
            <a:r>
              <a:rPr lang="en-US" dirty="0"/>
              <a:t>/</a:t>
            </a:r>
            <a:r>
              <a:rPr lang="en-US" dirty="0" err="1"/>
              <a:t>polofsson</a:t>
            </a:r>
            <a:r>
              <a:rPr lang="en-US" dirty="0"/>
              <a:t>/teach/</a:t>
            </a:r>
            <a:r>
              <a:rPr lang="en-US" dirty="0" err="1"/>
              <a:t>Book.pdf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58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2E0273-1C6A-4D6A-54F1-E7029A12CE16}"/>
              </a:ext>
            </a:extLst>
          </p:cNvPr>
          <p:cNvSpPr txBox="1">
            <a:spLocks/>
          </p:cNvSpPr>
          <p:nvPr/>
        </p:nvSpPr>
        <p:spPr>
          <a:xfrm>
            <a:off x="1152924" y="1842636"/>
            <a:ext cx="9985744" cy="3699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4000" dirty="0">
                <a:solidFill>
                  <a:schemeClr val="accent1"/>
                </a:solidFill>
              </a:rPr>
            </a:br>
            <a:br>
              <a:rPr lang="en-US" sz="4000" dirty="0">
                <a:solidFill>
                  <a:schemeClr val="accent1"/>
                </a:solidFill>
              </a:rPr>
            </a:br>
            <a:r>
              <a:rPr lang="en-US" sz="4000" dirty="0">
                <a:solidFill>
                  <a:schemeClr val="accent1"/>
                </a:solidFill>
              </a:rPr>
              <a:t>      Can GPT-4 Pass the Midterm Exam?</a:t>
            </a:r>
          </a:p>
          <a:p>
            <a:endParaRPr lang="en-US" sz="4000" dirty="0">
              <a:solidFill>
                <a:schemeClr val="accent1"/>
              </a:solidFill>
            </a:endParaRPr>
          </a:p>
          <a:p>
            <a:endParaRPr lang="en-US" sz="4000" dirty="0">
              <a:solidFill>
                <a:schemeClr val="accent1"/>
              </a:solidFill>
            </a:endParaRPr>
          </a:p>
          <a:p>
            <a:r>
              <a:rPr lang="en-US" sz="40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1703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65" y="73856"/>
            <a:ext cx="10515600" cy="921353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How to use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2E8826F-7D36-C640-9DB6-3617AE985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972" y="1067510"/>
            <a:ext cx="10827842" cy="4351338"/>
          </a:xfrm>
        </p:spPr>
        <p:txBody>
          <a:bodyPr>
            <a:noAutofit/>
          </a:bodyPr>
          <a:lstStyle/>
          <a:p>
            <a:pPr marL="342900" indent="-342900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Step 1: Provide a sentence (prompt) to GPT-4 which describes the context about what you need. </a:t>
            </a:r>
            <a:r>
              <a:rPr lang="en-US" altLang="zh-CN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example: “</a:t>
            </a:r>
            <a:r>
              <a:rPr lang="en-US" altLang="zh-CN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Suppose that you are a college student, please take an exam on probability theory and answer all of the following questions.”</a:t>
            </a: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2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Step 2: Provide the questions.</a:t>
            </a:r>
            <a:endParaRPr lang="en-US" altLang="zh-CN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en-US" altLang="zh-CN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altLang="zh-CN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altLang="zh-CN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altLang="zh-CN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zh-CN" altLang="zh-CN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zh-CN" alt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29C41-6730-8A6F-24B1-AF343CB77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53" y="2257114"/>
            <a:ext cx="9456546" cy="8764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1B3E24-0B5B-CA05-FBD9-7DBA5E15AD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997" y="2962533"/>
            <a:ext cx="282202" cy="268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DC3C5A-1427-9D69-A96E-31AC30FE94F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3559" y="2525933"/>
            <a:ext cx="242255" cy="268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012000-1E70-ED96-7161-23AEDE6B4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5853" y="3961225"/>
            <a:ext cx="9456546" cy="25958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A67EC1-2472-DCCC-4928-FB5C1C8C42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55177" y="4257341"/>
            <a:ext cx="242255" cy="268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1C7E6A-BE7B-B631-8E97-97B0DA7A7C5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107" y="6388217"/>
            <a:ext cx="282202" cy="26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5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65" y="73856"/>
            <a:ext cx="10515600" cy="921353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Results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2E8826F-7D36-C640-9DB6-3617AE985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972" y="1067510"/>
            <a:ext cx="10587205" cy="2556066"/>
          </a:xfrm>
        </p:spPr>
        <p:txBody>
          <a:bodyPr>
            <a:noAutofit/>
          </a:bodyPr>
          <a:lstStyle/>
          <a:p>
            <a:pPr marL="342900" indent="-342900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Main Result:  When we use the prompt </a:t>
            </a:r>
            <a:r>
              <a:rPr lang="en-US" altLang="zh-CN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altLang="zh-CN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Suppose that you are a college student, please take an exam on probability theory and answer all of the following questions.”, </a:t>
            </a:r>
            <a:r>
              <a:rPr lang="en-US" altLang="zh-CN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GPT-4 achieves a score of 87/100</a:t>
            </a:r>
            <a:r>
              <a:rPr lang="en-US" altLang="zh-CN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endParaRPr lang="en-US" altLang="zh-CN" sz="22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l">
              <a:buNone/>
            </a:pPr>
            <a:endParaRPr lang="en-US" altLang="zh-CN" sz="1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en-US" altLang="zh-CN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Bad Examples: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5F67F1-989A-A213-974C-ABE5DFC27334}"/>
              </a:ext>
            </a:extLst>
          </p:cNvPr>
          <p:cNvGraphicFramePr>
            <a:graphicFrameLocks noGrp="1"/>
          </p:cNvGraphicFramePr>
          <p:nvPr/>
        </p:nvGraphicFramePr>
        <p:xfrm>
          <a:off x="1084373" y="2254823"/>
          <a:ext cx="9952222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5603">
                  <a:extLst>
                    <a:ext uri="{9D8B030D-6E8A-4147-A177-3AD203B41FA5}">
                      <a16:colId xmlns:a16="http://schemas.microsoft.com/office/drawing/2014/main" val="2396701864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1048768464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205136588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3359728011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691618976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3635126976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349991502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474562721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73741695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159404918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3804916511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829625623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948595313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1590368996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2265065198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3387864463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3455111386"/>
                    </a:ext>
                  </a:extLst>
                </a:gridCol>
                <a:gridCol w="505603">
                  <a:extLst>
                    <a:ext uri="{9D8B030D-6E8A-4147-A177-3AD203B41FA5}">
                      <a16:colId xmlns:a16="http://schemas.microsoft.com/office/drawing/2014/main" val="1245442262"/>
                    </a:ext>
                  </a:extLst>
                </a:gridCol>
                <a:gridCol w="851368">
                  <a:extLst>
                    <a:ext uri="{9D8B030D-6E8A-4147-A177-3AD203B41FA5}">
                      <a16:colId xmlns:a16="http://schemas.microsoft.com/office/drawing/2014/main" val="3930096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b="1" dirty="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8199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1A258C8-C7D9-14F2-1369-5E9B9A64C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256" y="3874240"/>
            <a:ext cx="9246074" cy="22283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3B3AE81-B4CB-C00E-1029-D772EEF53C77}"/>
              </a:ext>
            </a:extLst>
          </p:cNvPr>
          <p:cNvSpPr/>
          <p:nvPr/>
        </p:nvSpPr>
        <p:spPr>
          <a:xfrm>
            <a:off x="1538177" y="4810889"/>
            <a:ext cx="839264" cy="1949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3FE0B7-E02C-7640-0487-1AB0203B94D1}"/>
              </a:ext>
            </a:extLst>
          </p:cNvPr>
          <p:cNvSpPr/>
          <p:nvPr/>
        </p:nvSpPr>
        <p:spPr>
          <a:xfrm>
            <a:off x="3115339" y="5303530"/>
            <a:ext cx="4727235" cy="187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8C752D-2BE2-A8EF-E20A-EE07FD1C7487}"/>
              </a:ext>
            </a:extLst>
          </p:cNvPr>
          <p:cNvSpPr txBox="1"/>
          <p:nvPr/>
        </p:nvSpPr>
        <p:spPr>
          <a:xfrm>
            <a:off x="3898961" y="6168538"/>
            <a:ext cx="294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correct answer is 0.5=1/2.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48585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F38AFC-820F-EBEC-D411-94B09026E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954" y="1848387"/>
            <a:ext cx="10554586" cy="4084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65" y="73856"/>
            <a:ext cx="10515600" cy="921353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Results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2E8826F-7D36-C640-9DB6-3617AE985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972" y="1067510"/>
            <a:ext cx="10587205" cy="2556066"/>
          </a:xfrm>
        </p:spPr>
        <p:txBody>
          <a:bodyPr>
            <a:noAutofit/>
          </a:bodyPr>
          <a:lstStyle/>
          <a:p>
            <a:pPr algn="l"/>
            <a:r>
              <a:rPr lang="en-US" altLang="zh-CN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Bad Examples: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B3AE81-B4CB-C00E-1029-D772EEF53C77}"/>
              </a:ext>
            </a:extLst>
          </p:cNvPr>
          <p:cNvSpPr/>
          <p:nvPr/>
        </p:nvSpPr>
        <p:spPr>
          <a:xfrm>
            <a:off x="1095862" y="5631723"/>
            <a:ext cx="2493690" cy="187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3FE0B7-E02C-7640-0487-1AB0203B94D1}"/>
              </a:ext>
            </a:extLst>
          </p:cNvPr>
          <p:cNvSpPr/>
          <p:nvPr/>
        </p:nvSpPr>
        <p:spPr>
          <a:xfrm>
            <a:off x="1137683" y="5331045"/>
            <a:ext cx="1188721" cy="1871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4A06B-0484-904C-C2D3-074E1BF14FF9}"/>
              </a:ext>
            </a:extLst>
          </p:cNvPr>
          <p:cNvSpPr txBox="1"/>
          <p:nvPr/>
        </p:nvSpPr>
        <p:spPr>
          <a:xfrm>
            <a:off x="3278019" y="6045956"/>
            <a:ext cx="4670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correct answer:  (a)  0.8    (b)  1.0    (c)  0.2.</a:t>
            </a:r>
            <a:endParaRPr lang="en-HK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DD941E-4FFE-A3E4-A553-B88563E26B09}"/>
              </a:ext>
            </a:extLst>
          </p:cNvPr>
          <p:cNvSpPr/>
          <p:nvPr/>
        </p:nvSpPr>
        <p:spPr>
          <a:xfrm>
            <a:off x="7843992" y="5145220"/>
            <a:ext cx="2061299" cy="185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022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DD9FF68-05B9-A6FD-AF22-8A46232F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03" y="2639098"/>
            <a:ext cx="9440142" cy="4145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065" y="73856"/>
            <a:ext cx="10515600" cy="921353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Results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2E8826F-7D36-C640-9DB6-3617AE985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731" y="906921"/>
            <a:ext cx="10587205" cy="2556066"/>
          </a:xfrm>
        </p:spPr>
        <p:txBody>
          <a:bodyPr>
            <a:noAutofit/>
          </a:bodyPr>
          <a:lstStyle/>
          <a:p>
            <a:pPr marL="342900" indent="-342900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Other Prompt:  We can add another prompt </a:t>
            </a:r>
            <a:r>
              <a:rPr lang="en-US" altLang="zh-CN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altLang="zh-CN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Let’s think step by step.”. </a:t>
            </a:r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Generally speaking, this prompt can make GPT-4 give detailed steps of the solution and result in a more accurate answer. </a:t>
            </a:r>
          </a:p>
          <a:p>
            <a:pPr marL="342900" indent="-342900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However, we only achieve </a:t>
            </a:r>
            <a:r>
              <a:rPr lang="en-US" altLang="zh-CN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76/100</a:t>
            </a:r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my trial.</a:t>
            </a:r>
          </a:p>
          <a:p>
            <a:pPr marL="342900" indent="-342900"/>
            <a:r>
              <a:rPr lang="en-US" altLang="zh-CN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 bad example: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B3AE81-B4CB-C00E-1029-D772EEF53C77}"/>
              </a:ext>
            </a:extLst>
          </p:cNvPr>
          <p:cNvSpPr/>
          <p:nvPr/>
        </p:nvSpPr>
        <p:spPr>
          <a:xfrm>
            <a:off x="10550333" y="2626338"/>
            <a:ext cx="1424612" cy="3422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3FE0B7-E02C-7640-0487-1AB0203B94D1}"/>
              </a:ext>
            </a:extLst>
          </p:cNvPr>
          <p:cNvSpPr/>
          <p:nvPr/>
        </p:nvSpPr>
        <p:spPr>
          <a:xfrm>
            <a:off x="4497572" y="5951079"/>
            <a:ext cx="1639541" cy="194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8C752D-2BE2-A8EF-E20A-EE07FD1C7487}"/>
              </a:ext>
            </a:extLst>
          </p:cNvPr>
          <p:cNvSpPr txBox="1"/>
          <p:nvPr/>
        </p:nvSpPr>
        <p:spPr>
          <a:xfrm>
            <a:off x="679424" y="4326979"/>
            <a:ext cx="12939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correct answer is 0.25=1/4.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9570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Revision</a:t>
            </a:r>
          </a:p>
        </p:txBody>
      </p:sp>
    </p:spTree>
    <p:extLst>
      <p:ext uri="{BB962C8B-B14F-4D97-AF65-F5344CB8AC3E}">
        <p14:creationId xmlns:p14="http://schemas.microsoft.com/office/powerpoint/2010/main" val="170074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Basic Concepts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outcome</a:t>
            </a:r>
            <a:r>
              <a:rPr lang="en-US" sz="2400" dirty="0"/>
              <a:t> (sample) is a possible result of a random experiment</a:t>
            </a:r>
          </a:p>
          <a:p>
            <a:pPr lvl="1"/>
            <a:r>
              <a:rPr lang="en-US" sz="2200" dirty="0"/>
              <a:t>Outcomes are </a:t>
            </a:r>
            <a:r>
              <a:rPr lang="en-US" sz="2200" b="1" dirty="0"/>
              <a:t>unique</a:t>
            </a:r>
            <a:r>
              <a:rPr lang="en-US" sz="2200" dirty="0"/>
              <a:t> (i.e., </a:t>
            </a:r>
            <a:r>
              <a:rPr lang="en-US" sz="2200" b="1" dirty="0"/>
              <a:t>mutually exclusive </a:t>
            </a:r>
            <a:r>
              <a:rPr lang="en-US" sz="2200" dirty="0"/>
              <a:t>and </a:t>
            </a:r>
            <a:r>
              <a:rPr lang="en-US" sz="2200" b="1" dirty="0"/>
              <a:t>not overlapping</a:t>
            </a:r>
            <a:r>
              <a:rPr lang="en-US" sz="2200" dirty="0"/>
              <a:t>)</a:t>
            </a:r>
          </a:p>
          <a:p>
            <a:pPr marL="342900" lvl="1" indent="0">
              <a:buNone/>
            </a:pPr>
            <a:endParaRPr lang="en-US" dirty="0"/>
          </a:p>
          <a:p>
            <a:pPr marL="355600" indent="-342900"/>
            <a:r>
              <a:rPr lang="en-HK" sz="2400" b="1" dirty="0"/>
              <a:t>Sample (Outcome) Space </a:t>
            </a:r>
            <a:r>
              <a:rPr lang="en-HK" sz="2400" dirty="0"/>
              <a:t>= the set of all the possible outcomes</a:t>
            </a:r>
          </a:p>
          <a:p>
            <a:pPr marL="355600" indent="-342900"/>
            <a:endParaRPr lang="en-HK" sz="2400" dirty="0"/>
          </a:p>
          <a:p>
            <a:pPr marL="355600" indent="-342900"/>
            <a:r>
              <a:rPr lang="en-HK" sz="2400" dirty="0"/>
              <a:t>An event A = a </a:t>
            </a:r>
            <a:r>
              <a:rPr lang="en-HK" sz="2400" b="1" dirty="0"/>
              <a:t>set</a:t>
            </a:r>
            <a:r>
              <a:rPr lang="en-HK" sz="2400" dirty="0"/>
              <a:t> of outcomes</a:t>
            </a:r>
          </a:p>
          <a:p>
            <a:pPr marL="12700" indent="0">
              <a:buNone/>
            </a:pPr>
            <a:r>
              <a:rPr lang="en-HK" sz="2400" dirty="0"/>
              <a:t>  </a:t>
            </a:r>
          </a:p>
          <a:p>
            <a:pPr marL="355600" indent="-342900"/>
            <a:r>
              <a:rPr lang="en-HK" sz="2400" dirty="0"/>
              <a:t>Random variable X: its value depends on outcomes of a random experiment</a:t>
            </a:r>
          </a:p>
          <a:p>
            <a:pPr marL="812800" lvl="1" indent="-342900"/>
            <a:r>
              <a:rPr lang="en-HK" sz="2200" dirty="0"/>
              <a:t>For example, X = the number of a rolling dice </a:t>
            </a:r>
          </a:p>
          <a:p>
            <a:pPr marL="812800" lvl="1" indent="-342900"/>
            <a:r>
              <a:rPr lang="en-HK" sz="2200" dirty="0"/>
              <a:t>(X = 1) is an event; (X &gt; 2) is an event   </a:t>
            </a:r>
          </a:p>
          <a:p>
            <a:pPr marL="355600" indent="-342900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8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90688"/>
            <a:ext cx="1051559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probability of an event is the </a:t>
            </a:r>
            <a:r>
              <a:rPr lang="en-US" sz="2400" i="1" dirty="0"/>
              <a:t>relative frequency </a:t>
            </a:r>
            <a:r>
              <a:rPr lang="en-US" sz="2400" dirty="0"/>
              <a:t>of occurrence in the experiment</a:t>
            </a:r>
          </a:p>
          <a:p>
            <a:r>
              <a:rPr lang="en-US" sz="2400" dirty="0"/>
              <a:t>Probability of event E is</a:t>
            </a:r>
          </a:p>
          <a:p>
            <a:pPr lvl="1">
              <a:spcBef>
                <a:spcPts val="1800"/>
              </a:spcBef>
            </a:pPr>
            <a:r>
              <a:rPr lang="en-US" sz="2200" dirty="0"/>
              <a:t>P(E) = </a:t>
            </a:r>
          </a:p>
          <a:p>
            <a:pPr lvl="1">
              <a:spcBef>
                <a:spcPts val="3000"/>
              </a:spcBef>
            </a:pPr>
            <a:r>
              <a:rPr lang="en-US" sz="2200" dirty="0"/>
              <a:t>The value of P is between 0 and 1, inclusive</a:t>
            </a:r>
          </a:p>
          <a:p>
            <a:pPr lvl="1">
              <a:spcBef>
                <a:spcPts val="3000"/>
              </a:spcBef>
            </a:pPr>
            <a:r>
              <a:rPr lang="en-HK" sz="2200" dirty="0"/>
              <a:t>Assume that each outcome has the same relative frequency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305212" y="2994114"/>
            <a:ext cx="4036340" cy="749666"/>
            <a:chOff x="2109165" y="3034501"/>
            <a:chExt cx="4036340" cy="749666"/>
          </a:xfrm>
        </p:grpSpPr>
        <p:sp>
          <p:nvSpPr>
            <p:cNvPr id="6" name="TextBox 5"/>
            <p:cNvSpPr txBox="1"/>
            <p:nvPr/>
          </p:nvSpPr>
          <p:spPr>
            <a:xfrm>
              <a:off x="2155625" y="3034501"/>
              <a:ext cx="2545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number of outcomes in 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09165" y="3414835"/>
              <a:ext cx="3459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number of possible outcomes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185857" y="3445561"/>
              <a:ext cx="3959648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933966" y="2406397"/>
            <a:ext cx="2088572" cy="1908246"/>
            <a:chOff x="6482695" y="-232385"/>
            <a:chExt cx="2907125" cy="2038378"/>
          </a:xfrm>
        </p:grpSpPr>
        <p:sp>
          <p:nvSpPr>
            <p:cNvPr id="13" name="Oval 12"/>
            <p:cNvSpPr/>
            <p:nvPr/>
          </p:nvSpPr>
          <p:spPr>
            <a:xfrm>
              <a:off x="6482695" y="107576"/>
              <a:ext cx="2907125" cy="16984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667932" y="660534"/>
              <a:ext cx="1455382" cy="8285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1378" y="-232385"/>
              <a:ext cx="2180502" cy="328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sample space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51491" y="867435"/>
              <a:ext cx="1009686" cy="328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event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36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solidFill>
                  <a:schemeClr val="accent1"/>
                </a:solidFill>
                <a:ea typeface="宋体" panose="02010600030101010101" pitchFamily="2" charset="-122"/>
              </a:rPr>
              <a:t>Math Definition of Probability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Probability is a way to assign numbers to events, which satisfies: </a:t>
            </a: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For any event A</a:t>
            </a:r>
          </a:p>
          <a:p>
            <a:pPr eaLnBrk="1" hangingPunct="1"/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If S is the sample space, P(S) = 1 </a:t>
            </a: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For a finite or infinite sequences of </a:t>
            </a:r>
            <a:r>
              <a:rPr lang="en-US" altLang="zh-CN" sz="2400" b="1" dirty="0">
                <a:ea typeface="宋体" panose="02010600030101010101" pitchFamily="2" charset="-122"/>
              </a:rPr>
              <a:t>disjoint</a:t>
            </a:r>
            <a:r>
              <a:rPr lang="en-US" altLang="zh-CN" sz="2400" dirty="0">
                <a:ea typeface="宋体" panose="02010600030101010101" pitchFamily="2" charset="-122"/>
              </a:rPr>
              <a:t> events </a:t>
            </a:r>
          </a:p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964113"/>
              </p:ext>
            </p:extLst>
          </p:nvPr>
        </p:nvGraphicFramePr>
        <p:xfrm>
          <a:off x="4666558" y="2623932"/>
          <a:ext cx="1429442" cy="397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774360" imgH="203040" progId="Equation.3">
                  <p:embed/>
                </p:oleObj>
              </mc:Choice>
              <mc:Fallback>
                <p:oleObj name="公式" r:id="rId2" imgW="774360" imgH="2030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6558" y="2623932"/>
                        <a:ext cx="1429442" cy="3975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530337"/>
              </p:ext>
            </p:extLst>
          </p:nvPr>
        </p:nvGraphicFramePr>
        <p:xfrm>
          <a:off x="4520101" y="4355133"/>
          <a:ext cx="2608262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342720" progId="Equation.3">
                  <p:embed/>
                </p:oleObj>
              </mc:Choice>
              <mc:Fallback>
                <p:oleObj name="Equation" r:id="rId4" imgW="1180800" imgH="34272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0101" y="4355133"/>
                        <a:ext cx="2608262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99202" y="5424467"/>
                <a:ext cx="4553857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HK" i="1"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HK" i="1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HK" i="1"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HK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HK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HK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HK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HK" i="1">
                          <a:latin typeface="Cambria Math" panose="02040503050406030204" pitchFamily="18" charset="0"/>
                        </a:rPr>
                        <m:t>+…</m:t>
                      </m:r>
                      <m:r>
                        <a:rPr lang="en-HK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HK" i="1" dirty="0">
                  <a:latin typeface="Cambria Math" panose="02040503050406030204" pitchFamily="18" charset="0"/>
                </a:endParaRPr>
              </a:p>
              <a:p>
                <a:r>
                  <a:rPr lang="en-HK" dirty="0"/>
                  <a:t>    </a:t>
                </a:r>
                <a14:m>
                  <m:oMath xmlns:m="http://schemas.openxmlformats.org/officeDocument/2006/math">
                    <m:r>
                      <a:rPr lang="en-HK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HK" i="1">
                            <a:latin typeface="Cambria Math" panose="02040503050406030204" pitchFamily="18" charset="0"/>
                          </a:rPr>
                          <m:t>𝑈</m:t>
                        </m:r>
                        <m:sSub>
                          <m:sSub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HK" i="1"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</m:d>
                    <m:r>
                      <a:rPr lang="en-HK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HK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HK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HK" i="1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202" y="5424467"/>
                <a:ext cx="4553857" cy="553998"/>
              </a:xfrm>
              <a:prstGeom prst="rect">
                <a:avLst/>
              </a:prstGeom>
              <a:blipFill>
                <a:blip r:embed="rId7"/>
                <a:stretch>
                  <a:fillRect l="-1339" b="-6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/>
          <p:cNvSpPr/>
          <p:nvPr/>
        </p:nvSpPr>
        <p:spPr>
          <a:xfrm>
            <a:off x="3135461" y="5268419"/>
            <a:ext cx="5377542" cy="86609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507227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Distribution function for random variable X: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Cumulative distribution function: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For two random variables X and Y, their joint distribution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2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200" dirty="0"/>
              </a:p>
              <a:p>
                <a:r>
                  <a:rPr lang="en-US" sz="2400" dirty="0"/>
                  <a:t>Events A and B are independent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P(AB) = P(A)P(B),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Random variables X and Y are independent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for any x and y. 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}={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}∩{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If X and Y are independent of each other, then f(X) and g(Y) are independent</a:t>
                </a:r>
              </a:p>
              <a:p>
                <a:pPr lvl="1"/>
                <a:r>
                  <a:rPr lang="en-US" sz="2200" dirty="0"/>
                  <a:t>E.g., X^2+2 and sin(Y) are independent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5072270"/>
              </a:xfrm>
              <a:blipFill>
                <a:blip r:embed="rId2"/>
                <a:stretch>
                  <a:fillRect l="-844" t="-1247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685512FC-175C-D84B-917E-67A25C0C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Probability Distributions</a:t>
            </a:r>
          </a:p>
        </p:txBody>
      </p:sp>
    </p:spTree>
    <p:extLst>
      <p:ext uri="{BB962C8B-B14F-4D97-AF65-F5344CB8AC3E}">
        <p14:creationId xmlns:p14="http://schemas.microsoft.com/office/powerpoint/2010/main" val="389482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0381"/>
                <a:ext cx="10515599" cy="5088835"/>
              </a:xfrm>
            </p:spPr>
            <p:txBody>
              <a:bodyPr>
                <a:normAutofit fontScale="47500" lnSpcReduction="20000"/>
              </a:bodyPr>
              <a:lstStyle/>
              <a:p>
                <a:r>
                  <a:rPr lang="en-US" sz="5100" dirty="0">
                    <a:cs typeface="Arial" panose="020B0604020202020204" pitchFamily="34" charset="0"/>
                  </a:rPr>
                  <a:t>Formulas for computing probability</a:t>
                </a:r>
                <a:endParaRPr lang="en-US" sz="5100" i="1" dirty="0">
                  <a:cs typeface="Arial" panose="020B0604020202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𝐴𝑈𝐵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</m:oMath>
                </a14:m>
                <a:r>
                  <a:rPr lang="en-US" sz="4600" dirty="0">
                    <a:cs typeface="Arial" panose="020B0604020202020204" pitchFamily="34" charset="0"/>
                  </a:rPr>
                  <a:t>. How about P(AUBUC)=? 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AB=</a:t>
                </a:r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∅,</m:t>
                    </m:r>
                  </m:oMath>
                </a14:m>
                <a:r>
                  <a:rPr lang="en-US" sz="46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600" b="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600" b="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600" b="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A and B are independent, P(AB) = P(A)P(B)</a:t>
                </a:r>
              </a:p>
              <a:p>
                <a:r>
                  <a:rPr lang="en-US" sz="5100" dirty="0">
                    <a:cs typeface="Arial" panose="020B0604020202020204" pitchFamily="34" charset="0"/>
                  </a:rPr>
                  <a:t>Expectation (Mean) of X: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51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51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51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Mean of random variable f(X): </a:t>
                </a:r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600" b="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46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E(</a:t>
                </a:r>
                <a:r>
                  <a:rPr lang="en-US" sz="4600" dirty="0" err="1">
                    <a:cs typeface="Arial" panose="020B0604020202020204" pitchFamily="34" charset="0"/>
                  </a:rPr>
                  <a:t>aX+bY</a:t>
                </a:r>
                <a:r>
                  <a:rPr lang="en-US" sz="4600" dirty="0">
                    <a:cs typeface="Arial" panose="020B0604020202020204" pitchFamily="34" charset="0"/>
                  </a:rPr>
                  <a:t>) = </a:t>
                </a:r>
                <a:r>
                  <a:rPr lang="en-US" sz="4600" dirty="0" err="1">
                    <a:cs typeface="Arial" panose="020B0604020202020204" pitchFamily="34" charset="0"/>
                  </a:rPr>
                  <a:t>aE</a:t>
                </a:r>
                <a:r>
                  <a:rPr lang="en-US" sz="4600" dirty="0">
                    <a:cs typeface="Arial" panose="020B0604020202020204" pitchFamily="34" charset="0"/>
                  </a:rPr>
                  <a:t>(X)+</a:t>
                </a:r>
                <a:r>
                  <a:rPr lang="en-US" sz="4600" dirty="0" err="1">
                    <a:cs typeface="Arial" panose="020B0604020202020204" pitchFamily="34" charset="0"/>
                  </a:rPr>
                  <a:t>bE</a:t>
                </a:r>
                <a:r>
                  <a:rPr lang="en-US" sz="4600" dirty="0">
                    <a:cs typeface="Arial" panose="020B0604020202020204" pitchFamily="34" charset="0"/>
                  </a:rPr>
                  <a:t>(Y)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P(X=c) = 1, E(X) = c. E.g., if P(X=-2) = 1, E(X) = -2 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X and Y are independent, E(XY) = E(X)*E(Y)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Possible values for X are {0,1,2,..,n}. Then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𝐸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 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1)+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≥2)+…+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𝑛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r>
                  <a:rPr lang="en-US" sz="5100" dirty="0">
                    <a:cs typeface="Arial" panose="020B0604020202020204" pitchFamily="34" charset="0"/>
                  </a:rPr>
                  <a:t>Variance: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𝑉𝑎𝑟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sSup>
                      <m:sSup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51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  <m:r>
                              <a:rPr lang="en-US" sz="51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  <m:r>
                              <a:rPr lang="en-US" sz="51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US" sz="5100" dirty="0">
                  <a:cs typeface="Arial" panose="020B0604020202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𝑉𝑎𝑟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sSup>
                      <m:sSup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p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)−</m:t>
                    </m:r>
                    <m:sSup>
                      <m:sSup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6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[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)]</m:t>
                        </m:r>
                      </m:e>
                      <m:sup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r>
                  <a:rPr lang="en-US" sz="5100" dirty="0">
                    <a:cs typeface="Arial" panose="020B0604020202020204" pitchFamily="34" charset="0"/>
                  </a:rPr>
                  <a:t>Standard Deviation: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𝑆𝐷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𝑉𝑎𝑟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ra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5100" dirty="0">
                    <a:cs typeface="Arial" panose="020B0604020202020204" pitchFamily="34" charset="0"/>
                  </a:rPr>
                  <a:t>: a measure of the spread of data</a:t>
                </a:r>
              </a:p>
              <a:p>
                <a:pPr marL="342900" lvl="1" indent="0">
                  <a:buNone/>
                </a:pPr>
                <a:endParaRPr lang="en-US" sz="17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0381"/>
                <a:ext cx="10515599" cy="5088835"/>
              </a:xfrm>
              <a:blipFill>
                <a:blip r:embed="rId2"/>
                <a:stretch>
                  <a:fillRect l="-724" t="-2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DEACC3D4-1A66-124D-8449-8D21AC19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More on Probability</a:t>
            </a:r>
          </a:p>
        </p:txBody>
      </p:sp>
    </p:spTree>
    <p:extLst>
      <p:ext uri="{BB962C8B-B14F-4D97-AF65-F5344CB8AC3E}">
        <p14:creationId xmlns:p14="http://schemas.microsoft.com/office/powerpoint/2010/main" val="5812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are independent of each other,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200" dirty="0"/>
                  <a:t>. E.g., Var(-2X-7) = 4Var(X)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200" dirty="0"/>
                  <a:t>. E.g., SD(-2X+6) = 2SD(X)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Markov</a:t>
                </a:r>
                <a:r>
                  <a:rPr lang="en-US" sz="2400" dirty="0"/>
                  <a:t>'</a:t>
                </a:r>
                <a:r>
                  <a:rPr lang="en-US" sz="2400" dirty="0">
                    <a:solidFill>
                      <a:schemeClr val="tx1"/>
                    </a:solidFill>
                  </a:rPr>
                  <a:t>s Inequality: If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,</a:t>
                </a:r>
                <a:r>
                  <a:rPr lang="zh-CN" altLang="en-US" sz="2400" dirty="0"/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for every a&gt;0</a:t>
                </a:r>
                <a:endParaRPr lang="en-US" sz="2400" dirty="0"/>
              </a:p>
              <a:p>
                <a:pPr lvl="1"/>
                <a:r>
                  <a:rPr lang="en-US" altLang="zh-CN" sz="2200" dirty="0"/>
                  <a:t>A</a:t>
                </a:r>
                <a:r>
                  <a:rPr lang="en-US" sz="2200" dirty="0"/>
                  <a:t> tool for finding a</a:t>
                </a:r>
                <a:r>
                  <a:rPr lang="en-US" altLang="zh-CN" sz="2200" dirty="0"/>
                  <a:t>n</a:t>
                </a:r>
                <a:r>
                  <a:rPr lang="en-US" sz="2200" dirty="0"/>
                  <a:t> upper bound for</a:t>
                </a:r>
                <a:r>
                  <a:rPr lang="zh-CN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200" dirty="0"/>
                  <a:t> </a:t>
                </a:r>
              </a:p>
              <a:p>
                <a:r>
                  <a:rPr lang="en-US" sz="2400" dirty="0"/>
                  <a:t> Chebyshev's Inequality: For any random variable X and any number k&gt;0:      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en-US" sz="2400" i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  <a:blipFill>
                <a:blip r:embed="rId2"/>
                <a:stretch>
                  <a:fillRect l="-845" t="-1330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7C20DFF7-2B78-2F4F-AB94-0F7A88494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More on Probability</a:t>
            </a:r>
          </a:p>
        </p:txBody>
      </p:sp>
    </p:spTree>
    <p:extLst>
      <p:ext uri="{BB962C8B-B14F-4D97-AF65-F5344CB8AC3E}">
        <p14:creationId xmlns:p14="http://schemas.microsoft.com/office/powerpoint/2010/main" val="424579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362512" y="2755987"/>
                <a:ext cx="10515600" cy="1325563"/>
              </a:xfrm>
            </p:spPr>
            <p:txBody>
              <a:bodyPr/>
              <a:lstStyle/>
              <a:p>
                <a:r>
                  <a:rPr lang="en-US" sz="4000" dirty="0">
                    <a:solidFill>
                      <a:schemeClr val="accent1"/>
                    </a:solidFill>
                  </a:rPr>
                  <a:t>1.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4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4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4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4000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sz="4000" b="1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4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40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4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40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62512" y="2755987"/>
                <a:ext cx="10515600" cy="1325563"/>
              </a:xfrm>
              <a:blipFill>
                <a:blip r:embed="rId2"/>
                <a:stretch>
                  <a:fillRect l="-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8181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b="1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B2E8826F-7D36-C640-9DB6-3617AE9853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342900" indent="-342900"/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be independent random variables with the same distribution as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be their sum: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2400" b="0" dirty="0">
                    <a:latin typeface="Calibri Light" panose="020F0302020204030204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b="0" dirty="0">
                    <a:latin typeface="Calibri Light" panose="020F0302020204030204" pitchFamily="34" charset="0"/>
                  </a:rPr>
                  <a:t> be</a:t>
                </a:r>
                <a:r>
                  <a:rPr lang="en-US" altLang="zh-CN" sz="2400" dirty="0">
                    <a:latin typeface="Calibri Light" panose="020F0302020204030204" pitchFamily="34" charset="0"/>
                  </a:rPr>
                  <a:t> </a:t>
                </a:r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their average: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   </a:t>
                </a:r>
              </a:p>
              <a:p>
                <a:pPr marL="800100" lvl="1" indent="-342900" algn="just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Ex1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Roll 100 dice independently.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the number obtained from the </a:t>
                </a:r>
                <a:r>
                  <a:rPr lang="en-US" altLang="zh-CN" sz="22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ith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dice.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the total number of these 100 rolls. </a:t>
                </a:r>
                <a14:m>
                  <m:oMath xmlns:m="http://schemas.openxmlformats.org/officeDocument/2006/math">
                    <m:r>
                      <a:rPr lang="en-US" altLang="zh-CN" sz="22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the average number </a:t>
                </a:r>
              </a:p>
              <a:p>
                <a:pPr marL="800100" lvl="1" indent="-342900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Ex2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Randomly select 200 people from HK.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the temperature of the </a:t>
                </a:r>
                <a:r>
                  <a:rPr lang="en-US" altLang="zh-CN" sz="2200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ith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person.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the total temperature of these 200 people.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the average temperature </a:t>
                </a:r>
              </a:p>
              <a:p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are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random variables</a:t>
                </a:r>
                <a:endParaRPr lang="en-US" altLang="zh-CN" sz="2400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⋯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𝑉𝑎𝑟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</a:t>
                </a:r>
                <a:r>
                  <a:rPr lang="en-US" altLang="zh-CN" sz="2400" dirty="0"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𝑉𝑎𝑟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⋯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𝑉𝑎𝑟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𝑉𝑎𝑟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⋯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l"/>
                <a:endParaRPr lang="en-US" altLang="zh-CN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algn="l"/>
                <a:endParaRPr lang="en-US" altLang="zh-CN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B2E8826F-7D36-C640-9DB6-3617AE9853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44" t="-6686" r="-724" b="-3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763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b="1" dirty="0">
                    <a:solidFill>
                      <a:schemeClr val="accent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62C9A4D0-2D78-C647-9B58-58C6018D35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2000" y="1690688"/>
                <a:ext cx="10591800" cy="48972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𝑛𝐸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lvl="1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altLang="zh-CN" sz="22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200" b="1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sz="2200" b="1" i="0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2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+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2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+</m:t>
                    </m:r>
                    <m:r>
                      <a:rPr lang="en-US" altLang="zh-CN" sz="2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⋯+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endParaRPr lang="en-US" altLang="zh-CN" sz="22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US" altLang="zh-CN" sz="24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altLang="zh-CN" sz="24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endParaRPr lang="en-US" altLang="zh-CN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lvl="1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</a:t>
                </a:r>
                <a14:m>
                  <m:oMath xmlns:m="http://schemas.openxmlformats.org/officeDocument/2006/math">
                    <m:r>
                      <a:rPr lang="en-US" altLang="zh-CN" sz="2200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2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altLang="zh-CN" sz="2200" b="1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2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2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2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200" b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+</m:t>
                    </m:r>
                    <m:r>
                      <a:rPr lang="en-US" altLang="zh-CN" sz="2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⋯</m:t>
                    </m:r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2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 altLang="zh-CN" sz="22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2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are independent </a:t>
                </a: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e>
                    </m:rad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endParaRPr lang="en-US" altLang="zh-CN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lvl="1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𝑉𝑎𝑟</m:t>
                        </m:r>
                      </m:e>
                    </m:rad>
                  </m:oMath>
                </a14:m>
                <a:endParaRPr lang="en-US" altLang="zh-CN" sz="22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24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(the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expectation of the average is the same)</a:t>
                </a:r>
              </a:p>
              <a:p>
                <a:pPr lvl="1"/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altLang="zh-CN" sz="22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200" b="1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 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zh-CN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m:rPr>
                        <m:nor/>
                      </m:rPr>
                      <a:rPr lang="en-US" altLang="zh-CN" sz="22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200" b="1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sz="2200" b="1" i="0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endParaRPr lang="en-US" altLang="zh-CN" sz="22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(as</a:t>
                </a:r>
                <a14:m>
                  <m:oMath xmlns:m="http://schemas.openxmlformats.org/officeDocument/2006/math">
                    <m:r>
                      <a:rPr lang="en-US" altLang="zh-CN" sz="2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→∞,  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0)</a:t>
                </a:r>
              </a:p>
              <a:p>
                <a:pPr lvl="1"/>
                <a:r>
                  <a:rPr lang="en-US" altLang="zh-CN" sz="2200" b="1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Pf</a:t>
                </a:r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altLang="zh-CN" sz="22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200" b="1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sz="2200" b="1" i="0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zh-CN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𝑉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𝑎𝑟</m:t>
                        </m:r>
                        <m:d>
                          <m:dPr>
                            <m:ctrlPr>
                              <a:rPr lang="en-US" altLang="zh-CN" sz="2200" b="1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zh-CN" altLang="zh-CN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altLang="zh-CN" sz="22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𝑉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𝑎𝑟</m:t>
                        </m:r>
                        <m:d>
                          <m:dPr>
                            <m:ctrlPr>
                              <a:rPr lang="en-US" altLang="zh-CN" sz="2200" b="1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rad>
                  </m:oMath>
                </a14:m>
                <a:r>
                  <a:rPr lang="en-US" altLang="zh-CN" sz="22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altLang="zh-CN" sz="22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𝑉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𝑎𝑟</m:t>
                        </m:r>
                        <m:d>
                          <m:dPr>
                            <m:ctrlPr>
                              <a:rPr lang="en-US" altLang="zh-CN" sz="2200" b="1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220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rad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m:rPr>
                        <m:nor/>
                      </m:rPr>
                      <a:rPr lang="en-US" altLang="zh-CN" sz="2200" dirty="0" smtClean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e>
                    </m:rad>
                  </m:oMath>
                </a14:m>
                <a:endParaRPr lang="en-US" altLang="zh-CN" sz="22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altLang="zh-CN" b="1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62C9A4D0-2D78-C647-9B58-58C6018D3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690688"/>
                <a:ext cx="10591800" cy="4897218"/>
              </a:xfrm>
              <a:prstGeom prst="rect">
                <a:avLst/>
              </a:prstGeom>
              <a:blipFill>
                <a:blip r:embed="rId3"/>
                <a:stretch>
                  <a:fillRect l="-838" t="-1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70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A1140563-8C04-C64A-875D-C14373A927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1" y="1690688"/>
                <a:ext cx="10515599" cy="42429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/>
                <a:r>
                  <a:rPr lang="en-US" altLang="zh-CN" sz="2400" dirty="0">
                    <a:latin typeface="+mn-ea"/>
                    <a:cs typeface="Calibri Light" panose="020F0302020204030204" pitchFamily="34" charset="0"/>
                  </a:rPr>
                  <a:t>Binomial Variable: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+mn-ea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CN" sz="2400" b="1" dirty="0">
                  <a:latin typeface="+mn-ea"/>
                  <a:cs typeface="Calibri Light" panose="020F030202020403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+mn-ea"/>
                    <a:cs typeface="Calibri Light" panose="020F0302020204030204" pitchFamily="34" charset="0"/>
                  </a:rPr>
                  <a:t> have the same </a:t>
                </a:r>
                <a:r>
                  <a:rPr lang="en-US" altLang="zh-CN" sz="2000" b="1" dirty="0">
                    <a:latin typeface="+mn-ea"/>
                    <a:cs typeface="Calibri Light" panose="020F0302020204030204" pitchFamily="34" charset="0"/>
                  </a:rPr>
                  <a:t>Bernoulli</a:t>
                </a:r>
                <a:r>
                  <a:rPr lang="en-US" altLang="zh-CN" sz="2000" dirty="0">
                    <a:latin typeface="+mn-ea"/>
                    <a:cs typeface="Calibri Light" panose="020F0302020204030204" pitchFamily="34" charset="0"/>
                  </a:rPr>
                  <a:t>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000" b="1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zh-CN" sz="2000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000" b="1" dirty="0">
                    <a:latin typeface="+mn-ea"/>
                    <a:cs typeface="Calibri Light" panose="020F0302020204030204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𝑝</m:t>
                        </m:r>
                      </m:e>
                      <m:sup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b="1" dirty="0">
                    <a:latin typeface="+mn-ea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zh-CN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000" b="1" dirty="0">
                    <a:latin typeface="+mn-ea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rad>
                  </m:oMath>
                </a14:m>
                <a:endParaRPr lang="en-US" altLang="zh-CN" sz="2400" dirty="0"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𝑝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ra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  </a:t>
                </a:r>
                <a:endParaRPr lang="en-US" altLang="zh-CN" sz="2400" dirty="0">
                  <a:solidFill>
                    <a:srgbClr val="FF0000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/>
                <a:r>
                  <a:rPr lang="en-US" altLang="zh-CN" sz="2400" dirty="0">
                    <a:latin typeface="+mn-ea"/>
                    <a:cs typeface="Calibri Light" panose="020F0302020204030204" pitchFamily="34" charset="0"/>
                  </a:rPr>
                  <a:t>By Chebyshev's inequality: 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altLang="zh-CN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≤1/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endParaRPr lang="en-US" altLang="zh-CN" sz="2400" dirty="0">
                  <a:latin typeface="+mn-ea"/>
                  <a:cs typeface="Calibri Light" panose="020F03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≥</m:t>
                        </m:r>
                        <m:f>
                          <m:f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100</m:t>
                            </m:r>
                          </m:den>
                        </m:f>
                      </m:e>
                    </m:d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≤</m:t>
                    </m:r>
                    <m:f>
                      <m:fPr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100</m:t>
                            </m:r>
                          </m:e>
                          <m:sup>
                            <m:r>
                              <a:rPr lang="en-US" altLang="zh-CN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+mn-ea"/>
                    <a:cs typeface="Calibri Light" panose="020F030202020403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𝑘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f>
                      <m:fPr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100∗</m:t>
                        </m:r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altLang="zh-CN" sz="2400" dirty="0">
                  <a:latin typeface="+mn-ea"/>
                  <a:cs typeface="Calibri Light" panose="020F0302020204030204" pitchFamily="34" charset="0"/>
                </a:endParaRPr>
              </a:p>
              <a:p>
                <a:pPr lvl="1"/>
                <a:r>
                  <a:rPr lang="en-US" altLang="zh-CN" sz="22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</m:oMath>
                </a14:m>
                <a:r>
                  <a:rPr lang="en-US" altLang="zh-CN" sz="22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=1,000,000,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≥</m:t>
                    </m:r>
                    <m:f>
                      <m:fPr>
                        <m:ctrlP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)≤</m:t>
                    </m:r>
                    <m:f>
                      <m:fPr>
                        <m:ctrlP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zh-CN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num>
                      <m:den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altLang="zh-CN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≤</m:t>
                    </m:r>
                    <m:f>
                      <m:fPr>
                        <m:ctrlP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altLang="zh-CN" sz="2200" b="1" dirty="0">
                  <a:solidFill>
                    <a:schemeClr val="tx1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endParaRPr lang="en-US" altLang="zh-CN" sz="2400" b="1" dirty="0">
                  <a:latin typeface="+mn-ea"/>
                  <a:cs typeface="Calibri Light" panose="020F0302020204030204" pitchFamily="34" charset="0"/>
                </a:endParaRPr>
              </a:p>
              <a:p>
                <a:endParaRPr lang="zh-CN" altLang="zh-CN" sz="2400" b="1" dirty="0">
                  <a:solidFill>
                    <a:srgbClr val="FF0000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endParaRPr lang="zh-CN" altLang="en-US" sz="2400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A1140563-8C04-C64A-875D-C14373A92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1" y="1690688"/>
                <a:ext cx="10515599" cy="4242973"/>
              </a:xfrm>
              <a:prstGeom prst="rect">
                <a:avLst/>
              </a:prstGeom>
              <a:blipFill>
                <a:blip r:embed="rId2"/>
                <a:stretch>
                  <a:fillRect l="-844" t="-1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125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512" y="2755987"/>
            <a:ext cx="10515600" cy="1325563"/>
          </a:xfrm>
        </p:spPr>
        <p:txBody>
          <a:bodyPr/>
          <a:lstStyle/>
          <a:p>
            <a:r>
              <a:rPr lang="en-US" altLang="zh-CN" sz="4000" dirty="0">
                <a:solidFill>
                  <a:schemeClr val="accent1"/>
                </a:solidFill>
              </a:rPr>
              <a:t>2</a:t>
            </a:r>
            <a:r>
              <a:rPr lang="en-US" sz="4000" dirty="0">
                <a:solidFill>
                  <a:schemeClr val="accent1"/>
                </a:solidFill>
              </a:rPr>
              <a:t>. Standard Normal Distribution </a:t>
            </a:r>
          </a:p>
        </p:txBody>
      </p:sp>
    </p:spTree>
    <p:extLst>
      <p:ext uri="{BB962C8B-B14F-4D97-AF65-F5344CB8AC3E}">
        <p14:creationId xmlns:p14="http://schemas.microsoft.com/office/powerpoint/2010/main" val="436140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38200" y="1422752"/>
                <a:ext cx="10266316" cy="5428968"/>
              </a:xfrm>
            </p:spPr>
            <p:txBody>
              <a:bodyPr>
                <a:no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Standard Normal Density Function: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𝜙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zh-CN" alt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2</m:t>
                              </m:r>
                              <m:r>
                                <a:rPr lang="zh-CN" alt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zh-CN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b="1" dirty="0">
                  <a:latin typeface="+mn-ea"/>
                  <a:cs typeface="Calibri Light" panose="020F0302020204030204" pitchFamily="34" charset="0"/>
                </a:endParaRP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&gt;0 </m:t>
                    </m:r>
                  </m:oMath>
                </a14:m>
                <a:r>
                  <a:rPr lang="en-US" altLang="zh-CN" sz="2200" dirty="0">
                    <a:latin typeface="+mn-ea"/>
                    <a:cs typeface="Calibri Light" panose="020F0302020204030204" pitchFamily="34" charset="0"/>
                  </a:rPr>
                  <a:t>for all x</a:t>
                </a:r>
                <a:endParaRPr lang="en-US" altLang="zh-CN" sz="2200" b="0" dirty="0">
                  <a:solidFill>
                    <a:schemeClr val="tx1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𝜙</m:t>
                    </m:r>
                    <m:d>
                      <m:dPr>
                        <m:ctrlP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220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→0 </m:t>
                    </m:r>
                    <m:r>
                      <m:rPr>
                        <m:nor/>
                      </m:rPr>
                      <a:rPr lang="en-US" altLang="zh-CN" sz="2200" dirty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as</m:t>
                    </m:r>
                    <m:r>
                      <a:rPr lang="en-US" altLang="zh-CN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→+∞ </m:t>
                    </m:r>
                    <m:r>
                      <m:rPr>
                        <m:sty m:val="p"/>
                      </m:rPr>
                      <a:rPr lang="en-US" altLang="zh-CN" sz="2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or</m:t>
                    </m:r>
                    <m:r>
                      <a:rPr lang="en-US" altLang="zh-CN" sz="2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sz="2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−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∞</m:t>
                    </m:r>
                  </m:oMath>
                </a14:m>
                <a:r>
                  <a:rPr lang="en-US" altLang="zh-CN" sz="2200" dirty="0">
                    <a:latin typeface="+mn-ea"/>
                    <a:cs typeface="Calibri Light" panose="020F0302020204030204" pitchFamily="34" charset="0"/>
                  </a:rPr>
                  <a:t> </a:t>
                </a: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+∞</m:t>
                        </m:r>
                      </m:sup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sz="2200" b="1" dirty="0">
                    <a:latin typeface="+mn-ea"/>
                    <a:cs typeface="Calibri Light" panose="020F0302020204030204" pitchFamily="34" charset="0"/>
                  </a:rPr>
                  <a:t> = </a:t>
                </a:r>
                <a:r>
                  <a:rPr lang="en-US" altLang="zh-CN" sz="2200" dirty="0">
                    <a:latin typeface="+mn-ea"/>
                    <a:cs typeface="Calibri Light" panose="020F0302020204030204" pitchFamily="34" charset="0"/>
                  </a:rPr>
                  <a:t>1 </a:t>
                </a:r>
              </a:p>
              <a:p>
                <a:pPr marL="1257300" lvl="2" indent="-342900" algn="l"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+mn-ea"/>
                    <a:cs typeface="Calibri Light" panose="020F0302020204030204" pitchFamily="34" charset="0"/>
                  </a:rPr>
                  <a:t>I.e., the area btw the curve and X-Axis = 1</a:t>
                </a:r>
                <a:endParaRPr lang="en-US" altLang="zh-CN" i="1" dirty="0"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b="0" dirty="0">
                    <a:latin typeface="+mn-ea"/>
                    <a:cs typeface="Calibri Light" panose="020F0302020204030204" pitchFamily="34" charset="0"/>
                  </a:rPr>
                  <a:t>Cumulative Distribution Function: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𝐹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𝑧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𝑧</m:t>
                          </m:r>
                        </m:sup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E.g., F(1) is the area above the x-axis, below the curve, left to the x = 1 </a:t>
                </a: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b="1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m:rPr>
                            <m:brk m:alnAt="23"/>
                          </m:rP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= F(1) - F(-1) = 0.68 </a:t>
                </a: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= F(2) - F(-2) = 0.95 </a:t>
                </a:r>
              </a:p>
              <a:p>
                <a:pPr marL="800100" lvl="1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3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3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= F(3) - F(-3) = 0.997 </a:t>
                </a: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38200" y="1422752"/>
                <a:ext cx="10266316" cy="5428968"/>
              </a:xfrm>
              <a:blipFill>
                <a:blip r:embed="rId2"/>
                <a:stretch>
                  <a:fillRect l="-865" t="-1166" b="-17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“standard normal distribution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1179703"/>
            <a:ext cx="398145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Standard normal mo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198" y="3501448"/>
            <a:ext cx="2030413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6A9AB7A-7EB5-604B-9326-A04B0C045460}"/>
              </a:ext>
            </a:extLst>
          </p:cNvPr>
          <p:cNvSpPr txBox="1">
            <a:spLocks/>
          </p:cNvSpPr>
          <p:nvPr/>
        </p:nvSpPr>
        <p:spPr>
          <a:xfrm>
            <a:off x="838200" y="97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accent1"/>
                </a:solidFill>
              </a:rPr>
              <a:t>Standard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137614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38201" y="1647112"/>
                <a:ext cx="10515599" cy="3563776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The standard Normal (Gaussian) distribution random variable:</a:t>
                </a:r>
              </a:p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1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takes real values</a:t>
                </a:r>
              </a:p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2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𝑏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1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b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F(b)</a:t>
                </a:r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-</a:t>
                </a:r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F(a)</a:t>
                </a:r>
                <a:endParaRPr lang="en-US" altLang="zh-CN" b="1" dirty="0"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zh-CN" altLang="en-US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0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1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V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𝑎𝑟</m:t>
                    </m:r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altLang="zh-CN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[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𝑋</m:t>
                                </m:r>
                              </m:e>
                            </m:d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]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zh-CN" altLang="en-US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en-US" altLang="zh-CN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𝑑𝑥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1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=</a:t>
                </a:r>
                <a:r>
                  <a:rPr lang="zh-CN" altLang="en-US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1</a:t>
                </a:r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We call this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standard normal distribution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N</m:t>
                    </m:r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(0,1)</m:t>
                    </m:r>
                  </m:oMath>
                </a14:m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38201" y="1647112"/>
                <a:ext cx="10515599" cy="3563776"/>
              </a:xfrm>
              <a:blipFill>
                <a:blip r:embed="rId2"/>
                <a:stretch>
                  <a:fillRect l="-965" t="-2128" b="-1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BE3961EA-A5B8-1B48-9A0A-6DCAB8DC7258}"/>
              </a:ext>
            </a:extLst>
          </p:cNvPr>
          <p:cNvSpPr txBox="1">
            <a:spLocks/>
          </p:cNvSpPr>
          <p:nvPr/>
        </p:nvSpPr>
        <p:spPr>
          <a:xfrm>
            <a:off x="838200" y="97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accent1"/>
                </a:solidFill>
              </a:rPr>
              <a:t>Standard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388464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00201"/>
                <a:ext cx="10184363" cy="4343400"/>
              </a:xfrm>
            </p:spPr>
            <p:txBody>
              <a:bodyPr/>
              <a:lstStyle/>
              <a:p>
                <a:r>
                  <a:rPr lang="en-US" dirty="0"/>
                  <a:t>Normal (Gaussian) distribution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Probability density function: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⁡{−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X is a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random variable: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Many random variables in application areas obey this distribution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00201"/>
                <a:ext cx="10184363" cy="4343400"/>
              </a:xfrm>
              <a:blipFill>
                <a:blip r:embed="rId3"/>
                <a:stretch>
                  <a:fillRect l="-1017" t="-2388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3/10/24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22</a:t>
            </a:fld>
            <a:endParaRPr lang="en-US"/>
          </a:p>
        </p:txBody>
      </p:sp>
      <p:pic>
        <p:nvPicPr>
          <p:cNvPr id="1026" name="Picture 2" descr="Probability density function for the Normal distrib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412" y="1776600"/>
            <a:ext cx="2734771" cy="174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D30778-8500-D942-BEDF-6B919A2F3FCD}"/>
              </a:ext>
            </a:extLst>
          </p:cNvPr>
          <p:cNvSpPr txBox="1">
            <a:spLocks/>
          </p:cNvSpPr>
          <p:nvPr/>
        </p:nvSpPr>
        <p:spPr>
          <a:xfrm>
            <a:off x="889518" y="107576"/>
            <a:ext cx="9226033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286948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Standard Normal Cumulative Probability Table</a:t>
            </a:r>
          </a:p>
        </p:txBody>
      </p:sp>
      <p:pic>
        <p:nvPicPr>
          <p:cNvPr id="2050" name="Picture 2" descr="2 sf standard normal distribution tab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515" y="1320266"/>
            <a:ext cx="4530883" cy="518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512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512" y="2755987"/>
            <a:ext cx="10515600" cy="1325563"/>
          </a:xfrm>
        </p:spPr>
        <p:txBody>
          <a:bodyPr/>
          <a:lstStyle/>
          <a:p>
            <a:r>
              <a:rPr lang="en-US" altLang="zh-CN" sz="4000" dirty="0">
                <a:solidFill>
                  <a:schemeClr val="accent1"/>
                </a:solidFill>
              </a:rPr>
              <a:t>3</a:t>
            </a:r>
            <a:r>
              <a:rPr lang="en-US" sz="4000" dirty="0">
                <a:solidFill>
                  <a:schemeClr val="accent1"/>
                </a:solidFill>
              </a:rPr>
              <a:t>.</a:t>
            </a:r>
            <a:r>
              <a:rPr lang="zh-CN" alt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>
                <a:solidFill>
                  <a:schemeClr val="accent1"/>
                </a:solidFill>
              </a:rPr>
              <a:t>Normal Approximation (Central Limit Theorem) </a:t>
            </a:r>
          </a:p>
        </p:txBody>
      </p:sp>
    </p:spTree>
    <p:extLst>
      <p:ext uri="{BB962C8B-B14F-4D97-AF65-F5344CB8AC3E}">
        <p14:creationId xmlns:p14="http://schemas.microsoft.com/office/powerpoint/2010/main" val="3845657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38200" y="1422752"/>
                <a:ext cx="10515600" cy="4477947"/>
              </a:xfrm>
            </p:spPr>
            <p:txBody>
              <a:bodyPr>
                <a:no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be independent random variables with the same</a:t>
                </a:r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distribution as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be their sum: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b="0" dirty="0">
                  <a:latin typeface="+mn-ea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𝜇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, 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  <m:r>
                      <m:rPr>
                        <m:nor/>
                      </m:rPr>
                      <a:rPr lang="zh-CN" altLang="en-US" b="0" i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dirty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zh-CN" altLang="en-US" b="0" i="0" dirty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 </m:t>
                    </m:r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𝜎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 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be the standardized random variable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𝑆𝐷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𝑛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𝜇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e>
                          </m:ra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   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Then for any a &lt; b</a:t>
                </a:r>
                <a:endParaRPr lang="en-US" altLang="zh-CN" b="1" dirty="0">
                  <a:solidFill>
                    <a:schemeClr val="tx1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𝑏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)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𝑎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𝑏</m:t>
                        </m:r>
                      </m:sup>
                      <m:e>
                        <m: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= F(b) - F(a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) as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→∞</m:t>
                    </m:r>
                  </m:oMath>
                </a14:m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That is, t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he distribution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a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pproaches to standard Normal as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→∞  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</a:p>
              <a:p>
                <a:pPr algn="l"/>
                <a:r>
                  <a:rPr lang="en-US" altLang="zh-CN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       </a:t>
                </a:r>
                <a:endParaRPr lang="en-US" altLang="zh-CN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r>
                  <a:rPr lang="en-US" altLang="zh-CN" sz="1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Formal </a:t>
                </a:r>
                <a:r>
                  <a:rPr lang="en-US" altLang="zh-CN" sz="1400" b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Proof: https</a:t>
                </a:r>
                <a:r>
                  <a:rPr lang="en-US" altLang="zh-CN" sz="1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://</a:t>
                </a:r>
                <a:r>
                  <a:rPr lang="en-US" altLang="zh-CN" sz="1400" b="1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sites.chemengr.ucsb.edu</a:t>
                </a:r>
                <a:r>
                  <a:rPr lang="en-US" altLang="zh-CN" sz="1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/~</a:t>
                </a:r>
                <a:r>
                  <a:rPr lang="en-US" altLang="zh-CN" sz="1400" b="1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ceweb</a:t>
                </a:r>
                <a:r>
                  <a:rPr lang="en-US" altLang="zh-CN" sz="1400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/courses/che132c/</a:t>
                </a:r>
                <a:r>
                  <a:rPr lang="en-US" altLang="zh-CN" sz="1400" b="1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Proof_Central_Limit_Theorem.pdf</a:t>
                </a:r>
                <a:endParaRPr lang="en-US" altLang="zh-CN" sz="1400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38200" y="1422752"/>
                <a:ext cx="10515600" cy="4477947"/>
              </a:xfrm>
              <a:blipFill>
                <a:blip r:embed="rId2"/>
                <a:stretch>
                  <a:fillRect l="-965" t="-6497" b="-15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3EE14DDE-491C-8B4F-BD21-BD71E6DFA2FA}"/>
              </a:ext>
            </a:extLst>
          </p:cNvPr>
          <p:cNvSpPr txBox="1">
            <a:spLocks/>
          </p:cNvSpPr>
          <p:nvPr/>
        </p:nvSpPr>
        <p:spPr>
          <a:xfrm>
            <a:off x="838200" y="97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accent1"/>
                </a:solidFill>
              </a:rPr>
              <a:t>Central Limit Theorem</a:t>
            </a:r>
          </a:p>
        </p:txBody>
      </p:sp>
    </p:spTree>
    <p:extLst>
      <p:ext uri="{BB962C8B-B14F-4D97-AF65-F5344CB8AC3E}">
        <p14:creationId xmlns:p14="http://schemas.microsoft.com/office/powerpoint/2010/main" val="26088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2753"/>
                <a:ext cx="10515600" cy="533805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2600" dirty="0"/>
                  <a:t>Random motion: A particle randomly moves along a line. At each step, it is equally likely to move one meter to the right, one meter to the left or stay where it is. Suppose at time = 0, its position is 0. Find the probability that after 10,000 steps the particle ends up more than 100 meters to the right of its starting position.  </a:t>
                </a:r>
              </a:p>
              <a:p>
                <a:r>
                  <a:rPr lang="en-US" sz="2600" b="1" dirty="0"/>
                  <a:t>Solution</a:t>
                </a:r>
                <a:r>
                  <a:rPr lang="en-US" sz="2600" dirty="0"/>
                  <a:t>: </a:t>
                </a:r>
              </a:p>
              <a:p>
                <a:r>
                  <a:rPr lang="en-US" sz="2600" dirty="0"/>
                  <a:t>Let X be the move at a single step. Then </a:t>
                </a:r>
              </a:p>
              <a:p>
                <a:pPr marL="0" indent="0">
                  <a:buNone/>
                </a:pPr>
                <a:r>
                  <a:rPr lang="en-US" sz="2600" b="0" dirty="0"/>
                  <a:t>    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=−1∗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+0∗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+1∗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]/3=2/3 </m:t>
                    </m:r>
                  </m:oMath>
                </a14:m>
                <a:endParaRPr lang="en-US" sz="2600" b="0" dirty="0"/>
              </a:p>
              <a:p>
                <a:pPr marL="0" indent="0">
                  <a:buNone/>
                </a:pPr>
                <a:r>
                  <a:rPr lang="en-US" sz="2600" dirty="0"/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600" dirty="0"/>
                  <a:t> Then: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10000</m:t>
                            </m:r>
                          </m:sub>
                        </m:sSub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10000</m:t>
                            </m:r>
                          </m:sub>
                        </m:sSub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10000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600" dirty="0"/>
                  <a:t> = 81.65  </a:t>
                </a:r>
              </a:p>
              <a:p>
                <a:pPr marL="0" indent="0">
                  <a:buNone/>
                </a:pPr>
                <a:r>
                  <a:rPr lang="en-US" sz="2600" dirty="0"/>
                  <a:t> Its standardized variable S* is:   </a:t>
                </a:r>
              </a:p>
              <a:p>
                <a:pPr marL="0" indent="0" algn="ctr">
                  <a:buNone/>
                </a:pPr>
                <a:r>
                  <a:rPr lang="en-US" sz="2600" b="0" dirty="0"/>
                  <a:t>S*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10000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10000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10000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10000</m:t>
                            </m:r>
                          </m:sub>
                        </m:sSub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81.65</m:t>
                        </m:r>
                      </m:den>
                    </m:f>
                  </m:oMath>
                </a14:m>
                <a:endParaRPr lang="en-US" sz="2600" b="0" dirty="0"/>
              </a:p>
              <a:p>
                <a:pPr marL="0" indent="0" algn="ctr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sub>
                          </m:sSub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&gt;100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81.65</m:t>
                              </m:r>
                            </m:den>
                          </m:f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81.65</m:t>
                              </m:r>
                            </m:den>
                          </m:f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1.23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=1−0.89=11%</m:t>
                      </m:r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2753"/>
                <a:ext cx="10515600" cy="5338058"/>
              </a:xfrm>
              <a:blipFill>
                <a:blip r:embed="rId2"/>
                <a:stretch>
                  <a:fillRect l="-603" t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B48F4F37-5E5B-FE40-900D-95F97BBDE59B}"/>
              </a:ext>
            </a:extLst>
          </p:cNvPr>
          <p:cNvSpPr txBox="1">
            <a:spLocks/>
          </p:cNvSpPr>
          <p:nvPr/>
        </p:nvSpPr>
        <p:spPr>
          <a:xfrm>
            <a:off x="838200" y="97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accent1"/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6828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Summary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42900" indent="-342900"/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be independent random variables with the same distribution as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.  </m:t>
                    </m:r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be their sum: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zh-CN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zh-CN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200" dirty="0">
                  <a:latin typeface="Calibri Light" panose="020F0302020204030204" pitchFamily="34" charset="0"/>
                </a:endParaRPr>
              </a:p>
              <a:p>
                <a:pPr marL="800100" lvl="1" indent="-342900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sz="2200" dirty="0"/>
              </a:p>
              <a:p>
                <a:pPr marL="457200" lvl="1" indent="0"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r>
                      <a:rPr lang="en-US" altLang="zh-CN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</m:oMath>
                </a14:m>
                <a:r>
                  <a:rPr lang="en-US" altLang="zh-CN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US" altLang="zh-CN" b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, 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b="1" i="0" dirty="0" smtClean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d>
                      <m:dPr>
                        <m:ctrlPr>
                          <a:rPr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m:rPr>
                        <m:nor/>
                      </m:rPr>
                      <a:rPr lang="en-US" altLang="zh-CN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e>
                    </m:rad>
                  </m:oMath>
                </a14:m>
                <a:endParaRPr lang="en-US" altLang="zh-CN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r>
                  <a:rPr lang="en-US" sz="2400" dirty="0"/>
                  <a:t>Normal Distribution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𝐸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𝜇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</a:rPr>
                              <m:t>𝑛</m:t>
                            </m:r>
                          </m:e>
                        </m:rad>
                        <m:r>
                          <a:rPr lang="en-US" altLang="zh-CN" sz="2400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𝜎</m:t>
                        </m:r>
                      </m:den>
                    </m:f>
                    <m:r>
                      <a:rPr lang="en-US" altLang="zh-CN" sz="240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Sup>
                      <m:sSubSup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&lt;</m:t>
                    </m:r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𝑏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𝑎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𝑏</m:t>
                        </m:r>
                      </m:sup>
                      <m:e>
                        <m:r>
                          <a:rPr lang="zh-CN" alt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𝑑𝑥</m:t>
                        </m:r>
                      </m:e>
                    </m:nary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1744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776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2074</Words>
  <Application>Microsoft Macintosh PowerPoint</Application>
  <PresentationFormat>Widescreen</PresentationFormat>
  <Paragraphs>258</Paragraphs>
  <Slides>27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等线</vt:lpstr>
      <vt:lpstr>等线 Light</vt:lpstr>
      <vt:lpstr>宋体</vt:lpstr>
      <vt:lpstr>Arial</vt:lpstr>
      <vt:lpstr>Calibri</vt:lpstr>
      <vt:lpstr>Calibri Light</vt:lpstr>
      <vt:lpstr>Cambria Math</vt:lpstr>
      <vt:lpstr>Office Theme</vt:lpstr>
      <vt:lpstr>公式</vt:lpstr>
      <vt:lpstr>Equation</vt:lpstr>
      <vt:lpstr> Normal Approximation</vt:lpstr>
      <vt:lpstr>Want to Practice More?</vt:lpstr>
      <vt:lpstr>PowerPoint Presentation</vt:lpstr>
      <vt:lpstr>How to use </vt:lpstr>
      <vt:lpstr>Results</vt:lpstr>
      <vt:lpstr>Results</vt:lpstr>
      <vt:lpstr>Results</vt:lpstr>
      <vt:lpstr>Revision</vt:lpstr>
      <vt:lpstr>Basic Concepts </vt:lpstr>
      <vt:lpstr>Probability</vt:lpstr>
      <vt:lpstr>Math Definition of Probability</vt:lpstr>
      <vt:lpstr>Probability Distributions</vt:lpstr>
      <vt:lpstr>More on Probability</vt:lpstr>
      <vt:lpstr>More on Probability</vt:lpstr>
      <vt:lpstr>1. S_n and X ̅_n</vt:lpstr>
      <vt:lpstr>S_n and X ̅_n</vt:lpstr>
      <vt:lpstr>S_n and X ̅_n</vt:lpstr>
      <vt:lpstr>Example</vt:lpstr>
      <vt:lpstr>2. Standard Normal Distribution </vt:lpstr>
      <vt:lpstr>PowerPoint Presentation</vt:lpstr>
      <vt:lpstr>PowerPoint Presentation</vt:lpstr>
      <vt:lpstr>PowerPoint Presentation</vt:lpstr>
      <vt:lpstr>Standard Normal Cumulative Probability Table</vt:lpstr>
      <vt:lpstr>3. Normal Approximation (Central Limit Theorem) </vt:lpstr>
      <vt:lpstr>PowerPoint Presentation</vt:lpstr>
      <vt:lpstr>PowerPoint Presentation</vt:lpstr>
      <vt:lpstr>Summary 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 Jingjing</dc:creator>
  <cp:lastModifiedBy>Prof. MA Kede</cp:lastModifiedBy>
  <cp:revision>98</cp:revision>
  <dcterms:created xsi:type="dcterms:W3CDTF">2020-03-07T07:02:16Z</dcterms:created>
  <dcterms:modified xsi:type="dcterms:W3CDTF">2024-03-10T09:02:16Z</dcterms:modified>
</cp:coreProperties>
</file>