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836" y="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8509" y="358266"/>
            <a:ext cx="2831465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AF5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5142" y="2302890"/>
            <a:ext cx="6093714" cy="386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6FC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0080" y="981532"/>
            <a:ext cx="64528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006FC0"/>
                </a:solidFill>
                <a:latin typeface="Calibri"/>
                <a:cs typeface="Calibri"/>
              </a:rPr>
              <a:t>EE3114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Systems </a:t>
            </a: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and</a:t>
            </a:r>
            <a:r>
              <a:rPr sz="4400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0" dirty="0">
                <a:solidFill>
                  <a:srgbClr val="006FC0"/>
                </a:solidFill>
                <a:latin typeface="Calibri"/>
                <a:cs typeface="Calibri"/>
              </a:rPr>
              <a:t>Control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7510" y="2323033"/>
            <a:ext cx="3457575" cy="208533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9530" algn="ctr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0000"/>
                </a:solidFill>
                <a:latin typeface="Calibri"/>
                <a:cs typeface="Calibri"/>
              </a:rPr>
              <a:t>Lab </a:t>
            </a:r>
            <a:r>
              <a:rPr sz="4400" b="1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44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C00000"/>
                </a:solidFill>
                <a:latin typeface="Calibri"/>
                <a:cs typeface="Calibri"/>
              </a:rPr>
              <a:t>4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3200" spc="-15" dirty="0">
                <a:solidFill>
                  <a:srgbClr val="888888"/>
                </a:solidFill>
                <a:latin typeface="Calibri"/>
                <a:cs typeface="Calibri"/>
              </a:rPr>
              <a:t>Semester </a:t>
            </a:r>
            <a:r>
              <a:rPr sz="3200" spc="5" dirty="0">
                <a:solidFill>
                  <a:srgbClr val="888888"/>
                </a:solidFill>
                <a:latin typeface="Calibri"/>
                <a:cs typeface="Calibri"/>
              </a:rPr>
              <a:t>A,</a:t>
            </a:r>
            <a:r>
              <a:rPr sz="3200" spc="-4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888888"/>
                </a:solidFill>
                <a:latin typeface="Calibri"/>
                <a:cs typeface="Calibri"/>
              </a:rPr>
              <a:t>2020-21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3265" y="5390794"/>
            <a:ext cx="7973695" cy="115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845">
              <a:lnSpc>
                <a:spcPct val="100000"/>
              </a:lnSpc>
              <a:spcBef>
                <a:spcPts val="100"/>
              </a:spcBef>
              <a:tabLst>
                <a:tab pos="4244975" algn="l"/>
                <a:tab pos="7833359" algn="l"/>
              </a:tabLst>
            </a:pP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NAME: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FF0000"/>
                </a:solidFill>
                <a:uFill>
                  <a:solidFill>
                    <a:srgbClr val="6E2E9E"/>
                  </a:solidFill>
                </a:uFill>
                <a:latin typeface="Calibri"/>
                <a:cs typeface="Calibri"/>
              </a:rPr>
              <a:t> 	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_</a:t>
            </a:r>
            <a:r>
              <a:rPr sz="2000" b="1" spc="6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ID: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FF0000"/>
                </a:solidFill>
                <a:uFill>
                  <a:solidFill>
                    <a:srgbClr val="6E2E9E"/>
                  </a:solidFill>
                </a:uFill>
                <a:latin typeface="Calibri"/>
                <a:cs typeface="Calibri"/>
              </a:rPr>
              <a:t> 	</a:t>
            </a: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_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sz="2000" spc="-5" dirty="0">
                <a:solidFill>
                  <a:srgbClr val="7E7E7E"/>
                </a:solidFill>
                <a:latin typeface="Calibri"/>
                <a:cs typeface="Calibri"/>
              </a:rPr>
              <a:t>2020-10-9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442" y="717880"/>
            <a:ext cx="669607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Task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1.1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State-Space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Representation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(</a:t>
            </a:r>
            <a:r>
              <a:rPr sz="1800" b="1" spc="-5" dirty="0">
                <a:latin typeface="Times New Roman"/>
                <a:cs typeface="Times New Roman"/>
              </a:rPr>
              <a:t>Hint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given on the next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page)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Find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state-space representation of the </a:t>
            </a:r>
            <a:r>
              <a:rPr sz="1800" spc="-5" dirty="0">
                <a:latin typeface="Times New Roman"/>
                <a:cs typeface="Times New Roman"/>
              </a:rPr>
              <a:t>DC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85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Find</a:t>
            </a:r>
            <a:r>
              <a:rPr sz="1800" dirty="0">
                <a:latin typeface="Times New Roman"/>
                <a:cs typeface="Times New Roman"/>
              </a:rPr>
              <a:t> the order </a:t>
            </a:r>
            <a:r>
              <a:rPr sz="1800" spc="-5" dirty="0">
                <a:latin typeface="Times New Roman"/>
                <a:cs typeface="Times New Roman"/>
              </a:rPr>
              <a:t>of </a:t>
            </a:r>
            <a:r>
              <a:rPr sz="1800" dirty="0">
                <a:latin typeface="Times New Roman"/>
                <a:cs typeface="Times New Roman"/>
              </a:rPr>
              <a:t>the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system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85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Construct</a:t>
            </a:r>
            <a:r>
              <a:rPr sz="1800" dirty="0">
                <a:latin typeface="Times New Roman"/>
                <a:cs typeface="Times New Roman"/>
              </a:rPr>
              <a:t> the controllability and observability matrices of the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system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85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Determine</a:t>
            </a:r>
            <a:r>
              <a:rPr sz="1800" dirty="0">
                <a:latin typeface="Times New Roman"/>
                <a:cs typeface="Times New Roman"/>
              </a:rPr>
              <a:t> if the system </a:t>
            </a:r>
            <a:r>
              <a:rPr sz="1800" spc="-5" dirty="0">
                <a:latin typeface="Times New Roman"/>
                <a:cs typeface="Times New Roman"/>
              </a:rPr>
              <a:t>is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controllable?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850">
              <a:latin typeface="Times New Roman"/>
              <a:cs typeface="Times New Roman"/>
            </a:endParaRPr>
          </a:p>
          <a:p>
            <a:pPr marL="354965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Determine</a:t>
            </a:r>
            <a:r>
              <a:rPr sz="1800" dirty="0">
                <a:latin typeface="Times New Roman"/>
                <a:cs typeface="Times New Roman"/>
              </a:rPr>
              <a:t> if the system </a:t>
            </a:r>
            <a:r>
              <a:rPr sz="1800" spc="-5" dirty="0">
                <a:latin typeface="Times New Roman"/>
                <a:cs typeface="Times New Roman"/>
              </a:rPr>
              <a:t>is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observable?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88097" y="5896457"/>
            <a:ext cx="9886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3565" algn="l"/>
              </a:tabLst>
            </a:pPr>
            <a:r>
              <a:rPr sz="1800" b="1" u="heavy" dirty="0">
                <a:solidFill>
                  <a:srgbClr val="FF0000"/>
                </a:solidFill>
                <a:uFill>
                  <a:solidFill>
                    <a:srgbClr val="FE0000"/>
                  </a:solidFill>
                </a:uFill>
                <a:latin typeface="Calibri"/>
                <a:cs typeface="Calibri"/>
              </a:rPr>
              <a:t> 	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/0.5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94612" y="646303"/>
            <a:ext cx="15995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Hint: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DC Motor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model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72325" y="6169710"/>
            <a:ext cx="13531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Calibri"/>
                <a:cs typeface="Calibri"/>
              </a:rPr>
              <a:t>… … </a:t>
            </a:r>
            <a:r>
              <a:rPr sz="1800" spc="-10" dirty="0">
                <a:latin typeface="Calibri"/>
                <a:cs typeface="Calibri"/>
              </a:rPr>
              <a:t>next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page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533397"/>
            <a:ext cx="6734175" cy="42473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72325" y="6169710"/>
            <a:ext cx="13531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Calibri"/>
                <a:cs typeface="Calibri"/>
              </a:rPr>
              <a:t>… … </a:t>
            </a:r>
            <a:r>
              <a:rPr sz="1800" spc="-10" dirty="0">
                <a:latin typeface="Calibri"/>
                <a:cs typeface="Calibri"/>
              </a:rPr>
              <a:t>next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74823" y="790447"/>
            <a:ext cx="3157855" cy="523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6FC0"/>
                </a:solidFill>
                <a:latin typeface="Times New Roman"/>
                <a:cs typeface="Times New Roman"/>
              </a:rPr>
              <a:t>%MatLab</a:t>
            </a:r>
            <a:r>
              <a:rPr sz="1800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6FC0"/>
                </a:solidFill>
                <a:latin typeface="Times New Roman"/>
                <a:cs typeface="Times New Roman"/>
              </a:rPr>
              <a:t>code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97535">
              <a:lnSpc>
                <a:spcPct val="100000"/>
              </a:lnSpc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</a:t>
            </a:r>
            <a:r>
              <a:rPr sz="1800" spc="-5" dirty="0">
                <a:solidFill>
                  <a:srgbClr val="008000"/>
                </a:solidFill>
                <a:latin typeface="Times New Roman"/>
                <a:cs typeface="Times New Roman"/>
              </a:rPr>
              <a:t>Set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the </a:t>
            </a:r>
            <a:r>
              <a:rPr sz="1800" spc="-5" dirty="0">
                <a:solidFill>
                  <a:srgbClr val="008000"/>
                </a:solidFill>
                <a:latin typeface="Times New Roman"/>
                <a:cs typeface="Times New Roman"/>
              </a:rPr>
              <a:t>motor</a:t>
            </a:r>
            <a:r>
              <a:rPr sz="1800" spc="-7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parameters  </a:t>
            </a:r>
            <a:r>
              <a:rPr sz="1800" spc="-5" dirty="0">
                <a:latin typeface="Times New Roman"/>
                <a:cs typeface="Times New Roman"/>
              </a:rPr>
              <a:t>K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45E-3;</a:t>
            </a:r>
            <a:endParaRPr sz="1800">
              <a:latin typeface="Times New Roman"/>
              <a:cs typeface="Times New Roman"/>
            </a:endParaRPr>
          </a:p>
          <a:p>
            <a:pPr marL="12700" marR="212407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J =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3.5E-5;  </a:t>
            </a:r>
            <a:r>
              <a:rPr sz="1800" dirty="0">
                <a:latin typeface="Times New Roman"/>
                <a:cs typeface="Times New Roman"/>
              </a:rPr>
              <a:t>b = 2E-3;  R =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L =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0.5;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Define the </a:t>
            </a:r>
            <a:r>
              <a:rPr sz="1800" spc="-5" dirty="0">
                <a:solidFill>
                  <a:srgbClr val="008000"/>
                </a:solidFill>
                <a:latin typeface="Times New Roman"/>
                <a:cs typeface="Times New Roman"/>
              </a:rPr>
              <a:t>state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space</a:t>
            </a:r>
            <a:r>
              <a:rPr sz="1800" spc="-6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variables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A </a:t>
            </a:r>
            <a:r>
              <a:rPr sz="1800" dirty="0">
                <a:latin typeface="Times New Roman"/>
                <a:cs typeface="Times New Roman"/>
              </a:rPr>
              <a:t>= [0 1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0;</a:t>
            </a:r>
            <a:endParaRPr sz="1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0 </a:t>
            </a:r>
            <a:r>
              <a:rPr sz="1800" spc="-5" dirty="0">
                <a:latin typeface="Times New Roman"/>
                <a:cs typeface="Times New Roman"/>
              </a:rPr>
              <a:t>-b/J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K/J;</a:t>
            </a:r>
            <a:endParaRPr sz="18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0 </a:t>
            </a:r>
            <a:r>
              <a:rPr sz="1800" spc="-5" dirty="0">
                <a:latin typeface="Times New Roman"/>
                <a:cs typeface="Times New Roman"/>
              </a:rPr>
              <a:t>-K/L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-R/L];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B = [0; 0;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1/L];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C = [1 0</a:t>
            </a:r>
            <a:r>
              <a:rPr sz="1800" spc="4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0];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D =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 marR="1263015">
              <a:lnSpc>
                <a:spcPts val="2110"/>
              </a:lnSpc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Create the</a:t>
            </a:r>
            <a:r>
              <a:rPr sz="1800" spc="-10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system  </a:t>
            </a:r>
            <a:r>
              <a:rPr sz="1800" spc="-5" dirty="0">
                <a:latin typeface="Times New Roman"/>
                <a:cs typeface="Times New Roman"/>
              </a:rPr>
              <a:t>Motor_SS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172325" y="6169710"/>
            <a:ext cx="13531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dirty="0">
                <a:latin typeface="Calibri"/>
                <a:cs typeface="Calibri"/>
              </a:rPr>
              <a:t>… … </a:t>
            </a:r>
            <a:r>
              <a:rPr sz="1800" spc="-10" dirty="0">
                <a:latin typeface="Calibri"/>
                <a:cs typeface="Calibri"/>
              </a:rPr>
              <a:t>next</a:t>
            </a:r>
            <a:r>
              <a:rPr sz="1800" spc="-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050442" y="1006602"/>
            <a:ext cx="656272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3738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Create controlability and observability</a:t>
            </a:r>
            <a:r>
              <a:rPr sz="1800" spc="-114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matrices  </a:t>
            </a:r>
            <a:r>
              <a:rPr sz="1800" dirty="0">
                <a:latin typeface="Times New Roman"/>
                <a:cs typeface="Times New Roman"/>
              </a:rPr>
              <a:t>controllability =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observability </a:t>
            </a:r>
            <a:r>
              <a:rPr sz="1800" spc="-5" dirty="0">
                <a:latin typeface="Times New Roman"/>
                <a:cs typeface="Times New Roman"/>
              </a:rPr>
              <a:t>=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Check the system </a:t>
            </a:r>
            <a:r>
              <a:rPr sz="1800" spc="-15" dirty="0">
                <a:solidFill>
                  <a:srgbClr val="008000"/>
                </a:solidFill>
                <a:latin typeface="Times New Roman"/>
                <a:cs typeface="Times New Roman"/>
              </a:rPr>
              <a:t>order,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rank; determinants of the controllability</a:t>
            </a:r>
            <a:r>
              <a:rPr sz="1800" spc="-114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and</a:t>
            </a:r>
            <a:endParaRPr sz="1800">
              <a:latin typeface="Times New Roman"/>
              <a:cs typeface="Times New Roman"/>
            </a:endParaRPr>
          </a:p>
          <a:p>
            <a:pPr marL="12700" marR="4269105">
              <a:lnSpc>
                <a:spcPct val="100000"/>
              </a:lnSpc>
            </a:pP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% observability</a:t>
            </a:r>
            <a:r>
              <a:rPr sz="1800" spc="-114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8000"/>
                </a:solidFill>
                <a:latin typeface="Times New Roman"/>
                <a:cs typeface="Times New Roman"/>
              </a:rPr>
              <a:t>matrices  </a:t>
            </a:r>
            <a:r>
              <a:rPr sz="1800" dirty="0">
                <a:latin typeface="Times New Roman"/>
                <a:cs typeface="Times New Roman"/>
              </a:rPr>
              <a:t>sys_order </a:t>
            </a:r>
            <a:r>
              <a:rPr sz="1800" spc="-5" dirty="0">
                <a:latin typeface="Times New Roman"/>
                <a:cs typeface="Times New Roman"/>
              </a:rPr>
              <a:t>=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  </a:t>
            </a:r>
            <a:r>
              <a:rPr sz="1800" dirty="0">
                <a:latin typeface="Times New Roman"/>
                <a:cs typeface="Times New Roman"/>
              </a:rPr>
              <a:t>det_control </a:t>
            </a:r>
            <a:r>
              <a:rPr sz="1800" spc="-5" dirty="0">
                <a:latin typeface="Times New Roman"/>
                <a:cs typeface="Times New Roman"/>
              </a:rPr>
              <a:t>=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  </a:t>
            </a:r>
            <a:r>
              <a:rPr sz="1800" dirty="0">
                <a:latin typeface="Times New Roman"/>
                <a:cs typeface="Times New Roman"/>
              </a:rPr>
              <a:t>rank_control </a:t>
            </a:r>
            <a:r>
              <a:rPr sz="1800" spc="-5" dirty="0">
                <a:latin typeface="Times New Roman"/>
                <a:cs typeface="Times New Roman"/>
              </a:rPr>
              <a:t>=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  </a:t>
            </a:r>
            <a:r>
              <a:rPr sz="1800" dirty="0">
                <a:latin typeface="Times New Roman"/>
                <a:cs typeface="Times New Roman"/>
              </a:rPr>
              <a:t>det_observ </a:t>
            </a:r>
            <a:r>
              <a:rPr sz="1800" spc="-5" dirty="0">
                <a:latin typeface="Times New Roman"/>
                <a:cs typeface="Times New Roman"/>
              </a:rPr>
              <a:t>=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  </a:t>
            </a:r>
            <a:r>
              <a:rPr sz="1800" dirty="0">
                <a:latin typeface="Times New Roman"/>
                <a:cs typeface="Times New Roman"/>
              </a:rPr>
              <a:t>rank_observ =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509" y="430148"/>
            <a:ext cx="2335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Task </a:t>
            </a:r>
            <a:r>
              <a:rPr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1.2: </a:t>
            </a:r>
            <a:r>
              <a:rPr u="sng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Pole</a:t>
            </a:r>
            <a:r>
              <a:rPr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Placement</a:t>
            </a:r>
          </a:p>
        </p:txBody>
      </p:sp>
      <p:sp>
        <p:nvSpPr>
          <p:cNvPr id="3" name="object 3"/>
          <p:cNvSpPr/>
          <p:nvPr/>
        </p:nvSpPr>
        <p:spPr>
          <a:xfrm>
            <a:off x="3572510" y="1856104"/>
            <a:ext cx="1539240" cy="377190"/>
          </a:xfrm>
          <a:custGeom>
            <a:avLst/>
            <a:gdLst/>
            <a:ahLst/>
            <a:cxnLst/>
            <a:rect l="l" t="t" r="r" b="b"/>
            <a:pathLst>
              <a:path w="1539239" h="377189">
                <a:moveTo>
                  <a:pt x="85090" y="8890"/>
                </a:moveTo>
                <a:lnTo>
                  <a:pt x="47891" y="26847"/>
                </a:lnTo>
                <a:lnTo>
                  <a:pt x="22098" y="69596"/>
                </a:lnTo>
                <a:lnTo>
                  <a:pt x="5524" y="124637"/>
                </a:lnTo>
                <a:lnTo>
                  <a:pt x="0" y="188341"/>
                </a:lnTo>
                <a:lnTo>
                  <a:pt x="1371" y="221132"/>
                </a:lnTo>
                <a:lnTo>
                  <a:pt x="12420" y="280568"/>
                </a:lnTo>
                <a:lnTo>
                  <a:pt x="34023" y="330720"/>
                </a:lnTo>
                <a:lnTo>
                  <a:pt x="63690" y="365633"/>
                </a:lnTo>
                <a:lnTo>
                  <a:pt x="81407" y="377063"/>
                </a:lnTo>
                <a:lnTo>
                  <a:pt x="85090" y="368046"/>
                </a:lnTo>
                <a:lnTo>
                  <a:pt x="70866" y="356603"/>
                </a:lnTo>
                <a:lnTo>
                  <a:pt x="58318" y="341668"/>
                </a:lnTo>
                <a:lnTo>
                  <a:pt x="38227" y="301371"/>
                </a:lnTo>
                <a:lnTo>
                  <a:pt x="25539" y="249516"/>
                </a:lnTo>
                <a:lnTo>
                  <a:pt x="21336" y="188595"/>
                </a:lnTo>
                <a:lnTo>
                  <a:pt x="22402" y="156527"/>
                </a:lnTo>
                <a:lnTo>
                  <a:pt x="30924" y="99834"/>
                </a:lnTo>
                <a:lnTo>
                  <a:pt x="47637" y="53467"/>
                </a:lnTo>
                <a:lnTo>
                  <a:pt x="71018" y="20320"/>
                </a:lnTo>
                <a:lnTo>
                  <a:pt x="85090" y="8890"/>
                </a:lnTo>
                <a:close/>
              </a:path>
              <a:path w="1539239" h="377189">
                <a:moveTo>
                  <a:pt x="1446403" y="26797"/>
                </a:moveTo>
                <a:lnTo>
                  <a:pt x="823087" y="26797"/>
                </a:lnTo>
                <a:lnTo>
                  <a:pt x="823087" y="27559"/>
                </a:lnTo>
                <a:lnTo>
                  <a:pt x="800862" y="27559"/>
                </a:lnTo>
                <a:lnTo>
                  <a:pt x="733171" y="281559"/>
                </a:lnTo>
                <a:lnTo>
                  <a:pt x="694436" y="195326"/>
                </a:lnTo>
                <a:lnTo>
                  <a:pt x="657860" y="212090"/>
                </a:lnTo>
                <a:lnTo>
                  <a:pt x="661289" y="220472"/>
                </a:lnTo>
                <a:lnTo>
                  <a:pt x="680212" y="212090"/>
                </a:lnTo>
                <a:lnTo>
                  <a:pt x="726440" y="311404"/>
                </a:lnTo>
                <a:lnTo>
                  <a:pt x="737235" y="311404"/>
                </a:lnTo>
                <a:lnTo>
                  <a:pt x="809752" y="42418"/>
                </a:lnTo>
                <a:lnTo>
                  <a:pt x="832104" y="42418"/>
                </a:lnTo>
                <a:lnTo>
                  <a:pt x="832104" y="42037"/>
                </a:lnTo>
                <a:lnTo>
                  <a:pt x="1446403" y="42037"/>
                </a:lnTo>
                <a:lnTo>
                  <a:pt x="1446403" y="26797"/>
                </a:lnTo>
                <a:close/>
              </a:path>
              <a:path w="1539239" h="377189">
                <a:moveTo>
                  <a:pt x="1538859" y="188341"/>
                </a:moveTo>
                <a:lnTo>
                  <a:pt x="1533347" y="124637"/>
                </a:lnTo>
                <a:lnTo>
                  <a:pt x="1516888" y="69596"/>
                </a:lnTo>
                <a:lnTo>
                  <a:pt x="1490980" y="26847"/>
                </a:lnTo>
                <a:lnTo>
                  <a:pt x="1457452" y="0"/>
                </a:lnTo>
                <a:lnTo>
                  <a:pt x="1453769" y="8890"/>
                </a:lnTo>
                <a:lnTo>
                  <a:pt x="1467827" y="20320"/>
                </a:lnTo>
                <a:lnTo>
                  <a:pt x="1480324" y="35179"/>
                </a:lnTo>
                <a:lnTo>
                  <a:pt x="1500505" y="75184"/>
                </a:lnTo>
                <a:lnTo>
                  <a:pt x="1513293" y="126936"/>
                </a:lnTo>
                <a:lnTo>
                  <a:pt x="1517523" y="188595"/>
                </a:lnTo>
                <a:lnTo>
                  <a:pt x="1516468" y="220205"/>
                </a:lnTo>
                <a:lnTo>
                  <a:pt x="1508036" y="276555"/>
                </a:lnTo>
                <a:lnTo>
                  <a:pt x="1491335" y="323265"/>
                </a:lnTo>
                <a:lnTo>
                  <a:pt x="1467904" y="356603"/>
                </a:lnTo>
                <a:lnTo>
                  <a:pt x="1453769" y="368046"/>
                </a:lnTo>
                <a:lnTo>
                  <a:pt x="1457452" y="377063"/>
                </a:lnTo>
                <a:lnTo>
                  <a:pt x="1490980" y="350189"/>
                </a:lnTo>
                <a:lnTo>
                  <a:pt x="1516888" y="307213"/>
                </a:lnTo>
                <a:lnTo>
                  <a:pt x="1533347" y="251879"/>
                </a:lnTo>
                <a:lnTo>
                  <a:pt x="1537474" y="221132"/>
                </a:lnTo>
                <a:lnTo>
                  <a:pt x="1538859" y="1883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27709" y="979170"/>
            <a:ext cx="5882640" cy="2081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b="1" dirty="0">
                <a:latin typeface="Times New Roman"/>
                <a:cs typeface="Times New Roman"/>
              </a:rPr>
              <a:t>Hint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given on the next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page)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The poles of a standard second-order system are located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at</a:t>
            </a:r>
            <a:endParaRPr sz="1800">
              <a:latin typeface="Times New Roman"/>
              <a:cs typeface="Times New Roman"/>
            </a:endParaRPr>
          </a:p>
          <a:p>
            <a:pPr marL="2738120">
              <a:lnSpc>
                <a:spcPct val="100000"/>
              </a:lnSpc>
              <a:spcBef>
                <a:spcPts val="530"/>
              </a:spcBef>
              <a:tabLst>
                <a:tab pos="3468370" algn="l"/>
                <a:tab pos="4242435" algn="l"/>
              </a:tabLst>
            </a:pPr>
            <a:r>
              <a:rPr sz="1800" dirty="0">
                <a:latin typeface="Cambria Math"/>
                <a:cs typeface="Cambria Math"/>
              </a:rPr>
              <a:t>−𝜁</a:t>
            </a:r>
            <a:r>
              <a:rPr sz="1800" spc="6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±	</a:t>
            </a:r>
            <a:r>
              <a:rPr sz="1800" spc="50" dirty="0">
                <a:latin typeface="Cambria Math"/>
                <a:cs typeface="Cambria Math"/>
              </a:rPr>
              <a:t>𝜁</a:t>
            </a:r>
            <a:r>
              <a:rPr sz="1950" spc="75" baseline="23504" dirty="0">
                <a:latin typeface="Cambria Math"/>
                <a:cs typeface="Cambria Math"/>
              </a:rPr>
              <a:t>2</a:t>
            </a:r>
            <a:r>
              <a:rPr sz="1950" spc="270" baseline="23504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−</a:t>
            </a:r>
            <a:r>
              <a:rPr sz="1800" spc="1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1	</a:t>
            </a:r>
            <a:r>
              <a:rPr sz="1800" spc="15" dirty="0">
                <a:latin typeface="Cambria Math"/>
                <a:cs typeface="Cambria Math"/>
              </a:rPr>
              <a:t>𝜔</a:t>
            </a:r>
            <a:r>
              <a:rPr sz="1950" spc="22" baseline="-14957" dirty="0">
                <a:latin typeface="Cambria Math"/>
                <a:cs typeface="Cambria Math"/>
              </a:rPr>
              <a:t>𝑛</a:t>
            </a:r>
            <a:endParaRPr sz="1950" baseline="-14957">
              <a:latin typeface="Cambria Math"/>
              <a:cs typeface="Cambria Math"/>
            </a:endParaRPr>
          </a:p>
          <a:p>
            <a:pPr marL="63500">
              <a:lnSpc>
                <a:spcPct val="100000"/>
              </a:lnSpc>
              <a:spcBef>
                <a:spcPts val="540"/>
              </a:spcBef>
            </a:pPr>
            <a:r>
              <a:rPr sz="1800" spc="-5" dirty="0">
                <a:latin typeface="Times New Roman"/>
                <a:cs typeface="Times New Roman"/>
              </a:rPr>
              <a:t>where </a:t>
            </a:r>
            <a:r>
              <a:rPr sz="1800" i="1" dirty="0">
                <a:latin typeface="Times New Roman"/>
                <a:cs typeface="Times New Roman"/>
              </a:rPr>
              <a:t>ζ </a:t>
            </a:r>
            <a:r>
              <a:rPr sz="1800" dirty="0">
                <a:latin typeface="Times New Roman"/>
                <a:cs typeface="Times New Roman"/>
              </a:rPr>
              <a:t>is the </a:t>
            </a:r>
            <a:r>
              <a:rPr sz="1800" spc="-5" dirty="0">
                <a:latin typeface="Times New Roman"/>
                <a:cs typeface="Times New Roman"/>
              </a:rPr>
              <a:t>damping </a:t>
            </a:r>
            <a:r>
              <a:rPr sz="1800" dirty="0">
                <a:latin typeface="Times New Roman"/>
                <a:cs typeface="Times New Roman"/>
              </a:rPr>
              <a:t>ratio and </a:t>
            </a:r>
            <a:r>
              <a:rPr sz="1800" i="1" spc="-5" dirty="0">
                <a:latin typeface="Times New Roman"/>
                <a:cs typeface="Times New Roman"/>
              </a:rPr>
              <a:t>ω</a:t>
            </a:r>
            <a:r>
              <a:rPr sz="1800" i="1" spc="-7" baseline="-20833" dirty="0">
                <a:latin typeface="Times New Roman"/>
                <a:cs typeface="Times New Roman"/>
              </a:rPr>
              <a:t>n </a:t>
            </a:r>
            <a:r>
              <a:rPr sz="1800" dirty="0">
                <a:latin typeface="Times New Roman"/>
                <a:cs typeface="Times New Roman"/>
              </a:rPr>
              <a:t>is the natural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frequency.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</a:pPr>
            <a:r>
              <a:rPr sz="1800" spc="-60" dirty="0">
                <a:latin typeface="Times New Roman"/>
                <a:cs typeface="Times New Roman"/>
              </a:rPr>
              <a:t>To </a:t>
            </a:r>
            <a:r>
              <a:rPr sz="1800" dirty="0">
                <a:latin typeface="Times New Roman"/>
                <a:cs typeface="Times New Roman"/>
              </a:rPr>
              <a:t>determine the desired pole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positions: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63061" y="3620515"/>
            <a:ext cx="381000" cy="212090"/>
          </a:xfrm>
          <a:custGeom>
            <a:avLst/>
            <a:gdLst/>
            <a:ahLst/>
            <a:cxnLst/>
            <a:rect l="l" t="t" r="r" b="b"/>
            <a:pathLst>
              <a:path w="381000" h="212089">
                <a:moveTo>
                  <a:pt x="313309" y="0"/>
                </a:moveTo>
                <a:lnTo>
                  <a:pt x="310261" y="8635"/>
                </a:lnTo>
                <a:lnTo>
                  <a:pt x="322474" y="13946"/>
                </a:lnTo>
                <a:lnTo>
                  <a:pt x="333009" y="21304"/>
                </a:lnTo>
                <a:lnTo>
                  <a:pt x="354423" y="55449"/>
                </a:lnTo>
                <a:lnTo>
                  <a:pt x="361442" y="104901"/>
                </a:lnTo>
                <a:lnTo>
                  <a:pt x="360656" y="123570"/>
                </a:lnTo>
                <a:lnTo>
                  <a:pt x="348869" y="169290"/>
                </a:lnTo>
                <a:lnTo>
                  <a:pt x="322615" y="197865"/>
                </a:lnTo>
                <a:lnTo>
                  <a:pt x="310515" y="203199"/>
                </a:lnTo>
                <a:lnTo>
                  <a:pt x="313309" y="211835"/>
                </a:lnTo>
                <a:lnTo>
                  <a:pt x="353706" y="187707"/>
                </a:lnTo>
                <a:lnTo>
                  <a:pt x="376428" y="143335"/>
                </a:lnTo>
                <a:lnTo>
                  <a:pt x="380746" y="105917"/>
                </a:lnTo>
                <a:lnTo>
                  <a:pt x="379652" y="86538"/>
                </a:lnTo>
                <a:lnTo>
                  <a:pt x="363347" y="37210"/>
                </a:lnTo>
                <a:lnTo>
                  <a:pt x="328646" y="5546"/>
                </a:lnTo>
                <a:lnTo>
                  <a:pt x="313309" y="0"/>
                </a:lnTo>
                <a:close/>
              </a:path>
              <a:path w="381000" h="212089">
                <a:moveTo>
                  <a:pt x="67437" y="0"/>
                </a:moveTo>
                <a:lnTo>
                  <a:pt x="27092" y="24163"/>
                </a:lnTo>
                <a:lnTo>
                  <a:pt x="4318" y="68611"/>
                </a:lnTo>
                <a:lnTo>
                  <a:pt x="0" y="105917"/>
                </a:lnTo>
                <a:lnTo>
                  <a:pt x="1075" y="125370"/>
                </a:lnTo>
                <a:lnTo>
                  <a:pt x="17399" y="174751"/>
                </a:lnTo>
                <a:lnTo>
                  <a:pt x="52081" y="206238"/>
                </a:lnTo>
                <a:lnTo>
                  <a:pt x="67437" y="211835"/>
                </a:lnTo>
                <a:lnTo>
                  <a:pt x="70104" y="203199"/>
                </a:lnTo>
                <a:lnTo>
                  <a:pt x="58058" y="197865"/>
                </a:lnTo>
                <a:lnTo>
                  <a:pt x="47656" y="190436"/>
                </a:lnTo>
                <a:lnTo>
                  <a:pt x="26376" y="155765"/>
                </a:lnTo>
                <a:lnTo>
                  <a:pt x="19304" y="104901"/>
                </a:lnTo>
                <a:lnTo>
                  <a:pt x="20089" y="86830"/>
                </a:lnTo>
                <a:lnTo>
                  <a:pt x="31877" y="42163"/>
                </a:lnTo>
                <a:lnTo>
                  <a:pt x="58273" y="13946"/>
                </a:lnTo>
                <a:lnTo>
                  <a:pt x="70485" y="8635"/>
                </a:lnTo>
                <a:lnTo>
                  <a:pt x="674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63876" y="3550411"/>
            <a:ext cx="19773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3480" algn="l"/>
                <a:tab pos="1564005" algn="l"/>
              </a:tabLst>
            </a:pPr>
            <a:r>
              <a:rPr sz="1800" spc="-5" dirty="0">
                <a:latin typeface="Cambria Math"/>
                <a:cs typeface="Cambria Math"/>
              </a:rPr>
              <a:t>Overshoot	</a:t>
            </a:r>
            <a:r>
              <a:rPr sz="1800" dirty="0">
                <a:latin typeface="Cambria Math"/>
                <a:cs typeface="Cambria Math"/>
              </a:rPr>
              <a:t>𝑜𝑠	=</a:t>
            </a:r>
            <a:r>
              <a:rPr sz="1800" spc="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𝑒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7170" y="3396488"/>
            <a:ext cx="14795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-15" dirty="0">
                <a:latin typeface="Cambria Math"/>
                <a:cs typeface="Cambria Math"/>
              </a:rPr>
              <a:t>−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0901" y="3522726"/>
            <a:ext cx="525780" cy="10795"/>
          </a:xfrm>
          <a:custGeom>
            <a:avLst/>
            <a:gdLst/>
            <a:ahLst/>
            <a:cxnLst/>
            <a:rect l="l" t="t" r="r" b="b"/>
            <a:pathLst>
              <a:path w="525779" h="10795">
                <a:moveTo>
                  <a:pt x="525779" y="0"/>
                </a:moveTo>
                <a:lnTo>
                  <a:pt x="0" y="0"/>
                </a:lnTo>
                <a:lnTo>
                  <a:pt x="0" y="10667"/>
                </a:lnTo>
                <a:lnTo>
                  <a:pt x="525779" y="10667"/>
                </a:lnTo>
                <a:lnTo>
                  <a:pt x="5257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10634" y="3297427"/>
            <a:ext cx="224154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65" dirty="0">
                <a:latin typeface="Cambria Math"/>
                <a:cs typeface="Cambria Math"/>
              </a:rPr>
              <a:t>𝜁𝜋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63821" y="3556253"/>
            <a:ext cx="524510" cy="208279"/>
          </a:xfrm>
          <a:custGeom>
            <a:avLst/>
            <a:gdLst/>
            <a:ahLst/>
            <a:cxnLst/>
            <a:rect l="l" t="t" r="r" b="b"/>
            <a:pathLst>
              <a:path w="524510" h="208279">
                <a:moveTo>
                  <a:pt x="524383" y="0"/>
                </a:moveTo>
                <a:lnTo>
                  <a:pt x="104902" y="127"/>
                </a:lnTo>
                <a:lnTo>
                  <a:pt x="55118" y="186309"/>
                </a:lnTo>
                <a:lnTo>
                  <a:pt x="26797" y="123063"/>
                </a:lnTo>
                <a:lnTo>
                  <a:pt x="0" y="135382"/>
                </a:lnTo>
                <a:lnTo>
                  <a:pt x="2540" y="141478"/>
                </a:lnTo>
                <a:lnTo>
                  <a:pt x="16383" y="135382"/>
                </a:lnTo>
                <a:lnTo>
                  <a:pt x="50292" y="208279"/>
                </a:lnTo>
                <a:lnTo>
                  <a:pt x="58166" y="208279"/>
                </a:lnTo>
                <a:lnTo>
                  <a:pt x="111379" y="10922"/>
                </a:lnTo>
                <a:lnTo>
                  <a:pt x="127762" y="10922"/>
                </a:lnTo>
                <a:lnTo>
                  <a:pt x="127762" y="10668"/>
                </a:lnTo>
                <a:lnTo>
                  <a:pt x="524383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47134" y="3478783"/>
            <a:ext cx="1235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00" spc="50" dirty="0">
                <a:latin typeface="Cambria Math"/>
                <a:cs typeface="Cambria Math"/>
              </a:rPr>
              <a:t>1−𝜁</a:t>
            </a:r>
            <a:r>
              <a:rPr sz="1575" spc="75" baseline="21164" dirty="0">
                <a:latin typeface="Cambria Math"/>
                <a:cs typeface="Cambria Math"/>
              </a:rPr>
              <a:t>2 </a:t>
            </a:r>
            <a:r>
              <a:rPr sz="2700" baseline="-16975" dirty="0">
                <a:latin typeface="Cambria Math"/>
                <a:cs typeface="Cambria Math"/>
              </a:rPr>
              <a:t>⟹ 𝜁</a:t>
            </a:r>
            <a:r>
              <a:rPr sz="2700" spc="375" baseline="-16975" dirty="0">
                <a:latin typeface="Cambria Math"/>
                <a:cs typeface="Cambria Math"/>
              </a:rPr>
              <a:t> </a:t>
            </a:r>
            <a:r>
              <a:rPr sz="2700" baseline="-16975" dirty="0">
                <a:latin typeface="Cambria Math"/>
                <a:cs typeface="Cambria Math"/>
              </a:rPr>
              <a:t>=</a:t>
            </a:r>
            <a:endParaRPr sz="2700" baseline="-16975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06593" y="3717797"/>
            <a:ext cx="1416050" cy="342900"/>
          </a:xfrm>
          <a:custGeom>
            <a:avLst/>
            <a:gdLst/>
            <a:ahLst/>
            <a:cxnLst/>
            <a:rect l="l" t="t" r="r" b="b"/>
            <a:pathLst>
              <a:path w="1416050" h="342900">
                <a:moveTo>
                  <a:pt x="1415783" y="0"/>
                </a:moveTo>
                <a:lnTo>
                  <a:pt x="0" y="0"/>
                </a:lnTo>
                <a:lnTo>
                  <a:pt x="0" y="15240"/>
                </a:lnTo>
                <a:lnTo>
                  <a:pt x="1415783" y="15240"/>
                </a:lnTo>
                <a:lnTo>
                  <a:pt x="1415783" y="0"/>
                </a:lnTo>
                <a:close/>
              </a:path>
              <a:path w="1416050" h="342900">
                <a:moveTo>
                  <a:pt x="1415796" y="57912"/>
                </a:moveTo>
                <a:lnTo>
                  <a:pt x="169164" y="57912"/>
                </a:lnTo>
                <a:lnTo>
                  <a:pt x="169164" y="58674"/>
                </a:lnTo>
                <a:lnTo>
                  <a:pt x="146939" y="58674"/>
                </a:lnTo>
                <a:lnTo>
                  <a:pt x="79248" y="312674"/>
                </a:lnTo>
                <a:lnTo>
                  <a:pt x="40513" y="226441"/>
                </a:lnTo>
                <a:lnTo>
                  <a:pt x="3937" y="243205"/>
                </a:lnTo>
                <a:lnTo>
                  <a:pt x="7366" y="251587"/>
                </a:lnTo>
                <a:lnTo>
                  <a:pt x="26289" y="243205"/>
                </a:lnTo>
                <a:lnTo>
                  <a:pt x="72517" y="342519"/>
                </a:lnTo>
                <a:lnTo>
                  <a:pt x="83312" y="342519"/>
                </a:lnTo>
                <a:lnTo>
                  <a:pt x="155829" y="73533"/>
                </a:lnTo>
                <a:lnTo>
                  <a:pt x="178181" y="73533"/>
                </a:lnTo>
                <a:lnTo>
                  <a:pt x="178181" y="73152"/>
                </a:lnTo>
                <a:lnTo>
                  <a:pt x="1415796" y="73152"/>
                </a:lnTo>
                <a:lnTo>
                  <a:pt x="1415796" y="579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92215" y="3376676"/>
            <a:ext cx="847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−</a:t>
            </a:r>
            <a:r>
              <a:rPr sz="1800" spc="-170" dirty="0">
                <a:latin typeface="Cambria Math"/>
                <a:cs typeface="Cambria Math"/>
              </a:rPr>
              <a:t> </a:t>
            </a:r>
            <a:r>
              <a:rPr sz="1800" spc="5" dirty="0">
                <a:latin typeface="Cambria Math"/>
                <a:cs typeface="Cambria Math"/>
              </a:rPr>
              <a:t>ln(𝑜𝑠)</a:t>
            </a:r>
            <a:endParaRPr sz="1800" dirty="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8800" y="3754323"/>
            <a:ext cx="13138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70" dirty="0">
                <a:latin typeface="Cambria Math"/>
                <a:cs typeface="Cambria Math"/>
              </a:rPr>
              <a:t>𝜋</a:t>
            </a:r>
            <a:r>
              <a:rPr sz="1950" spc="104" baseline="23504" dirty="0">
                <a:latin typeface="Cambria Math"/>
                <a:cs typeface="Cambria Math"/>
              </a:rPr>
              <a:t>2 </a:t>
            </a:r>
            <a:r>
              <a:rPr sz="1800" dirty="0">
                <a:latin typeface="Cambria Math"/>
                <a:cs typeface="Cambria Math"/>
              </a:rPr>
              <a:t>+</a:t>
            </a:r>
            <a:r>
              <a:rPr sz="1800" spc="50" dirty="0">
                <a:latin typeface="Cambria Math"/>
                <a:cs typeface="Cambria Math"/>
              </a:rPr>
              <a:t> </a:t>
            </a:r>
            <a:r>
              <a:rPr sz="1800" spc="10" dirty="0">
                <a:latin typeface="Cambria Math"/>
                <a:cs typeface="Cambria Math"/>
              </a:rPr>
              <a:t>ln(𝑜𝑠)</a:t>
            </a:r>
            <a:r>
              <a:rPr sz="1950" spc="15" baseline="23504" dirty="0">
                <a:latin typeface="Cambria Math"/>
                <a:cs typeface="Cambria Math"/>
              </a:rPr>
              <a:t>2</a:t>
            </a:r>
            <a:endParaRPr sz="1950" baseline="23504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91709" y="4639817"/>
            <a:ext cx="881380" cy="15240"/>
          </a:xfrm>
          <a:custGeom>
            <a:avLst/>
            <a:gdLst/>
            <a:ahLst/>
            <a:cxnLst/>
            <a:rect l="l" t="t" r="r" b="b"/>
            <a:pathLst>
              <a:path w="881379" h="15239">
                <a:moveTo>
                  <a:pt x="880872" y="0"/>
                </a:moveTo>
                <a:lnTo>
                  <a:pt x="0" y="0"/>
                </a:lnTo>
                <a:lnTo>
                  <a:pt x="0" y="15239"/>
                </a:lnTo>
                <a:lnTo>
                  <a:pt x="880872" y="15239"/>
                </a:lnTo>
                <a:lnTo>
                  <a:pt x="880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71565" y="4368800"/>
            <a:ext cx="478790" cy="212090"/>
          </a:xfrm>
          <a:custGeom>
            <a:avLst/>
            <a:gdLst/>
            <a:ahLst/>
            <a:cxnLst/>
            <a:rect l="l" t="t" r="r" b="b"/>
            <a:pathLst>
              <a:path w="478789" h="212089">
                <a:moveTo>
                  <a:pt x="410845" y="0"/>
                </a:moveTo>
                <a:lnTo>
                  <a:pt x="407797" y="8636"/>
                </a:lnTo>
                <a:lnTo>
                  <a:pt x="420010" y="13946"/>
                </a:lnTo>
                <a:lnTo>
                  <a:pt x="430545" y="21304"/>
                </a:lnTo>
                <a:lnTo>
                  <a:pt x="451959" y="55449"/>
                </a:lnTo>
                <a:lnTo>
                  <a:pt x="458978" y="104902"/>
                </a:lnTo>
                <a:lnTo>
                  <a:pt x="458192" y="123571"/>
                </a:lnTo>
                <a:lnTo>
                  <a:pt x="446405" y="169291"/>
                </a:lnTo>
                <a:lnTo>
                  <a:pt x="420151" y="197866"/>
                </a:lnTo>
                <a:lnTo>
                  <a:pt x="408051" y="203200"/>
                </a:lnTo>
                <a:lnTo>
                  <a:pt x="410845" y="211836"/>
                </a:lnTo>
                <a:lnTo>
                  <a:pt x="451242" y="187707"/>
                </a:lnTo>
                <a:lnTo>
                  <a:pt x="473964" y="143335"/>
                </a:lnTo>
                <a:lnTo>
                  <a:pt x="478282" y="105918"/>
                </a:lnTo>
                <a:lnTo>
                  <a:pt x="477188" y="86538"/>
                </a:lnTo>
                <a:lnTo>
                  <a:pt x="460883" y="37211"/>
                </a:lnTo>
                <a:lnTo>
                  <a:pt x="426182" y="5546"/>
                </a:lnTo>
                <a:lnTo>
                  <a:pt x="410845" y="0"/>
                </a:lnTo>
                <a:close/>
              </a:path>
              <a:path w="478789" h="212089">
                <a:moveTo>
                  <a:pt x="67437" y="0"/>
                </a:moveTo>
                <a:lnTo>
                  <a:pt x="27092" y="24163"/>
                </a:lnTo>
                <a:lnTo>
                  <a:pt x="4318" y="68611"/>
                </a:lnTo>
                <a:lnTo>
                  <a:pt x="0" y="105918"/>
                </a:lnTo>
                <a:lnTo>
                  <a:pt x="1075" y="125370"/>
                </a:lnTo>
                <a:lnTo>
                  <a:pt x="17399" y="174752"/>
                </a:lnTo>
                <a:lnTo>
                  <a:pt x="52081" y="206238"/>
                </a:lnTo>
                <a:lnTo>
                  <a:pt x="67437" y="211836"/>
                </a:lnTo>
                <a:lnTo>
                  <a:pt x="70104" y="203200"/>
                </a:lnTo>
                <a:lnTo>
                  <a:pt x="58058" y="197866"/>
                </a:lnTo>
                <a:lnTo>
                  <a:pt x="47656" y="190436"/>
                </a:lnTo>
                <a:lnTo>
                  <a:pt x="26376" y="155765"/>
                </a:lnTo>
                <a:lnTo>
                  <a:pt x="19304" y="104902"/>
                </a:lnTo>
                <a:lnTo>
                  <a:pt x="20089" y="86830"/>
                </a:lnTo>
                <a:lnTo>
                  <a:pt x="31877" y="42164"/>
                </a:lnTo>
                <a:lnTo>
                  <a:pt x="58273" y="13946"/>
                </a:lnTo>
                <a:lnTo>
                  <a:pt x="70485" y="8636"/>
                </a:lnTo>
                <a:lnTo>
                  <a:pt x="674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789808" y="4472685"/>
            <a:ext cx="3458592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mbria Math"/>
                <a:cs typeface="Cambria Math"/>
              </a:rPr>
              <a:t>2% Settling Time </a:t>
            </a:r>
            <a:r>
              <a:rPr sz="1800" spc="5" dirty="0">
                <a:latin typeface="Cambria Math"/>
                <a:cs typeface="Cambria Math"/>
              </a:rPr>
              <a:t>(𝑇𝑠) </a:t>
            </a:r>
            <a:r>
              <a:rPr sz="1800" dirty="0">
                <a:latin typeface="Cambria Math"/>
                <a:cs typeface="Cambria Math"/>
              </a:rPr>
              <a:t>= </a:t>
            </a:r>
            <a:r>
              <a:rPr sz="2700" spc="-7" baseline="41666" dirty="0">
                <a:latin typeface="Cambria Math"/>
                <a:cs typeface="Cambria Math"/>
              </a:rPr>
              <a:t>−ln</a:t>
            </a:r>
            <a:r>
              <a:rPr sz="2700" spc="195" baseline="41666" dirty="0">
                <a:latin typeface="Cambria Math"/>
                <a:cs typeface="Cambria Math"/>
              </a:rPr>
              <a:t> </a:t>
            </a:r>
            <a:r>
              <a:rPr lang="en-US" sz="2700" spc="195" baseline="41666" dirty="0" smtClean="0">
                <a:latin typeface="Cambria Math"/>
                <a:cs typeface="Cambria Math"/>
              </a:rPr>
              <a:t> </a:t>
            </a:r>
            <a:r>
              <a:rPr sz="2700" spc="-7" baseline="41666" dirty="0" smtClean="0">
                <a:latin typeface="Cambria Math"/>
                <a:cs typeface="Cambria Math"/>
              </a:rPr>
              <a:t>2%</a:t>
            </a:r>
            <a:r>
              <a:rPr lang="en-US" sz="2700" spc="-7" baseline="41666" dirty="0" smtClean="0">
                <a:latin typeface="Cambria Math"/>
                <a:cs typeface="Cambria Math"/>
              </a:rPr>
              <a:t> </a:t>
            </a:r>
            <a:endParaRPr sz="2700" baseline="41666" dirty="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98338" y="4625085"/>
            <a:ext cx="458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30" dirty="0">
                <a:latin typeface="Cambria Math"/>
                <a:cs typeface="Cambria Math"/>
              </a:rPr>
              <a:t>𝜁𝜔</a:t>
            </a:r>
            <a:r>
              <a:rPr sz="1950" spc="44" baseline="-14957" dirty="0">
                <a:latin typeface="Cambria Math"/>
                <a:cs typeface="Cambria Math"/>
              </a:rPr>
              <a:t>𝑛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8509" y="5168849"/>
            <a:ext cx="7468870" cy="1243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Calculate</a:t>
            </a:r>
            <a:r>
              <a:rPr sz="1800" dirty="0">
                <a:latin typeface="Times New Roman"/>
                <a:cs typeface="Times New Roman"/>
              </a:rPr>
              <a:t> a damping ratio and natural frequency that </a:t>
            </a:r>
            <a:r>
              <a:rPr sz="1800" spc="-5" dirty="0">
                <a:latin typeface="Times New Roman"/>
                <a:cs typeface="Times New Roman"/>
              </a:rPr>
              <a:t>would </a:t>
            </a:r>
            <a:r>
              <a:rPr sz="1800" dirty="0">
                <a:latin typeface="Times New Roman"/>
                <a:cs typeface="Times New Roman"/>
              </a:rPr>
              <a:t>ensure the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poles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of the system are in appropriate positions to </a:t>
            </a:r>
            <a:r>
              <a:rPr sz="1800" spc="-5" dirty="0">
                <a:latin typeface="Times New Roman"/>
                <a:cs typeface="Times New Roman"/>
              </a:rPr>
              <a:t>meet </a:t>
            </a:r>
            <a:r>
              <a:rPr sz="1800" dirty="0">
                <a:latin typeface="Times New Roman"/>
                <a:cs typeface="Times New Roman"/>
              </a:rPr>
              <a:t>the design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criteria.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570230" algn="l"/>
              </a:tabLst>
            </a:pPr>
            <a:r>
              <a:rPr sz="1800" b="1" u="heavy" dirty="0">
                <a:solidFill>
                  <a:srgbClr val="FF0000"/>
                </a:solidFill>
                <a:uFill>
                  <a:solidFill>
                    <a:srgbClr val="FE0000"/>
                  </a:solidFill>
                </a:uFill>
                <a:latin typeface="Calibri"/>
                <a:cs typeface="Calibri"/>
              </a:rPr>
              <a:t> 	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/0.5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53944" y="1472564"/>
            <a:ext cx="23907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mbria Math"/>
                <a:cs typeface="Cambria Math"/>
              </a:rPr>
              <a:t>Overshoot </a:t>
            </a:r>
            <a:r>
              <a:rPr sz="2000" dirty="0">
                <a:latin typeface="Cambria Math"/>
                <a:cs typeface="Cambria Math"/>
              </a:rPr>
              <a:t>&lt; 0.1 =</a:t>
            </a:r>
            <a:r>
              <a:rPr sz="2000" spc="4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𝑒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33161" y="1304366"/>
            <a:ext cx="161290" cy="2489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spc="-20" dirty="0">
                <a:latin typeface="Cambria Math"/>
                <a:cs typeface="Cambria Math"/>
              </a:rPr>
              <a:t>−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79212" y="1443608"/>
            <a:ext cx="586740" cy="266700"/>
          </a:xfrm>
          <a:custGeom>
            <a:avLst/>
            <a:gdLst/>
            <a:ahLst/>
            <a:cxnLst/>
            <a:rect l="l" t="t" r="r" b="b"/>
            <a:pathLst>
              <a:path w="586739" h="266700">
                <a:moveTo>
                  <a:pt x="585216" y="0"/>
                </a:moveTo>
                <a:lnTo>
                  <a:pt x="0" y="0"/>
                </a:lnTo>
                <a:lnTo>
                  <a:pt x="0" y="12192"/>
                </a:lnTo>
                <a:lnTo>
                  <a:pt x="585216" y="12192"/>
                </a:lnTo>
                <a:lnTo>
                  <a:pt x="585216" y="0"/>
                </a:lnTo>
                <a:close/>
              </a:path>
              <a:path w="586739" h="266700">
                <a:moveTo>
                  <a:pt x="586740" y="35052"/>
                </a:moveTo>
                <a:lnTo>
                  <a:pt x="138684" y="35052"/>
                </a:lnTo>
                <a:lnTo>
                  <a:pt x="138684" y="35814"/>
                </a:lnTo>
                <a:lnTo>
                  <a:pt x="119380" y="35814"/>
                </a:lnTo>
                <a:lnTo>
                  <a:pt x="64262" y="242316"/>
                </a:lnTo>
                <a:lnTo>
                  <a:pt x="32893" y="172212"/>
                </a:lnTo>
                <a:lnTo>
                  <a:pt x="3175" y="185928"/>
                </a:lnTo>
                <a:lnTo>
                  <a:pt x="5969" y="192659"/>
                </a:lnTo>
                <a:lnTo>
                  <a:pt x="21336" y="185928"/>
                </a:lnTo>
                <a:lnTo>
                  <a:pt x="58801" y="266700"/>
                </a:lnTo>
                <a:lnTo>
                  <a:pt x="67691" y="266700"/>
                </a:lnTo>
                <a:lnTo>
                  <a:pt x="126619" y="47879"/>
                </a:lnTo>
                <a:lnTo>
                  <a:pt x="144780" y="47879"/>
                </a:lnTo>
                <a:lnTo>
                  <a:pt x="144780" y="47244"/>
                </a:lnTo>
                <a:lnTo>
                  <a:pt x="586740" y="47244"/>
                </a:lnTo>
                <a:lnTo>
                  <a:pt x="586740" y="350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5"/>
              <p:cNvSpPr txBox="1"/>
              <p:nvPr/>
            </p:nvSpPr>
            <p:spPr>
              <a:xfrm>
                <a:off x="5547105" y="1194943"/>
                <a:ext cx="597027" cy="2372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10"/>
                  </a:spcBef>
                </a:pPr>
                <a:r>
                  <a:rPr sz="1450" spc="180" dirty="0" smtClean="0">
                    <a:latin typeface="Cambria Math"/>
                    <a:cs typeface="Cambria Math"/>
                  </a:rPr>
                  <a:t>𝜁</a:t>
                </a:r>
                <a14:m>
                  <m:oMath xmlns:m="http://schemas.openxmlformats.org/officeDocument/2006/math">
                    <m:r>
                      <a:rPr lang="en-US" sz="1450" i="1" spc="18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endParaRPr sz="1450" dirty="0">
                  <a:latin typeface="Cambria Math"/>
                  <a:cs typeface="Cambria Math"/>
                </a:endParaRPr>
              </a:p>
            </p:txBody>
          </p:sp>
        </mc:Choice>
        <mc:Fallback>
          <p:sp>
            <p:nvSpPr>
              <p:cNvPr id="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105" y="1194943"/>
                <a:ext cx="597027" cy="237244"/>
              </a:xfrm>
              <a:prstGeom prst="rect">
                <a:avLst/>
              </a:prstGeom>
              <a:blipFill>
                <a:blip r:embed="rId2"/>
                <a:stretch>
                  <a:fillRect l="-17347" t="-17949" b="-461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ect 6"/>
          <p:cNvSpPr txBox="1"/>
          <p:nvPr/>
        </p:nvSpPr>
        <p:spPr>
          <a:xfrm>
            <a:off x="5524478" y="1454742"/>
            <a:ext cx="51625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450" spc="50" dirty="0">
                <a:latin typeface="Cambria Math"/>
                <a:cs typeface="Cambria Math"/>
              </a:rPr>
              <a:t>1−𝜁</a:t>
            </a:r>
            <a:r>
              <a:rPr sz="1800" spc="75" baseline="20833" dirty="0">
                <a:latin typeface="Cambria Math"/>
                <a:cs typeface="Cambria Math"/>
              </a:rPr>
              <a:t>2</a:t>
            </a:r>
            <a:endParaRPr sz="1800" baseline="20833" dirty="0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0832" y="2039493"/>
            <a:ext cx="4171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𝜁</a:t>
            </a:r>
            <a:r>
              <a:rPr sz="2000" spc="10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&gt;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31184" y="2018029"/>
            <a:ext cx="1178560" cy="224154"/>
          </a:xfrm>
          <a:custGeom>
            <a:avLst/>
            <a:gdLst/>
            <a:ahLst/>
            <a:cxnLst/>
            <a:rect l="l" t="t" r="r" b="b"/>
            <a:pathLst>
              <a:path w="1178560" h="224155">
                <a:moveTo>
                  <a:pt x="634492" y="6985"/>
                </a:moveTo>
                <a:lnTo>
                  <a:pt x="632079" y="0"/>
                </a:lnTo>
                <a:lnTo>
                  <a:pt x="619594" y="4533"/>
                </a:lnTo>
                <a:lnTo>
                  <a:pt x="608647" y="11074"/>
                </a:lnTo>
                <a:lnTo>
                  <a:pt x="585114" y="42443"/>
                </a:lnTo>
                <a:lnTo>
                  <a:pt x="577088" y="86233"/>
                </a:lnTo>
                <a:lnTo>
                  <a:pt x="577964" y="102019"/>
                </a:lnTo>
                <a:lnTo>
                  <a:pt x="591312" y="142113"/>
                </a:lnTo>
                <a:lnTo>
                  <a:pt x="619518" y="167767"/>
                </a:lnTo>
                <a:lnTo>
                  <a:pt x="632079" y="172212"/>
                </a:lnTo>
                <a:lnTo>
                  <a:pt x="634238" y="165227"/>
                </a:lnTo>
                <a:lnTo>
                  <a:pt x="624420" y="160921"/>
                </a:lnTo>
                <a:lnTo>
                  <a:pt x="615950" y="154876"/>
                </a:lnTo>
                <a:lnTo>
                  <a:pt x="595388" y="114274"/>
                </a:lnTo>
                <a:lnTo>
                  <a:pt x="592836" y="85344"/>
                </a:lnTo>
                <a:lnTo>
                  <a:pt x="593471" y="70599"/>
                </a:lnTo>
                <a:lnTo>
                  <a:pt x="608799" y="25006"/>
                </a:lnTo>
                <a:lnTo>
                  <a:pt x="624522" y="11341"/>
                </a:lnTo>
                <a:lnTo>
                  <a:pt x="634492" y="6985"/>
                </a:lnTo>
                <a:close/>
              </a:path>
              <a:path w="1178560" h="224155">
                <a:moveTo>
                  <a:pt x="953897" y="86233"/>
                </a:moveTo>
                <a:lnTo>
                  <a:pt x="945857" y="42443"/>
                </a:lnTo>
                <a:lnTo>
                  <a:pt x="922337" y="11074"/>
                </a:lnTo>
                <a:lnTo>
                  <a:pt x="898906" y="0"/>
                </a:lnTo>
                <a:lnTo>
                  <a:pt x="896493" y="6985"/>
                </a:lnTo>
                <a:lnTo>
                  <a:pt x="906449" y="11341"/>
                </a:lnTo>
                <a:lnTo>
                  <a:pt x="914996" y="17360"/>
                </a:lnTo>
                <a:lnTo>
                  <a:pt x="935583" y="57200"/>
                </a:lnTo>
                <a:lnTo>
                  <a:pt x="938149" y="85344"/>
                </a:lnTo>
                <a:lnTo>
                  <a:pt x="937501" y="100495"/>
                </a:lnTo>
                <a:lnTo>
                  <a:pt x="927862" y="137668"/>
                </a:lnTo>
                <a:lnTo>
                  <a:pt x="896747" y="165227"/>
                </a:lnTo>
                <a:lnTo>
                  <a:pt x="898906" y="172212"/>
                </a:lnTo>
                <a:lnTo>
                  <a:pt x="931837" y="152717"/>
                </a:lnTo>
                <a:lnTo>
                  <a:pt x="950302" y="116611"/>
                </a:lnTo>
                <a:lnTo>
                  <a:pt x="952995" y="102019"/>
                </a:lnTo>
                <a:lnTo>
                  <a:pt x="953897" y="86233"/>
                </a:lnTo>
                <a:close/>
              </a:path>
              <a:path w="1178560" h="224155">
                <a:moveTo>
                  <a:pt x="1178052" y="207391"/>
                </a:moveTo>
                <a:lnTo>
                  <a:pt x="0" y="207391"/>
                </a:lnTo>
                <a:lnTo>
                  <a:pt x="0" y="224155"/>
                </a:lnTo>
                <a:lnTo>
                  <a:pt x="1178052" y="224155"/>
                </a:lnTo>
                <a:lnTo>
                  <a:pt x="1178052" y="207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27779" y="1958720"/>
            <a:ext cx="709930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-20" dirty="0">
                <a:latin typeface="Cambria Math"/>
                <a:cs typeface="Cambria Math"/>
              </a:rPr>
              <a:t>− </a:t>
            </a:r>
            <a:r>
              <a:rPr sz="1450" spc="90" dirty="0">
                <a:latin typeface="Cambria Math"/>
                <a:cs typeface="Cambria Math"/>
              </a:rPr>
              <a:t>ln</a:t>
            </a:r>
            <a:r>
              <a:rPr sz="1450" spc="229" dirty="0">
                <a:latin typeface="Cambria Math"/>
                <a:cs typeface="Cambria Math"/>
              </a:rPr>
              <a:t> </a:t>
            </a:r>
            <a:r>
              <a:rPr sz="1450" spc="25" dirty="0">
                <a:latin typeface="Cambria Math"/>
                <a:cs typeface="Cambria Math"/>
              </a:rPr>
              <a:t>0.1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34359" y="2271140"/>
            <a:ext cx="1175385" cy="231775"/>
          </a:xfrm>
          <a:custGeom>
            <a:avLst/>
            <a:gdLst/>
            <a:ahLst/>
            <a:cxnLst/>
            <a:rect l="l" t="t" r="r" b="b"/>
            <a:pathLst>
              <a:path w="1175385" h="231775">
                <a:moveTo>
                  <a:pt x="741045" y="52578"/>
                </a:moveTo>
                <a:lnTo>
                  <a:pt x="738632" y="45593"/>
                </a:lnTo>
                <a:lnTo>
                  <a:pt x="726147" y="50126"/>
                </a:lnTo>
                <a:lnTo>
                  <a:pt x="715200" y="56667"/>
                </a:lnTo>
                <a:lnTo>
                  <a:pt x="691667" y="88036"/>
                </a:lnTo>
                <a:lnTo>
                  <a:pt x="683641" y="131826"/>
                </a:lnTo>
                <a:lnTo>
                  <a:pt x="684517" y="147612"/>
                </a:lnTo>
                <a:lnTo>
                  <a:pt x="697865" y="187706"/>
                </a:lnTo>
                <a:lnTo>
                  <a:pt x="726071" y="213360"/>
                </a:lnTo>
                <a:lnTo>
                  <a:pt x="738632" y="217805"/>
                </a:lnTo>
                <a:lnTo>
                  <a:pt x="740791" y="210820"/>
                </a:lnTo>
                <a:lnTo>
                  <a:pt x="730973" y="206514"/>
                </a:lnTo>
                <a:lnTo>
                  <a:pt x="722503" y="200469"/>
                </a:lnTo>
                <a:lnTo>
                  <a:pt x="701941" y="159867"/>
                </a:lnTo>
                <a:lnTo>
                  <a:pt x="699389" y="130937"/>
                </a:lnTo>
                <a:lnTo>
                  <a:pt x="700024" y="116192"/>
                </a:lnTo>
                <a:lnTo>
                  <a:pt x="715352" y="70599"/>
                </a:lnTo>
                <a:lnTo>
                  <a:pt x="731075" y="56934"/>
                </a:lnTo>
                <a:lnTo>
                  <a:pt x="741045" y="52578"/>
                </a:lnTo>
                <a:close/>
              </a:path>
              <a:path w="1175385" h="231775">
                <a:moveTo>
                  <a:pt x="1060450" y="131826"/>
                </a:moveTo>
                <a:lnTo>
                  <a:pt x="1052410" y="88036"/>
                </a:lnTo>
                <a:lnTo>
                  <a:pt x="1028890" y="56667"/>
                </a:lnTo>
                <a:lnTo>
                  <a:pt x="1005459" y="45593"/>
                </a:lnTo>
                <a:lnTo>
                  <a:pt x="1003046" y="52578"/>
                </a:lnTo>
                <a:lnTo>
                  <a:pt x="1013002" y="56934"/>
                </a:lnTo>
                <a:lnTo>
                  <a:pt x="1021549" y="62953"/>
                </a:lnTo>
                <a:lnTo>
                  <a:pt x="1042136" y="102793"/>
                </a:lnTo>
                <a:lnTo>
                  <a:pt x="1044702" y="130937"/>
                </a:lnTo>
                <a:lnTo>
                  <a:pt x="1044054" y="146088"/>
                </a:lnTo>
                <a:lnTo>
                  <a:pt x="1034415" y="183261"/>
                </a:lnTo>
                <a:lnTo>
                  <a:pt x="1003300" y="210820"/>
                </a:lnTo>
                <a:lnTo>
                  <a:pt x="1005459" y="217805"/>
                </a:lnTo>
                <a:lnTo>
                  <a:pt x="1038390" y="198310"/>
                </a:lnTo>
                <a:lnTo>
                  <a:pt x="1056855" y="162204"/>
                </a:lnTo>
                <a:lnTo>
                  <a:pt x="1059548" y="147612"/>
                </a:lnTo>
                <a:lnTo>
                  <a:pt x="1060450" y="131826"/>
                </a:lnTo>
                <a:close/>
              </a:path>
              <a:path w="1175385" h="231775">
                <a:moveTo>
                  <a:pt x="1174877" y="0"/>
                </a:moveTo>
                <a:lnTo>
                  <a:pt x="135509" y="0"/>
                </a:lnTo>
                <a:lnTo>
                  <a:pt x="135509" y="762"/>
                </a:lnTo>
                <a:lnTo>
                  <a:pt x="116205" y="762"/>
                </a:lnTo>
                <a:lnTo>
                  <a:pt x="61087" y="207264"/>
                </a:lnTo>
                <a:lnTo>
                  <a:pt x="29718" y="137160"/>
                </a:lnTo>
                <a:lnTo>
                  <a:pt x="0" y="150876"/>
                </a:lnTo>
                <a:lnTo>
                  <a:pt x="2794" y="157607"/>
                </a:lnTo>
                <a:lnTo>
                  <a:pt x="18161" y="150876"/>
                </a:lnTo>
                <a:lnTo>
                  <a:pt x="55626" y="231648"/>
                </a:lnTo>
                <a:lnTo>
                  <a:pt x="64516" y="231648"/>
                </a:lnTo>
                <a:lnTo>
                  <a:pt x="123444" y="12827"/>
                </a:lnTo>
                <a:lnTo>
                  <a:pt x="141605" y="12827"/>
                </a:lnTo>
                <a:lnTo>
                  <a:pt x="141605" y="12192"/>
                </a:lnTo>
                <a:lnTo>
                  <a:pt x="1174877" y="12192"/>
                </a:lnTo>
                <a:lnTo>
                  <a:pt x="11748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32276" y="2257425"/>
            <a:ext cx="110934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450" spc="75" dirty="0">
                <a:latin typeface="Cambria Math"/>
                <a:cs typeface="Cambria Math"/>
              </a:rPr>
              <a:t>𝜋</a:t>
            </a:r>
            <a:r>
              <a:rPr sz="1800" spc="112" baseline="20833" dirty="0">
                <a:latin typeface="Cambria Math"/>
                <a:cs typeface="Cambria Math"/>
              </a:rPr>
              <a:t>2</a:t>
            </a:r>
            <a:r>
              <a:rPr sz="1450" spc="75" dirty="0">
                <a:latin typeface="Cambria Math"/>
                <a:cs typeface="Cambria Math"/>
              </a:rPr>
              <a:t>+ln </a:t>
            </a:r>
            <a:r>
              <a:rPr sz="1450" spc="25" dirty="0">
                <a:latin typeface="Cambria Math"/>
                <a:cs typeface="Cambria Math"/>
              </a:rPr>
              <a:t>0.1</a:t>
            </a:r>
            <a:r>
              <a:rPr sz="1450" spc="40" dirty="0">
                <a:latin typeface="Cambria Math"/>
                <a:cs typeface="Cambria Math"/>
              </a:rPr>
              <a:t> </a:t>
            </a:r>
            <a:r>
              <a:rPr sz="1800" spc="67" baseline="20833" dirty="0">
                <a:latin typeface="Cambria Math"/>
                <a:cs typeface="Cambria Math"/>
              </a:rPr>
              <a:t>2</a:t>
            </a:r>
            <a:endParaRPr sz="1800" baseline="20833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61305" y="2039493"/>
            <a:ext cx="9334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0.5912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339588" y="2839592"/>
            <a:ext cx="1129665" cy="17145"/>
          </a:xfrm>
          <a:custGeom>
            <a:avLst/>
            <a:gdLst/>
            <a:ahLst/>
            <a:cxnLst/>
            <a:rect l="l" t="t" r="r" b="b"/>
            <a:pathLst>
              <a:path w="1129664" h="17144">
                <a:moveTo>
                  <a:pt x="1129284" y="0"/>
                </a:moveTo>
                <a:lnTo>
                  <a:pt x="0" y="0"/>
                </a:lnTo>
                <a:lnTo>
                  <a:pt x="0" y="16763"/>
                </a:lnTo>
                <a:lnTo>
                  <a:pt x="1129284" y="16763"/>
                </a:lnTo>
                <a:lnTo>
                  <a:pt x="11292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72582" y="2541701"/>
            <a:ext cx="641985" cy="236220"/>
          </a:xfrm>
          <a:custGeom>
            <a:avLst/>
            <a:gdLst/>
            <a:ahLst/>
            <a:cxnLst/>
            <a:rect l="l" t="t" r="r" b="b"/>
            <a:pathLst>
              <a:path w="641985" h="236219">
                <a:moveTo>
                  <a:pt x="566292" y="0"/>
                </a:moveTo>
                <a:lnTo>
                  <a:pt x="562990" y="9652"/>
                </a:lnTo>
                <a:lnTo>
                  <a:pt x="576611" y="15557"/>
                </a:lnTo>
                <a:lnTo>
                  <a:pt x="588327" y="23749"/>
                </a:lnTo>
                <a:lnTo>
                  <a:pt x="612138" y="61777"/>
                </a:lnTo>
                <a:lnTo>
                  <a:pt x="620013" y="116713"/>
                </a:lnTo>
                <a:lnTo>
                  <a:pt x="619134" y="137497"/>
                </a:lnTo>
                <a:lnTo>
                  <a:pt x="606043" y="188468"/>
                </a:lnTo>
                <a:lnTo>
                  <a:pt x="576754" y="220257"/>
                </a:lnTo>
                <a:lnTo>
                  <a:pt x="563371" y="226186"/>
                </a:lnTo>
                <a:lnTo>
                  <a:pt x="566292" y="235839"/>
                </a:lnTo>
                <a:lnTo>
                  <a:pt x="611387" y="208996"/>
                </a:lnTo>
                <a:lnTo>
                  <a:pt x="636635" y="159607"/>
                </a:lnTo>
                <a:lnTo>
                  <a:pt x="641476" y="117982"/>
                </a:lnTo>
                <a:lnTo>
                  <a:pt x="640262" y="96337"/>
                </a:lnTo>
                <a:lnTo>
                  <a:pt x="630547" y="58046"/>
                </a:lnTo>
                <a:lnTo>
                  <a:pt x="598408" y="15176"/>
                </a:lnTo>
                <a:lnTo>
                  <a:pt x="583416" y="6219"/>
                </a:lnTo>
                <a:lnTo>
                  <a:pt x="566292" y="0"/>
                </a:lnTo>
                <a:close/>
              </a:path>
              <a:path w="641985" h="236219">
                <a:moveTo>
                  <a:pt x="75183" y="0"/>
                </a:moveTo>
                <a:lnTo>
                  <a:pt x="30196" y="26896"/>
                </a:lnTo>
                <a:lnTo>
                  <a:pt x="4857" y="76358"/>
                </a:lnTo>
                <a:lnTo>
                  <a:pt x="0" y="117982"/>
                </a:lnTo>
                <a:lnTo>
                  <a:pt x="1212" y="139628"/>
                </a:lnTo>
                <a:lnTo>
                  <a:pt x="10876" y="177919"/>
                </a:lnTo>
                <a:lnTo>
                  <a:pt x="43005" y="220678"/>
                </a:lnTo>
                <a:lnTo>
                  <a:pt x="75183" y="235839"/>
                </a:lnTo>
                <a:lnTo>
                  <a:pt x="78104" y="226186"/>
                </a:lnTo>
                <a:lnTo>
                  <a:pt x="64650" y="220257"/>
                </a:lnTo>
                <a:lnTo>
                  <a:pt x="53054" y="211994"/>
                </a:lnTo>
                <a:lnTo>
                  <a:pt x="29338" y="173398"/>
                </a:lnTo>
                <a:lnTo>
                  <a:pt x="21462" y="116713"/>
                </a:lnTo>
                <a:lnTo>
                  <a:pt x="22342" y="96639"/>
                </a:lnTo>
                <a:lnTo>
                  <a:pt x="35432" y="46990"/>
                </a:lnTo>
                <a:lnTo>
                  <a:pt x="64865" y="15557"/>
                </a:lnTo>
                <a:lnTo>
                  <a:pt x="78485" y="9652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r>
              <a:rPr lang="en-US" dirty="0" smtClean="0"/>
              <a:t>    </a:t>
            </a:r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2389632" y="2653360"/>
            <a:ext cx="4011929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mbria Math"/>
                <a:cs typeface="Cambria Math"/>
              </a:rPr>
              <a:t>2% </a:t>
            </a:r>
            <a:r>
              <a:rPr sz="2000" spc="-10" dirty="0">
                <a:latin typeface="Cambria Math"/>
                <a:cs typeface="Cambria Math"/>
              </a:rPr>
              <a:t>Settling </a:t>
            </a:r>
            <a:r>
              <a:rPr sz="2000" spc="-5" dirty="0">
                <a:latin typeface="Cambria Math"/>
                <a:cs typeface="Cambria Math"/>
              </a:rPr>
              <a:t>Time </a:t>
            </a:r>
            <a:r>
              <a:rPr sz="2000" dirty="0">
                <a:latin typeface="Cambria Math"/>
                <a:cs typeface="Cambria Math"/>
              </a:rPr>
              <a:t>&lt; 0.5 = </a:t>
            </a:r>
            <a:r>
              <a:rPr sz="3000" baseline="41666" dirty="0">
                <a:latin typeface="Cambria Math"/>
                <a:cs typeface="Cambria Math"/>
              </a:rPr>
              <a:t>− </a:t>
            </a:r>
            <a:r>
              <a:rPr sz="3000" spc="-7" baseline="41666" dirty="0">
                <a:latin typeface="Cambria Math"/>
                <a:cs typeface="Cambria Math"/>
              </a:rPr>
              <a:t>ln</a:t>
            </a:r>
            <a:r>
              <a:rPr sz="3000" spc="397" baseline="41666" dirty="0">
                <a:latin typeface="Cambria Math"/>
                <a:cs typeface="Cambria Math"/>
              </a:rPr>
              <a:t> </a:t>
            </a:r>
            <a:r>
              <a:rPr sz="3000" baseline="41666" dirty="0">
                <a:latin typeface="Cambria Math"/>
                <a:cs typeface="Cambria Math"/>
              </a:rPr>
              <a:t>0.02</a:t>
            </a:r>
            <a:endParaRPr sz="3000" baseline="41666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3797" y="2824733"/>
            <a:ext cx="1410335" cy="892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mbria Math"/>
                <a:cs typeface="Cambria Math"/>
              </a:rPr>
              <a:t>𝜁</a:t>
            </a:r>
            <a:r>
              <a:rPr sz="2000" spc="-85" dirty="0">
                <a:latin typeface="Cambria Math"/>
                <a:cs typeface="Cambria Math"/>
              </a:rPr>
              <a:t>𝜔</a:t>
            </a:r>
            <a:r>
              <a:rPr sz="2175" spc="307" baseline="-15325" dirty="0">
                <a:latin typeface="Cambria Math"/>
                <a:cs typeface="Cambria Math"/>
              </a:rPr>
              <a:t>𝑛</a:t>
            </a:r>
            <a:endParaRPr sz="2175" baseline="-15325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2014"/>
              </a:spcBef>
            </a:pP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13.2352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07435" y="3385565"/>
            <a:ext cx="6451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15" dirty="0">
                <a:latin typeface="Cambria Math"/>
                <a:cs typeface="Cambria Math"/>
              </a:rPr>
              <a:t>𝜔</a:t>
            </a:r>
            <a:r>
              <a:rPr sz="2175" spc="22" baseline="-15325" dirty="0">
                <a:latin typeface="Cambria Math"/>
                <a:cs typeface="Cambria Math"/>
              </a:rPr>
              <a:t>𝑛</a:t>
            </a:r>
            <a:r>
              <a:rPr sz="2175" spc="397" baseline="-153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&gt;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39972" y="3363721"/>
            <a:ext cx="867410" cy="224154"/>
          </a:xfrm>
          <a:custGeom>
            <a:avLst/>
            <a:gdLst/>
            <a:ahLst/>
            <a:cxnLst/>
            <a:rect l="l" t="t" r="r" b="b"/>
            <a:pathLst>
              <a:path w="867410" h="224154">
                <a:moveTo>
                  <a:pt x="425704" y="6985"/>
                </a:moveTo>
                <a:lnTo>
                  <a:pt x="423291" y="0"/>
                </a:lnTo>
                <a:lnTo>
                  <a:pt x="410806" y="4533"/>
                </a:lnTo>
                <a:lnTo>
                  <a:pt x="399859" y="11074"/>
                </a:lnTo>
                <a:lnTo>
                  <a:pt x="376326" y="42443"/>
                </a:lnTo>
                <a:lnTo>
                  <a:pt x="368300" y="86233"/>
                </a:lnTo>
                <a:lnTo>
                  <a:pt x="369176" y="102019"/>
                </a:lnTo>
                <a:lnTo>
                  <a:pt x="382524" y="142113"/>
                </a:lnTo>
                <a:lnTo>
                  <a:pt x="410730" y="167767"/>
                </a:lnTo>
                <a:lnTo>
                  <a:pt x="423291" y="172212"/>
                </a:lnTo>
                <a:lnTo>
                  <a:pt x="425450" y="165227"/>
                </a:lnTo>
                <a:lnTo>
                  <a:pt x="415632" y="160921"/>
                </a:lnTo>
                <a:lnTo>
                  <a:pt x="407162" y="154876"/>
                </a:lnTo>
                <a:lnTo>
                  <a:pt x="386600" y="114274"/>
                </a:lnTo>
                <a:lnTo>
                  <a:pt x="384048" y="85344"/>
                </a:lnTo>
                <a:lnTo>
                  <a:pt x="384683" y="70599"/>
                </a:lnTo>
                <a:lnTo>
                  <a:pt x="400011" y="25006"/>
                </a:lnTo>
                <a:lnTo>
                  <a:pt x="415734" y="11341"/>
                </a:lnTo>
                <a:lnTo>
                  <a:pt x="425704" y="6985"/>
                </a:lnTo>
                <a:close/>
              </a:path>
              <a:path w="867410" h="224154">
                <a:moveTo>
                  <a:pt x="853313" y="86233"/>
                </a:moveTo>
                <a:lnTo>
                  <a:pt x="845273" y="42443"/>
                </a:lnTo>
                <a:lnTo>
                  <a:pt x="821753" y="11074"/>
                </a:lnTo>
                <a:lnTo>
                  <a:pt x="798322" y="0"/>
                </a:lnTo>
                <a:lnTo>
                  <a:pt x="795909" y="6985"/>
                </a:lnTo>
                <a:lnTo>
                  <a:pt x="805865" y="11341"/>
                </a:lnTo>
                <a:lnTo>
                  <a:pt x="814412" y="17360"/>
                </a:lnTo>
                <a:lnTo>
                  <a:pt x="834999" y="57200"/>
                </a:lnTo>
                <a:lnTo>
                  <a:pt x="837565" y="85344"/>
                </a:lnTo>
                <a:lnTo>
                  <a:pt x="836917" y="100495"/>
                </a:lnTo>
                <a:lnTo>
                  <a:pt x="827278" y="137668"/>
                </a:lnTo>
                <a:lnTo>
                  <a:pt x="796163" y="165227"/>
                </a:lnTo>
                <a:lnTo>
                  <a:pt x="798322" y="172212"/>
                </a:lnTo>
                <a:lnTo>
                  <a:pt x="831253" y="152717"/>
                </a:lnTo>
                <a:lnTo>
                  <a:pt x="849718" y="116611"/>
                </a:lnTo>
                <a:lnTo>
                  <a:pt x="852411" y="102019"/>
                </a:lnTo>
                <a:lnTo>
                  <a:pt x="853313" y="86233"/>
                </a:lnTo>
                <a:close/>
              </a:path>
              <a:path w="867410" h="224154">
                <a:moveTo>
                  <a:pt x="867156" y="207391"/>
                </a:moveTo>
                <a:lnTo>
                  <a:pt x="0" y="207391"/>
                </a:lnTo>
                <a:lnTo>
                  <a:pt x="0" y="224155"/>
                </a:lnTo>
                <a:lnTo>
                  <a:pt x="867156" y="224155"/>
                </a:lnTo>
                <a:lnTo>
                  <a:pt x="867156" y="207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27779" y="3304793"/>
            <a:ext cx="81851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-20" dirty="0">
                <a:latin typeface="Cambria Math"/>
                <a:cs typeface="Cambria Math"/>
              </a:rPr>
              <a:t>− </a:t>
            </a:r>
            <a:r>
              <a:rPr sz="1450" spc="90" dirty="0">
                <a:latin typeface="Cambria Math"/>
                <a:cs typeface="Cambria Math"/>
              </a:rPr>
              <a:t>ln</a:t>
            </a:r>
            <a:r>
              <a:rPr sz="1450" spc="229" dirty="0">
                <a:latin typeface="Cambria Math"/>
                <a:cs typeface="Cambria Math"/>
              </a:rPr>
              <a:t> </a:t>
            </a:r>
            <a:r>
              <a:rPr sz="1450" spc="30" dirty="0">
                <a:latin typeface="Cambria Math"/>
                <a:cs typeface="Cambria Math"/>
              </a:rPr>
              <a:t>0.02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80764" y="3582161"/>
            <a:ext cx="379730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40" dirty="0">
                <a:latin typeface="Cambria Math"/>
                <a:cs typeface="Cambria Math"/>
              </a:rPr>
              <a:t>0</a:t>
            </a:r>
            <a:r>
              <a:rPr sz="1450" spc="-5" dirty="0">
                <a:latin typeface="Cambria Math"/>
                <a:cs typeface="Cambria Math"/>
              </a:rPr>
              <a:t>.</a:t>
            </a:r>
            <a:r>
              <a:rPr sz="1450" spc="45" dirty="0">
                <a:latin typeface="Cambria Math"/>
                <a:cs typeface="Cambria Math"/>
              </a:rPr>
              <a:t>5</a:t>
            </a:r>
            <a:r>
              <a:rPr sz="1450" spc="180" dirty="0">
                <a:latin typeface="Cambria Math"/>
                <a:cs typeface="Cambria Math"/>
              </a:rPr>
              <a:t>𝜁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97380" y="4646295"/>
            <a:ext cx="1711960" cy="420370"/>
          </a:xfrm>
          <a:custGeom>
            <a:avLst/>
            <a:gdLst/>
            <a:ahLst/>
            <a:cxnLst/>
            <a:rect l="l" t="t" r="r" b="b"/>
            <a:pathLst>
              <a:path w="1711960" h="420370">
                <a:moveTo>
                  <a:pt x="94615" y="9906"/>
                </a:moveTo>
                <a:lnTo>
                  <a:pt x="53289" y="29997"/>
                </a:lnTo>
                <a:lnTo>
                  <a:pt x="24511" y="77597"/>
                </a:lnTo>
                <a:lnTo>
                  <a:pt x="6108" y="138849"/>
                </a:lnTo>
                <a:lnTo>
                  <a:pt x="0" y="209804"/>
                </a:lnTo>
                <a:lnTo>
                  <a:pt x="1524" y="246291"/>
                </a:lnTo>
                <a:lnTo>
                  <a:pt x="13766" y="312394"/>
                </a:lnTo>
                <a:lnTo>
                  <a:pt x="37846" y="368236"/>
                </a:lnTo>
                <a:lnTo>
                  <a:pt x="70853" y="407149"/>
                </a:lnTo>
                <a:lnTo>
                  <a:pt x="90551" y="419862"/>
                </a:lnTo>
                <a:lnTo>
                  <a:pt x="94615" y="409829"/>
                </a:lnTo>
                <a:lnTo>
                  <a:pt x="78841" y="397116"/>
                </a:lnTo>
                <a:lnTo>
                  <a:pt x="64897" y="380492"/>
                </a:lnTo>
                <a:lnTo>
                  <a:pt x="42418" y="335534"/>
                </a:lnTo>
                <a:lnTo>
                  <a:pt x="28409" y="277850"/>
                </a:lnTo>
                <a:lnTo>
                  <a:pt x="23749" y="210058"/>
                </a:lnTo>
                <a:lnTo>
                  <a:pt x="24917" y="174320"/>
                </a:lnTo>
                <a:lnTo>
                  <a:pt x="34353" y="111163"/>
                </a:lnTo>
                <a:lnTo>
                  <a:pt x="52997" y="59575"/>
                </a:lnTo>
                <a:lnTo>
                  <a:pt x="78994" y="22669"/>
                </a:lnTo>
                <a:lnTo>
                  <a:pt x="94615" y="9906"/>
                </a:lnTo>
                <a:close/>
              </a:path>
              <a:path w="1711960" h="420370">
                <a:moveTo>
                  <a:pt x="1608836" y="37338"/>
                </a:moveTo>
                <a:lnTo>
                  <a:pt x="915416" y="37338"/>
                </a:lnTo>
                <a:lnTo>
                  <a:pt x="915416" y="37592"/>
                </a:lnTo>
                <a:lnTo>
                  <a:pt x="889889" y="37592"/>
                </a:lnTo>
                <a:lnTo>
                  <a:pt x="814451" y="320294"/>
                </a:lnTo>
                <a:lnTo>
                  <a:pt x="771525" y="224282"/>
                </a:lnTo>
                <a:lnTo>
                  <a:pt x="730758" y="242951"/>
                </a:lnTo>
                <a:lnTo>
                  <a:pt x="734568" y="252349"/>
                </a:lnTo>
                <a:lnTo>
                  <a:pt x="755650" y="242951"/>
                </a:lnTo>
                <a:lnTo>
                  <a:pt x="807085" y="353568"/>
                </a:lnTo>
                <a:lnTo>
                  <a:pt x="819150" y="353568"/>
                </a:lnTo>
                <a:lnTo>
                  <a:pt x="899922" y="54102"/>
                </a:lnTo>
                <a:lnTo>
                  <a:pt x="1608836" y="54102"/>
                </a:lnTo>
                <a:lnTo>
                  <a:pt x="1608836" y="37338"/>
                </a:lnTo>
                <a:close/>
              </a:path>
              <a:path w="1711960" h="420370">
                <a:moveTo>
                  <a:pt x="1711706" y="209804"/>
                </a:moveTo>
                <a:lnTo>
                  <a:pt x="1705546" y="138849"/>
                </a:lnTo>
                <a:lnTo>
                  <a:pt x="1687195" y="77597"/>
                </a:lnTo>
                <a:lnTo>
                  <a:pt x="1658327" y="29997"/>
                </a:lnTo>
                <a:lnTo>
                  <a:pt x="1620901" y="0"/>
                </a:lnTo>
                <a:lnTo>
                  <a:pt x="1616964" y="9906"/>
                </a:lnTo>
                <a:lnTo>
                  <a:pt x="1632635" y="22669"/>
                </a:lnTo>
                <a:lnTo>
                  <a:pt x="1646516" y="39230"/>
                </a:lnTo>
                <a:lnTo>
                  <a:pt x="1669034" y="83693"/>
                </a:lnTo>
                <a:lnTo>
                  <a:pt x="1683207" y="141351"/>
                </a:lnTo>
                <a:lnTo>
                  <a:pt x="1687957" y="210058"/>
                </a:lnTo>
                <a:lnTo>
                  <a:pt x="1686763" y="245211"/>
                </a:lnTo>
                <a:lnTo>
                  <a:pt x="1677339" y="307975"/>
                </a:lnTo>
                <a:lnTo>
                  <a:pt x="1658823" y="359968"/>
                </a:lnTo>
                <a:lnTo>
                  <a:pt x="1632724" y="397116"/>
                </a:lnTo>
                <a:lnTo>
                  <a:pt x="1616964" y="409829"/>
                </a:lnTo>
                <a:lnTo>
                  <a:pt x="1620901" y="419862"/>
                </a:lnTo>
                <a:lnTo>
                  <a:pt x="1658327" y="389940"/>
                </a:lnTo>
                <a:lnTo>
                  <a:pt x="1687195" y="342011"/>
                </a:lnTo>
                <a:lnTo>
                  <a:pt x="1705546" y="280479"/>
                </a:lnTo>
                <a:lnTo>
                  <a:pt x="1710156" y="246291"/>
                </a:lnTo>
                <a:lnTo>
                  <a:pt x="1711706" y="2098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812289" y="4101541"/>
            <a:ext cx="6725920" cy="2310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Poles should be placed further </a:t>
            </a:r>
            <a:r>
              <a:rPr sz="2000" spc="-5" dirty="0">
                <a:latin typeface="Times New Roman"/>
                <a:cs typeface="Times New Roman"/>
              </a:rPr>
              <a:t>to </a:t>
            </a:r>
            <a:r>
              <a:rPr sz="2000" dirty="0">
                <a:latin typeface="Times New Roman"/>
                <a:cs typeface="Times New Roman"/>
              </a:rPr>
              <a:t>the </a:t>
            </a:r>
            <a:r>
              <a:rPr sz="2000" spc="-5" dirty="0">
                <a:latin typeface="Times New Roman"/>
                <a:cs typeface="Times New Roman"/>
              </a:rPr>
              <a:t>left</a:t>
            </a:r>
            <a:r>
              <a:rPr sz="2000" spc="-1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of: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>
              <a:latin typeface="Times New Roman"/>
              <a:cs typeface="Times New Roman"/>
            </a:endParaRPr>
          </a:p>
          <a:p>
            <a:pPr marL="187960">
              <a:lnSpc>
                <a:spcPct val="100000"/>
              </a:lnSpc>
              <a:tabLst>
                <a:tab pos="1000760" algn="l"/>
                <a:tab pos="1861820" algn="l"/>
              </a:tabLst>
            </a:pPr>
            <a:r>
              <a:rPr sz="2000" dirty="0">
                <a:latin typeface="Cambria Math"/>
                <a:cs typeface="Cambria Math"/>
              </a:rPr>
              <a:t>−𝜁</a:t>
            </a:r>
            <a:r>
              <a:rPr sz="2000" spc="7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±	</a:t>
            </a:r>
            <a:r>
              <a:rPr sz="2000" spc="60" dirty="0">
                <a:latin typeface="Cambria Math"/>
                <a:cs typeface="Cambria Math"/>
              </a:rPr>
              <a:t>𝜁</a:t>
            </a:r>
            <a:r>
              <a:rPr sz="2175" spc="89" baseline="22988" dirty="0">
                <a:latin typeface="Cambria Math"/>
                <a:cs typeface="Cambria Math"/>
              </a:rPr>
              <a:t>2</a:t>
            </a:r>
            <a:r>
              <a:rPr sz="2175" spc="315" baseline="22988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−</a:t>
            </a:r>
            <a:r>
              <a:rPr sz="2000" spc="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1	</a:t>
            </a:r>
            <a:r>
              <a:rPr sz="2000" spc="15" dirty="0">
                <a:latin typeface="Cambria Math"/>
                <a:cs typeface="Cambria Math"/>
              </a:rPr>
              <a:t>𝜔</a:t>
            </a:r>
            <a:r>
              <a:rPr sz="2175" spc="22" baseline="-15325" dirty="0">
                <a:latin typeface="Cambria Math"/>
                <a:cs typeface="Cambria Math"/>
              </a:rPr>
              <a:t>𝑛 </a:t>
            </a:r>
            <a:r>
              <a:rPr sz="2000" dirty="0">
                <a:latin typeface="Times New Roman"/>
                <a:cs typeface="Times New Roman"/>
              </a:rPr>
              <a:t>= </a:t>
            </a:r>
            <a:r>
              <a:rPr sz="2000" spc="-5" dirty="0">
                <a:latin typeface="Cambria Math"/>
                <a:cs typeface="Cambria Math"/>
              </a:rPr>
              <a:t>−7.8240 </a:t>
            </a:r>
            <a:r>
              <a:rPr sz="2000" dirty="0">
                <a:latin typeface="Cambria Math"/>
                <a:cs typeface="Cambria Math"/>
              </a:rPr>
              <a:t>±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spc="-5" dirty="0">
                <a:latin typeface="Cambria Math"/>
                <a:cs typeface="Cambria Math"/>
              </a:rPr>
              <a:t>𝑗10.6749</a:t>
            </a:r>
            <a:endParaRPr sz="2000">
              <a:latin typeface="Cambria Math"/>
              <a:cs typeface="Cambria Math"/>
            </a:endParaRPr>
          </a:p>
          <a:p>
            <a:pPr marL="63500">
              <a:lnSpc>
                <a:spcPct val="100000"/>
              </a:lnSpc>
              <a:spcBef>
                <a:spcPts val="2055"/>
              </a:spcBef>
              <a:tabLst>
                <a:tab pos="3865879" algn="l"/>
              </a:tabLst>
            </a:pPr>
            <a:r>
              <a:rPr sz="2000" dirty="0">
                <a:latin typeface="Times New Roman"/>
                <a:cs typeface="Times New Roman"/>
              </a:rPr>
              <a:t>depending on the </a:t>
            </a:r>
            <a:r>
              <a:rPr sz="2000" spc="-5" dirty="0">
                <a:latin typeface="Times New Roman"/>
                <a:cs typeface="Times New Roman"/>
              </a:rPr>
              <a:t>selection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mbria Math"/>
                <a:cs typeface="Cambria Math"/>
              </a:rPr>
              <a:t>𝜁</a:t>
            </a:r>
            <a:r>
              <a:rPr sz="2000" spc="140" dirty="0">
                <a:latin typeface="Cambria Math"/>
                <a:cs typeface="Cambria Math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and	</a:t>
            </a:r>
            <a:r>
              <a:rPr sz="2000" spc="15" dirty="0">
                <a:latin typeface="Cambria Math"/>
                <a:cs typeface="Cambria Math"/>
              </a:rPr>
              <a:t>𝜔</a:t>
            </a:r>
            <a:r>
              <a:rPr sz="2175" spc="22" baseline="-15325" dirty="0">
                <a:latin typeface="Cambria Math"/>
                <a:cs typeface="Cambria Math"/>
              </a:rPr>
              <a:t>𝑛</a:t>
            </a:r>
            <a:endParaRPr sz="2175" baseline="-15325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50">
              <a:latin typeface="Cambria Math"/>
              <a:cs typeface="Cambria Math"/>
            </a:endParaRPr>
          </a:p>
          <a:p>
            <a:pPr marR="17780" algn="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… … </a:t>
            </a:r>
            <a:r>
              <a:rPr sz="1800" spc="-10" dirty="0">
                <a:latin typeface="Calibri"/>
                <a:cs typeface="Calibri"/>
              </a:rPr>
              <a:t>next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906576" y="581914"/>
            <a:ext cx="626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</a:t>
            </a:r>
            <a:r>
              <a:rPr sz="2400" u="heavy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</a:t>
            </a:r>
            <a:r>
              <a:rPr sz="24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t: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1525142" y="2302890"/>
            <a:ext cx="6093714" cy="3913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00"/>
              </a:spcBef>
            </a:pPr>
            <a:r>
              <a:rPr dirty="0"/>
              <a:t>% MatLab</a:t>
            </a:r>
            <a:r>
              <a:rPr spc="-20" dirty="0"/>
              <a:t> </a:t>
            </a:r>
            <a:r>
              <a:rPr dirty="0"/>
              <a:t>code</a:t>
            </a:r>
          </a:p>
          <a:p>
            <a:pPr marL="29209">
              <a:lnSpc>
                <a:spcPct val="100000"/>
              </a:lnSpc>
              <a:spcBef>
                <a:spcPts val="30"/>
              </a:spcBef>
            </a:pPr>
            <a:endParaRPr sz="1850" dirty="0"/>
          </a:p>
          <a:p>
            <a:pPr marL="41910">
              <a:lnSpc>
                <a:spcPct val="100000"/>
              </a:lnSpc>
            </a:pPr>
            <a:r>
              <a:rPr dirty="0">
                <a:solidFill>
                  <a:srgbClr val="008000"/>
                </a:solidFill>
              </a:rPr>
              <a:t>% Calculate the damping ratio and natural</a:t>
            </a:r>
            <a:r>
              <a:rPr spc="-65" dirty="0">
                <a:solidFill>
                  <a:srgbClr val="008000"/>
                </a:solidFill>
              </a:rPr>
              <a:t> </a:t>
            </a:r>
            <a:r>
              <a:rPr dirty="0">
                <a:solidFill>
                  <a:srgbClr val="008000"/>
                </a:solidFill>
              </a:rPr>
              <a:t>frequency</a:t>
            </a:r>
          </a:p>
          <a:p>
            <a:pPr marL="41910">
              <a:lnSpc>
                <a:spcPct val="100000"/>
              </a:lnSpc>
            </a:pPr>
            <a:r>
              <a:rPr dirty="0">
                <a:solidFill>
                  <a:srgbClr val="000000"/>
                </a:solidFill>
              </a:rPr>
              <a:t>zeta =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 smtClean="0">
                <a:solidFill>
                  <a:srgbClr val="FF0000"/>
                </a:solidFill>
              </a:rPr>
              <a:t>?</a:t>
            </a:r>
            <a:endParaRPr dirty="0">
              <a:solidFill>
                <a:srgbClr val="FF0000"/>
              </a:solidFill>
            </a:endParaRPr>
          </a:p>
          <a:p>
            <a:pPr marL="41910">
              <a:lnSpc>
                <a:spcPct val="100000"/>
              </a:lnSpc>
              <a:spcBef>
                <a:spcPts val="5"/>
              </a:spcBef>
            </a:pPr>
            <a:r>
              <a:rPr spc="-5" dirty="0">
                <a:solidFill>
                  <a:srgbClr val="000000"/>
                </a:solidFill>
              </a:rPr>
              <a:t>wn </a:t>
            </a:r>
            <a:r>
              <a:rPr dirty="0">
                <a:solidFill>
                  <a:srgbClr val="000000"/>
                </a:solidFill>
              </a:rPr>
              <a:t>=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?</a:t>
            </a:r>
          </a:p>
          <a:p>
            <a:pPr marL="29209">
              <a:lnSpc>
                <a:spcPct val="100000"/>
              </a:lnSpc>
              <a:spcBef>
                <a:spcPts val="30"/>
              </a:spcBef>
            </a:pPr>
            <a:endParaRPr sz="1850" dirty="0"/>
          </a:p>
          <a:p>
            <a:pPr marL="41910" marR="583565">
              <a:lnSpc>
                <a:spcPct val="100000"/>
              </a:lnSpc>
            </a:pPr>
            <a:r>
              <a:rPr dirty="0">
                <a:solidFill>
                  <a:srgbClr val="008000"/>
                </a:solidFill>
              </a:rPr>
              <a:t>% Round these up to ensure greater than the desired</a:t>
            </a:r>
            <a:r>
              <a:rPr spc="-145" dirty="0">
                <a:solidFill>
                  <a:srgbClr val="008000"/>
                </a:solidFill>
              </a:rPr>
              <a:t> </a:t>
            </a:r>
            <a:r>
              <a:rPr dirty="0">
                <a:solidFill>
                  <a:srgbClr val="008000"/>
                </a:solidFill>
              </a:rPr>
              <a:t>criteria  </a:t>
            </a:r>
            <a:r>
              <a:rPr dirty="0">
                <a:solidFill>
                  <a:srgbClr val="000000"/>
                </a:solidFill>
              </a:rPr>
              <a:t>zeta =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ceil(zeta*100)/100</a:t>
            </a:r>
          </a:p>
          <a:p>
            <a:pPr marL="41910">
              <a:lnSpc>
                <a:spcPct val="100000"/>
              </a:lnSpc>
            </a:pPr>
            <a:r>
              <a:rPr spc="-5" dirty="0">
                <a:solidFill>
                  <a:srgbClr val="000000"/>
                </a:solidFill>
              </a:rPr>
              <a:t>wn </a:t>
            </a:r>
            <a:r>
              <a:rPr dirty="0">
                <a:solidFill>
                  <a:srgbClr val="000000"/>
                </a:solidFill>
              </a:rPr>
              <a:t>=</a:t>
            </a:r>
            <a:r>
              <a:rPr spc="-5" dirty="0">
                <a:solidFill>
                  <a:srgbClr val="000000"/>
                </a:solidFill>
              </a:rPr>
              <a:t> ceil(wn)</a:t>
            </a:r>
          </a:p>
          <a:p>
            <a:pPr marL="29209">
              <a:lnSpc>
                <a:spcPct val="100000"/>
              </a:lnSpc>
              <a:spcBef>
                <a:spcPts val="35"/>
              </a:spcBef>
            </a:pPr>
            <a:endParaRPr sz="1850" dirty="0"/>
          </a:p>
          <a:p>
            <a:pPr marL="41910" marR="5080">
              <a:lnSpc>
                <a:spcPct val="100000"/>
              </a:lnSpc>
            </a:pPr>
            <a:r>
              <a:rPr dirty="0">
                <a:solidFill>
                  <a:srgbClr val="008000"/>
                </a:solidFill>
              </a:rPr>
              <a:t>% </a:t>
            </a:r>
            <a:r>
              <a:rPr spc="-5" dirty="0">
                <a:solidFill>
                  <a:srgbClr val="008000"/>
                </a:solidFill>
              </a:rPr>
              <a:t>Set </a:t>
            </a:r>
            <a:r>
              <a:rPr dirty="0">
                <a:solidFill>
                  <a:srgbClr val="008000"/>
                </a:solidFill>
              </a:rPr>
              <a:t>the desired poles of the system using the round-up</a:t>
            </a:r>
            <a:r>
              <a:rPr spc="-85" dirty="0">
                <a:solidFill>
                  <a:srgbClr val="008000"/>
                </a:solidFill>
              </a:rPr>
              <a:t> </a:t>
            </a:r>
            <a:r>
              <a:rPr spc="-5" dirty="0">
                <a:solidFill>
                  <a:srgbClr val="008000"/>
                </a:solidFill>
              </a:rPr>
              <a:t>numbers  </a:t>
            </a:r>
            <a:r>
              <a:rPr dirty="0">
                <a:solidFill>
                  <a:srgbClr val="000000"/>
                </a:solidFill>
              </a:rPr>
              <a:t>p1 =</a:t>
            </a:r>
            <a:r>
              <a:rPr spc="-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?</a:t>
            </a:r>
          </a:p>
          <a:p>
            <a:pPr marL="41910">
              <a:lnSpc>
                <a:spcPct val="100000"/>
              </a:lnSpc>
            </a:pPr>
            <a:r>
              <a:rPr dirty="0">
                <a:solidFill>
                  <a:srgbClr val="000000"/>
                </a:solidFill>
              </a:rPr>
              <a:t>p2 =</a:t>
            </a:r>
            <a:r>
              <a:rPr spc="-11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?</a:t>
            </a:r>
          </a:p>
          <a:p>
            <a:pPr marL="41910">
              <a:lnSpc>
                <a:spcPct val="100000"/>
              </a:lnSpc>
            </a:pPr>
            <a:r>
              <a:rPr dirty="0">
                <a:solidFill>
                  <a:srgbClr val="000000"/>
                </a:solidFill>
              </a:rPr>
              <a:t>p3 =</a:t>
            </a:r>
            <a:r>
              <a:rPr spc="-114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6576" y="417957"/>
            <a:ext cx="6267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</a:t>
            </a:r>
            <a:r>
              <a:rPr sz="2400" u="heavy" spc="-2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</a:t>
            </a:r>
            <a:r>
              <a:rPr sz="24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4607" y="1070864"/>
            <a:ext cx="3106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78075" algn="l"/>
              </a:tabLst>
            </a:pPr>
            <a:r>
              <a:rPr sz="1800" spc="-10" dirty="0">
                <a:latin typeface="Calibri"/>
                <a:cs typeface="Calibri"/>
              </a:rPr>
              <a:t>Desired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overshoot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10%:	</a:t>
            </a:r>
            <a:r>
              <a:rPr sz="1800" i="1" dirty="0">
                <a:latin typeface="Calibri"/>
                <a:cs typeface="Calibri"/>
              </a:rPr>
              <a:t>os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54607" y="1345184"/>
            <a:ext cx="3121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Desired </a:t>
            </a:r>
            <a:r>
              <a:rPr sz="1800" dirty="0">
                <a:latin typeface="Calibri"/>
                <a:cs typeface="Calibri"/>
              </a:rPr>
              <a:t>2% </a:t>
            </a:r>
            <a:r>
              <a:rPr sz="1800" spc="-10" dirty="0">
                <a:latin typeface="Calibri"/>
                <a:cs typeface="Calibri"/>
              </a:rPr>
              <a:t>settling </a:t>
            </a:r>
            <a:r>
              <a:rPr sz="1800" spc="-5" dirty="0">
                <a:latin typeface="Calibri"/>
                <a:cs typeface="Calibri"/>
              </a:rPr>
              <a:t>time: </a:t>
            </a:r>
            <a:r>
              <a:rPr sz="1800" i="1" spc="-5" dirty="0">
                <a:latin typeface="Calibri"/>
                <a:cs typeface="Calibri"/>
              </a:rPr>
              <a:t>ts </a:t>
            </a:r>
            <a:r>
              <a:rPr sz="1800" dirty="0">
                <a:latin typeface="Calibri"/>
                <a:cs typeface="Calibri"/>
              </a:rPr>
              <a:t>=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0.5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54607" y="1692655"/>
            <a:ext cx="760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So, </a:t>
            </a:r>
            <a:r>
              <a:rPr sz="1800" dirty="0">
                <a:latin typeface="Cambria Math"/>
                <a:cs typeface="Cambria Math"/>
              </a:rPr>
              <a:t>𝜁</a:t>
            </a:r>
            <a:r>
              <a:rPr sz="1800" spc="114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65629" y="1860422"/>
            <a:ext cx="1013460" cy="249554"/>
          </a:xfrm>
          <a:custGeom>
            <a:avLst/>
            <a:gdLst/>
            <a:ahLst/>
            <a:cxnLst/>
            <a:rect l="l" t="t" r="r" b="b"/>
            <a:pathLst>
              <a:path w="1013460" h="249555">
                <a:moveTo>
                  <a:pt x="1013460" y="41148"/>
                </a:moveTo>
                <a:lnTo>
                  <a:pt x="107823" y="41275"/>
                </a:lnTo>
                <a:lnTo>
                  <a:pt x="58039" y="227457"/>
                </a:lnTo>
                <a:lnTo>
                  <a:pt x="29718" y="164211"/>
                </a:lnTo>
                <a:lnTo>
                  <a:pt x="2921" y="176530"/>
                </a:lnTo>
                <a:lnTo>
                  <a:pt x="5461" y="182626"/>
                </a:lnTo>
                <a:lnTo>
                  <a:pt x="19304" y="176530"/>
                </a:lnTo>
                <a:lnTo>
                  <a:pt x="53213" y="249428"/>
                </a:lnTo>
                <a:lnTo>
                  <a:pt x="61087" y="249428"/>
                </a:lnTo>
                <a:lnTo>
                  <a:pt x="114300" y="52070"/>
                </a:lnTo>
                <a:lnTo>
                  <a:pt x="130683" y="52070"/>
                </a:lnTo>
                <a:lnTo>
                  <a:pt x="130683" y="51816"/>
                </a:lnTo>
                <a:lnTo>
                  <a:pt x="1013460" y="51816"/>
                </a:lnTo>
                <a:lnTo>
                  <a:pt x="1013460" y="41148"/>
                </a:lnTo>
                <a:close/>
              </a:path>
              <a:path w="1013460" h="249555">
                <a:moveTo>
                  <a:pt x="1013460" y="0"/>
                </a:moveTo>
                <a:lnTo>
                  <a:pt x="0" y="0"/>
                </a:lnTo>
                <a:lnTo>
                  <a:pt x="0" y="15240"/>
                </a:lnTo>
                <a:lnTo>
                  <a:pt x="1013460" y="15240"/>
                </a:lnTo>
                <a:lnTo>
                  <a:pt x="10134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453004" y="1823720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00" spc="55" dirty="0">
                <a:latin typeface="Cambria Math"/>
                <a:cs typeface="Cambria Math"/>
              </a:rPr>
              <a:t>𝜋</a:t>
            </a:r>
            <a:r>
              <a:rPr sz="1575" spc="82" baseline="21164" dirty="0">
                <a:latin typeface="Cambria Math"/>
                <a:cs typeface="Cambria Math"/>
              </a:rPr>
              <a:t>2</a:t>
            </a:r>
            <a:r>
              <a:rPr sz="1300" spc="55" dirty="0">
                <a:latin typeface="Cambria Math"/>
                <a:cs typeface="Cambria Math"/>
              </a:rPr>
              <a:t>+ln(𝑜𝑠)</a:t>
            </a:r>
            <a:r>
              <a:rPr sz="1575" spc="82" baseline="21164" dirty="0">
                <a:latin typeface="Cambria Math"/>
                <a:cs typeface="Cambria Math"/>
              </a:rPr>
              <a:t>2 </a:t>
            </a:r>
            <a:r>
              <a:rPr sz="2700" baseline="32407" dirty="0">
                <a:latin typeface="Cambria Math"/>
                <a:cs typeface="Cambria Math"/>
              </a:rPr>
              <a:t>, </a:t>
            </a:r>
            <a:r>
              <a:rPr sz="2700" spc="22" baseline="32407" dirty="0">
                <a:latin typeface="Cambria Math"/>
                <a:cs typeface="Cambria Math"/>
              </a:rPr>
              <a:t>𝜔</a:t>
            </a:r>
            <a:r>
              <a:rPr sz="1950" spc="22" baseline="27777" dirty="0">
                <a:latin typeface="Cambria Math"/>
                <a:cs typeface="Cambria Math"/>
              </a:rPr>
              <a:t>𝑛</a:t>
            </a:r>
            <a:r>
              <a:rPr sz="1950" spc="300" baseline="27777" dirty="0">
                <a:latin typeface="Cambria Math"/>
                <a:cs typeface="Cambria Math"/>
              </a:rPr>
              <a:t> </a:t>
            </a:r>
            <a:r>
              <a:rPr sz="2700" baseline="32407" dirty="0">
                <a:latin typeface="Cambria Math"/>
                <a:cs typeface="Cambria Math"/>
              </a:rPr>
              <a:t>≅</a:t>
            </a:r>
            <a:endParaRPr sz="2700" baseline="32407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0889" y="1619504"/>
            <a:ext cx="233299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36700" algn="l"/>
              </a:tabLst>
            </a:pPr>
            <a:r>
              <a:rPr sz="1300" spc="-15" dirty="0">
                <a:latin typeface="Cambria Math"/>
                <a:cs typeface="Cambria Math"/>
              </a:rPr>
              <a:t>−</a:t>
            </a:r>
            <a:r>
              <a:rPr sz="1300" dirty="0">
                <a:latin typeface="Cambria Math"/>
                <a:cs typeface="Cambria Math"/>
              </a:rPr>
              <a:t> </a:t>
            </a:r>
            <a:r>
              <a:rPr sz="1300" spc="50" dirty="0">
                <a:latin typeface="Cambria Math"/>
                <a:cs typeface="Cambria Math"/>
              </a:rPr>
              <a:t>ln(𝑜𝑠)	</a:t>
            </a:r>
            <a:r>
              <a:rPr sz="1300" spc="-15" dirty="0">
                <a:latin typeface="Cambria Math"/>
                <a:cs typeface="Cambria Math"/>
              </a:rPr>
              <a:t>−</a:t>
            </a:r>
            <a:r>
              <a:rPr sz="1300" spc="-45" dirty="0">
                <a:latin typeface="Cambria Math"/>
                <a:cs typeface="Cambria Math"/>
              </a:rPr>
              <a:t> </a:t>
            </a:r>
            <a:r>
              <a:rPr sz="1300" spc="35" dirty="0">
                <a:latin typeface="Cambria Math"/>
                <a:cs typeface="Cambria Math"/>
              </a:rPr>
              <a:t>ln(0.02)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77080" y="1860423"/>
            <a:ext cx="782320" cy="15240"/>
          </a:xfrm>
          <a:custGeom>
            <a:avLst/>
            <a:gdLst/>
            <a:ahLst/>
            <a:cxnLst/>
            <a:rect l="l" t="t" r="r" b="b"/>
            <a:pathLst>
              <a:path w="782320" h="15239">
                <a:moveTo>
                  <a:pt x="781812" y="0"/>
                </a:moveTo>
                <a:lnTo>
                  <a:pt x="0" y="0"/>
                </a:lnTo>
                <a:lnTo>
                  <a:pt x="0" y="15239"/>
                </a:lnTo>
                <a:lnTo>
                  <a:pt x="781812" y="15239"/>
                </a:lnTo>
                <a:lnTo>
                  <a:pt x="781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287773" y="1867916"/>
            <a:ext cx="35750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235" dirty="0">
                <a:latin typeface="Cambria Math"/>
                <a:cs typeface="Cambria Math"/>
              </a:rPr>
              <a:t>𝜁</a:t>
            </a:r>
            <a:r>
              <a:rPr sz="1300" dirty="0">
                <a:latin typeface="Cambria Math"/>
                <a:cs typeface="Cambria Math"/>
              </a:rPr>
              <a:t>∗</a:t>
            </a:r>
            <a:r>
              <a:rPr sz="1300" spc="165" dirty="0">
                <a:latin typeface="Cambria Math"/>
                <a:cs typeface="Cambria Math"/>
              </a:rPr>
              <a:t>𝑡</a:t>
            </a:r>
            <a:r>
              <a:rPr sz="1300" spc="75" dirty="0">
                <a:latin typeface="Cambria Math"/>
                <a:cs typeface="Cambria Math"/>
              </a:rPr>
              <a:t>𝑠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4287" y="964310"/>
            <a:ext cx="614680" cy="121221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44500"/>
              </a:lnSpc>
              <a:spcBef>
                <a:spcPts val="80"/>
              </a:spcBef>
            </a:pPr>
            <a:r>
              <a:rPr sz="1800" spc="-10" dirty="0">
                <a:latin typeface="Calibri"/>
                <a:cs typeface="Calibri"/>
              </a:rPr>
              <a:t>Poles:  </a:t>
            </a:r>
            <a:r>
              <a:rPr sz="1800" dirty="0">
                <a:latin typeface="Calibri"/>
                <a:cs typeface="Calibri"/>
              </a:rPr>
              <a:t>p1</a:t>
            </a:r>
            <a:r>
              <a:rPr sz="1800" spc="-10" dirty="0">
                <a:latin typeface="Calibri"/>
                <a:cs typeface="Calibri"/>
              </a:rPr>
              <a:t>,</a:t>
            </a:r>
            <a:r>
              <a:rPr sz="1800" spc="-5" dirty="0">
                <a:latin typeface="Calibri"/>
                <a:cs typeface="Calibri"/>
              </a:rPr>
              <a:t>p2:  p3: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90589" y="1492249"/>
            <a:ext cx="1369060" cy="334645"/>
          </a:xfrm>
          <a:custGeom>
            <a:avLst/>
            <a:gdLst/>
            <a:ahLst/>
            <a:cxnLst/>
            <a:rect l="l" t="t" r="r" b="b"/>
            <a:pathLst>
              <a:path w="1369059" h="334644">
                <a:moveTo>
                  <a:pt x="75438" y="7874"/>
                </a:moveTo>
                <a:lnTo>
                  <a:pt x="30200" y="41008"/>
                </a:lnTo>
                <a:lnTo>
                  <a:pt x="10972" y="85166"/>
                </a:lnTo>
                <a:lnTo>
                  <a:pt x="1206" y="137795"/>
                </a:lnTo>
                <a:lnTo>
                  <a:pt x="0" y="167005"/>
                </a:lnTo>
                <a:lnTo>
                  <a:pt x="1206" y="196088"/>
                </a:lnTo>
                <a:lnTo>
                  <a:pt x="10972" y="248716"/>
                </a:lnTo>
                <a:lnTo>
                  <a:pt x="30200" y="293179"/>
                </a:lnTo>
                <a:lnTo>
                  <a:pt x="56489" y="324180"/>
                </a:lnTo>
                <a:lnTo>
                  <a:pt x="72136" y="334264"/>
                </a:lnTo>
                <a:lnTo>
                  <a:pt x="75438" y="326390"/>
                </a:lnTo>
                <a:lnTo>
                  <a:pt x="62839" y="316255"/>
                </a:lnTo>
                <a:lnTo>
                  <a:pt x="51714" y="302996"/>
                </a:lnTo>
                <a:lnTo>
                  <a:pt x="33909" y="267208"/>
                </a:lnTo>
                <a:lnTo>
                  <a:pt x="22644" y="221234"/>
                </a:lnTo>
                <a:lnTo>
                  <a:pt x="18923" y="167259"/>
                </a:lnTo>
                <a:lnTo>
                  <a:pt x="19862" y="138836"/>
                </a:lnTo>
                <a:lnTo>
                  <a:pt x="27432" y="88544"/>
                </a:lnTo>
                <a:lnTo>
                  <a:pt x="42265" y="47434"/>
                </a:lnTo>
                <a:lnTo>
                  <a:pt x="62979" y="18046"/>
                </a:lnTo>
                <a:lnTo>
                  <a:pt x="75438" y="7874"/>
                </a:lnTo>
                <a:close/>
              </a:path>
              <a:path w="1369059" h="334644">
                <a:moveTo>
                  <a:pt x="1287145" y="30099"/>
                </a:moveTo>
                <a:lnTo>
                  <a:pt x="739521" y="30099"/>
                </a:lnTo>
                <a:lnTo>
                  <a:pt x="739521" y="29845"/>
                </a:lnTo>
                <a:lnTo>
                  <a:pt x="711708" y="29845"/>
                </a:lnTo>
                <a:lnTo>
                  <a:pt x="651637" y="255016"/>
                </a:lnTo>
                <a:lnTo>
                  <a:pt x="617474" y="178562"/>
                </a:lnTo>
                <a:lnTo>
                  <a:pt x="584962" y="193421"/>
                </a:lnTo>
                <a:lnTo>
                  <a:pt x="588010" y="200914"/>
                </a:lnTo>
                <a:lnTo>
                  <a:pt x="604774" y="193421"/>
                </a:lnTo>
                <a:lnTo>
                  <a:pt x="645795" y="281559"/>
                </a:lnTo>
                <a:lnTo>
                  <a:pt x="655320" y="281559"/>
                </a:lnTo>
                <a:lnTo>
                  <a:pt x="719709" y="43053"/>
                </a:lnTo>
                <a:lnTo>
                  <a:pt x="732409" y="43053"/>
                </a:lnTo>
                <a:lnTo>
                  <a:pt x="732409" y="43815"/>
                </a:lnTo>
                <a:lnTo>
                  <a:pt x="1287145" y="43815"/>
                </a:lnTo>
                <a:lnTo>
                  <a:pt x="1287145" y="30099"/>
                </a:lnTo>
                <a:close/>
              </a:path>
              <a:path w="1369059" h="334644">
                <a:moveTo>
                  <a:pt x="1369060" y="167005"/>
                </a:moveTo>
                <a:lnTo>
                  <a:pt x="1364183" y="110515"/>
                </a:lnTo>
                <a:lnTo>
                  <a:pt x="1349502" y="61722"/>
                </a:lnTo>
                <a:lnTo>
                  <a:pt x="1326578" y="23812"/>
                </a:lnTo>
                <a:lnTo>
                  <a:pt x="1296797" y="0"/>
                </a:lnTo>
                <a:lnTo>
                  <a:pt x="1293622" y="7874"/>
                </a:lnTo>
                <a:lnTo>
                  <a:pt x="1306118" y="18046"/>
                </a:lnTo>
                <a:lnTo>
                  <a:pt x="1317180" y="31229"/>
                </a:lnTo>
                <a:lnTo>
                  <a:pt x="1335024" y="66675"/>
                </a:lnTo>
                <a:lnTo>
                  <a:pt x="1346390" y="112585"/>
                </a:lnTo>
                <a:lnTo>
                  <a:pt x="1350137" y="167259"/>
                </a:lnTo>
                <a:lnTo>
                  <a:pt x="1349197" y="195237"/>
                </a:lnTo>
                <a:lnTo>
                  <a:pt x="1341716" y="245237"/>
                </a:lnTo>
                <a:lnTo>
                  <a:pt x="1326972" y="286639"/>
                </a:lnTo>
                <a:lnTo>
                  <a:pt x="1293622" y="326390"/>
                </a:lnTo>
                <a:lnTo>
                  <a:pt x="1296797" y="334264"/>
                </a:lnTo>
                <a:lnTo>
                  <a:pt x="1326578" y="310476"/>
                </a:lnTo>
                <a:lnTo>
                  <a:pt x="1349502" y="272288"/>
                </a:lnTo>
                <a:lnTo>
                  <a:pt x="1364183" y="223316"/>
                </a:lnTo>
                <a:lnTo>
                  <a:pt x="1367840" y="196088"/>
                </a:lnTo>
                <a:lnTo>
                  <a:pt x="1369060" y="167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443841" y="1508505"/>
            <a:ext cx="1737995" cy="66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95"/>
              </a:spcBef>
              <a:tabLst>
                <a:tab pos="774065" algn="l"/>
                <a:tab pos="1463040" algn="l"/>
              </a:tabLst>
            </a:pPr>
            <a:r>
              <a:rPr sz="1600" dirty="0">
                <a:latin typeface="Cambria Math"/>
                <a:cs typeface="Cambria Math"/>
              </a:rPr>
              <a:t>−𝜁</a:t>
            </a:r>
            <a:r>
              <a:rPr sz="1600" spc="7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±	</a:t>
            </a:r>
            <a:r>
              <a:rPr sz="1600" spc="40" dirty="0">
                <a:latin typeface="Cambria Math"/>
                <a:cs typeface="Cambria Math"/>
              </a:rPr>
              <a:t>𝜁</a:t>
            </a:r>
            <a:r>
              <a:rPr sz="1725" spc="60" baseline="24154" dirty="0">
                <a:latin typeface="Cambria Math"/>
                <a:cs typeface="Cambria Math"/>
              </a:rPr>
              <a:t>2</a:t>
            </a:r>
            <a:r>
              <a:rPr sz="1725" spc="284" baseline="24154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−</a:t>
            </a:r>
            <a:r>
              <a:rPr sz="1600" spc="5" dirty="0">
                <a:latin typeface="Cambria Math"/>
                <a:cs typeface="Cambria Math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1	</a:t>
            </a:r>
            <a:r>
              <a:rPr sz="1600" spc="15" dirty="0">
                <a:latin typeface="Cambria Math"/>
                <a:cs typeface="Cambria Math"/>
              </a:rPr>
              <a:t>𝜔</a:t>
            </a:r>
            <a:r>
              <a:rPr sz="1725" spc="22" baseline="-14492" dirty="0">
                <a:latin typeface="Cambria Math"/>
                <a:cs typeface="Cambria Math"/>
              </a:rPr>
              <a:t>𝑛</a:t>
            </a:r>
            <a:endParaRPr sz="1725" baseline="-14492" dirty="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1225"/>
              </a:spcBef>
            </a:pPr>
            <a:r>
              <a:rPr sz="1600" spc="-5" dirty="0">
                <a:latin typeface="Cambria Math"/>
                <a:cs typeface="Cambria Math"/>
              </a:rPr>
              <a:t>−20</a:t>
            </a:r>
            <a:endParaRPr sz="16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509" y="350901"/>
            <a:ext cx="3083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Task </a:t>
            </a:r>
            <a:r>
              <a:rPr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1.3: State-Feedback</a:t>
            </a:r>
            <a:r>
              <a:rPr u="sng" spc="-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3109" y="899540"/>
            <a:ext cx="687324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(</a:t>
            </a:r>
            <a:r>
              <a:rPr sz="1800" b="1" dirty="0">
                <a:latin typeface="Times New Roman"/>
                <a:cs typeface="Times New Roman"/>
              </a:rPr>
              <a:t>Hint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given on the next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page)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440"/>
              </a:spcBef>
            </a:pPr>
            <a:r>
              <a:rPr sz="1800" spc="-5" dirty="0">
                <a:latin typeface="Times New Roman"/>
                <a:cs typeface="Times New Roman"/>
              </a:rPr>
              <a:t>Assuming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whole </a:t>
            </a:r>
            <a:r>
              <a:rPr sz="1800" dirty="0">
                <a:latin typeface="Times New Roman"/>
                <a:cs typeface="Times New Roman"/>
              </a:rPr>
              <a:t>state vector </a:t>
            </a:r>
            <a:r>
              <a:rPr sz="1800" b="1" i="1" dirty="0">
                <a:latin typeface="Times New Roman"/>
                <a:cs typeface="Times New Roman"/>
              </a:rPr>
              <a:t>x </a:t>
            </a:r>
            <a:r>
              <a:rPr sz="1800" dirty="0">
                <a:latin typeface="Times New Roman"/>
                <a:cs typeface="Times New Roman"/>
              </a:rPr>
              <a:t>is available for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feedback.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200"/>
              </a:spcBef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Design</a:t>
            </a:r>
            <a:r>
              <a:rPr sz="1800" spc="-5" dirty="0">
                <a:latin typeface="Times New Roman"/>
                <a:cs typeface="Times New Roman"/>
              </a:rPr>
              <a:t> a </a:t>
            </a:r>
            <a:r>
              <a:rPr sz="1800" dirty="0">
                <a:latin typeface="Times New Roman"/>
                <a:cs typeface="Times New Roman"/>
              </a:rPr>
              <a:t>controller </a:t>
            </a:r>
            <a:r>
              <a:rPr sz="1800" spc="-5" dirty="0">
                <a:latin typeface="Times New Roman"/>
                <a:cs typeface="Times New Roman"/>
              </a:rPr>
              <a:t>to </a:t>
            </a:r>
            <a:r>
              <a:rPr sz="1800" dirty="0">
                <a:latin typeface="Times New Roman"/>
                <a:cs typeface="Times New Roman"/>
              </a:rPr>
              <a:t>satisfy </a:t>
            </a:r>
            <a:r>
              <a:rPr sz="1800" spc="-5" dirty="0">
                <a:latin typeface="Times New Roman"/>
                <a:cs typeface="Times New Roman"/>
              </a:rPr>
              <a:t>the design </a:t>
            </a:r>
            <a:r>
              <a:rPr sz="1800" dirty="0">
                <a:latin typeface="Times New Roman"/>
                <a:cs typeface="Times New Roman"/>
              </a:rPr>
              <a:t>criteria </a:t>
            </a:r>
            <a:r>
              <a:rPr sz="1800" spc="-5" dirty="0">
                <a:latin typeface="Times New Roman"/>
                <a:cs typeface="Times New Roman"/>
              </a:rPr>
              <a:t>using a </a:t>
            </a:r>
            <a:r>
              <a:rPr sz="1800" dirty="0">
                <a:latin typeface="Times New Roman"/>
                <a:cs typeface="Times New Roman"/>
              </a:rPr>
              <a:t>state feedback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law</a:t>
            </a:r>
            <a:endParaRPr sz="1800">
              <a:latin typeface="Times New Roman"/>
              <a:cs typeface="Times New Roman"/>
            </a:endParaRPr>
          </a:p>
          <a:p>
            <a:pPr marL="749300">
              <a:lnSpc>
                <a:spcPct val="100000"/>
              </a:lnSpc>
              <a:spcBef>
                <a:spcPts val="960"/>
              </a:spcBef>
            </a:pPr>
            <a:r>
              <a:rPr sz="1800" dirty="0">
                <a:latin typeface="Cambria Math"/>
                <a:cs typeface="Cambria Math"/>
              </a:rPr>
              <a:t>𝑢 = 𝑟 −</a:t>
            </a:r>
            <a:r>
              <a:rPr sz="1800" spc="-110" dirty="0">
                <a:latin typeface="Cambria Math"/>
                <a:cs typeface="Cambria Math"/>
              </a:rPr>
              <a:t> </a:t>
            </a:r>
            <a:r>
              <a:rPr sz="1800" spc="10" dirty="0">
                <a:latin typeface="Cambria Math"/>
                <a:cs typeface="Cambria Math"/>
              </a:rPr>
              <a:t>𝐾</a:t>
            </a:r>
            <a:r>
              <a:rPr sz="1950" spc="15" baseline="-14957" dirty="0">
                <a:latin typeface="Cambria Math"/>
                <a:cs typeface="Cambria Math"/>
              </a:rPr>
              <a:t>𝑐</a:t>
            </a:r>
            <a:r>
              <a:rPr sz="1800" b="1" i="1" spc="10" dirty="0"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960"/>
              </a:spcBef>
            </a:pPr>
            <a:r>
              <a:rPr sz="1800" spc="-5" dirty="0">
                <a:latin typeface="Times New Roman"/>
                <a:cs typeface="Times New Roman"/>
              </a:rPr>
              <a:t>where </a:t>
            </a:r>
            <a:r>
              <a:rPr sz="1800" spc="-5" dirty="0">
                <a:latin typeface="Cambria Math"/>
                <a:cs typeface="Cambria Math"/>
              </a:rPr>
              <a:t>𝑟 </a:t>
            </a:r>
            <a:r>
              <a:rPr sz="1800" dirty="0">
                <a:latin typeface="Times New Roman"/>
                <a:cs typeface="Times New Roman"/>
              </a:rPr>
              <a:t>is the reference input and the state-space system</a:t>
            </a:r>
            <a:r>
              <a:rPr sz="1800" spc="-29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becomes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76780" y="3284854"/>
            <a:ext cx="264160" cy="15240"/>
          </a:xfrm>
          <a:custGeom>
            <a:avLst/>
            <a:gdLst/>
            <a:ahLst/>
            <a:cxnLst/>
            <a:rect l="l" t="t" r="r" b="b"/>
            <a:pathLst>
              <a:path w="264160" h="15239">
                <a:moveTo>
                  <a:pt x="263651" y="0"/>
                </a:moveTo>
                <a:lnTo>
                  <a:pt x="0" y="0"/>
                </a:lnTo>
                <a:lnTo>
                  <a:pt x="0" y="15239"/>
                </a:lnTo>
                <a:lnTo>
                  <a:pt x="263651" y="15239"/>
                </a:lnTo>
                <a:lnTo>
                  <a:pt x="2636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38935" y="2943859"/>
            <a:ext cx="575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𝑑𝒙</a:t>
            </a:r>
            <a:r>
              <a:rPr sz="1800" spc="35" dirty="0">
                <a:latin typeface="Cambria Math"/>
                <a:cs typeface="Cambria Math"/>
              </a:rPr>
              <a:t> </a:t>
            </a:r>
            <a:r>
              <a:rPr sz="2700" baseline="-41666" dirty="0">
                <a:latin typeface="Cambria Math"/>
                <a:cs typeface="Cambria Math"/>
              </a:rPr>
              <a:t>=</a:t>
            </a:r>
            <a:endParaRPr sz="2700" baseline="-41666">
              <a:latin typeface="Cambria Math"/>
              <a:cs typeface="Cambria Math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1098" y="3269996"/>
            <a:ext cx="248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𝑑𝑡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59329" y="3187573"/>
            <a:ext cx="967740" cy="212090"/>
          </a:xfrm>
          <a:custGeom>
            <a:avLst/>
            <a:gdLst/>
            <a:ahLst/>
            <a:cxnLst/>
            <a:rect l="l" t="t" r="r" b="b"/>
            <a:pathLst>
              <a:path w="967739" h="212089">
                <a:moveTo>
                  <a:pt x="900049" y="0"/>
                </a:moveTo>
                <a:lnTo>
                  <a:pt x="897001" y="8636"/>
                </a:lnTo>
                <a:lnTo>
                  <a:pt x="909214" y="13946"/>
                </a:lnTo>
                <a:lnTo>
                  <a:pt x="919749" y="21304"/>
                </a:lnTo>
                <a:lnTo>
                  <a:pt x="941163" y="55449"/>
                </a:lnTo>
                <a:lnTo>
                  <a:pt x="948182" y="104902"/>
                </a:lnTo>
                <a:lnTo>
                  <a:pt x="947396" y="123571"/>
                </a:lnTo>
                <a:lnTo>
                  <a:pt x="935609" y="169291"/>
                </a:lnTo>
                <a:lnTo>
                  <a:pt x="909355" y="197866"/>
                </a:lnTo>
                <a:lnTo>
                  <a:pt x="897255" y="203200"/>
                </a:lnTo>
                <a:lnTo>
                  <a:pt x="900049" y="211836"/>
                </a:lnTo>
                <a:lnTo>
                  <a:pt x="940446" y="187779"/>
                </a:lnTo>
                <a:lnTo>
                  <a:pt x="963168" y="143398"/>
                </a:lnTo>
                <a:lnTo>
                  <a:pt x="967486" y="106045"/>
                </a:lnTo>
                <a:lnTo>
                  <a:pt x="966392" y="86592"/>
                </a:lnTo>
                <a:lnTo>
                  <a:pt x="950087" y="37211"/>
                </a:lnTo>
                <a:lnTo>
                  <a:pt x="915386" y="5599"/>
                </a:lnTo>
                <a:lnTo>
                  <a:pt x="900049" y="0"/>
                </a:lnTo>
                <a:close/>
              </a:path>
              <a:path w="967739" h="212089">
                <a:moveTo>
                  <a:pt x="67437" y="0"/>
                </a:moveTo>
                <a:lnTo>
                  <a:pt x="27092" y="24181"/>
                </a:lnTo>
                <a:lnTo>
                  <a:pt x="4318" y="68627"/>
                </a:lnTo>
                <a:lnTo>
                  <a:pt x="0" y="106045"/>
                </a:lnTo>
                <a:lnTo>
                  <a:pt x="1075" y="125477"/>
                </a:lnTo>
                <a:lnTo>
                  <a:pt x="17399" y="174752"/>
                </a:lnTo>
                <a:lnTo>
                  <a:pt x="52081" y="206309"/>
                </a:lnTo>
                <a:lnTo>
                  <a:pt x="67437" y="211836"/>
                </a:lnTo>
                <a:lnTo>
                  <a:pt x="70104" y="203200"/>
                </a:lnTo>
                <a:lnTo>
                  <a:pt x="58058" y="197866"/>
                </a:lnTo>
                <a:lnTo>
                  <a:pt x="47656" y="190436"/>
                </a:lnTo>
                <a:lnTo>
                  <a:pt x="26376" y="155765"/>
                </a:lnTo>
                <a:lnTo>
                  <a:pt x="19304" y="104902"/>
                </a:lnTo>
                <a:lnTo>
                  <a:pt x="20089" y="86830"/>
                </a:lnTo>
                <a:lnTo>
                  <a:pt x="31877" y="42164"/>
                </a:lnTo>
                <a:lnTo>
                  <a:pt x="58273" y="13946"/>
                </a:lnTo>
                <a:lnTo>
                  <a:pt x="70485" y="8636"/>
                </a:lnTo>
                <a:lnTo>
                  <a:pt x="674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39236" y="3225800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45" dirty="0">
                <a:latin typeface="Cambria Math"/>
                <a:cs typeface="Cambria Math"/>
              </a:rPr>
              <a:t>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21432" y="3117596"/>
            <a:ext cx="1600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5194" algn="l"/>
              </a:tabLst>
            </a:pPr>
            <a:r>
              <a:rPr sz="1800" dirty="0">
                <a:latin typeface="Cambria Math"/>
                <a:cs typeface="Cambria Math"/>
              </a:rPr>
              <a:t>𝐴</a:t>
            </a:r>
            <a:r>
              <a:rPr sz="1800" spc="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−</a:t>
            </a:r>
            <a:r>
              <a:rPr sz="1800" spc="-5" dirty="0">
                <a:latin typeface="Cambria Math"/>
                <a:cs typeface="Cambria Math"/>
              </a:rPr>
              <a:t> </a:t>
            </a:r>
            <a:r>
              <a:rPr sz="1800" spc="25" dirty="0">
                <a:latin typeface="Cambria Math"/>
                <a:cs typeface="Cambria Math"/>
              </a:rPr>
              <a:t>𝐵𝐾	</a:t>
            </a:r>
            <a:r>
              <a:rPr sz="1800" dirty="0">
                <a:latin typeface="Cambria Math"/>
                <a:cs typeface="Cambria Math"/>
              </a:rPr>
              <a:t>𝒙 +</a:t>
            </a:r>
            <a:r>
              <a:rPr sz="1800" spc="-90" dirty="0">
                <a:latin typeface="Cambria Math"/>
                <a:cs typeface="Cambria Math"/>
              </a:rPr>
              <a:t> </a:t>
            </a:r>
            <a:r>
              <a:rPr sz="1800" spc="-5" dirty="0">
                <a:latin typeface="Cambria Math"/>
                <a:cs typeface="Cambria Math"/>
              </a:rPr>
              <a:t>𝐵𝑟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7708" y="3463544"/>
            <a:ext cx="7759091" cy="305776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749300">
              <a:lnSpc>
                <a:spcPct val="100000"/>
              </a:lnSpc>
              <a:spcBef>
                <a:spcPts val="1300"/>
              </a:spcBef>
            </a:pPr>
            <a:r>
              <a:rPr sz="1800" dirty="0">
                <a:latin typeface="Cambria Math"/>
                <a:cs typeface="Cambria Math"/>
              </a:rPr>
              <a:t>𝑦 =</a:t>
            </a:r>
            <a:r>
              <a:rPr sz="1800" spc="-15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𝐶𝒙</a:t>
            </a:r>
          </a:p>
          <a:p>
            <a:pPr marL="406400" marR="305435" indent="-343535">
              <a:lnSpc>
                <a:spcPct val="144500"/>
              </a:lnSpc>
              <a:spcBef>
                <a:spcPts val="235"/>
              </a:spcBef>
              <a:buFont typeface="Arial"/>
              <a:buChar char="•"/>
              <a:tabLst>
                <a:tab pos="349885" algn="l"/>
                <a:tab pos="350520" algn="l"/>
              </a:tabLst>
            </a:pPr>
            <a:r>
              <a:rPr sz="1800" spc="-5" dirty="0">
                <a:latin typeface="Times New Roman"/>
                <a:cs typeface="Times New Roman"/>
              </a:rPr>
              <a:t>By </a:t>
            </a:r>
            <a:r>
              <a:rPr sz="1800" dirty="0">
                <a:latin typeface="Times New Roman"/>
                <a:cs typeface="Times New Roman"/>
              </a:rPr>
              <a:t>using pole-placement technique,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determine</a:t>
            </a:r>
            <a:r>
              <a:rPr sz="1800" dirty="0">
                <a:latin typeface="Times New Roman"/>
                <a:cs typeface="Times New Roman"/>
              </a:rPr>
              <a:t> the feedback gain </a:t>
            </a:r>
            <a:r>
              <a:rPr sz="1800" spc="-5" dirty="0" smtClean="0">
                <a:latin typeface="Times New Roman"/>
                <a:cs typeface="Times New Roman"/>
              </a:rPr>
              <a:t>matrix</a:t>
            </a:r>
            <a:r>
              <a:rPr lang="en-US" sz="1800" spc="-5" dirty="0" smtClean="0">
                <a:latin typeface="Times New Roman"/>
                <a:cs typeface="Times New Roman"/>
              </a:rPr>
              <a:t> </a:t>
            </a:r>
            <a:r>
              <a:rPr lang="zh-CN" altLang="en-US" spc="-40" dirty="0" smtClean="0">
                <a:latin typeface="Cambria Math"/>
                <a:cs typeface="Cambria Math"/>
              </a:rPr>
              <a:t>𝐾</a:t>
            </a:r>
            <a:r>
              <a:rPr lang="zh-CN" altLang="en-US" sz="1950" spc="-60" baseline="-14957" dirty="0" smtClean="0">
                <a:latin typeface="Cambria Math"/>
                <a:cs typeface="Cambria Math"/>
              </a:rPr>
              <a:t>𝑐 </a:t>
            </a:r>
            <a:r>
              <a:rPr sz="1800" u="sng" spc="-5" dirty="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Hint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Use </a:t>
            </a:r>
            <a:r>
              <a:rPr sz="1800" i="1" dirty="0">
                <a:latin typeface="Times New Roman"/>
                <a:cs typeface="Times New Roman"/>
              </a:rPr>
              <a:t>two dominant poles to </a:t>
            </a:r>
            <a:r>
              <a:rPr sz="1800" i="1" spc="-15" dirty="0">
                <a:latin typeface="Times New Roman"/>
                <a:cs typeface="Times New Roman"/>
              </a:rPr>
              <a:t>control </a:t>
            </a:r>
            <a:r>
              <a:rPr sz="1800" i="1" dirty="0">
                <a:latin typeface="Times New Roman"/>
                <a:cs typeface="Times New Roman"/>
              </a:rPr>
              <a:t>the </a:t>
            </a:r>
            <a:r>
              <a:rPr sz="1800" i="1" spc="-5" dirty="0">
                <a:latin typeface="Times New Roman"/>
                <a:cs typeface="Times New Roman"/>
              </a:rPr>
              <a:t>system so as </a:t>
            </a:r>
            <a:r>
              <a:rPr sz="1800" i="1" dirty="0">
                <a:latin typeface="Times New Roman"/>
                <a:cs typeface="Times New Roman"/>
              </a:rPr>
              <a:t>to </a:t>
            </a:r>
            <a:r>
              <a:rPr sz="1800" i="1" spc="-15" dirty="0">
                <a:latin typeface="Times New Roman"/>
                <a:cs typeface="Times New Roman"/>
              </a:rPr>
              <a:t>ensure</a:t>
            </a:r>
            <a:r>
              <a:rPr sz="1800" i="1" spc="3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that</a:t>
            </a:r>
            <a:endParaRPr sz="1800" dirty="0">
              <a:latin typeface="Times New Roman"/>
              <a:cs typeface="Times New Roman"/>
            </a:endParaRPr>
          </a:p>
          <a:p>
            <a:pPr marL="977900">
              <a:lnSpc>
                <a:spcPct val="100000"/>
              </a:lnSpc>
            </a:pPr>
            <a:r>
              <a:rPr sz="1800" i="1" dirty="0">
                <a:latin typeface="Times New Roman"/>
                <a:cs typeface="Times New Roman"/>
              </a:rPr>
              <a:t>the </a:t>
            </a:r>
            <a:r>
              <a:rPr sz="1800" i="1" spc="-20" dirty="0">
                <a:latin typeface="Times New Roman"/>
                <a:cs typeface="Times New Roman"/>
              </a:rPr>
              <a:t>third </a:t>
            </a:r>
            <a:r>
              <a:rPr sz="1800" i="1" dirty="0">
                <a:latin typeface="Times New Roman"/>
                <a:cs typeface="Times New Roman"/>
              </a:rPr>
              <a:t>pole </a:t>
            </a:r>
            <a:r>
              <a:rPr sz="1800" i="1" spc="-5" dirty="0">
                <a:latin typeface="Times New Roman"/>
                <a:cs typeface="Times New Roman"/>
              </a:rPr>
              <a:t>is </a:t>
            </a:r>
            <a:r>
              <a:rPr sz="1800" i="1" spc="-25" dirty="0">
                <a:latin typeface="Times New Roman"/>
                <a:cs typeface="Times New Roman"/>
              </a:rPr>
              <a:t>real </a:t>
            </a:r>
            <a:r>
              <a:rPr sz="1800" i="1" dirty="0">
                <a:latin typeface="Times New Roman"/>
                <a:cs typeface="Times New Roman"/>
              </a:rPr>
              <a:t>and faster than the other</a:t>
            </a:r>
            <a:r>
              <a:rPr sz="1800" i="1" spc="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poles.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349885" indent="-287020">
              <a:lnSpc>
                <a:spcPct val="100000"/>
              </a:lnSpc>
              <a:buFont typeface="Arial"/>
              <a:buChar char="•"/>
              <a:tabLst>
                <a:tab pos="349885" algn="l"/>
                <a:tab pos="35052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Check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the response </a:t>
            </a:r>
            <a:r>
              <a:rPr sz="1800" dirty="0">
                <a:latin typeface="Times New Roman"/>
                <a:cs typeface="Times New Roman"/>
              </a:rPr>
              <a:t>of the </a:t>
            </a:r>
            <a:r>
              <a:rPr sz="1800" spc="-5" dirty="0">
                <a:latin typeface="Times New Roman"/>
                <a:cs typeface="Times New Roman"/>
              </a:rPr>
              <a:t>system </a:t>
            </a:r>
            <a:r>
              <a:rPr sz="1800" dirty="0">
                <a:latin typeface="Times New Roman"/>
                <a:cs typeface="Times New Roman"/>
              </a:rPr>
              <a:t>to a step input, to </a:t>
            </a:r>
            <a:r>
              <a:rPr sz="1800" spc="-10" dirty="0">
                <a:latin typeface="Times New Roman"/>
                <a:cs typeface="Times New Roman"/>
              </a:rPr>
              <a:t>see </a:t>
            </a:r>
            <a:r>
              <a:rPr sz="1800" spc="-5" dirty="0">
                <a:latin typeface="Times New Roman"/>
                <a:cs typeface="Times New Roman"/>
              </a:rPr>
              <a:t>whether </a:t>
            </a:r>
            <a:r>
              <a:rPr sz="1800" dirty="0">
                <a:latin typeface="Times New Roman"/>
                <a:cs typeface="Times New Roman"/>
              </a:rPr>
              <a:t>it </a:t>
            </a:r>
            <a:r>
              <a:rPr sz="1800" spc="-5" dirty="0">
                <a:latin typeface="Times New Roman"/>
                <a:cs typeface="Times New Roman"/>
              </a:rPr>
              <a:t>meets </a:t>
            </a:r>
            <a:r>
              <a:rPr sz="1800" dirty="0">
                <a:latin typeface="Times New Roman"/>
                <a:cs typeface="Times New Roman"/>
              </a:rPr>
              <a:t>all</a:t>
            </a:r>
          </a:p>
          <a:p>
            <a:pPr marL="349885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of </a:t>
            </a:r>
            <a:r>
              <a:rPr sz="1800" dirty="0">
                <a:latin typeface="Times New Roman"/>
                <a:cs typeface="Times New Roman"/>
              </a:rPr>
              <a:t>the design criteria </a:t>
            </a:r>
            <a:r>
              <a:rPr sz="1800" spc="-5" dirty="0">
                <a:latin typeface="Times New Roman"/>
                <a:cs typeface="Times New Roman"/>
              </a:rPr>
              <a:t>or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not?</a:t>
            </a:r>
          </a:p>
          <a:p>
            <a:pPr>
              <a:lnSpc>
                <a:spcPct val="100000"/>
              </a:lnSpc>
            </a:pPr>
            <a:endParaRPr sz="2350" dirty="0">
              <a:latin typeface="Times New Roman"/>
              <a:cs typeface="Times New Roman"/>
            </a:endParaRPr>
          </a:p>
          <a:p>
            <a:pPr marR="17780" algn="r">
              <a:lnSpc>
                <a:spcPct val="100000"/>
              </a:lnSpc>
              <a:tabLst>
                <a:tab pos="570230" algn="l"/>
              </a:tabLst>
            </a:pPr>
            <a:r>
              <a:rPr sz="1800" b="1" u="heavy" dirty="0">
                <a:solidFill>
                  <a:srgbClr val="FF0000"/>
                </a:solidFill>
                <a:uFill>
                  <a:solidFill>
                    <a:srgbClr val="FE0000"/>
                  </a:solidFill>
                </a:uFill>
                <a:latin typeface="Calibri"/>
                <a:cs typeface="Calibri"/>
              </a:rPr>
              <a:t> 	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/0.5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0473" y="489661"/>
            <a:ext cx="6273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</a:t>
            </a:r>
            <a:r>
              <a:rPr sz="2400" u="heavy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</a:t>
            </a:r>
            <a:r>
              <a:rPr sz="2400" u="heavy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8751" y="862329"/>
            <a:ext cx="5525770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206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% 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Determine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the feedback</a:t>
            </a:r>
            <a:r>
              <a:rPr sz="1800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matrix  </a:t>
            </a:r>
            <a:r>
              <a:rPr sz="1800" spc="-5" dirty="0">
                <a:latin typeface="Times New Roman"/>
                <a:cs typeface="Times New Roman"/>
              </a:rPr>
              <a:t>Kc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% Create a closed-loop state-space</a:t>
            </a:r>
            <a:r>
              <a:rPr sz="1800" spc="-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system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Motor_SS_CL </a:t>
            </a:r>
            <a:r>
              <a:rPr sz="1800" dirty="0">
                <a:latin typeface="Times New Roman"/>
                <a:cs typeface="Times New Roman"/>
              </a:rPr>
              <a:t>=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2765425" algn="just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% 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Implement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a </a:t>
            </a:r>
            <a:r>
              <a:rPr sz="1800" spc="-5" dirty="0">
                <a:solidFill>
                  <a:srgbClr val="00AF50"/>
                </a:solidFill>
                <a:latin typeface="Times New Roman"/>
                <a:cs typeface="Times New Roman"/>
              </a:rPr>
              <a:t>step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response  </a:t>
            </a:r>
            <a:r>
              <a:rPr sz="1800" dirty="0">
                <a:latin typeface="Times New Roman"/>
                <a:cs typeface="Times New Roman"/>
              </a:rPr>
              <a:t>figur</a:t>
            </a:r>
            <a:r>
              <a:rPr sz="1800" spc="5" dirty="0">
                <a:latin typeface="Times New Roman"/>
                <a:cs typeface="Times New Roman"/>
              </a:rPr>
              <a:t>e</a:t>
            </a:r>
            <a:r>
              <a:rPr sz="1800" dirty="0">
                <a:latin typeface="Times New Roman"/>
                <a:cs typeface="Times New Roman"/>
              </a:rPr>
              <a:t>(1)</a:t>
            </a:r>
            <a:r>
              <a:rPr sz="1800" spc="5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step</a:t>
            </a:r>
            <a:r>
              <a:rPr sz="1800" spc="10" dirty="0">
                <a:latin typeface="Times New Roman"/>
                <a:cs typeface="Times New Roman"/>
              </a:rPr>
              <a:t>(</a:t>
            </a:r>
            <a:r>
              <a:rPr sz="1800" spc="-5" dirty="0">
                <a:latin typeface="Times New Roman"/>
                <a:cs typeface="Times New Roman"/>
              </a:rPr>
              <a:t>Motor_S</a:t>
            </a:r>
            <a:r>
              <a:rPr sz="1800" spc="-15" dirty="0">
                <a:latin typeface="Times New Roman"/>
                <a:cs typeface="Times New Roman"/>
              </a:rPr>
              <a:t>S</a:t>
            </a:r>
            <a:r>
              <a:rPr sz="1800" dirty="0">
                <a:latin typeface="Times New Roman"/>
                <a:cs typeface="Times New Roman"/>
              </a:rPr>
              <a:t>_CL)  </a:t>
            </a:r>
            <a:r>
              <a:rPr sz="1800" spc="-5" dirty="0">
                <a:latin typeface="Times New Roman"/>
                <a:cs typeface="Times New Roman"/>
              </a:rPr>
              <a:t>stepinfo(Motor_SS_CL)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solidFill>
                  <a:srgbClr val="009E46"/>
                </a:solidFill>
                <a:latin typeface="Times New Roman"/>
                <a:cs typeface="Times New Roman"/>
              </a:rPr>
              <a:t>% Calculate the input </a:t>
            </a:r>
            <a:r>
              <a:rPr sz="1800" spc="-5" dirty="0">
                <a:solidFill>
                  <a:srgbClr val="009E46"/>
                </a:solidFill>
                <a:latin typeface="Times New Roman"/>
                <a:cs typeface="Times New Roman"/>
              </a:rPr>
              <a:t>scale </a:t>
            </a:r>
            <a:r>
              <a:rPr sz="1800" dirty="0">
                <a:solidFill>
                  <a:srgbClr val="009E46"/>
                </a:solidFill>
                <a:latin typeface="Times New Roman"/>
                <a:cs typeface="Times New Roman"/>
              </a:rPr>
              <a:t>factor (this </a:t>
            </a:r>
            <a:r>
              <a:rPr sz="1800" spc="-5" dirty="0">
                <a:solidFill>
                  <a:srgbClr val="009E46"/>
                </a:solidFill>
                <a:latin typeface="Times New Roman"/>
                <a:cs typeface="Times New Roman"/>
              </a:rPr>
              <a:t>is </a:t>
            </a:r>
            <a:r>
              <a:rPr sz="1800" dirty="0">
                <a:solidFill>
                  <a:srgbClr val="009E46"/>
                </a:solidFill>
                <a:latin typeface="Times New Roman"/>
                <a:cs typeface="Times New Roman"/>
              </a:rPr>
              <a:t>only for</a:t>
            </a:r>
            <a:r>
              <a:rPr sz="1800" spc="-80" dirty="0">
                <a:solidFill>
                  <a:srgbClr val="009E46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9E46"/>
                </a:solidFill>
                <a:latin typeface="Times New Roman"/>
                <a:cs typeface="Times New Roman"/>
              </a:rPr>
              <a:t>rescaling)  </a:t>
            </a:r>
            <a:r>
              <a:rPr sz="1800" dirty="0">
                <a:latin typeface="Times New Roman"/>
                <a:cs typeface="Times New Roman"/>
              </a:rPr>
              <a:t>len =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size(A,1);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Nxu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spc="-5" dirty="0">
                <a:latin typeface="Times New Roman"/>
                <a:cs typeface="Times New Roman"/>
              </a:rPr>
              <a:t>[A </a:t>
            </a:r>
            <a:r>
              <a:rPr sz="1800" dirty="0">
                <a:latin typeface="Times New Roman"/>
                <a:cs typeface="Times New Roman"/>
              </a:rPr>
              <a:t>B;C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D]\[zeros(len,1);1];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N = Nxu(len+1) +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Kc*Nxu(1:len);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774825">
              <a:lnSpc>
                <a:spcPct val="100000"/>
              </a:lnSpc>
            </a:pP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% Create an updated system  </a:t>
            </a:r>
            <a:r>
              <a:rPr sz="1800" spc="-5" dirty="0">
                <a:latin typeface="Times New Roman"/>
                <a:cs typeface="Times New Roman"/>
              </a:rPr>
              <a:t>Motor_SS_CL1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spc="-5" dirty="0">
                <a:latin typeface="Times New Roman"/>
                <a:cs typeface="Times New Roman"/>
              </a:rPr>
              <a:t>ss(A-B*Kc,N*B,C,D)  </a:t>
            </a:r>
            <a:r>
              <a:rPr sz="1800" dirty="0">
                <a:latin typeface="Times New Roman"/>
                <a:cs typeface="Times New Roman"/>
              </a:rPr>
              <a:t>figure(2),step(Motor_SS_CL1)  </a:t>
            </a:r>
            <a:r>
              <a:rPr sz="1800" spc="-5" dirty="0">
                <a:latin typeface="Times New Roman"/>
                <a:cs typeface="Times New Roman"/>
              </a:rPr>
              <a:t>stepinfo(Motor_SS_CL1)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509" y="572770"/>
            <a:ext cx="26371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Task </a:t>
            </a: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2.1: State</a:t>
            </a:r>
            <a:r>
              <a:rPr sz="2000" u="sng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 </a:t>
            </a:r>
            <a:r>
              <a:rPr sz="20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rPr>
              <a:t>Controller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435735" y="1486865"/>
            <a:ext cx="6617334" cy="941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Use </a:t>
            </a:r>
            <a:r>
              <a:rPr sz="2000" spc="-5" dirty="0">
                <a:latin typeface="Times New Roman"/>
                <a:cs typeface="Times New Roman"/>
              </a:rPr>
              <a:t>Simulink </a:t>
            </a:r>
            <a:r>
              <a:rPr sz="2000" dirty="0">
                <a:latin typeface="Times New Roman"/>
                <a:cs typeface="Times New Roman"/>
              </a:rPr>
              <a:t>to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create</a:t>
            </a:r>
            <a:r>
              <a:rPr sz="2000" dirty="0">
                <a:latin typeface="Times New Roman"/>
                <a:cs typeface="Times New Roman"/>
              </a:rPr>
              <a:t> a </a:t>
            </a:r>
            <a:r>
              <a:rPr sz="2000" spc="-5" dirty="0">
                <a:latin typeface="Times New Roman"/>
                <a:cs typeface="Times New Roman"/>
              </a:rPr>
              <a:t>model </a:t>
            </a:r>
            <a:r>
              <a:rPr sz="2000" dirty="0">
                <a:latin typeface="Times New Roman"/>
                <a:cs typeface="Times New Roman"/>
              </a:rPr>
              <a:t>for your state-space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controller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Symbol"/>
              <a:buChar char=""/>
            </a:pPr>
            <a:endParaRPr sz="205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Symbol"/>
              <a:buChar char=""/>
              <a:tabLst>
                <a:tab pos="299085" algn="l"/>
                <a:tab pos="299720" algn="l"/>
              </a:tabLst>
            </a:pPr>
            <a:r>
              <a:rPr sz="2000" dirty="0">
                <a:latin typeface="Times New Roman"/>
                <a:cs typeface="Times New Roman"/>
              </a:rPr>
              <a:t>Using a </a:t>
            </a:r>
            <a:r>
              <a:rPr sz="2000" spc="-5" dirty="0">
                <a:latin typeface="Times New Roman"/>
                <a:cs typeface="Times New Roman"/>
              </a:rPr>
              <a:t>step </a:t>
            </a:r>
            <a:r>
              <a:rPr sz="2000" dirty="0">
                <a:latin typeface="Times New Roman"/>
                <a:cs typeface="Times New Roman"/>
              </a:rPr>
              <a:t>input to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validate</a:t>
            </a:r>
            <a:r>
              <a:rPr sz="2000" dirty="0">
                <a:latin typeface="Times New Roman"/>
                <a:cs typeface="Times New Roman"/>
              </a:rPr>
              <a:t> your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model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4732" y="2874289"/>
            <a:ext cx="7171882" cy="2424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16216" y="6097473"/>
            <a:ext cx="11029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tabLst>
                <a:tab pos="582930" algn="l"/>
              </a:tabLst>
            </a:pPr>
            <a:r>
              <a:rPr sz="1800" b="1" u="heavy" dirty="0">
                <a:solidFill>
                  <a:srgbClr val="FF0000"/>
                </a:solidFill>
                <a:uFill>
                  <a:solidFill>
                    <a:srgbClr val="FE0000"/>
                  </a:solidFill>
                </a:uFill>
                <a:latin typeface="Calibri"/>
                <a:cs typeface="Calibri"/>
              </a:rPr>
              <a:t> 	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/0.25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316216" y="6097473"/>
            <a:ext cx="11029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  <a:tabLst>
                <a:tab pos="582930" algn="l"/>
              </a:tabLst>
            </a:pPr>
            <a:r>
              <a:rPr sz="1800" b="1" u="heavy" dirty="0">
                <a:solidFill>
                  <a:srgbClr val="FF0000"/>
                </a:solidFill>
                <a:uFill>
                  <a:solidFill>
                    <a:srgbClr val="FE0000"/>
                  </a:solidFill>
                </a:uFill>
                <a:latin typeface="Calibri"/>
                <a:cs typeface="Calibri"/>
              </a:rPr>
              <a:t> 	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/0.25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22680" y="646303"/>
            <a:ext cx="6899909" cy="5010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Task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2.2 State Estimator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In </a:t>
            </a:r>
            <a:r>
              <a:rPr sz="1800" spc="-15" dirty="0">
                <a:latin typeface="Times New Roman"/>
                <a:cs typeface="Times New Roman"/>
              </a:rPr>
              <a:t>reality, </a:t>
            </a:r>
            <a:r>
              <a:rPr sz="1800" dirty="0">
                <a:latin typeface="Times New Roman"/>
                <a:cs typeface="Times New Roman"/>
              </a:rPr>
              <a:t>one cannot always </a:t>
            </a:r>
            <a:r>
              <a:rPr sz="1800" spc="-5" dirty="0">
                <a:latin typeface="Times New Roman"/>
                <a:cs typeface="Times New Roman"/>
              </a:rPr>
              <a:t>measure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whole state </a:t>
            </a:r>
            <a:r>
              <a:rPr sz="1800" dirty="0">
                <a:latin typeface="Times New Roman"/>
                <a:cs typeface="Times New Roman"/>
              </a:rPr>
              <a:t>vector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mbria Math"/>
                <a:cs typeface="Cambria Math"/>
              </a:rPr>
              <a:t>𝒙</a:t>
            </a:r>
            <a:endParaRPr sz="1800">
              <a:latin typeface="Cambria Math"/>
              <a:cs typeface="Cambria Math"/>
            </a:endParaRPr>
          </a:p>
          <a:p>
            <a:pPr marL="8445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So, </a:t>
            </a:r>
            <a:r>
              <a:rPr sz="1800" dirty="0">
                <a:latin typeface="Times New Roman"/>
                <a:cs typeface="Times New Roman"/>
              </a:rPr>
              <a:t>it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needed to build an </a:t>
            </a:r>
            <a:r>
              <a:rPr sz="1800" spc="-5" dirty="0">
                <a:latin typeface="Times New Roman"/>
                <a:cs typeface="Times New Roman"/>
              </a:rPr>
              <a:t>Observer </a:t>
            </a:r>
            <a:r>
              <a:rPr sz="1800" dirty="0">
                <a:latin typeface="Times New Roman"/>
                <a:cs typeface="Times New Roman"/>
              </a:rPr>
              <a:t>to </a:t>
            </a:r>
            <a:r>
              <a:rPr sz="1800" spc="-5" dirty="0">
                <a:latin typeface="Times New Roman"/>
                <a:cs typeface="Times New Roman"/>
              </a:rPr>
              <a:t>estimate them.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84455">
              <a:lnSpc>
                <a:spcPct val="100000"/>
              </a:lnSpc>
            </a:pPr>
            <a:r>
              <a:rPr sz="1800" spc="-35" dirty="0">
                <a:latin typeface="Times New Roman"/>
                <a:cs typeface="Times New Roman"/>
              </a:rPr>
              <a:t>Now,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add</a:t>
            </a:r>
            <a:r>
              <a:rPr sz="1800" dirty="0">
                <a:latin typeface="Times New Roman"/>
                <a:cs typeface="Times New Roman"/>
              </a:rPr>
              <a:t> an </a:t>
            </a:r>
            <a:r>
              <a:rPr sz="1800" spc="-5" dirty="0">
                <a:latin typeface="Times New Roman"/>
                <a:cs typeface="Times New Roman"/>
              </a:rPr>
              <a:t>observer </a:t>
            </a:r>
            <a:r>
              <a:rPr sz="1800" dirty="0">
                <a:latin typeface="Times New Roman"/>
                <a:cs typeface="Times New Roman"/>
              </a:rPr>
              <a:t>to </a:t>
            </a:r>
            <a:r>
              <a:rPr sz="1800" spc="5" dirty="0">
                <a:latin typeface="Times New Roman"/>
                <a:cs typeface="Times New Roman"/>
              </a:rPr>
              <a:t>your </a:t>
            </a:r>
            <a:r>
              <a:rPr sz="1800" dirty="0">
                <a:latin typeface="Times New Roman"/>
                <a:cs typeface="Times New Roman"/>
              </a:rPr>
              <a:t>control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model: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27355" indent="-343535">
              <a:lnSpc>
                <a:spcPct val="100000"/>
              </a:lnSpc>
              <a:buFont typeface="Symbol"/>
              <a:buChar char=""/>
              <a:tabLst>
                <a:tab pos="427355" algn="l"/>
                <a:tab pos="427990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Calculate</a:t>
            </a:r>
            <a:r>
              <a:rPr sz="1800" dirty="0">
                <a:latin typeface="Times New Roman"/>
                <a:cs typeface="Times New Roman"/>
              </a:rPr>
              <a:t> the </a:t>
            </a:r>
            <a:r>
              <a:rPr sz="1800" spc="-5" dirty="0">
                <a:latin typeface="Times New Roman"/>
                <a:cs typeface="Times New Roman"/>
              </a:rPr>
              <a:t>observer </a:t>
            </a:r>
            <a:r>
              <a:rPr sz="1800" dirty="0">
                <a:latin typeface="Times New Roman"/>
                <a:cs typeface="Times New Roman"/>
              </a:rPr>
              <a:t>gain matrix (MatLab </a:t>
            </a:r>
            <a:r>
              <a:rPr sz="1800" spc="-5" dirty="0">
                <a:latin typeface="Times New Roman"/>
                <a:cs typeface="Times New Roman"/>
              </a:rPr>
              <a:t>may </a:t>
            </a:r>
            <a:r>
              <a:rPr sz="1800" dirty="0">
                <a:latin typeface="Times New Roman"/>
                <a:cs typeface="Times New Roman"/>
              </a:rPr>
              <a:t>be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used)</a:t>
            </a:r>
            <a:endParaRPr sz="1800">
              <a:latin typeface="Times New Roman"/>
              <a:cs typeface="Times New Roman"/>
            </a:endParaRPr>
          </a:p>
          <a:p>
            <a:pPr marL="770255" marR="5080">
              <a:lnSpc>
                <a:spcPct val="160300"/>
              </a:lnSpc>
              <a:spcBef>
                <a:spcPts val="705"/>
              </a:spcBef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Hint: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Poles of the </a:t>
            </a:r>
            <a:r>
              <a:rPr sz="1800" i="1" spc="-5" dirty="0">
                <a:latin typeface="Times New Roman"/>
                <a:cs typeface="Times New Roman"/>
              </a:rPr>
              <a:t>observer </a:t>
            </a:r>
            <a:r>
              <a:rPr sz="1800" i="1" dirty="0">
                <a:latin typeface="Times New Roman"/>
                <a:cs typeface="Times New Roman"/>
              </a:rPr>
              <a:t>should be about </a:t>
            </a:r>
            <a:r>
              <a:rPr sz="1800" spc="-5" dirty="0">
                <a:latin typeface="Times New Roman"/>
                <a:cs typeface="Times New Roman"/>
              </a:rPr>
              <a:t>4*</a:t>
            </a:r>
            <a:r>
              <a:rPr sz="2000" b="1" spc="-5" dirty="0">
                <a:latin typeface="Times New Roman"/>
                <a:cs typeface="Times New Roman"/>
              </a:rPr>
              <a:t>|</a:t>
            </a:r>
            <a:r>
              <a:rPr sz="1800" spc="-5" dirty="0">
                <a:latin typeface="Times New Roman"/>
                <a:cs typeface="Times New Roman"/>
              </a:rPr>
              <a:t>poles </a:t>
            </a:r>
            <a:r>
              <a:rPr sz="1800" dirty="0">
                <a:latin typeface="Times New Roman"/>
                <a:cs typeface="Times New Roman"/>
              </a:rPr>
              <a:t>of controller</a:t>
            </a:r>
            <a:r>
              <a:rPr sz="2000" b="1" dirty="0">
                <a:latin typeface="Times New Roman"/>
                <a:cs typeface="Times New Roman"/>
              </a:rPr>
              <a:t>|  </a:t>
            </a:r>
            <a:r>
              <a:rPr sz="1800" spc="-5" dirty="0">
                <a:latin typeface="Times New Roman"/>
                <a:cs typeface="Times New Roman"/>
              </a:rPr>
              <a:t>(Note: </a:t>
            </a:r>
            <a:r>
              <a:rPr sz="1800" i="1" dirty="0">
                <a:latin typeface="Times New Roman"/>
                <a:cs typeface="Times New Roman"/>
              </a:rPr>
              <a:t>MatLab will not place 2 poles to be in the </a:t>
            </a:r>
            <a:r>
              <a:rPr sz="1800" i="1" spc="-5" dirty="0">
                <a:latin typeface="Times New Roman"/>
                <a:cs typeface="Times New Roman"/>
              </a:rPr>
              <a:t>same</a:t>
            </a:r>
            <a:r>
              <a:rPr sz="1800" i="1" spc="-6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position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27355" indent="-343535">
              <a:lnSpc>
                <a:spcPct val="100000"/>
              </a:lnSpc>
              <a:buFont typeface="Symbol"/>
              <a:buChar char=""/>
              <a:tabLst>
                <a:tab pos="427355" algn="l"/>
                <a:tab pos="427990" algn="l"/>
              </a:tabLst>
            </a:pPr>
            <a:r>
              <a:rPr sz="1800" dirty="0">
                <a:latin typeface="Times New Roman"/>
                <a:cs typeface="Times New Roman"/>
              </a:rPr>
              <a:t>On </a:t>
            </a:r>
            <a:r>
              <a:rPr sz="1800" spc="-5" dirty="0">
                <a:latin typeface="Times New Roman"/>
                <a:cs typeface="Times New Roman"/>
              </a:rPr>
              <a:t>Simulink,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add</a:t>
            </a:r>
            <a:r>
              <a:rPr sz="1800" dirty="0">
                <a:latin typeface="Times New Roman"/>
                <a:cs typeface="Times New Roman"/>
              </a:rPr>
              <a:t> the state estimator to your state space controller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and</a:t>
            </a:r>
            <a:endParaRPr sz="1800">
              <a:latin typeface="Times New Roman"/>
              <a:cs typeface="Times New Roman"/>
            </a:endParaRPr>
          </a:p>
          <a:p>
            <a:pPr marL="427355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validate</a:t>
            </a:r>
            <a:r>
              <a:rPr sz="1800" dirty="0">
                <a:latin typeface="Times New Roman"/>
                <a:cs typeface="Times New Roman"/>
              </a:rPr>
              <a:t> the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output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(See: next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page)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4008" y="2004089"/>
            <a:ext cx="5736275" cy="46114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% Calculate the observer</a:t>
            </a:r>
            <a:r>
              <a:rPr spc="-120" dirty="0"/>
              <a:t> </a:t>
            </a:r>
            <a:r>
              <a:rPr dirty="0"/>
              <a:t>roots  </a:t>
            </a:r>
            <a:r>
              <a:rPr dirty="0">
                <a:solidFill>
                  <a:srgbClr val="000000"/>
                </a:solidFill>
              </a:rPr>
              <a:t>o1 =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4*abs(p1)</a:t>
            </a: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000000"/>
                </a:solidFill>
              </a:rPr>
              <a:t>o2 =</a:t>
            </a:r>
            <a:r>
              <a:rPr spc="-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4*abs(p2)+1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8509" y="1180922"/>
            <a:ext cx="25736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o3 =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4*abs(p3)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H </a:t>
            </a:r>
            <a:r>
              <a:rPr sz="1800" dirty="0">
                <a:latin typeface="Times New Roman"/>
                <a:cs typeface="Times New Roman"/>
              </a:rPr>
              <a:t>= place(A',C',[o1 o2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o3])'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2860" y="5542279"/>
            <a:ext cx="42608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A1 =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  </a:t>
            </a:r>
            <a:r>
              <a:rPr sz="1200" spc="-5" dirty="0">
                <a:latin typeface="Calibri"/>
                <a:cs typeface="Calibri"/>
              </a:rPr>
              <a:t>B1 </a:t>
            </a:r>
            <a:r>
              <a:rPr sz="1200" dirty="0">
                <a:latin typeface="Calibri"/>
                <a:cs typeface="Calibri"/>
              </a:rPr>
              <a:t>= B  </a:t>
            </a:r>
            <a:r>
              <a:rPr sz="1200" spc="-5" dirty="0">
                <a:latin typeface="Calibri"/>
                <a:cs typeface="Calibri"/>
              </a:rPr>
              <a:t>C1 </a:t>
            </a:r>
            <a:r>
              <a:rPr sz="1200" dirty="0">
                <a:latin typeface="Calibri"/>
                <a:cs typeface="Calibri"/>
              </a:rPr>
              <a:t>=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929</Words>
  <Application>Microsoft Office PowerPoint</Application>
  <PresentationFormat>On-screen Show (4:3)</PresentationFormat>
  <Paragraphs>168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宋体</vt:lpstr>
      <vt:lpstr>Arial</vt:lpstr>
      <vt:lpstr>Calibri</vt:lpstr>
      <vt:lpstr>Cambria Math</vt:lpstr>
      <vt:lpstr>Symbol</vt:lpstr>
      <vt:lpstr>Times New Roman</vt:lpstr>
      <vt:lpstr>Office Theme</vt:lpstr>
      <vt:lpstr>EE3114 Systems and Control</vt:lpstr>
      <vt:lpstr>PowerPoint Presentation</vt:lpstr>
      <vt:lpstr>PowerPoint Presentation</vt:lpstr>
      <vt:lpstr>PowerPoint Presentation</vt:lpstr>
      <vt:lpstr>PowerPoint Presentation</vt:lpstr>
      <vt:lpstr>Task 1.2: Pole Placement</vt:lpstr>
      <vt:lpstr>Hint:</vt:lpstr>
      <vt:lpstr>Hint:</vt:lpstr>
      <vt:lpstr>Task 1.3: State-Feedback Control</vt:lpstr>
      <vt:lpstr>Hint:</vt:lpstr>
      <vt:lpstr>Task 2.1: State Controller</vt:lpstr>
      <vt:lpstr>PowerPoint Presentation</vt:lpstr>
      <vt:lpstr>% Calculate the observer roots  o1 = 4*abs(p1) o2 = 4*abs(p2)+1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CCCN</dc:creator>
  <cp:lastModifiedBy>毛 奇</cp:lastModifiedBy>
  <cp:revision>4</cp:revision>
  <dcterms:created xsi:type="dcterms:W3CDTF">2020-11-25T08:00:21Z</dcterms:created>
  <dcterms:modified xsi:type="dcterms:W3CDTF">2020-11-25T08:13:51Z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2020-11-25T00:00:00Z</vt:filetime>
  </property>
</Properties>
</file>