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handoutMasterIdLst>
    <p:handoutMasterId r:id="rId21"/>
  </p:handoutMasterIdLst>
  <p:sldIdLst>
    <p:sldId id="466" r:id="rId2"/>
    <p:sldId id="507" r:id="rId3"/>
    <p:sldId id="508" r:id="rId4"/>
    <p:sldId id="509" r:id="rId5"/>
    <p:sldId id="490" r:id="rId6"/>
    <p:sldId id="494" r:id="rId7"/>
    <p:sldId id="475" r:id="rId8"/>
    <p:sldId id="495" r:id="rId9"/>
    <p:sldId id="497" r:id="rId10"/>
    <p:sldId id="496" r:id="rId11"/>
    <p:sldId id="503" r:id="rId12"/>
    <p:sldId id="504" r:id="rId13"/>
    <p:sldId id="499" r:id="rId14"/>
    <p:sldId id="500" r:id="rId15"/>
    <p:sldId id="501" r:id="rId16"/>
    <p:sldId id="505" r:id="rId17"/>
    <p:sldId id="506" r:id="rId18"/>
    <p:sldId id="4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EF1E6"/>
    <a:srgbClr val="FEF6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83" autoAdjust="0"/>
    <p:restoredTop sz="94660"/>
  </p:normalViewPr>
  <p:slideViewPr>
    <p:cSldViewPr>
      <p:cViewPr varScale="1">
        <p:scale>
          <a:sx n="140" d="100"/>
          <a:sy n="140" d="100"/>
        </p:scale>
        <p:origin x="2293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75CD0-BF64-4EDA-A390-EA27F5FF7906}" type="datetimeFigureOut">
              <a:rPr lang="en-GB" smtClean="0"/>
              <a:pPr/>
              <a:t>08/04/2019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6C7654-C7C7-4BC9-B3D0-68A06137D3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830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374EF-CF58-40E7-81EF-EAF4FBD05184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B61D7-8453-4374-B61E-326A0CDD6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40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946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75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626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5706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864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528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942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2559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1487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455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210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748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22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0293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628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387CF-CE0A-4864-B4DC-7EE2A87B92C7}" type="datetime1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6606-3188-44A3-B192-CC0AAAEE5DD7}" type="datetime1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45D9-4EF3-4812-8E00-6CC7F1AE8890}" type="datetime1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169D6-27DA-45A4-989D-EDC2DAD7E89F}" type="datetime1">
              <a:rPr lang="en-GB" smtClean="0"/>
              <a:t>08/04/2019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C69F-F623-4E3A-BF48-50717FC3BBDF}" type="datetime1">
              <a:rPr lang="en-GB" smtClean="0"/>
              <a:t>08/04/2019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2A4E-73A2-4D3A-9A8B-1AF90718CDFF}" type="datetime1">
              <a:rPr lang="en-GB" smtClean="0"/>
              <a:t>08/04/2019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F43DF-B36F-46C9-95A9-D08361B1E570}" type="datetime1">
              <a:rPr lang="en-GB" smtClean="0"/>
              <a:t>08/04/2019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1984-4EC1-4FEC-837F-745441E7BB21}" type="datetime1">
              <a:rPr lang="en-GB" smtClean="0"/>
              <a:t>08/04/2019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3B7A8-4BC3-4907-83A6-A05C4EF0B6E8}" type="datetime1">
              <a:rPr lang="en-GB" smtClean="0"/>
              <a:t>08/04/2019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DC4A2-A981-4E36-A26E-934E608FB5E7}" type="datetime1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C9F-F8E5-4907-A1D3-1F7D08F58D6E}" type="datetime1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C12CC-2229-4F66-8198-B0C996824D91}" type="datetime1">
              <a:rPr lang="en-GB" smtClean="0"/>
              <a:t>08/04/2019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10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0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00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0.png"/><Relationship Id="rId5" Type="http://schemas.openxmlformats.org/officeDocument/2006/relationships/image" Target="../media/image1.wmf"/><Relationship Id="rId10" Type="http://schemas.openxmlformats.org/officeDocument/2006/relationships/image" Target="../media/image13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0.png"/><Relationship Id="rId5" Type="http://schemas.openxmlformats.org/officeDocument/2006/relationships/image" Target="../media/image1.wmf"/><Relationship Id="rId10" Type="http://schemas.openxmlformats.org/officeDocument/2006/relationships/image" Target="../media/image22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0.png"/><Relationship Id="rId5" Type="http://schemas.openxmlformats.org/officeDocument/2006/relationships/image" Target="../media/image280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0262"/>
            <a:ext cx="7900988" cy="241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EE3114 Systems and Control</a:t>
            </a:r>
            <a:r>
              <a:rPr lang="en-US" dirty="0">
                <a:solidFill>
                  <a:srgbClr val="0070C0"/>
                </a:solidFill>
              </a:rPr>
              <a:t/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 smtClean="0"/>
              <a:t>  </a:t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Tutorial </a:t>
            </a:r>
            <a:r>
              <a:rPr lang="en-US" b="1" dirty="0" smtClean="0">
                <a:solidFill>
                  <a:srgbClr val="C00000"/>
                </a:solidFill>
              </a:rPr>
              <a:t>- 9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586538" cy="742950"/>
          </a:xfrm>
        </p:spPr>
        <p:txBody>
          <a:bodyPr/>
          <a:lstStyle/>
          <a:p>
            <a:r>
              <a:rPr lang="en-US" dirty="0" smtClean="0"/>
              <a:t>Semester </a:t>
            </a:r>
            <a:r>
              <a:rPr lang="en-US" dirty="0" smtClean="0"/>
              <a:t>B, </a:t>
            </a:r>
            <a:r>
              <a:rPr lang="en-US" dirty="0" smtClean="0"/>
              <a:t>2018-19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4338" y="6200775"/>
            <a:ext cx="1565373" cy="39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2018-11-14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15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404664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Matrix Theory</a:t>
            </a:r>
            <a:endParaRPr lang="en-US" sz="36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27584" y="1340768"/>
                <a:ext cx="7776864" cy="28144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FF0000"/>
                    </a:solidFill>
                  </a:rPr>
                  <a:t>Rank: 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Number of linearly independent rows (or columns)</a:t>
                </a:r>
                <a:endParaRPr lang="en-US" sz="2000" dirty="0" smtClean="0">
                  <a:solidFill>
                    <a:srgbClr val="7030A0"/>
                  </a:solidFill>
                </a:endParaRPr>
              </a:p>
              <a:p>
                <a:endParaRPr lang="en-US" sz="2000" dirty="0" smtClean="0"/>
              </a:p>
              <a:p>
                <a:r>
                  <a:rPr lang="en-US" sz="2400" b="1" dirty="0" smtClean="0">
                    <a:solidFill>
                      <a:srgbClr val="FF0000"/>
                    </a:solidFill>
                  </a:rPr>
                  <a:t>Full Rank: 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i="0">
                        <a:latin typeface="Cambria Math" panose="02040503050406030204" pitchFamily="18" charset="0"/>
                      </a:rPr>
                      <m:t>det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)≠0</m:t>
                    </m:r>
                  </m:oMath>
                </a14:m>
                <a:r>
                  <a:rPr lang="en-US" sz="2400" dirty="0" smtClean="0"/>
                  <a:t>    </a:t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(invertible, nonsingular)</a:t>
                </a:r>
                <a:endParaRPr lang="en-US" sz="2400" dirty="0">
                  <a:solidFill>
                    <a:srgbClr val="C00000"/>
                  </a:solidFill>
                </a:endParaRPr>
              </a:p>
              <a:p>
                <a:endParaRPr lang="en-US" sz="2000" dirty="0" smtClean="0"/>
              </a:p>
              <a:p>
                <a:r>
                  <a:rPr lang="en-US" sz="2400" b="1" dirty="0" smtClean="0">
                    <a:solidFill>
                      <a:srgbClr val="7030A0"/>
                    </a:solidFill>
                  </a:rPr>
                  <a:t>Example:</a:t>
                </a:r>
              </a:p>
              <a:p>
                <a:endParaRPr lang="en-US" sz="1200" dirty="0"/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 smtClean="0"/>
                  <a:t> </a:t>
                </a:r>
                <a:r>
                  <a:rPr lang="en-US" sz="20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 smtClean="0"/>
                  <a:t> </a:t>
                </a:r>
                <a:r>
                  <a:rPr lang="en-US" sz="20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 smtClean="0"/>
                  <a:t> </a:t>
                </a:r>
                <a:r>
                  <a:rPr lang="en-US" sz="20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 smtClean="0"/>
                  <a:t>   </a:t>
                </a:r>
                <a:r>
                  <a:rPr lang="en-US" sz="20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   </a:t>
                </a:r>
                <a:r>
                  <a:rPr lang="en-US" sz="2000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Full Rank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340768"/>
                <a:ext cx="7776864" cy="2814425"/>
              </a:xfrm>
              <a:prstGeom prst="rect">
                <a:avLst/>
              </a:prstGeom>
              <a:blipFill>
                <a:blip r:embed="rId3"/>
                <a:stretch>
                  <a:fillRect l="-1255" t="-1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85134" y="4372958"/>
                <a:ext cx="4334938" cy="20142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Exercise</a:t>
                </a:r>
                <a:r>
                  <a:rPr lang="en-US" sz="2400" b="1" dirty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:  </a:t>
                </a:r>
                <a:r>
                  <a:rPr lang="en-US" sz="24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(3 minutes)</a:t>
                </a:r>
              </a:p>
              <a:p>
                <a:endParaRPr lang="en-US" sz="2400" dirty="0">
                  <a:solidFill>
                    <a:srgbClr val="C00000"/>
                  </a:solidFill>
                  <a:sym typeface="Wingdings" panose="05000000000000000000" pitchFamily="2" charset="2"/>
                </a:endParaRPr>
              </a:p>
              <a:p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Does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have </a:t>
                </a:r>
                <a:r>
                  <a:rPr lang="en-US" sz="24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full rank?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134" y="4372958"/>
                <a:ext cx="4334938" cy="2014206"/>
              </a:xfrm>
              <a:prstGeom prst="rect">
                <a:avLst/>
              </a:prstGeom>
              <a:blipFill>
                <a:blip r:embed="rId4"/>
                <a:stretch>
                  <a:fillRect l="-2110" t="-2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148064" y="4372958"/>
                <a:ext cx="3384376" cy="1644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0070C0"/>
                    </a:solidFill>
                  </a:rPr>
                  <a:t>Answer:  </a:t>
                </a:r>
                <a:r>
                  <a:rPr lang="en-US" sz="2400" b="1" dirty="0" smtClean="0">
                    <a:solidFill>
                      <a:srgbClr val="C00000"/>
                    </a:solidFill>
                  </a:rPr>
                  <a:t>No</a:t>
                </a:r>
              </a:p>
              <a:p>
                <a:endParaRPr lang="en-US" sz="2400" b="1" dirty="0" smtClean="0">
                  <a:solidFill>
                    <a:srgbClr val="C00000"/>
                  </a:solidFill>
                </a:endParaRPr>
              </a:p>
              <a:p>
                <a:r>
                  <a:rPr lang="en-US" sz="2000" b="1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/>
                  <a:t> </a:t>
                </a:r>
                <a:r>
                  <a:rPr lang="en-US" sz="2000" b="1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4372958"/>
                <a:ext cx="3384376" cy="1644874"/>
              </a:xfrm>
              <a:prstGeom prst="rect">
                <a:avLst/>
              </a:prstGeom>
              <a:blipFill>
                <a:blip r:embed="rId5"/>
                <a:stretch>
                  <a:fillRect l="-2698" t="-2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7588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548680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Matrix Theory</a:t>
            </a:r>
            <a:endParaRPr lang="en-US" sz="36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1412776"/>
                <a:ext cx="7920880" cy="4868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FF0000"/>
                    </a:solidFill>
                  </a:rPr>
                  <a:t>Row Rank: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(row #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≤ 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column #)</a:t>
                </a:r>
              </a:p>
              <a:p>
                <a:endParaRPr lang="en-US" sz="1200" dirty="0"/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</m:t>
                        </m:r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/>
                  <a:t>  </a:t>
                </a:r>
                <a:r>
                  <a:rPr lang="en-US" sz="24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    </m:t>
                        </m:r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>
                    <a:sym typeface="Wingdings" panose="05000000000000000000" pitchFamily="2" charset="2"/>
                  </a:rPr>
                  <a:t>  </a:t>
                </a:r>
                <a:r>
                  <a:rPr lang="en-US" sz="24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  </a:t>
                </a:r>
                <a:r>
                  <a:rPr lang="en-US" sz="2400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Full row </a:t>
                </a:r>
                <a:r>
                  <a:rPr lang="en-US" sz="2400" dirty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r</a:t>
                </a:r>
                <a:r>
                  <a:rPr lang="en-US" sz="2400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ank </a:t>
                </a:r>
                <a:endParaRPr lang="en-US" sz="2400" dirty="0" smtClean="0">
                  <a:solidFill>
                    <a:srgbClr val="C00000"/>
                  </a:solidFill>
                </a:endParaRPr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</m:t>
                        </m:r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/>
                  <a:t>  </a:t>
                </a:r>
                <a:r>
                  <a:rPr lang="en-US" sz="24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   </m:t>
                        </m:r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/>
                  <a:t>  </a:t>
                </a:r>
                <a:r>
                  <a:rPr lang="en-US" sz="24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 </a:t>
                </a:r>
                <a:r>
                  <a:rPr lang="en-US" sz="2400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No</a:t>
                </a:r>
                <a:endParaRPr lang="en-US" sz="2400" dirty="0" smtClean="0">
                  <a:solidFill>
                    <a:srgbClr val="C00000"/>
                  </a:solidFill>
                </a:endParaRPr>
              </a:p>
              <a:p>
                <a:endParaRPr lang="en-US" sz="2400" b="1" dirty="0" smtClean="0">
                  <a:solidFill>
                    <a:srgbClr val="FF0000"/>
                  </a:solidFill>
                </a:endParaRPr>
              </a:p>
              <a:p>
                <a:r>
                  <a:rPr lang="en-US" sz="2400" b="1" dirty="0" smtClean="0">
                    <a:solidFill>
                      <a:srgbClr val="FF0000"/>
                    </a:solidFill>
                  </a:rPr>
                  <a:t>Column Rank: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(column </a:t>
                </a:r>
                <a:r>
                  <a:rPr lang="en-US" sz="2400" dirty="0">
                    <a:solidFill>
                      <a:srgbClr val="0070C0"/>
                    </a:solidFill>
                  </a:rPr>
                  <a:t>#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≤ 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row #)</a:t>
                </a:r>
                <a:endParaRPr lang="en-US" sz="2400" b="1" dirty="0" smtClean="0">
                  <a:solidFill>
                    <a:srgbClr val="FF0000"/>
                  </a:solidFill>
                </a:endParaRPr>
              </a:p>
              <a:p>
                <a:endParaRPr lang="en-US" sz="1200" dirty="0"/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/>
                  <a:t>  </a:t>
                </a:r>
                <a:r>
                  <a:rPr lang="en-US" sz="24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 </a:t>
                </a:r>
                <a:r>
                  <a:rPr lang="en-US" sz="2400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Full column rank           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/>
                  <a:t>  </a:t>
                </a:r>
                <a:r>
                  <a:rPr lang="en-US" sz="24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 </a:t>
                </a:r>
                <a:r>
                  <a:rPr lang="en-US" sz="2400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No</a:t>
                </a:r>
                <a:endParaRPr lang="en-US" sz="24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412776"/>
                <a:ext cx="7920880" cy="4868833"/>
              </a:xfrm>
              <a:prstGeom prst="rect">
                <a:avLst/>
              </a:prstGeom>
              <a:blipFill>
                <a:blip r:embed="rId3"/>
                <a:stretch>
                  <a:fillRect l="-1232" t="-10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806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312520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Matrix Theory</a:t>
            </a:r>
            <a:endParaRPr lang="en-US" sz="36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27584" y="1215335"/>
                <a:ext cx="7776864" cy="2599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/>
                  <a:t>,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/>
                  <a:t>   </a:t>
                </a:r>
                <a:r>
                  <a:rPr lang="en-US" sz="24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 smtClean="0"/>
              </a:p>
              <a:p>
                <a:r>
                  <a:rPr lang="en-US" dirty="0" smtClean="0"/>
                  <a:t>     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(not full row rank)</a:t>
                </a:r>
              </a:p>
              <a:p>
                <a:endParaRPr lang="en-US" sz="1200" dirty="0"/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</m:t>
                        </m:r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</m:t>
                        </m:r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/>
                  <a:t>  </a:t>
                </a:r>
                <a:r>
                  <a:rPr lang="en-US" sz="24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</a:t>
                </a:r>
                <a:r>
                  <a:rPr lang="en-US" sz="2400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Full row rank</a:t>
                </a:r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215335"/>
                <a:ext cx="7776864" cy="25995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27584" y="3861048"/>
                <a:ext cx="7776864" cy="23308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i="1" dirty="0" smtClean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---------------------------------------------------------------------</a:t>
                </a:r>
              </a:p>
              <a:p>
                <a:endParaRPr lang="en-US" sz="100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  </a:t>
                </a:r>
                <a:r>
                  <a:rPr lang="en-US" sz="24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 </a:t>
                </a:r>
                <a:r>
                  <a:rPr lang="en-US" sz="2400" b="1" dirty="0" smtClean="0">
                    <a:sym typeface="Wingdings" panose="05000000000000000000" pitchFamily="2" charset="2"/>
                  </a:rPr>
                  <a:t>… </a:t>
                </a:r>
                <a:r>
                  <a:rPr lang="en-US" sz="2400" dirty="0">
                    <a:solidFill>
                      <a:schemeClr val="bg1">
                        <a:lumMod val="50000"/>
                      </a:schemeClr>
                    </a:solidFill>
                    <a:sym typeface="Wingdings" panose="05000000000000000000" pitchFamily="2" charset="2"/>
                  </a:rPr>
                  <a:t>P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sym typeface="Wingdings" panose="05000000000000000000" pitchFamily="2" charset="2"/>
                  </a:rPr>
                  <a:t>age 2</a:t>
                </a:r>
                <a:r>
                  <a:rPr lang="en-US" sz="2400" b="1" dirty="0" smtClean="0">
                    <a:sym typeface="Wingdings" panose="05000000000000000000" pitchFamily="2" charset="2"/>
                  </a:rPr>
                  <a:t> …  </a:t>
                </a:r>
                <a:r>
                  <a:rPr lang="en-US" sz="2400" b="1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   </a:t>
                </a:r>
                <a:r>
                  <a:rPr lang="en-US" sz="2400" b="1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Full rank</a:t>
                </a:r>
              </a:p>
              <a:p>
                <a:endParaRPr lang="en-US" sz="2400" b="1" dirty="0">
                  <a:solidFill>
                    <a:srgbClr val="0070C0"/>
                  </a:solidFill>
                  <a:sym typeface="Wingdings" panose="05000000000000000000" pitchFamily="2" charset="2"/>
                </a:endParaRPr>
              </a:p>
              <a:p>
                <a:r>
                  <a:rPr lang="en-US" sz="24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                      Both </a:t>
                </a:r>
                <a:r>
                  <a:rPr lang="en-US" sz="2400" b="1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full </a:t>
                </a:r>
                <a:r>
                  <a:rPr lang="en-US" sz="2400" b="1" dirty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r</a:t>
                </a:r>
                <a:r>
                  <a:rPr lang="en-US" sz="2400" b="1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ow rank </a:t>
                </a:r>
                <a:r>
                  <a:rPr lang="en-US" sz="24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and </a:t>
                </a:r>
                <a:r>
                  <a:rPr lang="en-US" sz="2400" b="1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full column rank </a:t>
                </a:r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3861048"/>
                <a:ext cx="7776864" cy="2330831"/>
              </a:xfrm>
              <a:prstGeom prst="rect">
                <a:avLst/>
              </a:prstGeom>
              <a:blipFill>
                <a:blip r:embed="rId4"/>
                <a:stretch>
                  <a:fillRect l="-1255" t="-2089" b="-4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557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2566983"/>
              </p:ext>
            </p:extLst>
          </p:nvPr>
        </p:nvGraphicFramePr>
        <p:xfrm>
          <a:off x="1043608" y="1196752"/>
          <a:ext cx="2062163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" name="方程式" r:id="rId4" imgW="863280" imgH="457200" progId="Equation.3">
                  <p:embed/>
                </p:oleObj>
              </mc:Choice>
              <mc:Fallback>
                <p:oleObj name="方程式" r:id="rId4" imgW="863280" imgH="457200" progId="Equation.3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3608" y="1196752"/>
                        <a:ext cx="2062163" cy="109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115616" y="2585697"/>
                <a:ext cx="669674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 smtClean="0"/>
                  <a:t>Let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𝑃𝑥</m:t>
                    </m:r>
                  </m:oMath>
                </a14:m>
                <a:r>
                  <a:rPr lang="en-US" sz="2400" dirty="0" smtClean="0"/>
                  <a:t>   </a:t>
                </a:r>
              </a:p>
              <a:p>
                <a:endParaRPr lang="en-US" sz="1200" dirty="0"/>
              </a:p>
              <a:p>
                <a:r>
                  <a:rPr lang="en-US" sz="2400" dirty="0"/>
                  <a:t>w</a:t>
                </a:r>
                <a:r>
                  <a:rPr lang="en-US" sz="2400" dirty="0" smtClean="0"/>
                  <a:t>here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 smtClean="0"/>
                  <a:t>  is nonsingular (invertible, full rank)</a:t>
                </a:r>
              </a:p>
              <a:p>
                <a:endParaRPr lang="en-US" sz="1200" dirty="0"/>
              </a:p>
              <a:p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2585697"/>
                <a:ext cx="6696744" cy="1569660"/>
              </a:xfrm>
              <a:prstGeom prst="rect">
                <a:avLst/>
              </a:prstGeom>
              <a:blipFill>
                <a:blip r:embed="rId6"/>
                <a:stretch>
                  <a:fillRect l="-1365" t="-3101" b="-7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115616" y="4183707"/>
                <a:ext cx="2520280" cy="12114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𝜉</m:t>
                                    </m:r>
                                  </m:e>
                                </m:acc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Φ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𝜉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Ψ</m:t>
                                </m:r>
                                <m: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𝜉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4183707"/>
                <a:ext cx="2520280" cy="121142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15616" y="5604809"/>
                <a:ext cx="59046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0070C0"/>
                    </a:solidFill>
                  </a:rPr>
                  <a:t>Find:</a:t>
                </a:r>
                <a:r>
                  <a:rPr lang="en-US" sz="2400" dirty="0" smtClean="0"/>
                  <a:t>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𝑃𝐴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, 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 </m:t>
                    </m:r>
                  </m:oMath>
                </a14:m>
                <a:r>
                  <a:rPr lang="en-US" sz="2400" dirty="0" smtClean="0"/>
                  <a:t>,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5604809"/>
                <a:ext cx="5904656" cy="461665"/>
              </a:xfrm>
              <a:prstGeom prst="rect">
                <a:avLst/>
              </a:prstGeom>
              <a:blipFill>
                <a:blip r:embed="rId8"/>
                <a:stretch>
                  <a:fillRect l="-1548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6948264" y="5604809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(5 minutes)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2410" y="340741"/>
            <a:ext cx="2479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LTI Systems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01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971600" y="599895"/>
          <a:ext cx="2062163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9" name="方程式" r:id="rId4" imgW="863280" imgH="457200" progId="Equation.3">
                  <p:embed/>
                </p:oleObj>
              </mc:Choice>
              <mc:Fallback>
                <p:oleObj name="方程式" r:id="rId4" imgW="863280" imgH="457200" progId="Equation.3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1600" y="599895"/>
                        <a:ext cx="2062163" cy="109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43608" y="1988840"/>
                <a:ext cx="669674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 smtClean="0"/>
                  <a:t>Let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𝑃𝑥</m:t>
                    </m:r>
                  </m:oMath>
                </a14:m>
                <a:r>
                  <a:rPr lang="en-US" sz="2400" dirty="0" smtClean="0"/>
                  <a:t>   </a:t>
                </a:r>
              </a:p>
              <a:p>
                <a:endParaRPr lang="en-US" sz="1200" dirty="0"/>
              </a:p>
              <a:p>
                <a:r>
                  <a:rPr lang="en-US" sz="2400" dirty="0"/>
                  <a:t>w</a:t>
                </a:r>
                <a:r>
                  <a:rPr lang="en-US" sz="2400" dirty="0" smtClean="0"/>
                  <a:t>here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 smtClean="0"/>
                  <a:t>  is nonsingular (invertible, full rank)</a:t>
                </a:r>
              </a:p>
              <a:p>
                <a:endParaRPr lang="en-US" sz="1200" dirty="0"/>
              </a:p>
              <a:p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1988840"/>
                <a:ext cx="6696744" cy="1569660"/>
              </a:xfrm>
              <a:prstGeom prst="rect">
                <a:avLst/>
              </a:prstGeom>
              <a:blipFill>
                <a:blip r:embed="rId6"/>
                <a:stretch>
                  <a:fillRect l="-1365" t="-3101" b="-7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43608" y="3586850"/>
                <a:ext cx="2520280" cy="12114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𝜉</m:t>
                                    </m:r>
                                  </m:e>
                                </m:acc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Φ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𝜉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Ψ</m:t>
                                </m:r>
                                <m: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𝜉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3586850"/>
                <a:ext cx="2520280" cy="121142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43608" y="5007952"/>
                <a:ext cx="59046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0070C0"/>
                    </a:solidFill>
                  </a:rPr>
                  <a:t>Find:</a:t>
                </a:r>
                <a:r>
                  <a:rPr lang="en-US" sz="2400" dirty="0" smtClean="0"/>
                  <a:t>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𝑃𝐴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, 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 </m:t>
                    </m:r>
                  </m:oMath>
                </a14:m>
                <a:r>
                  <a:rPr lang="en-US" sz="2400" dirty="0" smtClean="0"/>
                  <a:t>,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5007952"/>
                <a:ext cx="5904656" cy="461665"/>
              </a:xfrm>
              <a:prstGeom prst="rect">
                <a:avLst/>
              </a:prstGeom>
              <a:blipFill>
                <a:blip r:embed="rId8"/>
                <a:stretch>
                  <a:fillRect l="-1548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43608" y="5679297"/>
                <a:ext cx="74168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0070C0"/>
                    </a:solidFill>
                  </a:rPr>
                  <a:t>Solution:</a:t>
                </a:r>
                <a:r>
                  <a:rPr lang="en-US" sz="2400" dirty="0" smtClean="0"/>
                  <a:t>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𝑃𝐴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, 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,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5679297"/>
                <a:ext cx="7416824" cy="461665"/>
              </a:xfrm>
              <a:prstGeom prst="rect">
                <a:avLst/>
              </a:prstGeom>
              <a:blipFill>
                <a:blip r:embed="rId9"/>
                <a:stretch>
                  <a:fillRect l="-1233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525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6751489"/>
              </p:ext>
            </p:extLst>
          </p:nvPr>
        </p:nvGraphicFramePr>
        <p:xfrm>
          <a:off x="971600" y="404664"/>
          <a:ext cx="2062163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5" name="方程式" r:id="rId4" imgW="863280" imgH="457200" progId="Equation.3">
                  <p:embed/>
                </p:oleObj>
              </mc:Choice>
              <mc:Fallback>
                <p:oleObj name="方程式" r:id="rId4" imgW="863280" imgH="457200" progId="Equation.3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1600" y="404664"/>
                        <a:ext cx="2062163" cy="109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99592" y="1512388"/>
                <a:ext cx="7776864" cy="3231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Laplace Transform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 </a:t>
                </a:r>
              </a:p>
              <a:p>
                <a:endParaRPr lang="en-US" sz="1200" dirty="0" smtClean="0">
                  <a:sym typeface="Wingdings" panose="05000000000000000000" pitchFamily="2" charset="2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𝐵𝑈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sz="2400" dirty="0" smtClean="0"/>
                  <a:t>                 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𝑌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𝐶𝑋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𝐷𝑈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    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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𝑠𝐼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𝐵𝑈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    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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𝑠𝐼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𝐵𝑈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</m:oMath>
                </a14:m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𝑌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𝐶𝑋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𝐷𝑈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r>
                  <a:rPr lang="en-US" sz="2400" dirty="0" smtClean="0"/>
                  <a:t>  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𝑠𝐼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𝑈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r>
                  <a:rPr lang="en-US" sz="2400" b="0" dirty="0" smtClean="0"/>
                  <a:t> 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512388"/>
                <a:ext cx="7776864" cy="3231654"/>
              </a:xfrm>
              <a:prstGeom prst="rect">
                <a:avLst/>
              </a:prstGeom>
              <a:blipFill>
                <a:blip r:embed="rId6"/>
                <a:stretch>
                  <a:fillRect l="-1255" t="-1698" b="-1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971600" y="4768811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Similarly,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43608" y="5255245"/>
                <a:ext cx="2520280" cy="12114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𝜉</m:t>
                                    </m:r>
                                  </m:e>
                                </m:acc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Φ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𝜉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Ψ</m:t>
                                </m:r>
                                <m: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𝜉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5255245"/>
                <a:ext cx="2520280" cy="121142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Arrow 5"/>
          <p:cNvSpPr/>
          <p:nvPr/>
        </p:nvSpPr>
        <p:spPr>
          <a:xfrm flipV="1">
            <a:off x="4067944" y="5805264"/>
            <a:ext cx="360040" cy="144015"/>
          </a:xfrm>
          <a:prstGeom prst="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716016" y="5286929"/>
                <a:ext cx="3888432" cy="1200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𝑠𝐼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Φ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sz="2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≔</m:t>
                      </m:r>
                      <m:acc>
                        <m:accPr>
                          <m:chr m:val="̃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acc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5286929"/>
                <a:ext cx="3888432" cy="1200842"/>
              </a:xfrm>
              <a:prstGeom prst="rect">
                <a:avLst/>
              </a:prstGeom>
              <a:blipFill>
                <a:blip r:embed="rId8"/>
                <a:stretch>
                  <a:fillRect b="-6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758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971600" y="404664"/>
          <a:ext cx="2062163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3" name="方程式" r:id="rId4" imgW="863280" imgH="457200" progId="Equation.3">
                  <p:embed/>
                </p:oleObj>
              </mc:Choice>
              <mc:Fallback>
                <p:oleObj name="方程式" r:id="rId4" imgW="863280" imgH="457200" progId="Equation.3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1600" y="404664"/>
                        <a:ext cx="2062163" cy="109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27584" y="1689291"/>
                <a:ext cx="77768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𝑌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𝑠𝐼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𝑈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2400" b="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689291"/>
                <a:ext cx="7776864" cy="461665"/>
              </a:xfrm>
              <a:prstGeom prst="rect">
                <a:avLst/>
              </a:prstGeom>
              <a:blipFill>
                <a:blip r:embed="rId6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71600" y="2343383"/>
                <a:ext cx="2520280" cy="12114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𝜉</m:t>
                                    </m:r>
                                  </m:e>
                                </m:acc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Φ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𝜉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Ψ</m:t>
                                </m:r>
                                <m: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𝜉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2343383"/>
                <a:ext cx="2520280" cy="121142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73499" y="3747232"/>
                <a:ext cx="6336704" cy="470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𝑠𝐼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Φ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≔</m:t>
                      </m:r>
                      <m:acc>
                        <m:accPr>
                          <m:chr m:val="̃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acc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499" y="3747232"/>
                <a:ext cx="6336704" cy="470706"/>
              </a:xfrm>
              <a:prstGeom prst="rect">
                <a:avLst/>
              </a:prstGeom>
              <a:blipFill>
                <a:blip r:embed="rId8"/>
                <a:stretch>
                  <a:fillRect l="-289" t="-7792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71600" y="4580439"/>
                <a:ext cx="5760640" cy="470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0070C0"/>
                    </a:solidFill>
                  </a:rPr>
                  <a:t>Find: </a:t>
                </a:r>
                <a:r>
                  <a:rPr lang="en-US" sz="2400" dirty="0" smtClean="0"/>
                  <a:t>Relationship between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and 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acc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580439"/>
                <a:ext cx="5760640" cy="470706"/>
              </a:xfrm>
              <a:prstGeom prst="rect">
                <a:avLst/>
              </a:prstGeom>
              <a:blipFill>
                <a:blip r:embed="rId9"/>
                <a:stretch>
                  <a:fillRect l="-1587" t="-7692" b="-28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6732240" y="4614151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(10 minutes)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64471" y="5415607"/>
                <a:ext cx="74168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7030A0"/>
                    </a:solidFill>
                  </a:rPr>
                  <a:t>Recall:</a:t>
                </a:r>
                <a:r>
                  <a:rPr lang="en-US" sz="2400" dirty="0" smtClean="0"/>
                  <a:t>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𝑃𝐴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, 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,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471" y="5415607"/>
                <a:ext cx="7416824" cy="461665"/>
              </a:xfrm>
              <a:prstGeom prst="rect">
                <a:avLst/>
              </a:prstGeom>
              <a:blipFill>
                <a:blip r:embed="rId10"/>
                <a:stretch>
                  <a:fillRect l="-1233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>
            <a:off x="971600" y="4365104"/>
            <a:ext cx="74096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623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92846" y="2369715"/>
                <a:ext cx="4687266" cy="4732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0070C0"/>
                    </a:solidFill>
                  </a:rPr>
                  <a:t>Solution: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̃"/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acc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846" y="2369715"/>
                <a:ext cx="4687266" cy="473271"/>
              </a:xfrm>
              <a:prstGeom prst="rect">
                <a:avLst/>
              </a:prstGeom>
              <a:blipFill>
                <a:blip r:embed="rId3"/>
                <a:stretch>
                  <a:fillRect l="-1951" t="-7792" b="-29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55576" y="476672"/>
                <a:ext cx="77768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𝑌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𝑠𝐼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𝑈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2400" b="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476672"/>
                <a:ext cx="7776864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92846" y="1052736"/>
                <a:ext cx="6336704" cy="470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𝑠𝐼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Φ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≔</m:t>
                      </m:r>
                      <m:acc>
                        <m:accPr>
                          <m:chr m:val="̃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acc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846" y="1052736"/>
                <a:ext cx="6336704" cy="470706"/>
              </a:xfrm>
              <a:prstGeom prst="rect">
                <a:avLst/>
              </a:prstGeom>
              <a:blipFill>
                <a:blip r:embed="rId5"/>
                <a:stretch>
                  <a:fillRect l="-192" t="-3896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92846" y="1660283"/>
                <a:ext cx="74168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7030A0"/>
                    </a:solidFill>
                  </a:rPr>
                  <a:t>Recall:</a:t>
                </a:r>
                <a:r>
                  <a:rPr lang="en-US" sz="2400" dirty="0" smtClean="0"/>
                  <a:t>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𝑃𝐴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, 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,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846" y="1660283"/>
                <a:ext cx="7416824" cy="461665"/>
              </a:xfrm>
              <a:prstGeom prst="rect">
                <a:avLst/>
              </a:prstGeom>
              <a:blipFill>
                <a:blip r:embed="rId6"/>
                <a:stretch>
                  <a:fillRect l="-1233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892846" y="3018745"/>
            <a:ext cx="1230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Proof:</a:t>
            </a:r>
            <a:endParaRPr lang="en-US" sz="2400" b="1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0" y="3480410"/>
                <a:ext cx="8532440" cy="3302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acc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𝑠𝐼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Φ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US" sz="2400" b="0" i="0" dirty="0" smtClean="0">
                  <a:latin typeface="Cambria Math" panose="02040503050406030204" pitchFamily="18" charset="0"/>
                </a:endParaRPr>
              </a:p>
              <a:p>
                <a:endParaRPr lang="en-US" sz="800" b="0" i="0" dirty="0" smtClean="0">
                  <a:latin typeface="Cambria Math" panose="02040503050406030204" pitchFamily="18" charset="0"/>
                </a:endParaRPr>
              </a:p>
              <a:p>
                <a:r>
                  <a:rPr lang="en-US" sz="2400" b="0" dirty="0" smtClean="0"/>
                  <a:t>                           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𝑠𝑃</m:t>
                            </m:r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𝑃𝐴</m:t>
                            </m:r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r>
                  <a:rPr lang="en-US" sz="800" b="0" dirty="0" smtClean="0"/>
                  <a:t> </a:t>
                </a:r>
              </a:p>
              <a:p>
                <a:r>
                  <a:rPr lang="en-US" sz="2400" b="0" dirty="0" smtClean="0"/>
                  <a:t>                           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𝑠𝐼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endParaRPr lang="en-US" sz="800" b="0" i="1" dirty="0" smtClean="0">
                  <a:latin typeface="Cambria Math" panose="02040503050406030204" pitchFamily="18" charset="0"/>
                </a:endParaRPr>
              </a:p>
              <a:p>
                <a:r>
                  <a:rPr lang="en-US" sz="2400" b="0" dirty="0" smtClean="0"/>
                  <a:t>                           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𝑠𝐼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endParaRPr lang="en-US" sz="800" b="0" i="1" dirty="0" smtClean="0">
                  <a:latin typeface="Cambria Math" panose="02040503050406030204" pitchFamily="18" charset="0"/>
                </a:endParaRPr>
              </a:p>
              <a:p>
                <a:r>
                  <a:rPr lang="en-US" sz="2400" b="0" dirty="0" smtClean="0"/>
                  <a:t>                           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𝑠𝐼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endParaRPr lang="en-US" sz="800" b="0" i="1" dirty="0" smtClean="0">
                  <a:latin typeface="Cambria Math" panose="02040503050406030204" pitchFamily="18" charset="0"/>
                </a:endParaRPr>
              </a:p>
              <a:p>
                <a:r>
                  <a:rPr lang="en-US" sz="2400" b="0" dirty="0" smtClean="0"/>
                  <a:t>                           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 smtClean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480410"/>
                <a:ext cx="8532440" cy="33022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>
            <a:off x="892846" y="2132856"/>
            <a:ext cx="70635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817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971600" y="404664"/>
          <a:ext cx="2062163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4" name="方程式" r:id="rId4" imgW="863280" imgH="457200" progId="Equation.3">
                  <p:embed/>
                </p:oleObj>
              </mc:Choice>
              <mc:Fallback>
                <p:oleObj name="方程式" r:id="rId4" imgW="863280" imgH="457200" progId="Equation.3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1600" y="404664"/>
                        <a:ext cx="2062163" cy="109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6379" y="1542153"/>
                <a:ext cx="77768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𝑌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𝑠𝐼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𝑈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2400" b="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379" y="1542153"/>
                <a:ext cx="7776864" cy="461665"/>
              </a:xfrm>
              <a:prstGeom prst="rect">
                <a:avLst/>
              </a:prstGeom>
              <a:blipFill>
                <a:blip r:embed="rId6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71600" y="2097160"/>
                <a:ext cx="2520280" cy="12114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  <m:t>𝜉</m:t>
                                    </m:r>
                                  </m:e>
                                </m:acc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Φ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𝜉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Ψ</m:t>
                                </m:r>
                                <m: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𝜉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2097160"/>
                <a:ext cx="2520280" cy="121142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51795" y="3410702"/>
                <a:ext cx="6336704" cy="470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𝑠𝐼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Φ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≔</m:t>
                      </m:r>
                      <m:acc>
                        <m:accPr>
                          <m:chr m:val="̃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acc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795" y="3410702"/>
                <a:ext cx="6336704" cy="470706"/>
              </a:xfrm>
              <a:prstGeom prst="rect">
                <a:avLst/>
              </a:prstGeom>
              <a:blipFill>
                <a:blip r:embed="rId8"/>
                <a:stretch>
                  <a:fillRect l="-192" t="-3846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71600" y="4164140"/>
                <a:ext cx="3168352" cy="470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b="1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 smtClean="0"/>
                  <a:t>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̃"/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acc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164140"/>
                <a:ext cx="3168352" cy="470706"/>
              </a:xfrm>
              <a:prstGeom prst="rect">
                <a:avLst/>
              </a:prstGeom>
              <a:blipFill>
                <a:blip r:embed="rId9"/>
                <a:stretch>
                  <a:fillRect l="-2885" t="-9091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41484" y="4778942"/>
                <a:ext cx="7560840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600" b="1" dirty="0" smtClean="0">
                    <a:solidFill>
                      <a:srgbClr val="C00000"/>
                    </a:solidFill>
                  </a:rPr>
                  <a:t>Theorem:</a:t>
                </a:r>
              </a:p>
              <a:p>
                <a:endParaRPr lang="en-US" sz="1000" dirty="0" smtClean="0"/>
              </a:p>
              <a:p>
                <a:r>
                  <a:rPr lang="en-US" sz="2600" dirty="0" smtClean="0"/>
                  <a:t>Non-singular state transformation 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𝑃𝑥</m:t>
                    </m:r>
                  </m:oMath>
                </a14:m>
                <a:r>
                  <a:rPr lang="en-US" sz="2600" dirty="0" smtClean="0"/>
                  <a:t>  does </a:t>
                </a:r>
                <a:r>
                  <a:rPr lang="en-US" sz="2600" b="1" dirty="0" smtClean="0">
                    <a:solidFill>
                      <a:srgbClr val="0070C0"/>
                    </a:solidFill>
                  </a:rPr>
                  <a:t>not</a:t>
                </a:r>
                <a:r>
                  <a:rPr lang="en-US" sz="2600" dirty="0" smtClean="0"/>
                  <a:t> change the Transfer </a:t>
                </a:r>
                <a:r>
                  <a:rPr lang="en-US" sz="2600" dirty="0"/>
                  <a:t>M</a:t>
                </a:r>
                <a:r>
                  <a:rPr lang="en-US" sz="2600" dirty="0" smtClean="0"/>
                  <a:t>atrix (Function) of an LTI system</a:t>
                </a:r>
                <a:endParaRPr lang="en-US" sz="2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484" y="4778942"/>
                <a:ext cx="7560840" cy="1446550"/>
              </a:xfrm>
              <a:prstGeom prst="rect">
                <a:avLst/>
              </a:prstGeom>
              <a:blipFill>
                <a:blip r:embed="rId10"/>
                <a:stretch>
                  <a:fillRect l="-1450" t="-3376" b="-10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617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1754848"/>
              </p:ext>
            </p:extLst>
          </p:nvPr>
        </p:nvGraphicFramePr>
        <p:xfrm>
          <a:off x="1763688" y="1113248"/>
          <a:ext cx="2062163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0" name="方程式" r:id="rId3" imgW="863280" imgH="457200" progId="Equation.3">
                  <p:embed/>
                </p:oleObj>
              </mc:Choice>
              <mc:Fallback>
                <p:oleObj name="方程式" r:id="rId3" imgW="863280" imgH="457200" progId="Equation.3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63688" y="1113248"/>
                        <a:ext cx="2062163" cy="109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200374" y="2407804"/>
                <a:ext cx="6819089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Laplace Transform 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(with initial condition) 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 </a:t>
                </a:r>
              </a:p>
              <a:p>
                <a:endParaRPr lang="en-US" sz="1200" dirty="0" smtClean="0">
                  <a:sym typeface="Wingdings" panose="05000000000000000000" pitchFamily="2" charset="2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𝐵𝑈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r>
                  <a:rPr lang="en-US" sz="2400" dirty="0" smtClean="0"/>
                  <a:t>    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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𝑠𝐼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𝐵𝑈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    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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𝑠𝐼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𝑠𝐼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𝐵𝑈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0374" y="2407804"/>
                <a:ext cx="6819089" cy="1754326"/>
              </a:xfrm>
              <a:prstGeom prst="rect">
                <a:avLst/>
              </a:prstGeom>
              <a:blipFill>
                <a:blip r:embed="rId5"/>
                <a:stretch>
                  <a:fillRect l="-1430" t="-3125" b="-6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98125" y="4364486"/>
                <a:ext cx="7554445" cy="15127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Inverse Laplace Transform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 </a:t>
                </a:r>
              </a:p>
              <a:p>
                <a:endParaRPr lang="en-US" sz="1200" dirty="0" smtClean="0"/>
              </a:p>
              <a:p>
                <a:r>
                  <a:rPr lang="en-US" sz="2400" dirty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𝐿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𝑠𝐼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𝐴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−1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𝑋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𝐿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𝑠𝐼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𝐴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−1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𝐵𝑈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)</m:t>
                        </m:r>
                      </m:e>
                    </m:d>
                  </m:oMath>
                </a14:m>
                <a:endParaRPr lang="en-US" sz="2400" dirty="0" smtClean="0"/>
              </a:p>
              <a:p>
                <a:r>
                  <a:rPr lang="en-US" sz="2400" dirty="0">
                    <a:sym typeface="Wingdings" panose="05000000000000000000" pitchFamily="2" charset="2"/>
                  </a:rPr>
                  <a:t>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           </a:t>
                </a:r>
                <a:r>
                  <a:rPr lang="en-US" sz="2400" dirty="0" smtClean="0"/>
                  <a:t>=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8125" y="4364486"/>
                <a:ext cx="7554445" cy="1512786"/>
              </a:xfrm>
              <a:prstGeom prst="rect">
                <a:avLst/>
              </a:prstGeom>
              <a:blipFill>
                <a:blip r:embed="rId6"/>
                <a:stretch>
                  <a:fillRect l="-1291" t="-3629" b="-5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359476" y="5922047"/>
            <a:ext cx="1530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Convolution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7464" y="540864"/>
            <a:ext cx="216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Next, consider: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2811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207078" y="404664"/>
                <a:ext cx="6050604" cy="5894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400" dirty="0">
                    <a:sym typeface="Wingdings" panose="05000000000000000000" pitchFamily="2" charset="2"/>
                  </a:rPr>
                  <a:t> </a:t>
                </a:r>
                <a:r>
                  <a:rPr lang="en-US" sz="2400" dirty="0"/>
                  <a:t>=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1" i="1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𝒖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7078" y="404664"/>
                <a:ext cx="6050604" cy="589457"/>
              </a:xfrm>
              <a:prstGeom prst="rect">
                <a:avLst/>
              </a:prstGeom>
              <a:blipFill>
                <a:blip r:embed="rId2"/>
                <a:stretch>
                  <a:fillRect b="-14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810191" y="1149556"/>
                <a:ext cx="5428037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 smtClean="0"/>
                  <a:t>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𝐴𝑡</m:t>
                        </m:r>
                      </m:sup>
                    </m:sSup>
                  </m:oMath>
                </a14:m>
                <a:r>
                  <a:rPr lang="en-US" sz="2000" dirty="0" smtClean="0"/>
                  <a:t>   </a:t>
                </a:r>
                <a:r>
                  <a:rPr lang="en-US" sz="2000" dirty="0" smtClean="0">
                    <a:solidFill>
                      <a:schemeClr val="bg1">
                        <a:lumMod val="50000"/>
                      </a:schemeClr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>
                    <a:solidFill>
                      <a:schemeClr val="bg1">
                        <a:lumMod val="50000"/>
                      </a:schemeClr>
                    </a:solidFill>
                  </a:rPr>
                  <a:t>  is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0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 smtClean="0">
                    <a:solidFill>
                      <a:schemeClr val="bg1">
                        <a:lumMod val="50000"/>
                      </a:schemeClr>
                    </a:solidFill>
                  </a:rPr>
                  <a:t>  and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 smtClean="0">
                    <a:solidFill>
                      <a:schemeClr val="bg1">
                        <a:lumMod val="50000"/>
                      </a:schemeClr>
                    </a:solidFill>
                  </a:rPr>
                  <a:t>  is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0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 smtClean="0">
                    <a:solidFill>
                      <a:schemeClr val="bg1">
                        <a:lumMod val="50000"/>
                      </a:schemeClr>
                    </a:solidFill>
                  </a:rPr>
                  <a:t>)</a:t>
                </a:r>
              </a:p>
              <a:p>
                <a:endParaRPr lang="en-US" sz="1000" dirty="0" smtClean="0"/>
              </a:p>
              <a:p>
                <a:r>
                  <a:rPr lang="en-US" sz="24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  </a:t>
                </a:r>
                <a:r>
                  <a:rPr lang="en-US" sz="2400" b="0" dirty="0" smtClean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</m:sup>
                    </m:sSup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0191" y="1149556"/>
                <a:ext cx="5428037" cy="9848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187624" y="2294928"/>
                <a:ext cx="6050604" cy="5894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400" dirty="0">
                    <a:sym typeface="Wingdings" panose="05000000000000000000" pitchFamily="2" charset="2"/>
                  </a:rPr>
                  <a:t> </a:t>
                </a:r>
                <a:r>
                  <a:rPr lang="en-US" sz="2400" dirty="0"/>
                  <a:t>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smtClean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US" sz="2400" b="1" i="1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𝒖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2294928"/>
                <a:ext cx="6050604" cy="589457"/>
              </a:xfrm>
              <a:prstGeom prst="rect">
                <a:avLst/>
              </a:prstGeom>
              <a:blipFill>
                <a:blip r:embed="rId4"/>
                <a:stretch>
                  <a:fillRect b="-14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144301" y="2999296"/>
                <a:ext cx="4581727" cy="709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2!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3!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+⋯⋯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4301" y="2999296"/>
                <a:ext cx="4581727" cy="7099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08053" y="3860406"/>
                <a:ext cx="5048653" cy="5724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0" dirty="0" smtClean="0"/>
                  <a:t> </a:t>
                </a:r>
                <a:r>
                  <a:rPr lang="en-US" sz="2000" b="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b="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2!</m:t>
                            </m:r>
                          </m:den>
                        </m:f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3!</m:t>
                            </m:r>
                          </m:den>
                        </m:f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+⋯⋯ 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8053" y="3860406"/>
                <a:ext cx="5048653" cy="572401"/>
              </a:xfrm>
              <a:prstGeom prst="rect">
                <a:avLst/>
              </a:prstGeom>
              <a:blipFill>
                <a:blip r:embed="rId6"/>
                <a:stretch>
                  <a:fillRect l="-121" b="-6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1187624" y="4520632"/>
            <a:ext cx="45919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srgbClr val="7030A0"/>
                </a:solidFill>
              </a:rPr>
              <a:t>Cayley-Hamilton Theorem </a:t>
            </a:r>
            <a:r>
              <a:rPr lang="en-US" sz="24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008115" y="5070123"/>
                <a:ext cx="6358519" cy="576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2!</m:t>
                            </m:r>
                          </m:den>
                        </m:f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3!</m:t>
                            </m:r>
                          </m:den>
                        </m:f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⋯⋯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+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</m:num>
                          <m:den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!</m:t>
                            </m:r>
                          </m:den>
                        </m:f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8115" y="5070123"/>
                <a:ext cx="6358519" cy="5762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792687" y="5682279"/>
                <a:ext cx="50681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 are some functions of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2687" y="5682279"/>
                <a:ext cx="5068109" cy="369332"/>
              </a:xfrm>
              <a:prstGeom prst="rect">
                <a:avLst/>
              </a:prstGeom>
              <a:blipFill>
                <a:blip r:embed="rId8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303055" y="400052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(matrix exponential)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10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83768" y="332656"/>
            <a:ext cx="40530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Cayley-Hamilton </a:t>
            </a:r>
            <a:r>
              <a:rPr lang="en-US" sz="2800" dirty="0" smtClean="0">
                <a:solidFill>
                  <a:srgbClr val="0070C0"/>
                </a:solidFill>
              </a:rPr>
              <a:t>Theorem </a:t>
            </a:r>
            <a:endParaRPr lang="en-US" sz="28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99592" y="1124744"/>
                <a:ext cx="28083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For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 smtClean="0"/>
                  <a:t>  matrix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124744"/>
                <a:ext cx="2808312" cy="461665"/>
              </a:xfrm>
              <a:prstGeom prst="rect">
                <a:avLst/>
              </a:prstGeom>
              <a:blipFill>
                <a:blip r:embed="rId3"/>
                <a:stretch>
                  <a:fillRect l="-3478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01841" y="1700808"/>
                <a:ext cx="7488832" cy="2123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can be expressed in terms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⋯,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endParaRPr lang="en-US" sz="12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can be expressed in terms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 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⋯, 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endParaRPr lang="en-US" sz="1200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can be expressed in terms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 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⋯, 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endParaRPr lang="en-US" sz="1200" dirty="0"/>
              </a:p>
              <a:p>
                <a:r>
                  <a:rPr lang="en-US" sz="2400" dirty="0" smtClean="0"/>
                  <a:t>… … 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841" y="1700808"/>
                <a:ext cx="7488832" cy="2123658"/>
              </a:xfrm>
              <a:prstGeom prst="rect">
                <a:avLst/>
              </a:prstGeom>
              <a:blipFill>
                <a:blip r:embed="rId4"/>
                <a:stretch>
                  <a:fillRect l="-1303" t="-2299" b="-57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899592" y="4005064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Example:</a:t>
            </a:r>
            <a:endParaRPr lang="en-US" sz="24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627784" y="4021788"/>
                <a:ext cx="2736304" cy="2359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b="0" dirty="0" smtClean="0"/>
                  <a:t>   (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000" b="0" dirty="0" smtClean="0"/>
                  <a:t>)</a:t>
                </a:r>
              </a:p>
              <a:p>
                <a:endParaRPr lang="en-US" sz="800" dirty="0" smtClean="0">
                  <a:sym typeface="Wingdings" panose="05000000000000000000" pitchFamily="2" charset="2"/>
                </a:endParaRPr>
              </a:p>
              <a:p>
                <a:r>
                  <a:rPr lang="en-US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</a:p>
              <a:p>
                <a:endParaRPr lang="en-US" sz="8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=5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+2 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20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=27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+10 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20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=145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+54 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2000" b="0" dirty="0" smtClean="0"/>
              </a:p>
              <a:p>
                <a:r>
                  <a:rPr lang="en-US" sz="2000" dirty="0" smtClean="0"/>
                  <a:t>… …</a:t>
                </a:r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4021788"/>
                <a:ext cx="2736304" cy="2359877"/>
              </a:xfrm>
              <a:prstGeom prst="rect">
                <a:avLst/>
              </a:prstGeom>
              <a:blipFill>
                <a:blip r:embed="rId5"/>
                <a:stretch>
                  <a:fillRect l="-2227" b="-36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364088" y="5234457"/>
                <a:ext cx="1296144" cy="554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⌈"/>
                          <m:endChr m:val="⌉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5234457"/>
                <a:ext cx="1296144" cy="5542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83760" y="5003624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0070C0"/>
                </a:solidFill>
              </a:rPr>
              <a:t>Solutions: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13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267744" y="620688"/>
                <a:ext cx="4392488" cy="709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2!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3!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+⋯⋯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620688"/>
                <a:ext cx="4392488" cy="7099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899592" y="3453690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Exercise:</a:t>
            </a:r>
            <a:endParaRPr lang="en-US" sz="24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267744" y="1527175"/>
                <a:ext cx="2736304" cy="1744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b="0" dirty="0" smtClean="0"/>
                  <a:t>   (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000" b="0" dirty="0" smtClean="0"/>
                  <a:t>)</a:t>
                </a:r>
              </a:p>
              <a:p>
                <a:endParaRPr lang="en-US" sz="800" dirty="0" smtClean="0">
                  <a:sym typeface="Wingdings" panose="05000000000000000000" pitchFamily="2" charset="2"/>
                </a:endParaRPr>
              </a:p>
              <a:p>
                <a:r>
                  <a:rPr lang="en-US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</a:p>
              <a:p>
                <a:endParaRPr lang="en-US" sz="8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=5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+2 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20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=27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+10 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1527175"/>
                <a:ext cx="2736304" cy="1744324"/>
              </a:xfrm>
              <a:prstGeom prst="rect">
                <a:avLst/>
              </a:prstGeom>
              <a:blipFill>
                <a:blip r:embed="rId4"/>
                <a:stretch>
                  <a:fillRect l="-17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006297" y="2607295"/>
                <a:ext cx="1296144" cy="554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⌈"/>
                          <m:endChr m:val="⌉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6297" y="2607295"/>
                <a:ext cx="1296144" cy="5542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971600" y="463782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Recall:</a:t>
            </a:r>
            <a:endParaRPr lang="en-US" sz="24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150894" y="4022687"/>
                <a:ext cx="6237530" cy="1202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</m:mr>
                              </m:m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2!</m:t>
                          </m:r>
                        </m:den>
                      </m:f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3!</m:t>
                          </m:r>
                        </m:den>
                      </m:f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b="0" dirty="0" smtClean="0">
                    <a:ea typeface="Cambria Math" panose="02040503050406030204" pitchFamily="18" charset="0"/>
                  </a:rPr>
                  <a:t>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r>
                      <a:rPr lang="en-US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?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0894" y="4022687"/>
                <a:ext cx="6237530" cy="12027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771800" y="5318768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(5 minutes)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83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267744" y="620688"/>
                <a:ext cx="4392488" cy="709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2!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3!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+⋯⋯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620688"/>
                <a:ext cx="4392488" cy="7099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899592" y="3453690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Solution:</a:t>
            </a:r>
            <a:endParaRPr lang="en-US" sz="24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267744" y="1527175"/>
                <a:ext cx="2736304" cy="1744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b="0" dirty="0" smtClean="0"/>
                  <a:t>   (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000" b="0" dirty="0" smtClean="0"/>
                  <a:t>)</a:t>
                </a:r>
              </a:p>
              <a:p>
                <a:endParaRPr lang="en-US" sz="800" dirty="0" smtClean="0">
                  <a:sym typeface="Wingdings" panose="05000000000000000000" pitchFamily="2" charset="2"/>
                </a:endParaRPr>
              </a:p>
              <a:p>
                <a:r>
                  <a:rPr lang="en-US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</a:p>
              <a:p>
                <a:endParaRPr lang="en-US" sz="8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=5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+2 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20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=27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+10 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1527175"/>
                <a:ext cx="2736304" cy="1744324"/>
              </a:xfrm>
              <a:prstGeom prst="rect">
                <a:avLst/>
              </a:prstGeom>
              <a:blipFill>
                <a:blip r:embed="rId4"/>
                <a:stretch>
                  <a:fillRect l="-17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006297" y="2607295"/>
                <a:ext cx="1296144" cy="554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⌈"/>
                          <m:endChr m:val="⌉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6297" y="2607295"/>
                <a:ext cx="1296144" cy="5542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971600" y="463782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Recall:</a:t>
            </a:r>
            <a:endParaRPr lang="en-US" sz="24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259565" y="3516643"/>
                <a:ext cx="5696811" cy="2867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</m:mr>
                              </m:m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2!</m:t>
                          </m:r>
                        </m:den>
                      </m:f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3!</m:t>
                          </m:r>
                        </m:den>
                      </m:f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e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22</m:t>
                              </m:r>
                            </m:e>
                          </m:mr>
                        </m:m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54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81</m:t>
                              </m:r>
                            </m:e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118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000" b="0" dirty="0" smtClean="0"/>
              </a:p>
              <a:p>
                <a:endParaRPr lang="en-US" sz="12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m:rPr>
                                        <m:brk m:alnAt="7"/>
                                      </m:r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37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m:rPr>
                                        <m:brk m:alnAt="7"/>
                                      </m:r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−9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15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81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1−4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+11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59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9565" y="3516643"/>
                <a:ext cx="5696811" cy="286764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536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620688"/>
            <a:ext cx="55446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More about </a:t>
            </a:r>
            <a:r>
              <a:rPr lang="en-US" sz="2800" b="1" dirty="0">
                <a:solidFill>
                  <a:srgbClr val="0070C0"/>
                </a:solidFill>
              </a:rPr>
              <a:t>M</a:t>
            </a:r>
            <a:r>
              <a:rPr lang="en-US" sz="2800" b="1" dirty="0" smtClean="0">
                <a:solidFill>
                  <a:srgbClr val="0070C0"/>
                </a:solidFill>
              </a:rPr>
              <a:t>atrix </a:t>
            </a:r>
            <a:r>
              <a:rPr lang="en-US" sz="2800" b="1" dirty="0">
                <a:solidFill>
                  <a:srgbClr val="0070C0"/>
                </a:solidFill>
              </a:rPr>
              <a:t>E</a:t>
            </a:r>
            <a:r>
              <a:rPr lang="en-US" sz="2800" b="1" dirty="0" smtClean="0">
                <a:solidFill>
                  <a:srgbClr val="0070C0"/>
                </a:solidFill>
              </a:rPr>
              <a:t>xponential</a:t>
            </a:r>
          </a:p>
          <a:p>
            <a:pPr algn="ctr"/>
            <a:r>
              <a:rPr lang="en-US" sz="2800" dirty="0" smtClean="0">
                <a:solidFill>
                  <a:srgbClr val="7030A0"/>
                </a:solidFill>
              </a:rPr>
              <a:t>(for diagonal matrices)</a:t>
            </a:r>
            <a:endParaRPr lang="en-US" sz="2800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71600" y="1988840"/>
                <a:ext cx="2808312" cy="1296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m:rPr>
                                          <m:brk m:alnAt="7"/>
                                        </m:r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mr>
                            </m: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   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</m:mr>
                            </m:m>
                          </m:e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</m:mr>
                            </m: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    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⋱</m:t>
                                  </m:r>
                                </m:e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eqArr>
                      </m:e>
                    </m:d>
                  </m:oMath>
                </a14:m>
                <a:r>
                  <a:rPr lang="en-US" sz="2000" dirty="0" smtClean="0"/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988840"/>
                <a:ext cx="2808312" cy="12961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499992" y="2024436"/>
                <a:ext cx="3240360" cy="12262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sup>
                                  </m:sSup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sup>
                                  </m:sSup>
                                </m:e>
                              </m:mr>
                            </m: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   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</m:mr>
                            </m:m>
                          </m:e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</m:mr>
                            </m: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    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⋱</m:t>
                                  </m:r>
                                </m:e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sup>
                                  </m:sSup>
                                </m:e>
                              </m:mr>
                            </m:m>
                          </m:e>
                        </m:eqArr>
                      </m:e>
                    </m:d>
                  </m:oMath>
                </a14:m>
                <a:r>
                  <a:rPr lang="en-US" sz="2000" dirty="0" smtClean="0"/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2024436"/>
                <a:ext cx="3240360" cy="12262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ight Arrow 7"/>
          <p:cNvSpPr/>
          <p:nvPr/>
        </p:nvSpPr>
        <p:spPr>
          <a:xfrm>
            <a:off x="3923928" y="2564904"/>
            <a:ext cx="288032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15616" y="3501008"/>
                <a:ext cx="7416824" cy="2538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C00000"/>
                    </a:solidFill>
                  </a:rPr>
                  <a:t>Exercise:</a:t>
                </a:r>
              </a:p>
              <a:p>
                <a:endParaRPr lang="en-US" sz="2000" b="1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p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</m:d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</m:sup>
                        </m:sSup>
                        <m:d>
                          <m:dPr>
                            <m:begChr m:val="["/>
                            <m:endChr m:val="]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e>
                    </m:nary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𝒖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en-US" sz="2400" dirty="0" smtClean="0"/>
                  <a:t> ?   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(5 minutes)  </a:t>
                </a:r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 and 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𝒖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3501008"/>
                <a:ext cx="7416824" cy="2538067"/>
              </a:xfrm>
              <a:prstGeom prst="rect">
                <a:avLst/>
              </a:prstGeom>
              <a:blipFill>
                <a:blip r:embed="rId5"/>
                <a:stretch>
                  <a:fillRect l="-1233" t="-1918" r="-5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861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404664"/>
            <a:ext cx="55446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More about </a:t>
            </a:r>
            <a:r>
              <a:rPr lang="en-US" sz="2800" b="1" dirty="0">
                <a:solidFill>
                  <a:srgbClr val="0070C0"/>
                </a:solidFill>
              </a:rPr>
              <a:t>M</a:t>
            </a:r>
            <a:r>
              <a:rPr lang="en-US" sz="2800" b="1" dirty="0" smtClean="0">
                <a:solidFill>
                  <a:srgbClr val="0070C0"/>
                </a:solidFill>
              </a:rPr>
              <a:t>atrix </a:t>
            </a:r>
            <a:r>
              <a:rPr lang="en-US" sz="2800" b="1" dirty="0">
                <a:solidFill>
                  <a:srgbClr val="0070C0"/>
                </a:solidFill>
              </a:rPr>
              <a:t>E</a:t>
            </a:r>
            <a:r>
              <a:rPr lang="en-US" sz="2800" b="1" dirty="0" smtClean="0">
                <a:solidFill>
                  <a:srgbClr val="0070C0"/>
                </a:solidFill>
              </a:rPr>
              <a:t>xponential</a:t>
            </a:r>
          </a:p>
          <a:p>
            <a:pPr algn="ctr"/>
            <a:r>
              <a:rPr lang="en-US" sz="2800" dirty="0" smtClean="0">
                <a:solidFill>
                  <a:srgbClr val="7030A0"/>
                </a:solidFill>
              </a:rPr>
              <a:t>(for diagonal matrices)</a:t>
            </a:r>
            <a:endParaRPr lang="en-US" sz="2800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15616" y="1700808"/>
                <a:ext cx="2808312" cy="1296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m:rPr>
                                          <m:brk m:alnAt="7"/>
                                        </m:r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mr>
                            </m: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   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</m:mr>
                            </m:m>
                          </m:e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</m:mr>
                            </m: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    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⋱</m:t>
                                  </m:r>
                                </m:e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eqArr>
                      </m:e>
                    </m:d>
                  </m:oMath>
                </a14:m>
                <a:r>
                  <a:rPr lang="en-US" sz="2000" dirty="0" smtClean="0"/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1700808"/>
                <a:ext cx="2808312" cy="12961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644008" y="1736404"/>
                <a:ext cx="3240360" cy="12262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sup>
                                  </m:sSup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sup>
                                  </m:sSup>
                                </m:e>
                              </m:mr>
                            </m: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   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</m:mr>
                            </m:m>
                          </m:e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</m:mr>
                            </m: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    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⋱</m:t>
                                  </m:r>
                                </m:e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sup>
                                  </m:sSup>
                                </m:e>
                              </m:mr>
                            </m:m>
                          </m:e>
                        </m:eqArr>
                      </m:e>
                    </m:d>
                  </m:oMath>
                </a14:m>
                <a:r>
                  <a:rPr lang="en-US" sz="2000" dirty="0" smtClean="0"/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1736404"/>
                <a:ext cx="3240360" cy="12262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ight Arrow 7"/>
          <p:cNvSpPr/>
          <p:nvPr/>
        </p:nvSpPr>
        <p:spPr>
          <a:xfrm>
            <a:off x="4067944" y="2276872"/>
            <a:ext cx="288032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106018" y="3356992"/>
                <a:ext cx="6570438" cy="2994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sup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nary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𝒖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p>
                                      <m:sSup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sSup>
                                          <m:sSup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p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∗</m:t>
                                            </m:r>
                                          </m:sup>
                                        </m:sSup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sup>
                                    </m:sSup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sSup>
                                      <m:sSup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sSup>
                                          <m:sSup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p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∗</m:t>
                                            </m:r>
                                          </m:sup>
                                        </m:sSup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sup>
                                    </m:sSup>
                                  </m:e>
                                </m:mr>
                              </m:m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nary>
                    </m:oMath>
                  </m:oMathPara>
                </a14:m>
                <a:endParaRPr lang="en-US" sz="2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nary>
                                  <m:nary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sSup>
                                      <m:sSup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sSup>
                                          <m:sSup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p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∗</m:t>
                                            </m:r>
                                          </m:sup>
                                        </m:sSup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sup>
                                    </m:sSup>
                                  </m:e>
                                </m:nary>
                              </m:e>
                            </m:mr>
                            <m:mr>
                              <m:e>
                                <m:nary>
                                  <m:nary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sSup>
                                      <m:sSup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sSup>
                                          <m:sSup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p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∗</m:t>
                                            </m:r>
                                          </m:sup>
                                        </m:sSup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sup>
                                    </m:sSup>
                                  </m:e>
                                </m:nary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p>
                                      <m:sSup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−1)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p>
                                      <m:sSup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−1)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6018" y="3356992"/>
                <a:ext cx="6570438" cy="29949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1115616" y="3068960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Solution:</a:t>
            </a:r>
            <a:endParaRPr lang="en-US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03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840" y="1340768"/>
            <a:ext cx="2448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END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08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 13-Mathematical Modelling of Liquid Level Syste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 13-Mathematical Modelling of Liquid Level Systems</Template>
  <TotalTime>2362</TotalTime>
  <Words>311</Words>
  <Application>Microsoft Office PowerPoint</Application>
  <PresentationFormat>On-screen Show (4:3)</PresentationFormat>
  <Paragraphs>199</Paragraphs>
  <Slides>18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Cambria Math</vt:lpstr>
      <vt:lpstr>Wingdings</vt:lpstr>
      <vt:lpstr>lecture 13-Mathematical Modelling of Liquid Level Systems</vt:lpstr>
      <vt:lpstr>方程式</vt:lpstr>
      <vt:lpstr>EE3114 Systems and Control    Tutorial - 9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Salford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Feedback Control Systems (FCS)</dc:title>
  <dc:creator>Imtiaz Hussain</dc:creator>
  <cp:lastModifiedBy>jchen</cp:lastModifiedBy>
  <cp:revision>814</cp:revision>
  <dcterms:created xsi:type="dcterms:W3CDTF">2013-02-04T13:53:54Z</dcterms:created>
  <dcterms:modified xsi:type="dcterms:W3CDTF">2019-04-08T17:27:13Z</dcterms:modified>
</cp:coreProperties>
</file>