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22" r:id="rId1"/>
  </p:sldMasterIdLst>
  <p:notesMasterIdLst>
    <p:notesMasterId r:id="rId34"/>
  </p:notesMasterIdLst>
  <p:sldIdLst>
    <p:sldId id="428" r:id="rId2"/>
    <p:sldId id="406" r:id="rId3"/>
    <p:sldId id="430" r:id="rId4"/>
    <p:sldId id="427" r:id="rId5"/>
    <p:sldId id="388" r:id="rId6"/>
    <p:sldId id="416" r:id="rId7"/>
    <p:sldId id="418" r:id="rId8"/>
    <p:sldId id="417" r:id="rId9"/>
    <p:sldId id="411" r:id="rId10"/>
    <p:sldId id="439" r:id="rId11"/>
    <p:sldId id="440" r:id="rId12"/>
    <p:sldId id="441" r:id="rId13"/>
    <p:sldId id="412" r:id="rId14"/>
    <p:sldId id="435" r:id="rId15"/>
    <p:sldId id="437" r:id="rId16"/>
    <p:sldId id="438" r:id="rId17"/>
    <p:sldId id="413" r:id="rId18"/>
    <p:sldId id="431" r:id="rId19"/>
    <p:sldId id="415" r:id="rId20"/>
    <p:sldId id="443" r:id="rId21"/>
    <p:sldId id="433" r:id="rId22"/>
    <p:sldId id="394" r:id="rId23"/>
    <p:sldId id="395" r:id="rId24"/>
    <p:sldId id="410" r:id="rId25"/>
    <p:sldId id="444" r:id="rId26"/>
    <p:sldId id="445" r:id="rId27"/>
    <p:sldId id="404" r:id="rId28"/>
    <p:sldId id="405" r:id="rId29"/>
    <p:sldId id="419" r:id="rId30"/>
    <p:sldId id="420" r:id="rId31"/>
    <p:sldId id="421" r:id="rId32"/>
    <p:sldId id="282" r:id="rId33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66"/>
    <a:srgbClr val="6699FF"/>
    <a:srgbClr val="006600"/>
    <a:srgbClr val="0000FF"/>
    <a:srgbClr val="003399"/>
    <a:srgbClr val="FF3300"/>
    <a:srgbClr val="FF9900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6939" autoAdjust="0"/>
  </p:normalViewPr>
  <p:slideViewPr>
    <p:cSldViewPr>
      <p:cViewPr varScale="1">
        <p:scale>
          <a:sx n="110" d="100"/>
          <a:sy n="110" d="100"/>
        </p:scale>
        <p:origin x="22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49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  <p:sp>
        <p:nvSpPr>
          <p:cNvPr id="849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49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Arial" charset="0"/>
              </a:defRPr>
            </a:lvl1pPr>
          </a:lstStyle>
          <a:p>
            <a:pPr>
              <a:defRPr/>
            </a:pPr>
            <a:fld id="{DD247C1E-BBAA-4BAA-942A-05D7EF95F19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00335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14196-70E2-4D90-A2E3-BFDED2C3A698}" type="slidenum">
              <a:rPr lang="en-US" altLang="zh-HK" smtClean="0"/>
              <a:pPr/>
              <a:t>1</a:t>
            </a:fld>
            <a:endParaRPr lang="en-US" altLang="zh-HK"/>
          </a:p>
        </p:txBody>
      </p:sp>
    </p:spTree>
    <p:extLst>
      <p:ext uri="{BB962C8B-B14F-4D97-AF65-F5344CB8AC3E}">
        <p14:creationId xmlns:p14="http://schemas.microsoft.com/office/powerpoint/2010/main" val="2571692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8461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6835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55063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8188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30531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20941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87202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83103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32529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59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159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59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59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59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59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2FE5FE9-2FE8-4A0E-9315-9E8E0141F148}" type="slidenum">
              <a:rPr lang="en-US"/>
              <a:pPr eaLnBrk="1" hangingPunct="1"/>
              <a:t>11</a:t>
            </a:fld>
            <a:endParaRPr lang="en-US"/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628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15943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926529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964404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617461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53587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569937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1951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9787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708172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96149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66229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16899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53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0973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698211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970069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48129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437AFFC-FE59-4687-AF65-65D7210F0A7B}" type="slidenum">
              <a:rPr lang="zh-TW" altLang="en-US" smtClean="0">
                <a:latin typeface="Arial" charset="0"/>
              </a:rPr>
              <a:pPr/>
              <a:t>29</a:t>
            </a:fld>
            <a:endParaRPr lang="en-US" altLang="zh-TW">
              <a:latin typeface="Arial" charset="0"/>
            </a:endParaRP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1022350" y="720725"/>
            <a:ext cx="5270500" cy="36004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HK" altLang="zh-HK"/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lIns="89215" tIns="44609" rIns="89215" bIns="44609" anchor="ctr"/>
          <a:lstStyle/>
          <a:p>
            <a:pPr eaLnBrk="1" hangingPunct="1"/>
            <a:endParaRPr lang="zh-HK" altLang="zh-HK" dirty="0"/>
          </a:p>
        </p:txBody>
      </p:sp>
    </p:spTree>
    <p:extLst>
      <p:ext uri="{BB962C8B-B14F-4D97-AF65-F5344CB8AC3E}">
        <p14:creationId xmlns:p14="http://schemas.microsoft.com/office/powerpoint/2010/main" val="2513141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65450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958411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247C1E-BBAA-4BAA-942A-05D7EF95F198}" type="slidenum">
              <a:rPr lang="zh-TW" altLang="en-US" smtClean="0"/>
              <a:pPr>
                <a:defRPr/>
              </a:pPr>
              <a:t>32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68649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HK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CD7DB83-C219-440F-94AB-E675D463AFA8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08CD2-2D5B-418E-9A16-D7F18C9B64A0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3434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B2842BCB-93D8-4BCC-BD0F-A2CFFF3A235B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3D66E5-6022-45FE-9560-29B6C881B7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B5BFF7-9183-4980-BB07-5ECB09C5311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33F3F8-C385-462E-A6B1-BC421BAD9362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B1E511-6D56-4E9C-BA49-D5A92095E59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680A52-942D-437A-BAF2-54BD642D837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HK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pPr>
              <a:defRPr/>
            </a:pPr>
            <a:fld id="{0BBD10E3-1CC5-47B5-9F0B-85E5A30A0049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HK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74E11B-F13E-43CE-94B0-C1B553EB9E66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altLang="zh-HK"/>
              <a:t>Click to edit Master text styles</a:t>
            </a:r>
          </a:p>
          <a:p>
            <a:pPr lvl="1" eaLnBrk="1" latinLnBrk="0" hangingPunct="1"/>
            <a:r>
              <a:rPr lang="en-US" altLang="zh-HK"/>
              <a:t>Second level</a:t>
            </a:r>
          </a:p>
          <a:p>
            <a:pPr lvl="2" eaLnBrk="1" latinLnBrk="0" hangingPunct="1"/>
            <a:r>
              <a:rPr lang="en-US" altLang="zh-HK"/>
              <a:t>Third level</a:t>
            </a:r>
          </a:p>
          <a:p>
            <a:pPr lvl="3" eaLnBrk="1" latinLnBrk="0" hangingPunct="1"/>
            <a:r>
              <a:rPr lang="en-US" altLang="zh-HK"/>
              <a:t>Fourth level</a:t>
            </a:r>
          </a:p>
          <a:p>
            <a:pPr lvl="4" eaLnBrk="1" latinLnBrk="0" hangingPunct="1"/>
            <a:r>
              <a:rPr lang="en-US" altLang="zh-HK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6AE6BA-90FF-4C89-884E-92548C44CF75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altLang="zh-HK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altLang="zh-HK"/>
              <a:t>Click to edit Master text styles</a:t>
            </a:r>
          </a:p>
          <a:p>
            <a:pPr lvl="1" eaLnBrk="1" latinLnBrk="0" hangingPunct="1"/>
            <a:r>
              <a:rPr kumimoji="0" lang="en-US" altLang="zh-HK"/>
              <a:t>Second level</a:t>
            </a:r>
          </a:p>
          <a:p>
            <a:pPr lvl="2" eaLnBrk="1" latinLnBrk="0" hangingPunct="1"/>
            <a:r>
              <a:rPr kumimoji="0" lang="en-US" altLang="zh-HK"/>
              <a:t>Third level</a:t>
            </a:r>
          </a:p>
          <a:p>
            <a:pPr lvl="3" eaLnBrk="1" latinLnBrk="0" hangingPunct="1"/>
            <a:r>
              <a:rPr kumimoji="0" lang="en-US" altLang="zh-HK"/>
              <a:t>Fourth level</a:t>
            </a:r>
          </a:p>
          <a:p>
            <a:pPr lvl="4" eaLnBrk="1" latinLnBrk="0" hangingPunct="1"/>
            <a:r>
              <a:rPr kumimoji="0" lang="en-US" altLang="zh-HK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72636F50-7181-4F71-A84B-1C597E4C79EA}" type="slidenum">
              <a:rPr lang="zh-TW" altLang="en-US" smtClean="0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343400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panose="05020102010507070707" pitchFamily="18" charset="2"/>
              <a:buNone/>
              <a:defRPr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panose="05020102010507070707" pitchFamily="18" charset="2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panose="05020102010507070707" pitchFamily="18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endParaRPr lang="en-US" altLang="zh-TW" sz="2400" dirty="0"/>
          </a:p>
          <a:p>
            <a:pPr eaLnBrk="1" hangingPunct="1"/>
            <a:r>
              <a:rPr lang="en-US" altLang="zh-TW" sz="2200" i="1" dirty="0"/>
              <a:t>Computer Science, City University of Hong Kong</a:t>
            </a:r>
          </a:p>
          <a:p>
            <a:pPr eaLnBrk="1" hangingPunct="1"/>
            <a:r>
              <a:rPr lang="en-US" altLang="zh-TW" sz="2200" i="1" dirty="0"/>
              <a:t>Semester </a:t>
            </a:r>
            <a:r>
              <a:rPr lang="en-US" altLang="zh-CN" sz="2200" i="1"/>
              <a:t>A</a:t>
            </a:r>
            <a:r>
              <a:rPr lang="en-US" altLang="zh-TW" sz="2200" i="1"/>
              <a:t> 2021-22</a:t>
            </a:r>
            <a:endParaRPr lang="en-US" altLang="zh-TW" sz="2200" i="1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1905000"/>
            <a:ext cx="87153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9144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US" altLang="zh-TW"/>
              <a:t>CS2311 </a:t>
            </a:r>
            <a:r>
              <a:rPr lang="en-US" altLang="zh-TW" dirty="0"/>
              <a:t>Computer Programming</a:t>
            </a:r>
            <a:br>
              <a:rPr lang="en-US" altLang="zh-TW" dirty="0"/>
            </a:br>
            <a:endParaRPr lang="en-US" altLang="zh-TW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828800" y="3286780"/>
            <a:ext cx="54918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LT5: Control Flow </a:t>
            </a:r>
            <a:r>
              <a:rPr lang="en-US" altLang="zh-TW" sz="2800" dirty="0">
                <a:solidFill>
                  <a:srgbClr val="D34817">
                    <a:lumMod val="75000"/>
                  </a:srgbClr>
                </a:solidFill>
                <a:latin typeface="Calibri"/>
              </a:rPr>
              <a:t>– Loop Statements</a:t>
            </a:r>
            <a:endParaRPr lang="en-US" altLang="zh-HK" sz="2800" dirty="0">
              <a:solidFill>
                <a:srgbClr val="D34817">
                  <a:lumMod val="75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835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Loop</a:t>
            </a:r>
          </a:p>
        </p:txBody>
      </p:sp>
      <p:sp>
        <p:nvSpPr>
          <p:cNvPr id="71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0D2875D2-F3F7-4D42-80CD-6350267E72C2}" type="slidenum">
              <a:rPr lang="zh-TW" altLang="en-US" smtClean="0"/>
              <a:pPr/>
              <a:t>2</a:t>
            </a:fld>
            <a:endParaRPr lang="en-US" altLang="zh-TW"/>
          </a:p>
        </p:txBody>
      </p:sp>
      <p:sp>
        <p:nvSpPr>
          <p:cNvPr id="717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4419600" cy="4724400"/>
          </a:xfrm>
        </p:spPr>
        <p:txBody>
          <a:bodyPr>
            <a:normAutofit/>
          </a:bodyPr>
          <a:lstStyle/>
          <a:p>
            <a:r>
              <a:rPr lang="en-US" altLang="zh-TW" dirty="0">
                <a:ea typeface="新細明體" charset="-120"/>
              </a:rPr>
              <a:t>When the execution enter</a:t>
            </a:r>
            <a:r>
              <a:rPr lang="en-US" altLang="zh-CN" dirty="0">
                <a:ea typeface="新細明體" charset="-120"/>
              </a:rPr>
              <a:t>s</a:t>
            </a:r>
            <a:r>
              <a:rPr lang="en-US" altLang="zh-TW" dirty="0">
                <a:ea typeface="新細明體" charset="-120"/>
              </a:rPr>
              <a:t> a </a:t>
            </a:r>
            <a:r>
              <a:rPr lang="en-US" altLang="zh-TW" b="1" dirty="0">
                <a:ea typeface="新細明體" charset="-120"/>
              </a:rPr>
              <a:t>loop</a:t>
            </a:r>
            <a:r>
              <a:rPr lang="en-US" altLang="zh-TW" dirty="0">
                <a:ea typeface="新細明體" charset="-120"/>
              </a:rPr>
              <a:t>, it</a:t>
            </a:r>
            <a:r>
              <a:rPr lang="en-US" altLang="zh-TW" b="1" dirty="0">
                <a:ea typeface="新細明體" charset="-120"/>
              </a:rPr>
              <a:t> </a:t>
            </a:r>
            <a:r>
              <a:rPr lang="en-US" altLang="zh-TW" dirty="0">
                <a:ea typeface="新細明體" charset="-120"/>
              </a:rPr>
              <a:t>executes a block of code </a:t>
            </a:r>
            <a:r>
              <a:rPr lang="en-US" altLang="zh-TW" dirty="0">
                <a:solidFill>
                  <a:srgbClr val="C00000"/>
                </a:solidFill>
                <a:ea typeface="新細明體" charset="-120"/>
              </a:rPr>
              <a:t>repeatedly</a:t>
            </a:r>
            <a:r>
              <a:rPr lang="en-US" altLang="zh-TW" dirty="0">
                <a:ea typeface="新細明體" charset="-120"/>
              </a:rPr>
              <a:t> until the </a:t>
            </a:r>
            <a:r>
              <a:rPr lang="en-US" altLang="zh-TW" dirty="0">
                <a:solidFill>
                  <a:srgbClr val="7030A0"/>
                </a:solidFill>
                <a:ea typeface="新細明體" charset="-120"/>
              </a:rPr>
              <a:t>condition</a:t>
            </a:r>
            <a:r>
              <a:rPr lang="en-US" altLang="zh-TW" dirty="0">
                <a:ea typeface="新細明體" charset="-120"/>
              </a:rPr>
              <a:t> is </a:t>
            </a:r>
            <a:r>
              <a:rPr lang="en-US" altLang="zh-TW" b="1" dirty="0">
                <a:ea typeface="新細明體" charset="-120"/>
              </a:rPr>
              <a:t>NOT</a:t>
            </a:r>
            <a:r>
              <a:rPr lang="en-US" altLang="zh-TW" dirty="0">
                <a:ea typeface="新細明體" charset="-120"/>
              </a:rPr>
              <a:t> met</a:t>
            </a:r>
          </a:p>
          <a:p>
            <a:endParaRPr lang="en-US" altLang="zh-TW" dirty="0">
              <a:ea typeface="新細明體" charset="-120"/>
            </a:endParaRPr>
          </a:p>
          <a:p>
            <a:pPr eaLnBrk="1" hangingPunct="1"/>
            <a:r>
              <a:rPr lang="en-US" altLang="zh-TW" dirty="0">
                <a:ea typeface="新細明體" charset="-120"/>
              </a:rPr>
              <a:t>Beside </a:t>
            </a:r>
            <a:r>
              <a:rPr lang="en-US" altLang="zh-TW" dirty="0">
                <a:solidFill>
                  <a:srgbClr val="C00000"/>
                </a:solidFill>
                <a:ea typeface="新細明體" charset="-120"/>
              </a:rPr>
              <a:t>sequential</a:t>
            </a:r>
            <a:r>
              <a:rPr lang="en-US" altLang="zh-TW" dirty="0">
                <a:ea typeface="新細明體" charset="-120"/>
              </a:rPr>
              <a:t> and </a:t>
            </a:r>
            <a:r>
              <a:rPr lang="en-US" altLang="zh-TW" dirty="0">
                <a:solidFill>
                  <a:srgbClr val="0070C0"/>
                </a:solidFill>
                <a:ea typeface="新細明體" charset="-120"/>
              </a:rPr>
              <a:t>branch</a:t>
            </a:r>
            <a:r>
              <a:rPr lang="en-US" altLang="zh-TW" dirty="0">
                <a:ea typeface="新細明體" charset="-120"/>
              </a:rPr>
              <a:t> execution, </a:t>
            </a:r>
            <a:r>
              <a:rPr lang="en-US" altLang="zh-TW" dirty="0">
                <a:solidFill>
                  <a:srgbClr val="FF0000"/>
                </a:solidFill>
                <a:ea typeface="新細明體" charset="-120"/>
              </a:rPr>
              <a:t>loop</a:t>
            </a:r>
            <a:r>
              <a:rPr lang="en-US" altLang="zh-TW" dirty="0">
                <a:ea typeface="新細明體" charset="-120"/>
              </a:rPr>
              <a:t> is another common control flow</a:t>
            </a:r>
          </a:p>
          <a:p>
            <a:pPr eaLnBrk="1" hangingPunct="1"/>
            <a:endParaRPr lang="en-US" altLang="zh-TW" dirty="0">
              <a:ea typeface="新細明體" charset="-120"/>
            </a:endParaRPr>
          </a:p>
          <a:p>
            <a:pPr eaLnBrk="1" hangingPunct="1"/>
            <a:r>
              <a:rPr lang="en-US" altLang="zh-TW" dirty="0">
                <a:solidFill>
                  <a:srgbClr val="FF0000"/>
                </a:solidFill>
                <a:ea typeface="新細明體" charset="-120"/>
              </a:rPr>
              <a:t>while</a:t>
            </a:r>
            <a:r>
              <a:rPr lang="en-US" altLang="zh-TW" dirty="0">
                <a:ea typeface="新細明體" charset="-120"/>
              </a:rPr>
              <a:t> loop</a:t>
            </a:r>
          </a:p>
          <a:p>
            <a:pPr marL="0" indent="0" eaLnBrk="1" hangingPunct="1">
              <a:buNone/>
            </a:pPr>
            <a:endParaRPr lang="en-US" altLang="zh-TW" dirty="0">
              <a:ea typeface="新細明體" charset="-120"/>
            </a:endParaRPr>
          </a:p>
          <a:p>
            <a:pPr eaLnBrk="1" hangingPunct="1"/>
            <a:endParaRPr lang="en-US" altLang="zh-TW" dirty="0">
              <a:ea typeface="新細明體" charset="-120"/>
            </a:endParaRPr>
          </a:p>
          <a:p>
            <a:pPr eaLnBrk="1" hangingPunct="1"/>
            <a:endParaRPr lang="en-US" altLang="zh-TW" dirty="0">
              <a:ea typeface="新細明體" charset="-120"/>
            </a:endParaRPr>
          </a:p>
        </p:txBody>
      </p:sp>
      <p:pic>
        <p:nvPicPr>
          <p:cNvPr id="28674" name="Picture 2" descr="Image result for c++ loop fl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5589" y="1524000"/>
            <a:ext cx="248781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35109" y="2590800"/>
            <a:ext cx="67056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28"/>
          <p:cNvSpPr txBox="1"/>
          <p:nvPr/>
        </p:nvSpPr>
        <p:spPr>
          <a:xfrm>
            <a:off x="2937282" y="5577840"/>
            <a:ext cx="3006318" cy="738664"/>
          </a:xfrm>
          <a:prstGeom prst="rect">
            <a:avLst/>
          </a:prstGeom>
          <a:solidFill>
            <a:srgbClr val="DFDCB7">
              <a:lumMod val="90000"/>
            </a:srgbClr>
          </a:solidFill>
          <a:ln>
            <a:solidFill>
              <a:srgbClr val="DFDCB7">
                <a:lumMod val="50000"/>
              </a:srgb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itchFamily="49" charset="0"/>
              </a:rPr>
              <a:t>while</a:t>
            </a:r>
            <a:r>
              <a:rPr kumimoji="1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874B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itchFamily="49" charset="0"/>
              </a:rPr>
              <a:t>(</a:t>
            </a:r>
            <a:r>
              <a:rPr kumimoji="1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condition</a:t>
            </a:r>
            <a:r>
              <a:rPr kumimoji="1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874B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itchFamily="49" charset="0"/>
              </a:rPr>
              <a:t>){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    </a:t>
            </a:r>
            <a:r>
              <a:rPr kumimoji="1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doAction</a:t>
            </a:r>
            <a:r>
              <a:rPr kumimoji="1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F2B2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;</a:t>
            </a:r>
            <a:endParaRPr kumimoji="1" lang="en-US" sz="1400" b="1" i="0" u="none" strike="noStrike" kern="1200" cap="none" spc="0" normalizeH="0" baseline="0" noProof="0" dirty="0">
              <a:ln>
                <a:noFill/>
              </a:ln>
              <a:solidFill>
                <a:srgbClr val="874BB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itchFamily="49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874BB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itchFamily="49" charset="0"/>
              </a:rPr>
              <a:t>}</a:t>
            </a:r>
            <a:endParaRPr kumimoji="1" lang="en-US" sz="1400" b="1" i="0" u="none" strike="noStrike" kern="1200" cap="none" spc="0" normalizeH="0" baseline="0" noProof="0" dirty="0">
              <a:ln>
                <a:noFill/>
              </a:ln>
              <a:solidFill>
                <a:srgbClr val="2F2B2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Loop</a:t>
            </a:r>
          </a:p>
        </p:txBody>
      </p:sp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D56AD02-907E-4E82-8C36-3C226B448452}" type="slidenum">
              <a:rPr lang="zh-TW" altLang="en-US" smtClean="0"/>
              <a:pPr/>
              <a:t>3</a:t>
            </a:fld>
            <a:endParaRPr lang="en-US" altLang="zh-TW"/>
          </a:p>
        </p:txBody>
      </p:sp>
      <p:sp>
        <p:nvSpPr>
          <p:cNvPr id="8196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In general , a program loop consists </a:t>
            </a:r>
            <a:r>
              <a:rPr lang="en-US" altLang="zh-TW" dirty="0">
                <a:solidFill>
                  <a:srgbClr val="C00000"/>
                </a:solidFill>
                <a:ea typeface="新細明體" charset="-120"/>
              </a:rPr>
              <a:t>four</a:t>
            </a:r>
            <a:r>
              <a:rPr lang="en-US" altLang="zh-TW" dirty="0">
                <a:ea typeface="新細明體" charset="-120"/>
              </a:rPr>
              <a:t> parts:</a:t>
            </a:r>
          </a:p>
          <a:p>
            <a:pPr lvl="1" eaLnBrk="1" hangingPunct="1"/>
            <a:r>
              <a:rPr lang="en-US" altLang="zh-TW" dirty="0">
                <a:solidFill>
                  <a:srgbClr val="FF0000"/>
                </a:solidFill>
                <a:ea typeface="新細明體" charset="-120"/>
              </a:rPr>
              <a:t>Initialization</a:t>
            </a:r>
            <a:r>
              <a:rPr lang="en-US" altLang="zh-TW" dirty="0">
                <a:ea typeface="新細明體" charset="-120"/>
              </a:rPr>
              <a:t> statements</a:t>
            </a:r>
          </a:p>
          <a:p>
            <a:pPr lvl="1" eaLnBrk="1" hangingPunct="1"/>
            <a:r>
              <a:rPr lang="en-US" altLang="zh-TW" dirty="0">
                <a:ea typeface="新細明體" charset="-120"/>
              </a:rPr>
              <a:t>Body</a:t>
            </a:r>
          </a:p>
          <a:p>
            <a:pPr lvl="1" eaLnBrk="1" hangingPunct="1"/>
            <a:r>
              <a:rPr lang="en-US" altLang="zh-TW" dirty="0">
                <a:solidFill>
                  <a:srgbClr val="00B050"/>
                </a:solidFill>
                <a:ea typeface="新細明體" charset="-120"/>
              </a:rPr>
              <a:t>Exit condition</a:t>
            </a:r>
          </a:p>
          <a:p>
            <a:pPr lvl="1" eaLnBrk="1" hangingPunct="1"/>
            <a:r>
              <a:rPr lang="en-US" altLang="zh-TW" dirty="0">
                <a:solidFill>
                  <a:srgbClr val="C00000"/>
                </a:solidFill>
                <a:ea typeface="新細明體" charset="-120"/>
              </a:rPr>
              <a:t>Post</a:t>
            </a:r>
            <a:r>
              <a:rPr lang="en-US" altLang="zh-TW" dirty="0">
                <a:ea typeface="新細明體" charset="-120"/>
              </a:rPr>
              <a:t> loop statements (stepping forward to exit loop condition)</a:t>
            </a:r>
          </a:p>
        </p:txBody>
      </p:sp>
    </p:spTree>
    <p:extLst>
      <p:ext uri="{BB962C8B-B14F-4D97-AF65-F5344CB8AC3E}">
        <p14:creationId xmlns:p14="http://schemas.microsoft.com/office/powerpoint/2010/main" val="438486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F203841-F3B5-4AC6-AD0B-6361838DBB5F}" type="slidenum">
              <a:rPr lang="zh-TW" altLang="en-US" smtClean="0"/>
              <a:pPr/>
              <a:t>4</a:t>
            </a:fld>
            <a:endParaRPr lang="en-US" altLang="zh-TW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Another example to use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while</a:t>
            </a:r>
            <a:endParaRPr lang="en-US" altLang="zh-TW" sz="3400" dirty="0">
              <a:latin typeface="Times New Roman" pitchFamily="18" charset="0"/>
              <a:ea typeface="新細明體" charset="-120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209800"/>
            <a:ext cx="7772400" cy="39624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#include &lt;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" b="1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void main()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= 0, n;   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float   max, x;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" b="1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&lt;&lt; "The maximum value will be computed.\n";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&lt;&lt; "How many numbers do you wish to enter?  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&gt;&gt;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while (n &lt;= 0)  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/* ensure a positive number is entered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&lt;&lt; "\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nERROR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: Positive integer required.\n\n";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&lt;&lt; "How many numbers do you wish to enter?  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&gt;&gt;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}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/* To be continued in next page */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600200"/>
            <a:ext cx="57912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TW" sz="2800" dirty="0">
                <a:ea typeface="新細明體" charset="-120"/>
              </a:rPr>
              <a:t>Ensure a </a:t>
            </a:r>
            <a:r>
              <a:rPr lang="en-US" altLang="zh-TW" sz="2800" dirty="0">
                <a:solidFill>
                  <a:srgbClr val="C00000"/>
                </a:solidFill>
                <a:ea typeface="新細明體" charset="-120"/>
              </a:rPr>
              <a:t>positive</a:t>
            </a:r>
            <a:r>
              <a:rPr lang="en-US" altLang="zh-TW" sz="2800" dirty="0">
                <a:ea typeface="新細明體" charset="-120"/>
              </a:rPr>
              <a:t> number input?</a:t>
            </a:r>
          </a:p>
        </p:txBody>
      </p:sp>
    </p:spTree>
    <p:extLst>
      <p:ext uri="{BB962C8B-B14F-4D97-AF65-F5344CB8AC3E}">
        <p14:creationId xmlns:p14="http://schemas.microsoft.com/office/powerpoint/2010/main" val="25853104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8077200" cy="1144800"/>
          </a:xfrm>
        </p:spPr>
        <p:txBody>
          <a:bodyPr>
            <a:normAutofit/>
          </a:bodyPr>
          <a:lstStyle/>
          <a:p>
            <a:r>
              <a:rPr lang="en-US" altLang="zh-TW" dirty="0"/>
              <a:t>Another example to use </a:t>
            </a:r>
            <a:r>
              <a:rPr lang="en-US" altLang="zh-TW" dirty="0">
                <a:latin typeface="Courier New" pitchFamily="49" charset="0"/>
              </a:rPr>
              <a:t>while</a:t>
            </a:r>
            <a:endParaRPr lang="en-US" altLang="zh-TW" sz="3400" dirty="0">
              <a:latin typeface="Courier" pitchFamily="49" charset="0"/>
              <a:ea typeface="新細明體" charset="-120"/>
            </a:endParaRPr>
          </a:p>
        </p:txBody>
      </p:sp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39D9CC1-53B1-4A17-AE73-5B4421F00E7C}" type="slidenum">
              <a:rPr lang="zh-TW" altLang="en-US" smtClean="0"/>
              <a:pPr/>
              <a:t>5</a:t>
            </a:fld>
            <a:endParaRPr lang="en-US" altLang="zh-TW"/>
          </a:p>
        </p:txBody>
      </p:sp>
      <p:sp>
        <p:nvSpPr>
          <p:cNvPr id="1229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438400"/>
            <a:ext cx="7772400" cy="39624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&lt;&lt; "\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nEnter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“ &lt;&lt; n &lt;&lt; “ real numbers:  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&gt;&gt; x;  /* read 1st number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max = 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/* pick the largest number in while-loop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while (++</a:t>
            </a:r>
            <a:r>
              <a:rPr lang="en-US" altLang="zh-TW" sz="17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 &lt; n)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&gt;&gt; x;  /* read another number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	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&lt;&lt; “The ” &lt;&lt;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&lt;&lt; “-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th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num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is: ” &lt;&lt; x &lt;&lt;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  if (max &lt; x)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     max = 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}</a:t>
            </a:r>
          </a:p>
          <a:p>
            <a:pPr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 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&lt;&lt; "\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nMaximum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 value:  " &lt;&lt; max &lt;&lt; </a:t>
            </a:r>
            <a:r>
              <a:rPr lang="en-US" altLang="zh-TW" sz="1700" b="1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700" b="1" dirty="0">
                <a:latin typeface="Courier New" pitchFamily="49" charset="0"/>
                <a:ea typeface="新細明體" charset="-120"/>
              </a:rPr>
              <a:t>}</a:t>
            </a:r>
            <a:endParaRPr lang="en-US" altLang="zh-TW" sz="2300" b="1" dirty="0">
              <a:latin typeface="Courier New" pitchFamily="49" charset="0"/>
              <a:ea typeface="新細明體" charset="-12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676400"/>
            <a:ext cx="7162800" cy="609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TW" sz="2800">
                <a:ea typeface="新細明體" charset="-120"/>
              </a:rPr>
              <a:t>Repetitive execution </a:t>
            </a:r>
            <a:r>
              <a:rPr lang="en-US" altLang="zh-TW" sz="2800" dirty="0">
                <a:ea typeface="新細明體" charset="-120"/>
              </a:rPr>
              <a:t>based on user’s input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latin typeface="Courier New" pitchFamily="49" charset="0"/>
                <a:ea typeface="新細明體" charset="-120"/>
              </a:rPr>
              <a:t>do</a:t>
            </a:r>
            <a:r>
              <a:rPr lang="en-US" altLang="zh-TW">
                <a:ea typeface="新細明體" charset="-120"/>
              </a:rPr>
              <a:t> statement</a:t>
            </a:r>
          </a:p>
        </p:txBody>
      </p:sp>
      <p:sp>
        <p:nvSpPr>
          <p:cNvPr id="1331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714D08C-95CE-4503-892D-9407218476F2}" type="slidenum">
              <a:rPr lang="zh-TW" altLang="en-US" smtClean="0"/>
              <a:pPr/>
              <a:t>6</a:t>
            </a:fld>
            <a:endParaRPr lang="en-US" altLang="zh-TW"/>
          </a:p>
        </p:txBody>
      </p:sp>
      <p:sp>
        <p:nvSpPr>
          <p:cNvPr id="1331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905000"/>
            <a:ext cx="7772400" cy="4267200"/>
          </a:xfrm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General form of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do</a:t>
            </a:r>
            <a:r>
              <a:rPr lang="en-US" altLang="zh-TW" sz="2000" dirty="0">
                <a:ea typeface="新細明體" charset="-120"/>
              </a:rPr>
              <a:t> statement (</a:t>
            </a:r>
            <a:r>
              <a:rPr lang="en-US" altLang="zh-TW" sz="2000" i="1" dirty="0">
                <a:ea typeface="新細明體" charset="-120"/>
              </a:rPr>
              <a:t>repetition</a:t>
            </a:r>
            <a:r>
              <a:rPr lang="en-US" altLang="zh-TW" sz="2000" dirty="0">
                <a:ea typeface="新細明體" charset="-120"/>
              </a:rPr>
              <a:t> statement)</a:t>
            </a:r>
            <a:endParaRPr lang="en-US" altLang="zh-TW" sz="1000" dirty="0">
              <a:ea typeface="新細明體" charset="-120"/>
            </a:endParaRPr>
          </a:p>
          <a:p>
            <a:pPr lvl="1" eaLnBrk="1" hangingPunct="1"/>
            <a:endParaRPr lang="en-US" altLang="zh-TW" sz="600" dirty="0">
              <a:ea typeface="新細明體" charset="-120"/>
            </a:endParaRP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do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{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	 statement(s);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}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while</a:t>
            </a: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 (expression);</a:t>
            </a:r>
          </a:p>
          <a:p>
            <a:pPr lvl="2" eaLnBrk="1" hangingPunct="1">
              <a:buFont typeface="Wingdings" pitchFamily="2" charset="2"/>
              <a:buNone/>
            </a:pPr>
            <a:endParaRPr lang="en-US" altLang="zh-TW" sz="5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Semantics:</a:t>
            </a:r>
          </a:p>
          <a:p>
            <a:pPr lvl="1" eaLnBrk="1" hangingPunct="1"/>
            <a:r>
              <a:rPr lang="en-US" altLang="zh-TW" sz="1800" dirty="0">
                <a:latin typeface="Courier New" pitchFamily="49" charset="0"/>
                <a:ea typeface="新細明體" charset="-120"/>
              </a:rPr>
              <a:t>statement</a:t>
            </a:r>
            <a:r>
              <a:rPr lang="en-US" altLang="zh-TW" sz="1800" dirty="0">
                <a:ea typeface="新細明體" charset="-120"/>
              </a:rPr>
              <a:t> is executed first; thus the </a:t>
            </a:r>
            <a:r>
              <a:rPr lang="en-US" altLang="zh-TW" sz="1800" b="1" dirty="0">
                <a:solidFill>
                  <a:srgbClr val="FF0000"/>
                </a:solidFill>
                <a:ea typeface="新細明體" charset="-120"/>
              </a:rPr>
              <a:t>loop</a:t>
            </a:r>
            <a:r>
              <a:rPr lang="en-US" altLang="zh-TW" sz="1800" dirty="0">
                <a:ea typeface="新細明體" charset="-120"/>
              </a:rPr>
              <a:t> body is run </a:t>
            </a:r>
            <a:r>
              <a:rPr lang="en-US" altLang="zh-TW" sz="1800" b="1" dirty="0">
                <a:solidFill>
                  <a:srgbClr val="FF0000"/>
                </a:solidFill>
                <a:ea typeface="新細明體" charset="-120"/>
              </a:rPr>
              <a:t>at least once</a:t>
            </a:r>
          </a:p>
          <a:p>
            <a:pPr lvl="1" eaLnBrk="1" hangingPunct="1"/>
            <a:r>
              <a:rPr lang="en-US" altLang="zh-TW" sz="1800" dirty="0">
                <a:ea typeface="新細明體" charset="-120"/>
              </a:rPr>
              <a:t>If the value of </a:t>
            </a:r>
            <a:r>
              <a:rPr lang="en-US" altLang="zh-TW" sz="1800" dirty="0">
                <a:latin typeface="Courier New" pitchFamily="49" charset="0"/>
                <a:ea typeface="新細明體" charset="-120"/>
              </a:rPr>
              <a:t>expression</a:t>
            </a:r>
            <a:r>
              <a:rPr lang="en-US" altLang="zh-TW" sz="1800" dirty="0">
                <a:ea typeface="新細明體" charset="-120"/>
              </a:rPr>
              <a:t> is non-zero (</a:t>
            </a:r>
            <a:r>
              <a:rPr lang="en-US" altLang="zh-TW" sz="1800" i="1" dirty="0">
                <a:ea typeface="新細明體" charset="-120"/>
              </a:rPr>
              <a:t>true</a:t>
            </a:r>
            <a:r>
              <a:rPr lang="en-US" altLang="zh-TW" sz="1800" dirty="0">
                <a:ea typeface="新細明體" charset="-120"/>
              </a:rPr>
              <a:t>), the loop repeats; otherwise, the loop terminates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While vs Do while </a:t>
            </a:r>
          </a:p>
        </p:txBody>
      </p:sp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21BDB3B-2066-4ADE-B6C2-6D9CB50900BE}" type="slidenum">
              <a:rPr lang="zh-TW" altLang="en-US" smtClean="0"/>
              <a:pPr/>
              <a:t>7</a:t>
            </a:fld>
            <a:endParaRPr lang="en-US" altLang="zh-TW"/>
          </a:p>
        </p:txBody>
      </p:sp>
      <p:graphicFrame>
        <p:nvGraphicFramePr>
          <p:cNvPr id="15364" name="Object 3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91189015"/>
              </p:ext>
            </p:extLst>
          </p:nvPr>
        </p:nvGraphicFramePr>
        <p:xfrm>
          <a:off x="1755775" y="1611313"/>
          <a:ext cx="6088063" cy="424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2" name="Visio" r:id="rId4" imgW="6470860" imgH="4512024" progId="Visio.Drawing.11">
                  <p:embed/>
                </p:oleObj>
              </mc:Choice>
              <mc:Fallback>
                <p:oleObj name="Visio" r:id="rId4" imgW="6470860" imgH="4512024" progId="Visio.Drawing.11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5775" y="1611313"/>
                        <a:ext cx="6088063" cy="424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Example of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do</a:t>
            </a:r>
            <a:r>
              <a:rPr lang="en-US" altLang="zh-TW">
                <a:ea typeface="新細明體" charset="-120"/>
              </a:rPr>
              <a:t> statement</a:t>
            </a:r>
            <a:endParaRPr lang="en-US" altLang="zh-TW" sz="3400">
              <a:ea typeface="新細明體" charset="-120"/>
            </a:endParaRPr>
          </a:p>
        </p:txBody>
      </p:sp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08C6742-2A38-4C9C-9941-35675935D07F}" type="slidenum">
              <a:rPr lang="zh-TW" altLang="en-US" smtClean="0"/>
              <a:pPr/>
              <a:t>8</a:t>
            </a:fld>
            <a:endParaRPr lang="en-US" altLang="zh-TW"/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84363"/>
            <a:ext cx="7496175" cy="4135437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error;  /* no Boolean type support */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do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&lt;&lt; “Input a positive integer: “;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&gt;&gt;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if (error = (n &lt;= 0))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&lt;&lt; “\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nError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: negative input!\n”;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} while (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error</a:t>
            </a:r>
            <a:r>
              <a:rPr lang="en-US" altLang="zh-TW" sz="20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);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>
                <a:ea typeface="新細明體" charset="-120"/>
              </a:rPr>
              <a:t>For-loop </a:t>
            </a:r>
            <a:r>
              <a:rPr lang="en-US" altLang="zh-TW">
                <a:ea typeface="新細明體" charset="-120"/>
              </a:rPr>
              <a:t>statement</a:t>
            </a:r>
            <a:endParaRPr lang="en-GB" altLang="zh-TW">
              <a:ea typeface="新細明體" charset="-120"/>
            </a:endParaRP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FF92417-1555-4FEE-98B9-402D338340AD}" type="slidenum">
              <a:rPr lang="zh-TW" altLang="en-US" smtClean="0"/>
              <a:pPr/>
              <a:t>9</a:t>
            </a:fld>
            <a:endParaRPr lang="en-US" altLang="zh-TW"/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038600" y="1523999"/>
            <a:ext cx="4419600" cy="2074927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endParaRPr lang="en-GB" altLang="zh-TW" sz="1900" b="1" dirty="0">
              <a:latin typeface="Courier New" pitchFamily="49" charset="0"/>
              <a:ea typeface="新細明體" charset="-120"/>
            </a:endParaRP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sz="1900" b="1" dirty="0">
                <a:latin typeface="Courier New" pitchFamily="49" charset="0"/>
                <a:ea typeface="新細明體" charset="-120"/>
              </a:rPr>
              <a:t>for</a:t>
            </a:r>
            <a:r>
              <a:rPr lang="en-GB" altLang="zh-TW" sz="1900" dirty="0">
                <a:latin typeface="Courier New" pitchFamily="49" charset="0"/>
                <a:ea typeface="新細明體" charset="-120"/>
              </a:rPr>
              <a:t>(</a:t>
            </a:r>
            <a:r>
              <a:rPr lang="en-GB" altLang="zh-TW" sz="19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expr1</a:t>
            </a:r>
            <a:r>
              <a:rPr lang="en-GB" altLang="zh-TW" sz="1900" dirty="0">
                <a:latin typeface="Courier New" pitchFamily="49" charset="0"/>
                <a:ea typeface="新細明體" charset="-120"/>
              </a:rPr>
              <a:t>; </a:t>
            </a:r>
            <a:r>
              <a:rPr lang="en-GB" altLang="zh-TW" sz="1900" b="1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expr2</a:t>
            </a:r>
            <a:r>
              <a:rPr lang="en-GB" altLang="zh-TW" sz="1900" dirty="0">
                <a:latin typeface="Courier New" pitchFamily="49" charset="0"/>
                <a:ea typeface="新細明體" charset="-120"/>
              </a:rPr>
              <a:t>; </a:t>
            </a:r>
            <a:r>
              <a:rPr lang="en-GB" altLang="zh-TW" sz="19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expr3</a:t>
            </a:r>
            <a:r>
              <a:rPr lang="en-GB" altLang="zh-TW" sz="1900" dirty="0">
                <a:latin typeface="Courier New" pitchFamily="49" charset="0"/>
                <a:ea typeface="新細明體" charset="-120"/>
              </a:rPr>
              <a:t>)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sz="1900" b="1" dirty="0">
                <a:latin typeface="Courier New" pitchFamily="49" charset="0"/>
                <a:ea typeface="新細明體" charset="-120"/>
              </a:rPr>
              <a:t>{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sz="1900" dirty="0">
                <a:latin typeface="Courier New" pitchFamily="49" charset="0"/>
                <a:ea typeface="新細明體" charset="-120"/>
              </a:rPr>
              <a:t>	loop statements;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endParaRPr lang="en-GB" altLang="zh-TW" sz="19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sz="1900" b="1" dirty="0">
                <a:latin typeface="Courier New" pitchFamily="49" charset="0"/>
                <a:ea typeface="新細明體" charset="-120"/>
              </a:rPr>
              <a:t>}</a:t>
            </a:r>
            <a:endParaRPr lang="en-GB" altLang="zh-TW" sz="1900" dirty="0">
              <a:ea typeface="新細明體" charset="-12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400" y="1524000"/>
            <a:ext cx="2971800" cy="2074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expr1</a:t>
            </a:r>
            <a:r>
              <a:rPr lang="en-GB" altLang="zh-TW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b="1" dirty="0">
                <a:latin typeface="Courier New" pitchFamily="49" charset="0"/>
                <a:ea typeface="新細明體" charset="-120"/>
              </a:rPr>
              <a:t>while</a:t>
            </a:r>
            <a:r>
              <a:rPr lang="en-GB" altLang="zh-TW" dirty="0">
                <a:latin typeface="Courier New" pitchFamily="49" charset="0"/>
                <a:ea typeface="新細明體" charset="-120"/>
              </a:rPr>
              <a:t>(</a:t>
            </a:r>
            <a:r>
              <a:rPr lang="en-GB" altLang="zh-TW" b="1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expr2</a:t>
            </a:r>
            <a:r>
              <a:rPr lang="en-GB" altLang="zh-TW" dirty="0">
                <a:latin typeface="Courier New" pitchFamily="49" charset="0"/>
                <a:ea typeface="新細明體" charset="-120"/>
              </a:rPr>
              <a:t>)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b="1" dirty="0">
                <a:latin typeface="Courier New" pitchFamily="49" charset="0"/>
                <a:ea typeface="新細明體" charset="-120"/>
              </a:rPr>
              <a:t>{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dirty="0">
                <a:latin typeface="Courier New" pitchFamily="49" charset="0"/>
                <a:ea typeface="新細明體" charset="-120"/>
              </a:rPr>
              <a:t>   loop statements;</a:t>
            </a: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dirty="0">
                <a:latin typeface="Courier New" pitchFamily="49" charset="0"/>
                <a:ea typeface="新細明體" charset="-120"/>
              </a:rPr>
              <a:t>   </a:t>
            </a:r>
            <a:r>
              <a:rPr lang="en-GB" altLang="zh-TW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expr3;</a:t>
            </a:r>
            <a:endParaRPr lang="en-GB" altLang="zh-TW" dirty="0">
              <a:latin typeface="Courier New" pitchFamily="49" charset="0"/>
              <a:ea typeface="新細明體" charset="-120"/>
            </a:endParaRPr>
          </a:p>
          <a:p>
            <a:pPr eaLnBrk="1" hangingPunct="1">
              <a:spcBef>
                <a:spcPts val="500"/>
              </a:spcBef>
              <a:buFont typeface="Courier New" pitchFamily="49" charset="0"/>
              <a:buNone/>
            </a:pPr>
            <a:r>
              <a:rPr lang="en-GB" altLang="zh-TW" b="1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3886200"/>
            <a:ext cx="7772400" cy="2362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</a:pPr>
            <a:r>
              <a:rPr lang="en-GB" altLang="zh-TW" sz="2200" dirty="0">
                <a:ea typeface="新細明體" charset="-120"/>
              </a:rPr>
              <a:t>The loop statements is executed as long as </a:t>
            </a:r>
            <a:r>
              <a:rPr lang="en-GB" altLang="zh-TW" sz="2200" b="1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expr2</a:t>
            </a:r>
            <a:r>
              <a:rPr lang="en-GB" altLang="zh-TW" sz="2200" dirty="0">
                <a:ea typeface="新細明體" charset="-120"/>
              </a:rPr>
              <a:t> is true. When </a:t>
            </a:r>
          </a:p>
          <a:p>
            <a:pPr fontAlgn="auto">
              <a:spcBef>
                <a:spcPts val="500"/>
              </a:spcBef>
              <a:spcAft>
                <a:spcPts val="0"/>
              </a:spcAft>
              <a:buFont typeface="Courier New" pitchFamily="49" charset="0"/>
              <a:buNone/>
            </a:pPr>
            <a:r>
              <a:rPr lang="en-GB" altLang="zh-TW" sz="2200" b="1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expr2</a:t>
            </a:r>
            <a:r>
              <a:rPr lang="en-GB" altLang="zh-TW" sz="2200" dirty="0">
                <a:ea typeface="新細明體" charset="-120"/>
              </a:rPr>
              <a:t> becomes false, the loop ends</a:t>
            </a:r>
            <a:r>
              <a:rPr lang="en-US" altLang="zh-HK" sz="2200" dirty="0">
                <a:ea typeface="新細明體" charset="-120"/>
              </a:rPr>
              <a:t> (e.g., </a:t>
            </a:r>
            <a:r>
              <a:rPr lang="en-US" altLang="zh-HK" sz="2200" b="1" i="1" dirty="0" err="1">
                <a:ea typeface="新細明體" charset="-120"/>
              </a:rPr>
              <a:t>i</a:t>
            </a:r>
            <a:r>
              <a:rPr lang="en-US" altLang="zh-HK" sz="2200" b="1" i="1" dirty="0">
                <a:ea typeface="新細明體" charset="-120"/>
              </a:rPr>
              <a:t>&lt;10</a:t>
            </a:r>
            <a:r>
              <a:rPr lang="en-US" altLang="zh-HK" sz="2200" dirty="0">
                <a:ea typeface="新細明體" charset="-120"/>
              </a:rPr>
              <a:t>)</a:t>
            </a:r>
            <a:r>
              <a:rPr lang="en-GB" altLang="zh-TW" sz="2200" dirty="0">
                <a:ea typeface="新細明體" charset="-120"/>
              </a:rPr>
              <a:t>.</a:t>
            </a:r>
          </a:p>
          <a:p>
            <a:pPr marL="273050" indent="-273050" fontAlgn="auto">
              <a:lnSpc>
                <a:spcPct val="97000"/>
              </a:lnSpc>
              <a:spcAft>
                <a:spcPts val="0"/>
              </a:spcAft>
              <a:buFont typeface="Wingdings" pitchFamily="2" charset="2"/>
              <a:buNone/>
              <a:tabLst>
                <a:tab pos="287338" algn="l"/>
              </a:tabLst>
            </a:pPr>
            <a:r>
              <a:rPr lang="en-US" altLang="zh-HK" sz="22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expr1</a:t>
            </a:r>
            <a:r>
              <a:rPr lang="en-US" altLang="zh-HK" sz="2200" dirty="0">
                <a:ea typeface="新細明體" charset="-120"/>
              </a:rPr>
              <a:t>: Executed before entering the loop. Often used for variable initialization (e.g., </a:t>
            </a:r>
            <a:r>
              <a:rPr lang="en-US" altLang="zh-HK" sz="2200" b="1" i="1" dirty="0" err="1">
                <a:ea typeface="新細明體" charset="-120"/>
              </a:rPr>
              <a:t>int</a:t>
            </a:r>
            <a:r>
              <a:rPr lang="en-US" altLang="zh-HK" sz="2200" b="1" i="1" dirty="0">
                <a:ea typeface="新細明體" charset="-120"/>
              </a:rPr>
              <a:t> </a:t>
            </a:r>
            <a:r>
              <a:rPr lang="en-US" altLang="zh-HK" sz="2200" b="1" i="1" dirty="0" err="1">
                <a:ea typeface="新細明體" charset="-120"/>
              </a:rPr>
              <a:t>i</a:t>
            </a:r>
            <a:r>
              <a:rPr lang="en-US" altLang="zh-HK" sz="2200" b="1" i="1" dirty="0">
                <a:ea typeface="新細明體" charset="-120"/>
              </a:rPr>
              <a:t>=0</a:t>
            </a:r>
            <a:r>
              <a:rPr lang="en-US" altLang="zh-HK" sz="2200" dirty="0">
                <a:ea typeface="新細明體" charset="-120"/>
              </a:rPr>
              <a:t>).</a:t>
            </a:r>
          </a:p>
          <a:p>
            <a:pPr fontAlgn="auto">
              <a:lnSpc>
                <a:spcPct val="97000"/>
              </a:lnSpc>
              <a:spcAft>
                <a:spcPts val="0"/>
              </a:spcAft>
              <a:buFont typeface="Wingdings" pitchFamily="2" charset="2"/>
              <a:buNone/>
            </a:pPr>
            <a:r>
              <a:rPr lang="en-US" altLang="zh-HK" sz="22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expr3</a:t>
            </a:r>
            <a:r>
              <a:rPr lang="en-US" altLang="zh-HK" sz="2200" dirty="0">
                <a:ea typeface="新細明體" charset="-120"/>
              </a:rPr>
              <a:t>: For each iteration, expr3 is executed after executing the loop body. Often used to </a:t>
            </a:r>
            <a:r>
              <a:rPr lang="en-US" altLang="zh-HK" sz="2200" dirty="0">
                <a:solidFill>
                  <a:srgbClr val="FF0000"/>
                </a:solidFill>
                <a:ea typeface="新細明體" charset="-120"/>
              </a:rPr>
              <a:t>update</a:t>
            </a:r>
            <a:r>
              <a:rPr lang="en-US" altLang="zh-HK" sz="2200" dirty="0">
                <a:ea typeface="新細明體" charset="-120"/>
              </a:rPr>
              <a:t> the counter variables (e.g., </a:t>
            </a:r>
            <a:r>
              <a:rPr lang="en-US" altLang="zh-HK" sz="2200" b="1" i="1" dirty="0" err="1">
                <a:ea typeface="新細明體" charset="-120"/>
              </a:rPr>
              <a:t>i</a:t>
            </a:r>
            <a:r>
              <a:rPr lang="en-US" altLang="zh-HK" sz="2200" b="1" i="1" dirty="0">
                <a:ea typeface="新細明體" charset="-120"/>
              </a:rPr>
              <a:t>++</a:t>
            </a:r>
            <a:r>
              <a:rPr lang="en-US" altLang="zh-HK" sz="2200" dirty="0">
                <a:ea typeface="新細明體" charset="-120"/>
              </a:rPr>
              <a:t>).</a:t>
            </a:r>
            <a:endParaRPr lang="en-GB" altLang="zh-TW" sz="1900" dirty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3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Examples of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for</a:t>
            </a:r>
            <a:endParaRPr lang="en-US" altLang="zh-TW" sz="3400" dirty="0">
              <a:latin typeface="Courier" pitchFamily="49" charset="0"/>
              <a:ea typeface="新細明體" charset="-120"/>
            </a:endParaRPr>
          </a:p>
        </p:txBody>
      </p:sp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DBF3AD1-B205-4490-91CC-5225943821B7}" type="slidenum">
              <a:rPr lang="zh-TW" altLang="en-US" smtClean="0"/>
              <a:pPr/>
              <a:t>10</a:t>
            </a:fld>
            <a:endParaRPr lang="en-US" altLang="zh-TW"/>
          </a:p>
        </p:txBody>
      </p:sp>
      <p:sp>
        <p:nvSpPr>
          <p:cNvPr id="1843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905000"/>
            <a:ext cx="4267200" cy="4114800"/>
          </a:xfrm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#include &lt;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iostream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using namespace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std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0" b="1" dirty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void main()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int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 for(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=0;i&lt;10;i++)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		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&lt;&lt;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&lt;&lt;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endl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}</a:t>
            </a:r>
          </a:p>
        </p:txBody>
      </p:sp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4800600" y="1905000"/>
            <a:ext cx="4267200" cy="4114800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#include &lt;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iostream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using namespace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std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endParaRPr lang="en-US" altLang="zh-TW" sz="2000" b="1" dirty="0">
              <a:latin typeface="Courier New" pitchFamily="49" charset="0"/>
              <a:ea typeface="新細明體" charset="-120"/>
              <a:cs typeface="Courier New" pitchFamily="49" charset="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void main() 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	for(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int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=0;i&lt;10;i++)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  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     if(i%2==0)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	  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&lt;&lt;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i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&lt;&lt;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  <a:cs typeface="Courier New" pitchFamily="49" charset="0"/>
              </a:rPr>
              <a:t>endl</a:t>
            </a: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   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016604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C9AA02-E394-4821-BD6B-ACCAC018F4AE}" type="slidenum">
              <a:rPr lang="en-US"/>
              <a:pPr eaLnBrk="1" hangingPunct="1"/>
              <a:t>11</a:t>
            </a:fld>
            <a:endParaRPr lang="en-US"/>
          </a:p>
        </p:txBody>
      </p:sp>
      <p:sp>
        <p:nvSpPr>
          <p:cNvPr id="3994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Courier New" pitchFamily="49" charset="0"/>
              </a:rPr>
              <a:t>for</a:t>
            </a:r>
            <a:r>
              <a:rPr lang="en-US" sz="4000" dirty="0"/>
              <a:t> Loop: Syntax Error</a:t>
            </a:r>
          </a:p>
        </p:txBody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1805" y="1585686"/>
            <a:ext cx="7772400" cy="50292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for (</a:t>
            </a:r>
            <a:r>
              <a:rPr lang="en-US" sz="2000" b="1" dirty="0" err="1">
                <a:solidFill>
                  <a:srgbClr val="FF0000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FF0000"/>
                </a:solidFill>
                <a:latin typeface="Courier New" pitchFamily="49" charset="0"/>
              </a:rPr>
              <a:t> k</a:t>
            </a:r>
            <a:r>
              <a:rPr lang="en-US" sz="2000" b="1" dirty="0">
                <a:latin typeface="Courier New" pitchFamily="49" charset="0"/>
              </a:rPr>
              <a:t> = 1; k &lt;= 8; k++)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{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cout</a:t>
            </a:r>
            <a:r>
              <a:rPr lang="en-US" sz="2000" b="1" dirty="0">
                <a:latin typeface="Courier New" pitchFamily="49" charset="0"/>
              </a:rPr>
              <a:t> &lt;&lt; "log(" &lt;&lt; k &lt;&lt; ") = "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       &lt;&lt; log(double(k)) &lt;&lt; </a:t>
            </a:r>
            <a:r>
              <a:rPr lang="en-US" sz="2000" b="1" dirty="0" err="1">
                <a:latin typeface="Courier New" pitchFamily="49" charset="0"/>
              </a:rPr>
              <a:t>endl</a:t>
            </a:r>
            <a:r>
              <a:rPr lang="en-US" sz="2000" b="1" dirty="0">
                <a:latin typeface="Courier New" pitchFamily="49" charset="0"/>
              </a:rPr>
              <a:t>;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cout</a:t>
            </a:r>
            <a:r>
              <a:rPr lang="en-US" sz="2000" b="1" dirty="0">
                <a:latin typeface="Courier New" pitchFamily="49" charset="0"/>
              </a:rPr>
              <a:t> &lt;&lt; </a:t>
            </a:r>
            <a:r>
              <a:rPr lang="en-US" sz="2000" b="1" dirty="0">
                <a:solidFill>
                  <a:srgbClr val="C00000"/>
                </a:solidFill>
                <a:latin typeface="Courier New" pitchFamily="49" charset="0"/>
              </a:rPr>
              <a:t>k</a:t>
            </a:r>
            <a:r>
              <a:rPr lang="en-US" sz="2000" b="1" dirty="0">
                <a:latin typeface="Courier New" pitchFamily="49" charset="0"/>
              </a:rPr>
              <a:t> &lt;&lt; </a:t>
            </a:r>
            <a:r>
              <a:rPr lang="en-US" sz="2000" b="1" dirty="0" err="1">
                <a:latin typeface="Courier New" pitchFamily="49" charset="0"/>
              </a:rPr>
              <a:t>endl</a:t>
            </a:r>
            <a:r>
              <a:rPr lang="en-US" sz="2000" b="1" dirty="0">
                <a:latin typeface="Courier New" pitchFamily="49" charset="0"/>
              </a:rPr>
              <a:t>;  </a:t>
            </a:r>
            <a:r>
              <a:rPr lang="en-US" sz="2000" b="1" dirty="0">
                <a:solidFill>
                  <a:srgbClr val="CC3300"/>
                </a:solidFill>
                <a:latin typeface="Courier New" pitchFamily="49" charset="0"/>
              </a:rPr>
              <a:t>// SYNTAX ERROR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sz="2000" b="1" dirty="0">
              <a:solidFill>
                <a:schemeClr val="hlink"/>
              </a:solidFill>
              <a:latin typeface="Courier New" pitchFamily="49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// Variable k can be declared before the for-loop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solidFill>
                  <a:srgbClr val="00C005"/>
                </a:solidFill>
                <a:latin typeface="Courier New" pitchFamily="49" charset="0"/>
              </a:rPr>
              <a:t>int</a:t>
            </a:r>
            <a:r>
              <a:rPr lang="en-US" sz="2000" b="1" dirty="0">
                <a:solidFill>
                  <a:srgbClr val="00C005"/>
                </a:solidFill>
                <a:latin typeface="Courier New" pitchFamily="49" charset="0"/>
              </a:rPr>
              <a:t> k=0;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for (k = 1; k &lt;= 8; k++)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{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</a:t>
            </a:r>
            <a:r>
              <a:rPr lang="en-US" sz="2000" b="1" dirty="0" err="1">
                <a:latin typeface="Courier New" pitchFamily="49" charset="0"/>
              </a:rPr>
              <a:t>cout</a:t>
            </a:r>
            <a:r>
              <a:rPr lang="en-US" sz="2000" b="1" dirty="0">
                <a:latin typeface="Courier New" pitchFamily="49" charset="0"/>
              </a:rPr>
              <a:t> &lt;&lt; "</a:t>
            </a:r>
            <a:r>
              <a:rPr lang="en-US" sz="2000" b="1" dirty="0" err="1">
                <a:latin typeface="Courier New" pitchFamily="49" charset="0"/>
              </a:rPr>
              <a:t>sqrt</a:t>
            </a:r>
            <a:r>
              <a:rPr lang="en-US" sz="2000" b="1" dirty="0">
                <a:latin typeface="Courier New" pitchFamily="49" charset="0"/>
              </a:rPr>
              <a:t>(" &lt;&lt; k &lt;&lt; ") = "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       &lt;&lt; </a:t>
            </a:r>
            <a:r>
              <a:rPr lang="en-US" sz="2000" b="1" dirty="0" err="1">
                <a:latin typeface="Courier New" pitchFamily="49" charset="0"/>
              </a:rPr>
              <a:t>sqrt</a:t>
            </a:r>
            <a:r>
              <a:rPr lang="en-US" sz="2000" b="1" dirty="0">
                <a:latin typeface="Courier New" pitchFamily="49" charset="0"/>
              </a:rPr>
              <a:t>(k) &lt;&lt; </a:t>
            </a:r>
            <a:r>
              <a:rPr lang="en-US" sz="2000" b="1" dirty="0" err="1">
                <a:latin typeface="Courier New" pitchFamily="49" charset="0"/>
              </a:rPr>
              <a:t>endl</a:t>
            </a:r>
            <a:r>
              <a:rPr lang="en-US" sz="2000" b="1" dirty="0">
                <a:latin typeface="Courier New" pitchFamily="49" charset="0"/>
              </a:rPr>
              <a:t>;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}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sz="2000" b="1" dirty="0">
                <a:latin typeface="Courier New" pitchFamily="49" charset="0"/>
              </a:rPr>
              <a:t>  </a:t>
            </a:r>
            <a:r>
              <a:rPr lang="en-US" sz="2000" b="1" dirty="0" err="1">
                <a:latin typeface="Courier New" pitchFamily="49" charset="0"/>
              </a:rPr>
              <a:t>cout</a:t>
            </a:r>
            <a:r>
              <a:rPr lang="en-US" sz="2000" b="1" dirty="0">
                <a:latin typeface="Courier New" pitchFamily="49" charset="0"/>
              </a:rPr>
              <a:t> &lt;&lt; </a:t>
            </a:r>
            <a:r>
              <a:rPr lang="en-US" sz="2000" b="1" dirty="0">
                <a:solidFill>
                  <a:srgbClr val="00B050"/>
                </a:solidFill>
                <a:latin typeface="Courier New" pitchFamily="49" charset="0"/>
              </a:rPr>
              <a:t>k</a:t>
            </a:r>
            <a:r>
              <a:rPr lang="en-US" sz="2000" b="1" dirty="0">
                <a:latin typeface="Courier New" pitchFamily="49" charset="0"/>
              </a:rPr>
              <a:t> &lt;&lt; </a:t>
            </a:r>
            <a:r>
              <a:rPr lang="en-US" sz="2000" b="1" dirty="0" err="1">
                <a:latin typeface="Courier New" pitchFamily="49" charset="0"/>
              </a:rPr>
              <a:t>endl</a:t>
            </a:r>
            <a:r>
              <a:rPr lang="en-US" sz="2000" b="1" dirty="0">
                <a:latin typeface="Courier New" pitchFamily="49" charset="0"/>
              </a:rPr>
              <a:t>;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56726" y="2057400"/>
            <a:ext cx="24384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The variable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</a:t>
            </a:r>
            <a:r>
              <a:rPr lang="en-US" b="1" dirty="0"/>
              <a:t> is </a:t>
            </a:r>
            <a:r>
              <a:rPr lang="en-US" b="1" dirty="0">
                <a:solidFill>
                  <a:srgbClr val="C00000"/>
                </a:solidFill>
              </a:rPr>
              <a:t>declared within </a:t>
            </a:r>
            <a:r>
              <a:rPr lang="en-US" b="1" dirty="0"/>
              <a:t>the for-loop statement. It is </a:t>
            </a:r>
            <a:r>
              <a:rPr lang="en-US" b="1" dirty="0">
                <a:solidFill>
                  <a:srgbClr val="C00000"/>
                </a:solidFill>
              </a:rPr>
              <a:t>not visible/accessible outside</a:t>
            </a:r>
            <a:r>
              <a:rPr lang="en-US" b="1" dirty="0"/>
              <a:t> the for-loop.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2895600"/>
            <a:ext cx="72167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66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860" y="5932741"/>
            <a:ext cx="84991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6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8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nimBg="1"/>
      <p:bldP spid="39942" grpId="0" build="p"/>
      <p:bldP spid="2" grpId="0" animBg="1"/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288" y="1554664"/>
            <a:ext cx="8443322" cy="5105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77474" y="135315"/>
            <a:ext cx="6509126" cy="64940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iostream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using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namespace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std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main(){</a:t>
            </a:r>
          </a:p>
          <a:p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182880"/>
            <a:r>
              <a:rPr lang="en-US" sz="1600" dirty="0" err="1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x;  </a:t>
            </a:r>
          </a:p>
          <a:p>
            <a:pPr marL="18288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"Enter a number: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182880"/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182880"/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for-loop;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182880"/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for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&gt;&gt; x; x &lt;= 0;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&gt;&gt; x) </a:t>
            </a:r>
          </a:p>
          <a:p>
            <a:pPr marL="182880"/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36576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"Input must be positive."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36576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"Enter number: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182880"/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182880"/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182880"/>
            <a:r>
              <a:rPr lang="en-US" sz="1600" dirty="0">
                <a:solidFill>
                  <a:srgbClr val="008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// the while-loop equivalent to the above for-loop:</a:t>
            </a:r>
            <a:endParaRPr lang="en-US" sz="1600" dirty="0">
              <a:solidFill>
                <a:srgbClr val="000000"/>
              </a:solidFill>
              <a:highlight>
                <a:srgbClr val="FFFFFF"/>
              </a:highlight>
              <a:latin typeface="Consolas" panose="020B0609020204030204" pitchFamily="49" charset="0"/>
            </a:endParaRPr>
          </a:p>
          <a:p>
            <a:pPr marL="18288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"Enter a number: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18288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&gt;&gt; x;</a:t>
            </a:r>
          </a:p>
          <a:p>
            <a:pPr marL="182880"/>
            <a:r>
              <a:rPr lang="en-US" sz="1600" dirty="0">
                <a:solidFill>
                  <a:srgbClr val="0000FF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(x &lt;= 0) </a:t>
            </a:r>
          </a:p>
          <a:p>
            <a:pPr marL="182880"/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{</a:t>
            </a:r>
          </a:p>
          <a:p>
            <a:pPr marL="36576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"Input must be positive."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36576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"Enter number: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pPr marL="36576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cin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&gt;&gt; x;</a:t>
            </a:r>
          </a:p>
          <a:p>
            <a:pPr marL="182880"/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</a:p>
          <a:p>
            <a:pPr marL="182880"/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cout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"The </a:t>
            </a:r>
            <a:r>
              <a:rPr lang="en-US" sz="1600" dirty="0" err="1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squre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of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x &lt;&lt; </a:t>
            </a:r>
            <a:r>
              <a:rPr lang="en-US" sz="1600" dirty="0">
                <a:solidFill>
                  <a:srgbClr val="A31515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" is "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 &lt;&lt; x*x &lt;&lt; </a:t>
            </a:r>
            <a:r>
              <a:rPr lang="en-US" sz="1600" dirty="0" err="1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endl</a:t>
            </a:r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en-US" sz="1600" dirty="0">
                <a:solidFill>
                  <a:srgbClr val="000000"/>
                </a:solidFill>
                <a:highlight>
                  <a:srgbClr val="FFFFFF"/>
                </a:highlight>
                <a:latin typeface="Consolas" panose="020B0609020204030204" pitchFamily="49" charset="0"/>
              </a:rPr>
              <a:t>}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5680482" y="385468"/>
            <a:ext cx="3352800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Enter a number: </a:t>
            </a:r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-3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 must be positive.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Enter number: </a:t>
            </a:r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Enter a number: </a:t>
            </a:r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-3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Input must be positive.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Enter number: </a:t>
            </a:r>
            <a:r>
              <a:rPr lang="en-US" b="1" u="sng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The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squre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of 2 is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30730" y="7853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Console</a:t>
            </a:r>
          </a:p>
        </p:txBody>
      </p:sp>
    </p:spTree>
    <p:extLst>
      <p:ext uri="{BB962C8B-B14F-4D97-AF65-F5344CB8AC3E}">
        <p14:creationId xmlns:p14="http://schemas.microsoft.com/office/powerpoint/2010/main" val="201403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>
                <a:ea typeface="新細明體" charset="-120"/>
              </a:rPr>
              <a:t>For-loop </a:t>
            </a:r>
            <a:r>
              <a:rPr lang="en-US" altLang="zh-TW">
                <a:ea typeface="新細明體" charset="-120"/>
              </a:rPr>
              <a:t>statement</a:t>
            </a:r>
            <a:endParaRPr lang="en-US" altLang="zh-HK">
              <a:ea typeface="新細明體" charset="-120"/>
            </a:endParaRPr>
          </a:p>
        </p:txBody>
      </p:sp>
      <p:sp>
        <p:nvSpPr>
          <p:cNvPr id="1741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17A5E13-E787-45CF-B01A-8D4F818EBB77}" type="slidenum">
              <a:rPr lang="zh-TW" altLang="en-US" smtClean="0"/>
              <a:pPr/>
              <a:t>13</a:t>
            </a:fld>
            <a:endParaRPr lang="en-US" altLang="zh-TW"/>
          </a:p>
        </p:txBody>
      </p:sp>
      <p:sp>
        <p:nvSpPr>
          <p:cNvPr id="1741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expr1</a:t>
            </a:r>
            <a:r>
              <a:rPr lang="en-US" altLang="zh-HK" sz="2100" dirty="0">
                <a:ea typeface="新細明體" charset="-120"/>
              </a:rPr>
              <a:t> and </a:t>
            </a:r>
            <a:r>
              <a:rPr lang="en-US" altLang="zh-HK" sz="21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expr3</a:t>
            </a:r>
            <a:r>
              <a:rPr lang="en-US" altLang="zh-HK" sz="2100" dirty="0">
                <a:ea typeface="新細明體" charset="-120"/>
              </a:rPr>
              <a:t> can contain </a:t>
            </a:r>
            <a:r>
              <a:rPr lang="en-US" altLang="zh-HK" sz="2100" dirty="0">
                <a:solidFill>
                  <a:srgbClr val="7030A0"/>
                </a:solidFill>
                <a:ea typeface="新細明體" charset="-120"/>
              </a:rPr>
              <a:t>multiple</a:t>
            </a:r>
            <a:r>
              <a:rPr lang="en-US" altLang="zh-HK" sz="2100" dirty="0">
                <a:ea typeface="新細明體" charset="-120"/>
              </a:rPr>
              <a:t> statements. Each statement is separated by a comma ','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HK" sz="21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HK" sz="21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HK" sz="21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dirty="0">
                <a:ea typeface="新細明體" charset="-120"/>
              </a:rPr>
              <a:t>Example</a:t>
            </a:r>
          </a:p>
          <a:p>
            <a:pPr>
              <a:buNone/>
            </a:pP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for(</a:t>
            </a:r>
            <a:r>
              <a:rPr lang="en-US" altLang="zh-HK" sz="2400" b="1" dirty="0" err="1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4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=0, j=0</a:t>
            </a: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;</a:t>
            </a:r>
            <a:r>
              <a:rPr lang="en-US" altLang="zh-HK" sz="22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GB" altLang="zh-TW" sz="2400" b="1" dirty="0" err="1">
                <a:solidFill>
                  <a:srgbClr val="FF6600"/>
                </a:solidFill>
                <a:latin typeface="Courier New" pitchFamily="49" charset="0"/>
              </a:rPr>
              <a:t>i</a:t>
            </a:r>
            <a:r>
              <a:rPr lang="en-GB" altLang="zh-TW" sz="2400" b="1" dirty="0">
                <a:solidFill>
                  <a:srgbClr val="FF6600"/>
                </a:solidFill>
                <a:latin typeface="Courier New" pitchFamily="49" charset="0"/>
              </a:rPr>
              <a:t>&lt;10</a:t>
            </a: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;</a:t>
            </a:r>
            <a:r>
              <a:rPr lang="en-GB" altLang="zh-TW" sz="2400" b="1" dirty="0">
                <a:solidFill>
                  <a:srgbClr val="000099"/>
                </a:solidFill>
                <a:latin typeface="Courier New" pitchFamily="49" charset="0"/>
              </a:rPr>
              <a:t> </a:t>
            </a:r>
            <a:r>
              <a:rPr lang="en-GB" altLang="zh-TW" sz="2400" b="1" dirty="0" err="1">
                <a:solidFill>
                  <a:srgbClr val="000099"/>
                </a:solidFill>
                <a:latin typeface="Courier New" pitchFamily="49" charset="0"/>
              </a:rPr>
              <a:t>i</a:t>
            </a:r>
            <a:r>
              <a:rPr lang="en-GB" altLang="zh-TW" sz="2400" b="1" dirty="0">
                <a:solidFill>
                  <a:srgbClr val="000099"/>
                </a:solidFill>
                <a:latin typeface="Courier New" pitchFamily="49" charset="0"/>
              </a:rPr>
              <a:t>++, j++</a:t>
            </a: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	……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expr1: </a:t>
            </a:r>
            <a:r>
              <a:rPr lang="en-US" altLang="zh-HK" sz="21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=0, j=0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expr2: </a:t>
            </a:r>
            <a:r>
              <a:rPr lang="en-US" altLang="zh-HK" sz="21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&lt;10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expr3: </a:t>
            </a:r>
            <a:r>
              <a:rPr lang="en-US" altLang="zh-HK" sz="21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100" b="1" dirty="0">
                <a:latin typeface="Courier New" pitchFamily="49" charset="0"/>
                <a:ea typeface="新細明體" charset="-120"/>
              </a:rPr>
              <a:t>++, j++</a:t>
            </a:r>
            <a:endParaRPr lang="en-GB" altLang="zh-TW" sz="2100" b="1" dirty="0">
              <a:latin typeface="Courier New" pitchFamily="49" charset="0"/>
              <a:ea typeface="新細明體" charset="-12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2133600"/>
            <a:ext cx="3586715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Comma operator (,)</a:t>
            </a:r>
          </a:p>
        </p:txBody>
      </p:sp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1D097B2-07A7-4DA4-B1FA-69CA36058900}" type="slidenum">
              <a:rPr lang="zh-TW" altLang="en-US" smtClean="0"/>
              <a:pPr/>
              <a:t>14</a:t>
            </a:fld>
            <a:endParaRPr lang="en-US" altLang="zh-TW"/>
          </a:p>
        </p:txBody>
      </p:sp>
      <p:sp>
        <p:nvSpPr>
          <p:cNvPr id="2867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772400" cy="4267200"/>
          </a:xfrm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It has the </a:t>
            </a:r>
            <a:r>
              <a:rPr lang="en-US" altLang="zh-TW" sz="2000" dirty="0">
                <a:solidFill>
                  <a:srgbClr val="FF0000"/>
                </a:solidFill>
                <a:ea typeface="新細明體" charset="-120"/>
              </a:rPr>
              <a:t>lowest</a:t>
            </a:r>
            <a:r>
              <a:rPr lang="en-US" altLang="zh-TW" sz="2000" dirty="0">
                <a:ea typeface="新細明體" charset="-120"/>
              </a:rPr>
              <a:t> precedence of all operators in C++ and is evaluated from </a:t>
            </a:r>
            <a:r>
              <a:rPr lang="en-US" altLang="zh-TW" sz="2000" dirty="0">
                <a:solidFill>
                  <a:srgbClr val="FF0000"/>
                </a:solidFill>
                <a:ea typeface="新細明體" charset="-120"/>
              </a:rPr>
              <a:t>left to right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General form is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en-US" altLang="zh-TW" sz="100" dirty="0"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None/>
            </a:pPr>
            <a:r>
              <a:rPr lang="en-US" altLang="zh-TW" sz="2000" dirty="0">
                <a:ea typeface="新細明體" charset="-120"/>
              </a:rPr>
              <a:t>	  		</a:t>
            </a:r>
            <a:r>
              <a:rPr lang="en-US" altLang="zh-TW" sz="2000" dirty="0" err="1">
                <a:latin typeface="Courier New" pitchFamily="49" charset="0"/>
                <a:ea typeface="新細明體" charset="-120"/>
              </a:rPr>
              <a:t>expra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, </a:t>
            </a:r>
            <a:r>
              <a:rPr lang="en-US" altLang="zh-TW" sz="2000" dirty="0" err="1">
                <a:latin typeface="Courier New" pitchFamily="49" charset="0"/>
                <a:ea typeface="新細明體" charset="-120"/>
              </a:rPr>
              <a:t>exprb</a:t>
            </a:r>
            <a:endParaRPr lang="en-US" altLang="zh-TW" sz="20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None/>
            </a:pPr>
            <a:endParaRPr lang="en-US" altLang="zh-TW" sz="1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The comma expression </a:t>
            </a:r>
            <a:r>
              <a:rPr lang="en-US" altLang="zh-TW" sz="2000" dirty="0">
                <a:solidFill>
                  <a:srgbClr val="C00000"/>
                </a:solidFill>
                <a:ea typeface="新細明體" charset="-120"/>
              </a:rPr>
              <a:t>as a whole</a:t>
            </a:r>
            <a:r>
              <a:rPr lang="en-US" altLang="zh-TW" sz="2000" dirty="0">
                <a:ea typeface="新細明體" charset="-120"/>
              </a:rPr>
              <a:t> has the value and type of its </a:t>
            </a:r>
            <a:r>
              <a:rPr lang="en-US" altLang="zh-TW" sz="2000" dirty="0">
                <a:solidFill>
                  <a:srgbClr val="C00000"/>
                </a:solidFill>
                <a:ea typeface="新細明體" charset="-120"/>
              </a:rPr>
              <a:t>right operand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Sometimes used in </a:t>
            </a:r>
            <a:r>
              <a:rPr lang="en-US" altLang="zh-TW" sz="1800" dirty="0">
                <a:latin typeface="Courier New" pitchFamily="49" charset="0"/>
                <a:ea typeface="新細明體" charset="-120"/>
              </a:rPr>
              <a:t>for</a:t>
            </a:r>
            <a:r>
              <a:rPr lang="en-US" altLang="zh-TW" sz="2000" dirty="0">
                <a:ea typeface="新細明體" charset="-120"/>
              </a:rPr>
              <a:t> statements to allow multiple initializations and multiple processing of indices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The comma operator is </a:t>
            </a:r>
            <a:r>
              <a:rPr lang="en-US" altLang="zh-TW" sz="2000" dirty="0">
                <a:solidFill>
                  <a:srgbClr val="00B050"/>
                </a:solidFill>
                <a:ea typeface="新細明體" charset="-120"/>
              </a:rPr>
              <a:t>rarely </a:t>
            </a:r>
            <a:r>
              <a:rPr lang="en-US" altLang="zh-TW" sz="2000" dirty="0">
                <a:ea typeface="新細明體" charset="-120"/>
              </a:rPr>
              <a:t>used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b="1" dirty="0">
                <a:ea typeface="新細明體" charset="-120"/>
              </a:rPr>
              <a:t>Not</a:t>
            </a:r>
            <a:r>
              <a:rPr lang="en-US" altLang="zh-TW" sz="2000" dirty="0">
                <a:ea typeface="新細明體" charset="-120"/>
              </a:rPr>
              <a:t> all commas in a C++ program are comma operators</a:t>
            </a:r>
          </a:p>
        </p:txBody>
      </p:sp>
    </p:spTree>
    <p:extLst>
      <p:ext uri="{BB962C8B-B14F-4D97-AF65-F5344CB8AC3E}">
        <p14:creationId xmlns:p14="http://schemas.microsoft.com/office/powerpoint/2010/main" val="38943587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新細明體" charset="-120"/>
              </a:rPr>
              <a:t>Common errors</a:t>
            </a:r>
          </a:p>
        </p:txBody>
      </p:sp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FC62435-DFF1-4FEC-9C03-8FD07323176D}" type="slidenum">
              <a:rPr lang="zh-TW" altLang="en-US" smtClean="0"/>
              <a:pPr/>
              <a:t>15</a:t>
            </a:fld>
            <a:endParaRPr lang="en-US" altLang="zh-TW"/>
          </a:p>
        </p:txBody>
      </p:sp>
      <p:sp>
        <p:nvSpPr>
          <p:cNvPr id="3072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543800" cy="42672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FF33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ea typeface="新細明體" charset="-120"/>
              </a:rPr>
              <a:t>Mix up assignment = with equality operator 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==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ea typeface="新細明體" charset="-120"/>
              </a:rPr>
              <a:t>Mix up the </a:t>
            </a:r>
            <a:r>
              <a:rPr lang="en-US" altLang="zh-TW" sz="2200" dirty="0">
                <a:solidFill>
                  <a:srgbClr val="C00000"/>
                </a:solidFill>
                <a:ea typeface="新細明體" charset="-120"/>
              </a:rPr>
              <a:t>comma</a:t>
            </a:r>
            <a:r>
              <a:rPr lang="en-US" altLang="zh-TW" sz="2200" dirty="0">
                <a:ea typeface="新細明體" charset="-120"/>
              </a:rPr>
              <a:t> operator with the </a:t>
            </a:r>
            <a:r>
              <a:rPr lang="en-US" altLang="zh-TW" sz="2200" dirty="0">
                <a:solidFill>
                  <a:srgbClr val="7030A0"/>
                </a:solidFill>
                <a:ea typeface="新細明體" charset="-120"/>
              </a:rPr>
              <a:t>semi-colon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ea typeface="新細明體" charset="-120"/>
              </a:rPr>
              <a:t>Unaware of extra semi-colons, e.g.,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000" dirty="0">
              <a:ea typeface="新細明體" charset="-120"/>
            </a:endParaRP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sum=0;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for (j=1; j&lt;=10; j++)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	 sum += j</a:t>
            </a:r>
            <a:r>
              <a:rPr lang="en-US" altLang="zh-TW" sz="19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 lvl="1" eaLnBrk="1" hangingPunct="1">
              <a:spcBef>
                <a:spcPct val="40000"/>
              </a:spcBef>
              <a:spcAft>
                <a:spcPct val="20000"/>
              </a:spcAft>
              <a:buFont typeface="Wingdings" pitchFamily="2" charset="2"/>
              <a:buNone/>
            </a:pPr>
            <a:r>
              <a:rPr lang="en-US" altLang="zh-TW" sz="2200" dirty="0">
                <a:ea typeface="新細明體" charset="-120"/>
              </a:rPr>
              <a:t>is </a:t>
            </a:r>
            <a:r>
              <a:rPr lang="en-US" altLang="zh-TW" sz="2200" b="1" dirty="0">
                <a:solidFill>
                  <a:srgbClr val="FF0000"/>
                </a:solidFill>
                <a:ea typeface="新細明體" charset="-120"/>
              </a:rPr>
              <a:t>not</a:t>
            </a:r>
            <a:r>
              <a:rPr lang="en-US" altLang="zh-TW" sz="2200" dirty="0">
                <a:ea typeface="新細明體" charset="-120"/>
              </a:rPr>
              <a:t> the same as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sum=0;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for (j=1; j&lt;=10; j++)</a:t>
            </a:r>
            <a:r>
              <a:rPr lang="en-US" altLang="zh-TW" sz="1900" b="1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;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altLang="zh-TW" sz="1900" b="1" dirty="0">
                <a:latin typeface="Courier New" pitchFamily="49" charset="0"/>
                <a:ea typeface="新細明體" charset="-120"/>
              </a:rPr>
              <a:t>  sum += j;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3124200" y="3886200"/>
            <a:ext cx="381000" cy="381000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572000" y="5105400"/>
            <a:ext cx="381000" cy="381000"/>
          </a:xfrm>
          <a:prstGeom prst="roundRect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317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TW" dirty="0">
                <a:ea typeface="新細明體" charset="-120"/>
              </a:rPr>
              <a:t>Common errors </a:t>
            </a:r>
            <a:r>
              <a:rPr lang="en-US" altLang="zh-TW" sz="3400" dirty="0">
                <a:ea typeface="新細明體" charset="-120"/>
              </a:rPr>
              <a:t>(cont</a:t>
            </a:r>
            <a:r>
              <a:rPr lang="en-US" altLang="zh-TW" sz="3400" dirty="0">
                <a:latin typeface="Helvetica-Narrow" pitchFamily="34" charset="0"/>
                <a:ea typeface="新細明體" charset="-120"/>
              </a:rPr>
              <a:t>’</a:t>
            </a:r>
            <a:r>
              <a:rPr lang="en-US" altLang="zh-TW" sz="3400" dirty="0">
                <a:ea typeface="新細明體" charset="-120"/>
              </a:rPr>
              <a:t>d)</a:t>
            </a:r>
            <a:endParaRPr lang="en-US" altLang="zh-TW" dirty="0">
              <a:ea typeface="新細明體" charset="-120"/>
            </a:endParaRPr>
          </a:p>
        </p:txBody>
      </p:sp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B1DA29B-97CA-4ED4-A99B-C478FF97A6CC}" type="slidenum">
              <a:rPr lang="zh-TW" altLang="en-US" smtClean="0"/>
              <a:pPr/>
              <a:t>16</a:t>
            </a:fld>
            <a:endParaRPr lang="en-US" altLang="zh-TW"/>
          </a:p>
        </p:txBody>
      </p:sp>
      <p:sp>
        <p:nvSpPr>
          <p:cNvPr id="3174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ea typeface="新細明體" charset="-120"/>
              </a:rPr>
              <a:t>Fail to ensure that the termination condition of a loop is reachable </a:t>
            </a:r>
            <a:r>
              <a:rPr lang="en-US" altLang="zh-TW" sz="2200" dirty="0">
                <a:ea typeface="新細明體" charset="-120"/>
                <a:sym typeface="Wingdings"/>
              </a:rPr>
              <a:t> </a:t>
            </a:r>
            <a:r>
              <a:rPr lang="en-US" altLang="zh-TW" sz="2200" dirty="0">
                <a:solidFill>
                  <a:srgbClr val="FF0000"/>
                </a:solidFill>
                <a:ea typeface="新細明體" charset="-120"/>
                <a:sym typeface="Wingdings"/>
              </a:rPr>
              <a:t>infinite</a:t>
            </a:r>
            <a:r>
              <a:rPr lang="en-US" altLang="zh-TW" sz="2200" dirty="0">
                <a:ea typeface="新細明體" charset="-120"/>
                <a:sym typeface="Wingdings"/>
              </a:rPr>
              <a:t> loop</a:t>
            </a:r>
            <a:endParaRPr lang="en-US" altLang="zh-TW" sz="2200" dirty="0"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ea typeface="新細明體" charset="-120"/>
              </a:rPr>
              <a:t>Misuse of relational operators</a:t>
            </a:r>
          </a:p>
          <a:p>
            <a:pPr eaLnBrk="1" hangingPunct="1"/>
            <a:endParaRPr lang="en-US" altLang="zh-TW" sz="7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k=8;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if (2 &lt; k &lt; 7)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&gt;&gt; “true”;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 else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&gt;&gt; “false”;</a:t>
            </a:r>
          </a:p>
          <a:p>
            <a:pPr eaLnBrk="1" hangingPunct="1"/>
            <a:endParaRPr lang="en-US" altLang="zh-TW" sz="10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SzPct val="80000"/>
              <a:buFont typeface="Monotype Sorts" pitchFamily="2" charset="2"/>
              <a:buChar char="W"/>
            </a:pPr>
            <a:r>
              <a:rPr lang="en-US" altLang="zh-TW" sz="2200" dirty="0">
                <a:ea typeface="新細明體" charset="-120"/>
              </a:rPr>
              <a:t>Use 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(2 &lt; k &amp;&amp; k &lt; 7) </a:t>
            </a:r>
            <a:r>
              <a:rPr lang="en-US" altLang="zh-TW" sz="2200" dirty="0">
                <a:ea typeface="新細明體" charset="-120"/>
              </a:rPr>
              <a:t>for the correct answer</a:t>
            </a:r>
          </a:p>
        </p:txBody>
      </p:sp>
    </p:spTree>
    <p:extLst>
      <p:ext uri="{BB962C8B-B14F-4D97-AF65-F5344CB8AC3E}">
        <p14:creationId xmlns:p14="http://schemas.microsoft.com/office/powerpoint/2010/main" val="3383057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HK" sz="3400">
                <a:ea typeface="新細明體" charset="-120"/>
              </a:rPr>
              <a:t>Nested for-loop</a:t>
            </a:r>
          </a:p>
        </p:txBody>
      </p:sp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7932071-2440-4B18-8E16-7033A96B101A}" type="slidenum">
              <a:rPr lang="zh-TW" altLang="en-US" smtClean="0"/>
              <a:pPr/>
              <a:t>17</a:t>
            </a:fld>
            <a:endParaRPr lang="en-US" altLang="zh-TW"/>
          </a:p>
        </p:txBody>
      </p:sp>
      <p:sp>
        <p:nvSpPr>
          <p:cNvPr id="1946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600200"/>
            <a:ext cx="5638800" cy="3886200"/>
          </a:xfrm>
          <a:ln>
            <a:solidFill>
              <a:schemeClr val="bg1">
                <a:lumMod val="85000"/>
              </a:schemeClr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#include&lt;</a:t>
            </a:r>
            <a:r>
              <a:rPr lang="en-US" altLang="zh-HK" sz="1500" b="1" dirty="0" err="1">
                <a:latin typeface="Courier New" pitchFamily="49" charset="0"/>
                <a:ea typeface="新細明體" charset="-120"/>
              </a:rPr>
              <a:t>iostream</a:t>
            </a: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&gt;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using namespace </a:t>
            </a:r>
            <a:r>
              <a:rPr lang="en-US" altLang="zh-HK" sz="1500" b="1" dirty="0" err="1">
                <a:latin typeface="Courier New" pitchFamily="49" charset="0"/>
                <a:ea typeface="新細明體" charset="-120"/>
              </a:rPr>
              <a:t>std</a:t>
            </a: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15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sz="1500" b="1" dirty="0" err="1">
                <a:latin typeface="Courier New" pitchFamily="49" charset="0"/>
                <a:ea typeface="新細明體" charset="-120"/>
              </a:rPr>
              <a:t>i,j</a:t>
            </a: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1500" b="1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for (</a:t>
            </a:r>
            <a:r>
              <a:rPr lang="en-US" altLang="zh-HK" sz="1500" b="1" dirty="0" err="1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1500" b="1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=0;i&lt;3; </a:t>
            </a:r>
            <a:r>
              <a:rPr lang="en-US" altLang="zh-HK" sz="1500" b="1" dirty="0" err="1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1500" b="1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++){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	  </a:t>
            </a:r>
            <a:r>
              <a:rPr lang="en-US" altLang="zh-HK" sz="15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 &lt;&lt; "Outer for:\n";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	  </a:t>
            </a:r>
            <a:r>
              <a:rPr lang="en-US" altLang="zh-HK" sz="15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for (j=0;j&lt;2; j++){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	    </a:t>
            </a:r>
            <a:r>
              <a:rPr lang="en-US" altLang="zh-HK" sz="1500" b="1" dirty="0" err="1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15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 &lt;&lt; "Inner for:";</a:t>
            </a:r>
          </a:p>
          <a:p>
            <a:pPr>
              <a:buNone/>
            </a:pPr>
            <a:r>
              <a:rPr lang="en-US" altLang="zh-HK" sz="15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	    </a:t>
            </a:r>
            <a:r>
              <a:rPr lang="en-US" altLang="zh-HK" sz="1500" b="1" dirty="0" err="1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15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HK" sz="1500" b="1" dirty="0" err="1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"i</a:t>
            </a:r>
            <a:r>
              <a:rPr lang="en-US" altLang="zh-HK" sz="15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=“ &lt;&lt; </a:t>
            </a:r>
            <a:r>
              <a:rPr lang="en-US" altLang="zh-HK" sz="1500" b="1" dirty="0" err="1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15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 &lt;&lt; ", j=" &lt;&lt; j &lt;&lt; </a:t>
            </a:r>
            <a:r>
              <a:rPr lang="en-US" altLang="zh-HK" sz="1500" b="1" dirty="0" err="1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HK" sz="15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; </a:t>
            </a:r>
            <a:endParaRPr lang="en-US" altLang="zh-HK" sz="1500" b="1" dirty="0"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1500" b="1" dirty="0">
                <a:solidFill>
                  <a:srgbClr val="000099"/>
                </a:solidFill>
                <a:latin typeface="Courier New" pitchFamily="49" charset="0"/>
                <a:ea typeface="新細明體" charset="-120"/>
              </a:rPr>
              <a:t>     }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	  </a:t>
            </a:r>
            <a:r>
              <a:rPr lang="en-US" altLang="zh-HK" sz="15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HK" sz="1500" b="1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1500" b="1" dirty="0">
                <a:solidFill>
                  <a:srgbClr val="FF6600"/>
                </a:solidFill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1500" b="1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19461" name="Text Box 4"/>
          <p:cNvSpPr txBox="1">
            <a:spLocks noChangeArrowheads="1"/>
          </p:cNvSpPr>
          <p:nvPr/>
        </p:nvSpPr>
        <p:spPr bwMode="auto">
          <a:xfrm>
            <a:off x="5927725" y="1981200"/>
            <a:ext cx="2682875" cy="35132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dirty="0">
                <a:latin typeface="Courier New" pitchFamily="49" charset="0"/>
                <a:ea typeface="細明體" pitchFamily="49" charset="-120"/>
              </a:rPr>
              <a:t>Outer for: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for:i=0, j=0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for:i=0, j=1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nb-NO" b="1" dirty="0">
              <a:latin typeface="Courier New" pitchFamily="49" charset="0"/>
              <a:ea typeface="細明體" pitchFamily="49" charset="-120"/>
            </a:endParaRP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dirty="0">
                <a:latin typeface="Courier New" pitchFamily="49" charset="0"/>
                <a:ea typeface="細明體" pitchFamily="49" charset="-120"/>
              </a:rPr>
              <a:t>Outer for: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for:i=1, j=0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for:i=1, j=1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nb-NO" b="1" dirty="0">
              <a:solidFill>
                <a:srgbClr val="000099"/>
              </a:solidFill>
              <a:latin typeface="Courier New" pitchFamily="49" charset="0"/>
              <a:ea typeface="細明體" pitchFamily="49" charset="-120"/>
            </a:endParaRP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dirty="0">
                <a:latin typeface="Courier New" pitchFamily="49" charset="0"/>
                <a:ea typeface="細明體" pitchFamily="49" charset="-120"/>
              </a:rPr>
              <a:t>Outer for: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for:i=2, j=0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nb-NO" b="1" dirty="0">
                <a:solidFill>
                  <a:srgbClr val="000099"/>
                </a:solidFill>
                <a:latin typeface="Courier New" pitchFamily="49" charset="0"/>
                <a:ea typeface="細明體" pitchFamily="49" charset="-120"/>
              </a:rPr>
              <a:t>Inner for:i=2, j=1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nb-NO" altLang="zh-TW" b="1" dirty="0">
              <a:solidFill>
                <a:srgbClr val="000099"/>
              </a:solidFill>
              <a:latin typeface="Courier New" pitchFamily="49" charset="0"/>
              <a:ea typeface="細明體" pitchFamily="49" charset="-120"/>
            </a:endParaRP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GB" altLang="zh-TW" b="1" dirty="0">
              <a:solidFill>
                <a:srgbClr val="000099"/>
              </a:solidFill>
              <a:latin typeface="Courier New" pitchFamily="49" charset="0"/>
              <a:ea typeface="細明體" pitchFamily="49" charset="-120"/>
            </a:endParaRPr>
          </a:p>
        </p:txBody>
      </p:sp>
      <p:sp>
        <p:nvSpPr>
          <p:cNvPr id="19462" name="Text Box 7"/>
          <p:cNvSpPr txBox="1">
            <a:spLocks noChangeArrowheads="1"/>
          </p:cNvSpPr>
          <p:nvPr/>
        </p:nvSpPr>
        <p:spPr bwMode="auto">
          <a:xfrm>
            <a:off x="914400" y="5722938"/>
            <a:ext cx="7589838" cy="881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dirty="0">
                <a:latin typeface="Comic Sans MS" pitchFamily="66" charset="0"/>
                <a:ea typeface="細明體" pitchFamily="49" charset="-120"/>
              </a:rPr>
              <a:t>The </a:t>
            </a:r>
            <a:r>
              <a:rPr lang="en-US" altLang="zh-HK" dirty="0">
                <a:solidFill>
                  <a:srgbClr val="C00000"/>
                </a:solidFill>
                <a:latin typeface="Comic Sans MS" pitchFamily="66" charset="0"/>
                <a:ea typeface="細明體" pitchFamily="49" charset="-120"/>
              </a:rPr>
              <a:t>outer</a:t>
            </a:r>
            <a:r>
              <a:rPr lang="en-US" altLang="zh-HK" dirty="0">
                <a:latin typeface="Comic Sans MS" pitchFamily="66" charset="0"/>
                <a:ea typeface="細明體" pitchFamily="49" charset="-120"/>
              </a:rPr>
              <a:t> loop is executed 3 times. </a:t>
            </a:r>
          </a:p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dirty="0">
                <a:latin typeface="Comic Sans MS" pitchFamily="66" charset="0"/>
                <a:ea typeface="細明體" pitchFamily="49" charset="-120"/>
              </a:rPr>
              <a:t>For each iteration of the outer loop, the </a:t>
            </a:r>
            <a:r>
              <a:rPr lang="en-US" altLang="zh-HK" dirty="0">
                <a:solidFill>
                  <a:srgbClr val="C00000"/>
                </a:solidFill>
                <a:latin typeface="Comic Sans MS" pitchFamily="66" charset="0"/>
                <a:ea typeface="細明體" pitchFamily="49" charset="-120"/>
              </a:rPr>
              <a:t>inner</a:t>
            </a:r>
            <a:r>
              <a:rPr lang="en-US" altLang="zh-HK" dirty="0">
                <a:latin typeface="Comic Sans MS" pitchFamily="66" charset="0"/>
                <a:ea typeface="細明體" pitchFamily="49" charset="-120"/>
              </a:rPr>
              <a:t> loop is executed 2 times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uild="p" animBg="1"/>
      <p:bldP spid="19461" grpId="0" animBg="1"/>
      <p:bldP spid="194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>
                <a:ea typeface="新細明體" charset="-120"/>
              </a:rPr>
              <a:t>Exercise</a:t>
            </a:r>
            <a:endParaRPr lang="en-GB" altLang="zh-TW">
              <a:ea typeface="新細明體" charset="-120"/>
            </a:endParaRPr>
          </a:p>
        </p:txBody>
      </p:sp>
      <p:sp>
        <p:nvSpPr>
          <p:cNvPr id="204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FA1694E-FC6E-4691-ABBF-905BEA8DE2DD}" type="slidenum">
              <a:rPr lang="zh-TW" altLang="en-US" smtClean="0"/>
              <a:pPr/>
              <a:t>18</a:t>
            </a:fld>
            <a:endParaRPr lang="en-US" altLang="zh-TW"/>
          </a:p>
        </p:txBody>
      </p:sp>
      <p:sp>
        <p:nvSpPr>
          <p:cNvPr id="2048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HK" sz="2600" dirty="0">
                <a:ea typeface="新細明體" charset="-120"/>
              </a:rPr>
              <a:t>Write a program to generate a multiplication of n rows and m column (where n and m is input by the user). Assume n&gt;1 and m&lt;=9</a:t>
            </a:r>
          </a:p>
          <a:p>
            <a:pPr eaLnBrk="1" hangingPunct="1"/>
            <a:r>
              <a:rPr lang="en-US" altLang="zh-HK" sz="2600" dirty="0">
                <a:ea typeface="新細明體" charset="-120"/>
              </a:rPr>
              <a:t>E.g. when n=4, m=3, the following table is generated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HK" sz="2000" dirty="0">
              <a:latin typeface="Courier New" pitchFamily="49" charset="0"/>
              <a:ea typeface="新細明體" charset="-120"/>
            </a:endParaRPr>
          </a:p>
          <a:p>
            <a:pPr lvl="1" eaLnBrk="1" hangingPunct="1">
              <a:buFont typeface="Wingdings" pitchFamily="2" charset="2"/>
              <a:buNone/>
            </a:pPr>
            <a:r>
              <a:rPr lang="en-US" altLang="zh-HK" sz="2000" dirty="0">
                <a:latin typeface="Courier New" pitchFamily="49" charset="0"/>
                <a:ea typeface="新細明體" charset="-120"/>
              </a:rPr>
              <a:t>1 	 	2 		3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HK" sz="2000" dirty="0">
                <a:latin typeface="Courier New" pitchFamily="49" charset="0"/>
                <a:ea typeface="新細明體" charset="-120"/>
              </a:rPr>
              <a:t>2	  		4 		6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HK" sz="2000" dirty="0">
                <a:latin typeface="Courier New" pitchFamily="49" charset="0"/>
                <a:ea typeface="新細明體" charset="-120"/>
              </a:rPr>
              <a:t>3			6 		9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HK" sz="2000" dirty="0">
                <a:latin typeface="Courier New" pitchFamily="49" charset="0"/>
                <a:ea typeface="新細明體" charset="-120"/>
              </a:rPr>
              <a:t>4 	 	8		12</a:t>
            </a:r>
            <a:endParaRPr lang="en-GB" altLang="zh-TW" sz="2000" dirty="0">
              <a:latin typeface="Courier New" pitchFamily="49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5347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>
                <a:ea typeface="新細明體" charset="-120"/>
              </a:rPr>
              <a:t>Answer</a:t>
            </a:r>
            <a:endParaRPr lang="en-GB" altLang="zh-TW">
              <a:ea typeface="新細明體" charset="-120"/>
            </a:endParaRPr>
          </a:p>
        </p:txBody>
      </p:sp>
      <p:sp>
        <p:nvSpPr>
          <p:cNvPr id="215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C7A216E-B8F6-401F-B0C0-DE2965C8C74E}" type="slidenum">
              <a:rPr lang="zh-TW" altLang="en-US" smtClean="0"/>
              <a:pPr/>
              <a:t>19</a:t>
            </a:fld>
            <a:endParaRPr lang="en-US" altLang="zh-TW"/>
          </a:p>
        </p:txBody>
      </p:sp>
      <p:sp>
        <p:nvSpPr>
          <p:cNvPr id="21508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void main(){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n, m; // n: rows, m: columns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&gt;&gt; n &gt;&gt; m;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HK" sz="2000" b="1" dirty="0">
              <a:latin typeface="Courier New" pitchFamily="49" charset="0"/>
              <a:ea typeface="新細明體" charset="-120"/>
            </a:endParaRP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for (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= 1;i &lt;= n;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++){</a:t>
            </a: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  for (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j = 1;j &lt;= m;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j++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){</a:t>
            </a: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   	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*j &lt;&lt; “\t”; </a:t>
            </a: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    }</a:t>
            </a: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 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&lt;&lt;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	}</a:t>
            </a:r>
          </a:p>
          <a:p>
            <a:pPr>
              <a:buNone/>
            </a:pP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}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the Loop Counters in Nested Loop Cleverly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804" y="1524000"/>
            <a:ext cx="8792195" cy="51054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for (</a:t>
            </a:r>
            <a:r>
              <a:rPr lang="en-US" sz="2000" b="1" dirty="0" err="1">
                <a:latin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</a:rPr>
              <a:t> row = 1; row &lt;= length; row++)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{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  // print (row-1) spaces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  for (</a:t>
            </a:r>
            <a:r>
              <a:rPr lang="en-US" sz="2000" b="1" dirty="0" err="1">
                <a:latin typeface="Courier New" pitchFamily="49" charset="0"/>
              </a:rPr>
              <a:t>int</a:t>
            </a:r>
            <a:r>
              <a:rPr lang="en-US" sz="2000" b="1" dirty="0">
                <a:latin typeface="Courier New" pitchFamily="49" charset="0"/>
              </a:rPr>
              <a:t> col = 1; </a:t>
            </a:r>
            <a:r>
              <a:rPr lang="en-US" b="1" dirty="0">
                <a:solidFill>
                  <a:srgbClr val="3700C0"/>
                </a:solidFill>
                <a:latin typeface="Courier New" pitchFamily="49" charset="0"/>
              </a:rPr>
              <a:t>col &lt;= row - 1</a:t>
            </a:r>
            <a:r>
              <a:rPr lang="en-US" sz="2000" b="1" dirty="0">
                <a:latin typeface="Courier New" pitchFamily="49" charset="0"/>
              </a:rPr>
              <a:t>; col++)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    {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      </a:t>
            </a:r>
            <a:r>
              <a:rPr lang="en-US" sz="2000" b="1" dirty="0" err="1">
                <a:latin typeface="Courier New" pitchFamily="49" charset="0"/>
              </a:rPr>
              <a:t>cout</a:t>
            </a:r>
            <a:r>
              <a:rPr lang="en-US" sz="2000" b="1" dirty="0">
                <a:latin typeface="Courier New" pitchFamily="49" charset="0"/>
              </a:rPr>
              <a:t> &lt;&lt; " ";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    }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  </a:t>
            </a:r>
            <a:r>
              <a:rPr lang="en-US" sz="2000" b="1" dirty="0" err="1">
                <a:latin typeface="Courier New" pitchFamily="49" charset="0"/>
              </a:rPr>
              <a:t>cout</a:t>
            </a:r>
            <a:r>
              <a:rPr lang="en-US" sz="2000" b="1" dirty="0">
                <a:latin typeface="Courier New" pitchFamily="49" charset="0"/>
              </a:rPr>
              <a:t> &lt;&lt; "x" &lt;&lt; </a:t>
            </a:r>
            <a:r>
              <a:rPr lang="en-US" sz="2000" b="1" dirty="0" err="1">
                <a:latin typeface="Courier New" pitchFamily="49" charset="0"/>
              </a:rPr>
              <a:t>endl</a:t>
            </a:r>
            <a:r>
              <a:rPr lang="en-US" sz="2000" b="1" dirty="0">
                <a:latin typeface="Courier New" pitchFamily="49" charset="0"/>
              </a:rPr>
              <a:t>;  // print x on diagonal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    }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sz="2000" b="1" dirty="0">
                <a:latin typeface="Courier New" pitchFamily="49" charset="0"/>
              </a:rPr>
              <a:t>...</a:t>
            </a:r>
          </a:p>
          <a:p>
            <a:pPr marL="609600" indent="-609600">
              <a:lnSpc>
                <a:spcPct val="80000"/>
              </a:lnSpc>
              <a:buNone/>
            </a:pPr>
            <a:endParaRPr lang="en-US" sz="2000" b="1" dirty="0">
              <a:latin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724400" y="4648200"/>
            <a:ext cx="3581400" cy="14219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en-US" dirty="0">
                <a:latin typeface="Courier New" pitchFamily="49" charset="0"/>
              </a:rPr>
              <a:t>Enter diagonal length: </a:t>
            </a:r>
            <a:r>
              <a:rPr lang="en-US" b="1" u="sng" dirty="0">
                <a:solidFill>
                  <a:schemeClr val="tx1"/>
                </a:solidFill>
                <a:latin typeface="Courier New" pitchFamily="49" charset="0"/>
              </a:rPr>
              <a:t>5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dirty="0">
                <a:latin typeface="Courier New" pitchFamily="49" charset="0"/>
              </a:rPr>
              <a:t>x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dirty="0">
                <a:latin typeface="Courier New" pitchFamily="49" charset="0"/>
              </a:rPr>
              <a:t> x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dirty="0">
                <a:latin typeface="Courier New" pitchFamily="49" charset="0"/>
              </a:rPr>
              <a:t>  x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dirty="0">
                <a:latin typeface="Courier New" pitchFamily="49" charset="0"/>
              </a:rPr>
              <a:t>   x</a:t>
            </a:r>
          </a:p>
          <a:p>
            <a:pPr marL="609600" indent="-609600">
              <a:lnSpc>
                <a:spcPct val="80000"/>
              </a:lnSpc>
              <a:buNone/>
            </a:pPr>
            <a:r>
              <a:rPr lang="en-US" dirty="0">
                <a:latin typeface="Courier New" pitchFamily="49" charset="0"/>
              </a:rPr>
              <a:t>    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30717" y="5725817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Console</a:t>
            </a:r>
          </a:p>
        </p:txBody>
      </p:sp>
    </p:spTree>
    <p:extLst>
      <p:ext uri="{BB962C8B-B14F-4D97-AF65-F5344CB8AC3E}">
        <p14:creationId xmlns:p14="http://schemas.microsoft.com/office/powerpoint/2010/main" val="82615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75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 dirty="0">
                <a:latin typeface="Courier New" pitchFamily="49" charset="0"/>
                <a:ea typeface="新細明體" charset="-120"/>
              </a:rPr>
              <a:t>break</a:t>
            </a:r>
            <a:r>
              <a:rPr lang="en-US" altLang="zh-TW" dirty="0">
                <a:ea typeface="新細明體" charset="-120"/>
              </a:rPr>
              <a:t> statement</a:t>
            </a:r>
          </a:p>
        </p:txBody>
      </p:sp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DC3FFAD-4B75-4862-9C4F-9BA51E62EE31}" type="slidenum">
              <a:rPr lang="zh-TW" altLang="en-US" smtClean="0"/>
              <a:pPr/>
              <a:t>21</a:t>
            </a:fld>
            <a:endParaRPr lang="en-US" altLang="zh-TW"/>
          </a:p>
        </p:txBody>
      </p:sp>
      <p:sp>
        <p:nvSpPr>
          <p:cNvPr id="24580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000" dirty="0">
                <a:ea typeface="新細明體" charset="-120"/>
              </a:rPr>
              <a:t>the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break</a:t>
            </a:r>
            <a:r>
              <a:rPr lang="en-US" altLang="zh-TW" sz="2000" dirty="0">
                <a:ea typeface="新細明體" charset="-120"/>
              </a:rPr>
              <a:t> statement causes an exit from the </a:t>
            </a:r>
            <a:r>
              <a:rPr lang="en-US" altLang="zh-TW" sz="2000" dirty="0">
                <a:solidFill>
                  <a:srgbClr val="FF0000"/>
                </a:solidFill>
                <a:ea typeface="新細明體" charset="-120"/>
              </a:rPr>
              <a:t>innermost</a:t>
            </a:r>
            <a:r>
              <a:rPr lang="en-US" altLang="zh-TW" sz="2000" dirty="0">
                <a:ea typeface="新細明體" charset="-120"/>
              </a:rPr>
              <a:t> enclosing loop or </a:t>
            </a:r>
            <a:r>
              <a:rPr lang="en-US" altLang="zh-TW" sz="2000" dirty="0">
                <a:latin typeface="Courier New" pitchFamily="49" charset="0"/>
                <a:ea typeface="新細明體" charset="-120"/>
              </a:rPr>
              <a:t>switch</a:t>
            </a:r>
            <a:r>
              <a:rPr lang="en-US" altLang="zh-TW" sz="2000" dirty="0">
                <a:ea typeface="新細明體" charset="-120"/>
              </a:rPr>
              <a:t> statement (discussed already)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while (1)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800" b="1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&gt;&gt; n;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   if (n &lt; 0)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     break;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1800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&lt;&lt; n &lt;&lt; </a:t>
            </a:r>
            <a:r>
              <a:rPr lang="en-US" altLang="zh-TW" sz="1800" b="1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 }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1800" b="1" dirty="0">
                <a:latin typeface="Courier New" pitchFamily="49" charset="0"/>
                <a:ea typeface="新細明體" charset="-120"/>
              </a:rPr>
              <a:t>  /* If break is run, jumps to here */</a:t>
            </a:r>
          </a:p>
        </p:txBody>
      </p:sp>
    </p:spTree>
    <p:extLst>
      <p:ext uri="{BB962C8B-B14F-4D97-AF65-F5344CB8AC3E}">
        <p14:creationId xmlns:p14="http://schemas.microsoft.com/office/powerpoint/2010/main" val="2659951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>
                <a:latin typeface="Courier New" pitchFamily="49" charset="0"/>
                <a:ea typeface="新細明體" charset="-120"/>
              </a:rPr>
              <a:t>continue</a:t>
            </a:r>
            <a:r>
              <a:rPr lang="en-US" altLang="zh-TW">
                <a:ea typeface="新細明體" charset="-120"/>
              </a:rPr>
              <a:t> statement</a:t>
            </a:r>
          </a:p>
        </p:txBody>
      </p:sp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4D203DD-FE25-4D5A-9F54-2FE60B9A3609}" type="slidenum">
              <a:rPr lang="zh-TW" altLang="en-US" smtClean="0"/>
              <a:pPr/>
              <a:t>22</a:t>
            </a:fld>
            <a:endParaRPr lang="en-US" altLang="zh-TW"/>
          </a:p>
        </p:txBody>
      </p:sp>
      <p:sp>
        <p:nvSpPr>
          <p:cNvPr id="2560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772400" cy="4191000"/>
          </a:xfrm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dirty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continue</a:t>
            </a:r>
            <a:r>
              <a:rPr lang="en-US" altLang="zh-TW" dirty="0">
                <a:ea typeface="新細明體" charset="-120"/>
              </a:rPr>
              <a:t> statement causes the </a:t>
            </a:r>
            <a:r>
              <a:rPr lang="en-US" altLang="zh-TW" dirty="0">
                <a:solidFill>
                  <a:srgbClr val="C00000"/>
                </a:solidFill>
                <a:ea typeface="新細明體" charset="-120"/>
              </a:rPr>
              <a:t>current</a:t>
            </a:r>
            <a:r>
              <a:rPr lang="en-US" altLang="zh-TW" dirty="0">
                <a:ea typeface="新細明體" charset="-120"/>
              </a:rPr>
              <a:t> iteration of a loop to </a:t>
            </a:r>
            <a:r>
              <a:rPr lang="en-US" altLang="zh-TW" dirty="0">
                <a:solidFill>
                  <a:srgbClr val="0070C0"/>
                </a:solidFill>
                <a:ea typeface="新細明體" charset="-120"/>
              </a:rPr>
              <a:t>stop</a:t>
            </a:r>
            <a:r>
              <a:rPr lang="en-US" altLang="zh-TW" dirty="0">
                <a:ea typeface="新細明體" charset="-120"/>
              </a:rPr>
              <a:t> and the </a:t>
            </a:r>
            <a:r>
              <a:rPr lang="en-US" altLang="zh-TW" dirty="0">
                <a:solidFill>
                  <a:srgbClr val="7030A0"/>
                </a:solidFill>
                <a:ea typeface="新細明體" charset="-120"/>
              </a:rPr>
              <a:t>next</a:t>
            </a:r>
            <a:r>
              <a:rPr lang="en-US" altLang="zh-TW" dirty="0">
                <a:ea typeface="新細明體" charset="-120"/>
              </a:rPr>
              <a:t> iteration to begin immediately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dirty="0">
                <a:ea typeface="新細明體" charset="-120"/>
              </a:rPr>
              <a:t>It can be applied in a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while</a:t>
            </a:r>
            <a:r>
              <a:rPr lang="en-US" altLang="zh-TW" dirty="0">
                <a:ea typeface="新細明體" charset="-120"/>
              </a:rPr>
              <a:t>,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do-while</a:t>
            </a:r>
            <a:r>
              <a:rPr lang="en-US" altLang="zh-TW" dirty="0">
                <a:ea typeface="新細明體" charset="-120"/>
              </a:rPr>
              <a:t> or </a:t>
            </a:r>
            <a:r>
              <a:rPr lang="en-US" altLang="zh-TW" dirty="0">
                <a:latin typeface="Courier New" pitchFamily="49" charset="0"/>
                <a:ea typeface="新細明體" charset="-120"/>
              </a:rPr>
              <a:t>for</a:t>
            </a:r>
            <a:r>
              <a:rPr lang="en-US" altLang="zh-TW" dirty="0">
                <a:ea typeface="新細明體" charset="-120"/>
              </a:rPr>
              <a:t> statement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endParaRPr lang="zh-TW" altLang="en-US" sz="1900" dirty="0">
              <a:ea typeface="新細明體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Example of</a:t>
            </a:r>
            <a:r>
              <a:rPr lang="en-US" altLang="zh-TW">
                <a:latin typeface="Times New Roman" pitchFamily="18" charset="0"/>
                <a:ea typeface="新細明體" charset="-120"/>
              </a:rPr>
              <a:t> </a:t>
            </a:r>
            <a:r>
              <a:rPr lang="en-US" altLang="zh-TW">
                <a:latin typeface="Courier New" pitchFamily="49" charset="0"/>
                <a:ea typeface="新細明體" charset="-120"/>
              </a:rPr>
              <a:t>continue</a:t>
            </a:r>
            <a:r>
              <a:rPr lang="en-US" altLang="zh-TW">
                <a:ea typeface="新細明體" charset="-120"/>
              </a:rPr>
              <a:t> statement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C43D4AA-11AA-4036-A7E1-42527257BEA4}" type="slidenum">
              <a:rPr lang="zh-TW" altLang="en-US" smtClean="0"/>
              <a:pPr/>
              <a:t>23</a:t>
            </a:fld>
            <a:endParaRPr lang="en-US" altLang="zh-TW"/>
          </a:p>
        </p:txBody>
      </p:sp>
      <p:sp>
        <p:nvSpPr>
          <p:cNvPr id="2662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828800"/>
            <a:ext cx="7772400" cy="4191000"/>
          </a:xfrm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= 0;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0" b="1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while (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&lt; 10)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   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cin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&gt;&gt; x;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0" b="1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   if (x &gt; -0.01 &amp;&amp; x &lt; 0.01)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     continue; /* discard small values */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2000" b="1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   ++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cnt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    sum += x;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}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Continue, break</a:t>
            </a:r>
          </a:p>
        </p:txBody>
      </p:sp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060FA2-F76F-456F-9A70-B820470F7A87}" type="slidenum">
              <a:rPr lang="zh-TW" altLang="en-US" smtClean="0"/>
              <a:pPr/>
              <a:t>24</a:t>
            </a:fld>
            <a:endParaRPr lang="en-US" altLang="zh-TW"/>
          </a:p>
        </p:txBody>
      </p:sp>
      <p:graphicFrame>
        <p:nvGraphicFramePr>
          <p:cNvPr id="27652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990600" y="1981200"/>
          <a:ext cx="4800600" cy="400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0" name="Visio" r:id="rId4" imgW="3067280" imgH="2558941" progId="Visio.Drawing.11">
                  <p:embed/>
                </p:oleObj>
              </mc:Choice>
              <mc:Fallback>
                <p:oleObj name="Visio" r:id="rId4" imgW="3067280" imgH="255894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4800600" cy="4005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zh-TW" dirty="0">
                <a:ea typeface="新細明體" charset="-120"/>
              </a:rPr>
              <a:t>Example: output the following matrix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C43D4AA-11AA-4036-A7E1-42527257BEA4}" type="slidenum">
              <a:rPr lang="zh-TW" altLang="en-US" smtClean="0"/>
              <a:pPr/>
              <a:t>25</a:t>
            </a:fld>
            <a:endParaRPr lang="en-US" altLang="zh-TW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EBC052F-286A-4DB8-95BF-BBCC97964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3" y="1981200"/>
            <a:ext cx="6768753" cy="377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0433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Example: </a:t>
            </a:r>
            <a:r>
              <a:rPr lang="en-US" altLang="zh-TW" dirty="0">
                <a:ea typeface="新細明體" charset="-120"/>
              </a:rPr>
              <a:t>output the following matrix</a:t>
            </a:r>
          </a:p>
        </p:txBody>
      </p:sp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C43D4AA-11AA-4036-A7E1-42527257BEA4}" type="slidenum">
              <a:rPr lang="zh-TW" altLang="en-US" smtClean="0"/>
              <a:pPr/>
              <a:t>26</a:t>
            </a:fld>
            <a:endParaRPr lang="en-US" altLang="zh-TW"/>
          </a:p>
        </p:txBody>
      </p:sp>
      <p:pic>
        <p:nvPicPr>
          <p:cNvPr id="3" name="Picture 2" descr="A screen shot of a computer&#10;&#10;Description automatically generated">
            <a:extLst>
              <a:ext uri="{FF2B5EF4-FFF2-40B4-BE49-F238E27FC236}">
                <a16:creationId xmlns:a16="http://schemas.microsoft.com/office/drawing/2014/main" id="{B0C9FAD8-5237-4E20-AB5B-B3723EB692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9" b="42037"/>
          <a:stretch/>
        </p:blipFill>
        <p:spPr>
          <a:xfrm>
            <a:off x="923780" y="1600200"/>
            <a:ext cx="3740086" cy="3170500"/>
          </a:xfrm>
          <a:prstGeom prst="rect">
            <a:avLst/>
          </a:prstGeom>
        </p:spPr>
      </p:pic>
      <p:pic>
        <p:nvPicPr>
          <p:cNvPr id="7" name="Picture 6" descr="A screen shot of a computer&#10;&#10;Description automatically generated">
            <a:extLst>
              <a:ext uri="{FF2B5EF4-FFF2-40B4-BE49-F238E27FC236}">
                <a16:creationId xmlns:a16="http://schemas.microsoft.com/office/drawing/2014/main" id="{FF1DB81F-CD35-4477-97CE-649EA73BF6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3"/>
          <a:stretch/>
        </p:blipFill>
        <p:spPr>
          <a:xfrm>
            <a:off x="4946715" y="3557175"/>
            <a:ext cx="3740085" cy="2653125"/>
          </a:xfrm>
          <a:prstGeom prst="rect">
            <a:avLst/>
          </a:prstGeom>
        </p:spPr>
      </p:pic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382C3D9C-1563-4E0F-ABF5-0E4272508A80}"/>
              </a:ext>
            </a:extLst>
          </p:cNvPr>
          <p:cNvSpPr/>
          <p:nvPr/>
        </p:nvSpPr>
        <p:spPr bwMode="auto">
          <a:xfrm>
            <a:off x="4195690" y="1905000"/>
            <a:ext cx="1519309" cy="476796"/>
          </a:xfrm>
          <a:prstGeom prst="wedgeRectCallout">
            <a:avLst>
              <a:gd name="adj1" fmla="val -83769"/>
              <a:gd name="adj2" fmla="val 159974"/>
            </a:avLst>
          </a:prstGeom>
          <a:solidFill>
            <a:sysClr val="window" lastClr="FFFFFF"/>
          </a:solidFill>
          <a:ln w="25400" cap="flat" cmpd="sng" algn="ctr">
            <a:solidFill>
              <a:srgbClr val="FFC000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first element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FF"/>
              </a:highlight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9" name="Rectangular Callout 7">
            <a:extLst>
              <a:ext uri="{FF2B5EF4-FFF2-40B4-BE49-F238E27FC236}">
                <a16:creationId xmlns:a16="http://schemas.microsoft.com/office/drawing/2014/main" id="{DFE8B7BD-CD01-47B8-8316-35910AB57A42}"/>
              </a:ext>
            </a:extLst>
          </p:cNvPr>
          <p:cNvSpPr/>
          <p:nvPr/>
        </p:nvSpPr>
        <p:spPr bwMode="auto">
          <a:xfrm>
            <a:off x="914400" y="2819400"/>
            <a:ext cx="1143000" cy="476796"/>
          </a:xfrm>
          <a:prstGeom prst="wedgeRectCallout">
            <a:avLst>
              <a:gd name="adj1" fmla="val 85384"/>
              <a:gd name="adj2" fmla="val 123636"/>
            </a:avLst>
          </a:prstGeom>
          <a:solidFill>
            <a:sysClr val="window" lastClr="FFFFFF"/>
          </a:solidFill>
          <a:ln w="25400" cap="flat" cmpd="sng" algn="ctr">
            <a:solidFill>
              <a:srgbClr val="FFC000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first row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FF"/>
              </a:highlight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0" name="Rectangular Callout 7">
            <a:extLst>
              <a:ext uri="{FF2B5EF4-FFF2-40B4-BE49-F238E27FC236}">
                <a16:creationId xmlns:a16="http://schemas.microsoft.com/office/drawing/2014/main" id="{686C62A8-F3F7-4DAA-9B23-38FA860BE361}"/>
              </a:ext>
            </a:extLst>
          </p:cNvPr>
          <p:cNvSpPr/>
          <p:nvPr/>
        </p:nvSpPr>
        <p:spPr bwMode="auto">
          <a:xfrm>
            <a:off x="7460565" y="2708654"/>
            <a:ext cx="1519309" cy="476796"/>
          </a:xfrm>
          <a:prstGeom prst="wedgeRectCallout">
            <a:avLst>
              <a:gd name="adj1" fmla="val -83769"/>
              <a:gd name="adj2" fmla="val 159974"/>
            </a:avLst>
          </a:prstGeom>
          <a:solidFill>
            <a:sysClr val="window" lastClr="FFFFFF"/>
          </a:solidFill>
          <a:ln w="25400" cap="flat" cmpd="sng" algn="ctr">
            <a:solidFill>
              <a:srgbClr val="FFC000"/>
            </a:solidFill>
            <a:prstDash val="solid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first column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FF"/>
              </a:highlight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43832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Further remarks</a:t>
            </a:r>
          </a:p>
        </p:txBody>
      </p:sp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F35095F8-C9F6-4A32-A1DE-31CA7D05C959}" type="slidenum">
              <a:rPr lang="zh-TW" altLang="en-US" smtClean="0"/>
              <a:pPr/>
              <a:t>27</a:t>
            </a:fld>
            <a:endParaRPr lang="en-US" altLang="zh-TW"/>
          </a:p>
        </p:txBody>
      </p:sp>
      <p:sp>
        <p:nvSpPr>
          <p:cNvPr id="3277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ea typeface="新細明體" charset="-120"/>
              </a:rPr>
              <a:t>Use a </a:t>
            </a:r>
            <a:r>
              <a:rPr lang="en-US" altLang="zh-TW" sz="2200" dirty="0">
                <a:solidFill>
                  <a:srgbClr val="FF0000"/>
                </a:solidFill>
                <a:ea typeface="新細明體" charset="-120"/>
              </a:rPr>
              <a:t>relational</a:t>
            </a:r>
            <a:r>
              <a:rPr lang="en-US" altLang="zh-TW" sz="2200" dirty="0">
                <a:ea typeface="新細明體" charset="-120"/>
              </a:rPr>
              <a:t> expression, if possible, rather than an </a:t>
            </a:r>
            <a:r>
              <a:rPr lang="en-US" altLang="zh-TW" sz="2200" dirty="0">
                <a:solidFill>
                  <a:srgbClr val="7030A0"/>
                </a:solidFill>
                <a:ea typeface="新細明體" charset="-120"/>
              </a:rPr>
              <a:t>equality</a:t>
            </a:r>
            <a:r>
              <a:rPr lang="en-US" altLang="zh-TW" sz="2200" dirty="0">
                <a:ea typeface="新細明體" charset="-120"/>
              </a:rPr>
              <a:t> expression to control a loop or a selection statement, e.g., 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1100" dirty="0"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2200" i="1" dirty="0">
                <a:solidFill>
                  <a:srgbClr val="C00000"/>
                </a:solidFill>
                <a:ea typeface="新細明體" charset="-120"/>
              </a:rPr>
              <a:t>Don</a:t>
            </a:r>
            <a:r>
              <a:rPr lang="en-US" altLang="zh-TW" sz="2200" i="1" dirty="0">
                <a:solidFill>
                  <a:srgbClr val="C00000"/>
                </a:solidFill>
                <a:latin typeface="Times New Roman" pitchFamily="18" charset="0"/>
                <a:ea typeface="新細明體" charset="-120"/>
              </a:rPr>
              <a:t>’</a:t>
            </a:r>
            <a:r>
              <a:rPr lang="en-US" altLang="zh-TW" sz="2200" i="1" dirty="0">
                <a:solidFill>
                  <a:srgbClr val="C00000"/>
                </a:solidFill>
                <a:ea typeface="新細明體" charset="-120"/>
              </a:rPr>
              <a:t>t</a:t>
            </a:r>
            <a:r>
              <a:rPr lang="en-US" altLang="zh-TW" sz="2200" i="1" dirty="0">
                <a:ea typeface="新細明體" charset="-120"/>
              </a:rPr>
              <a:t> use	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while (j!=4)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				...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				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j++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b="1" dirty="0">
                <a:latin typeface="Courier New" pitchFamily="49" charset="0"/>
                <a:ea typeface="新細明體" charset="-120"/>
              </a:rPr>
              <a:t>				}</a:t>
            </a:r>
          </a:p>
          <a:p>
            <a:pPr eaLnBrk="1" hangingPunct="1">
              <a:buFont typeface="Wingdings" pitchFamily="2" charset="2"/>
              <a:buNone/>
            </a:pPr>
            <a:endParaRPr lang="en-US" altLang="zh-TW" sz="700" dirty="0">
              <a:latin typeface="Courier New" pitchFamily="49" charset="0"/>
              <a:ea typeface="新細明體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  <a:ea typeface="新細明體" charset="-120"/>
              </a:rPr>
              <a:t>  </a:t>
            </a:r>
            <a:r>
              <a:rPr lang="en-US" altLang="zh-TW" sz="2200" i="1" dirty="0">
                <a:ea typeface="新細明體" charset="-120"/>
              </a:rPr>
              <a:t>Use</a:t>
            </a:r>
            <a:r>
              <a:rPr lang="en-US" altLang="zh-TW" sz="2200" dirty="0">
                <a:latin typeface="Courier New" pitchFamily="49" charset="0"/>
                <a:ea typeface="新細明體" charset="-120"/>
              </a:rPr>
              <a:t>		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while (j&lt;4) {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				...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					</a:t>
            </a:r>
            <a:r>
              <a:rPr lang="en-US" altLang="zh-TW" sz="2000" b="1" dirty="0" err="1">
                <a:latin typeface="Courier New" pitchFamily="49" charset="0"/>
                <a:ea typeface="新細明體" charset="-120"/>
              </a:rPr>
              <a:t>j++</a:t>
            </a:r>
            <a:r>
              <a:rPr lang="en-US" altLang="zh-TW" sz="20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TW" sz="2200" b="1" dirty="0">
                <a:latin typeface="Courier New" pitchFamily="49" charset="0"/>
                <a:ea typeface="新細明體" charset="-120"/>
              </a:rPr>
              <a:t>				}</a:t>
            </a:r>
            <a:endParaRPr lang="en-US" altLang="zh-TW" sz="2200" b="1" dirty="0">
              <a:latin typeface="Courier" pitchFamily="49" charset="0"/>
              <a:ea typeface="新細明體" charset="-12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13621" y="2373868"/>
            <a:ext cx="4015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variable j, </a:t>
            </a:r>
            <a:r>
              <a:rPr lang="en-US" dirty="0">
                <a:solidFill>
                  <a:srgbClr val="C00000"/>
                </a:solidFill>
              </a:rPr>
              <a:t>increasing</a:t>
            </a:r>
            <a:r>
              <a:rPr lang="en-US" dirty="0"/>
              <a:t> from 0 to 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Further remarks</a:t>
            </a:r>
          </a:p>
        </p:txBody>
      </p:sp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1597F57-A488-4520-8493-5F834B43C311}" type="slidenum">
              <a:rPr lang="zh-TW" altLang="en-US" smtClean="0"/>
              <a:pPr/>
              <a:t>28</a:t>
            </a:fld>
            <a:endParaRPr lang="en-US" altLang="zh-TW"/>
          </a:p>
        </p:txBody>
      </p:sp>
      <p:sp>
        <p:nvSpPr>
          <p:cNvPr id="3379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76400"/>
            <a:ext cx="7772400" cy="1752600"/>
          </a:xfrm>
        </p:spPr>
        <p:txBody>
          <a:bodyPr/>
          <a:lstStyle/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ea typeface="新細明體" charset="-120"/>
              </a:rPr>
              <a:t>Don</a:t>
            </a:r>
            <a:r>
              <a:rPr lang="en-US" altLang="zh-TW" sz="2200" dirty="0">
                <a:latin typeface="Times New Roman" pitchFamily="18" charset="0"/>
                <a:ea typeface="新細明體" charset="-120"/>
              </a:rPr>
              <a:t>’</a:t>
            </a:r>
            <a:r>
              <a:rPr lang="en-US" altLang="zh-TW" sz="2200" dirty="0">
                <a:ea typeface="新細明體" charset="-120"/>
              </a:rPr>
              <a:t>t use a variable of any </a:t>
            </a:r>
            <a:r>
              <a:rPr lang="en-US" altLang="zh-TW" sz="2200" b="1" dirty="0">
                <a:ea typeface="新細明體" charset="-120"/>
              </a:rPr>
              <a:t>floating</a:t>
            </a:r>
            <a:r>
              <a:rPr lang="en-US" altLang="zh-TW" sz="2200" dirty="0">
                <a:ea typeface="新細明體" charset="-120"/>
              </a:rPr>
              <a:t> point data type to control a loop because real numbers are represented  in their </a:t>
            </a:r>
            <a:r>
              <a:rPr lang="en-US" altLang="zh-TW" sz="2200" b="1" dirty="0">
                <a:ea typeface="新細明體" charset="-120"/>
              </a:rPr>
              <a:t>approximate</a:t>
            </a:r>
            <a:r>
              <a:rPr lang="en-US" altLang="zh-TW" sz="2200" dirty="0">
                <a:ea typeface="新細明體" charset="-120"/>
              </a:rPr>
              <a:t> values internally</a:t>
            </a:r>
          </a:p>
          <a:p>
            <a:pPr eaLnBrk="1" hangingPunct="1">
              <a:buSzPct val="80000"/>
              <a:buFont typeface="Monotype Sorts" pitchFamily="2" charset="2"/>
              <a:buChar char="q"/>
            </a:pPr>
            <a:r>
              <a:rPr lang="en-US" altLang="zh-TW" sz="2200" dirty="0">
                <a:solidFill>
                  <a:srgbClr val="FF0000"/>
                </a:solidFill>
                <a:ea typeface="新細明體" charset="-120"/>
              </a:rPr>
              <a:t>Infinite </a:t>
            </a:r>
            <a:r>
              <a:rPr lang="en-US" altLang="zh-TW" sz="2200" dirty="0">
                <a:ea typeface="新細明體" charset="-120"/>
              </a:rPr>
              <a:t>loop can be made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>
            <a:normAutofit/>
          </a:bodyPr>
          <a:lstStyle/>
          <a:p>
            <a:pPr defTabSz="457200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altLang="zh-TW" dirty="0">
                <a:ea typeface="新細明體" charset="-120"/>
              </a:rPr>
              <a:t>Programming style</a:t>
            </a:r>
          </a:p>
        </p:txBody>
      </p:sp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D65F369-D7BB-455F-9345-3EC1D1400E1F}" type="slidenum">
              <a:rPr lang="zh-TW" altLang="en-US" smtClean="0"/>
              <a:pPr/>
              <a:t>29</a:t>
            </a:fld>
            <a:endParaRPr lang="en-US" altLang="zh-TW"/>
          </a:p>
        </p:txBody>
      </p:sp>
      <p:sp>
        <p:nvSpPr>
          <p:cNvPr id="3482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752600"/>
            <a:ext cx="7696200" cy="426878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altLang="zh-TW" sz="2600" dirty="0">
                <a:ea typeface="新細明體" charset="-120"/>
              </a:rPr>
              <a:t>Indent code in a consistent fashion to indicate the flow of control (use the tab key)</a:t>
            </a:r>
          </a:p>
          <a:p>
            <a:pPr marL="741363" lvl="1" indent="-284163" defTabSz="457200" eaLnBrk="1" hangingPunct="1">
              <a:lnSpc>
                <a:spcPct val="80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HK" sz="2200" dirty="0">
                <a:ea typeface="新細明體" charset="-120"/>
              </a:rPr>
              <a:t>Note the multiple levels of </a:t>
            </a:r>
            <a:r>
              <a:rPr lang="en-US" altLang="zh-HK" sz="2200" dirty="0">
                <a:solidFill>
                  <a:srgbClr val="FF0000"/>
                </a:solidFill>
                <a:ea typeface="新細明體" charset="-120"/>
              </a:rPr>
              <a:t>indentation</a:t>
            </a:r>
            <a:endParaRPr lang="en-GB" altLang="zh-TW" sz="2200" dirty="0">
              <a:solidFill>
                <a:srgbClr val="FF0000"/>
              </a:solidFill>
              <a:ea typeface="新細明體" charset="-120"/>
            </a:endParaRPr>
          </a:p>
          <a:p>
            <a:pPr marL="341313" indent="-341313" defTabSz="457200" eaLnBrk="1" hangingPunct="1">
              <a:lnSpc>
                <a:spcPct val="80000"/>
              </a:lnSpc>
              <a:spcBef>
                <a:spcPts val="700"/>
              </a:spcBef>
              <a:buFont typeface="Wingdings" pitchFamily="2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altLang="zh-HK" sz="2600" dirty="0">
                <a:ea typeface="新細明體" charset="-120"/>
              </a:rPr>
              <a:t>		</a:t>
            </a:r>
            <a:endParaRPr lang="en-GB" altLang="zh-TW" sz="2600" dirty="0">
              <a:ea typeface="新細明體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>
                <a:ea typeface="新細明體" charset="-120"/>
              </a:rPr>
              <a:t>Indentation</a:t>
            </a:r>
            <a:endParaRPr lang="en-GB" altLang="zh-TW">
              <a:ea typeface="新細明體" charset="-120"/>
            </a:endParaRPr>
          </a:p>
        </p:txBody>
      </p:sp>
      <p:sp>
        <p:nvSpPr>
          <p:cNvPr id="358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8CBB1162-174D-4A5C-91F9-20FB7F3F317B}" type="slidenum">
              <a:rPr lang="zh-TW" altLang="en-US" smtClean="0"/>
              <a:pPr/>
              <a:t>30</a:t>
            </a:fld>
            <a:endParaRPr lang="en-US" altLang="zh-TW"/>
          </a:p>
        </p:txBody>
      </p:sp>
      <p:sp>
        <p:nvSpPr>
          <p:cNvPr id="35844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void main()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{</a:t>
            </a:r>
            <a:endParaRPr lang="en-US" altLang="zh-TW" sz="2000" b="1" dirty="0">
              <a:latin typeface="Courier New" pitchFamily="49" charset="0"/>
              <a:ea typeface="新細明體" charset="-120"/>
            </a:endParaRPr>
          </a:p>
          <a:p>
            <a:pPr lvl="1" eaLnBrk="1" hangingPunct="1">
              <a:lnSpc>
                <a:spcPct val="80000"/>
              </a:lnSpc>
              <a:buFont typeface="Courier New" pitchFamily="49" charset="0"/>
              <a:buNone/>
            </a:pP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HK" sz="20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US" altLang="zh-HK" sz="2000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lvl="1" eaLnBrk="1" hangingPunct="1">
              <a:lnSpc>
                <a:spcPct val="80000"/>
              </a:lnSpc>
              <a:buFont typeface="Courier New" pitchFamily="49" charset="0"/>
              <a:buNone/>
            </a:pP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for(</a:t>
            </a:r>
            <a:r>
              <a:rPr lang="en-GB" altLang="zh-TW" sz="20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 = 0; </a:t>
            </a:r>
            <a:r>
              <a:rPr lang="en-GB" altLang="zh-TW" sz="20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 &lt; 100; </a:t>
            </a:r>
            <a:r>
              <a:rPr lang="en-GB" altLang="zh-TW" sz="2000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++) </a:t>
            </a:r>
          </a:p>
          <a:p>
            <a:pPr lvl="1" eaLnBrk="1" hangingPunct="1">
              <a:lnSpc>
                <a:spcPct val="80000"/>
              </a:lnSpc>
              <a:buFont typeface="Courier New" pitchFamily="49" charset="0"/>
              <a:buNone/>
            </a:pP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{</a:t>
            </a:r>
          </a:p>
          <a:p>
            <a:pPr lvl="3"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b="1" dirty="0">
                <a:latin typeface="Courier New" pitchFamily="49" charset="0"/>
                <a:ea typeface="新細明體" charset="-120"/>
              </a:rPr>
              <a:t>if(</a:t>
            </a:r>
            <a:r>
              <a:rPr lang="en-GB" altLang="zh-TW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b="1" dirty="0">
                <a:latin typeface="Courier New" pitchFamily="49" charset="0"/>
                <a:ea typeface="新細明體" charset="-120"/>
              </a:rPr>
              <a:t>&gt;3)</a:t>
            </a:r>
          </a:p>
          <a:p>
            <a:pPr lvl="3"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b="1" dirty="0">
                <a:latin typeface="Courier New" pitchFamily="49" charset="0"/>
                <a:ea typeface="新細明體" charset="-120"/>
              </a:rPr>
              <a:t>	</a:t>
            </a:r>
            <a:r>
              <a:rPr lang="en-GB" altLang="zh-TW" b="1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GB" altLang="zh-TW" b="1" dirty="0">
                <a:latin typeface="Courier New" pitchFamily="49" charset="0"/>
                <a:ea typeface="新細明體" charset="-120"/>
              </a:rPr>
              <a:t> &lt;&lt; </a:t>
            </a:r>
            <a:r>
              <a:rPr lang="en-GB" altLang="zh-TW" b="1" dirty="0" err="1">
                <a:latin typeface="Courier New" pitchFamily="49" charset="0"/>
                <a:ea typeface="新細明體" charset="-120"/>
              </a:rPr>
              <a:t>i</a:t>
            </a:r>
            <a:r>
              <a:rPr lang="en-GB" altLang="zh-TW" b="1" dirty="0">
                <a:latin typeface="Courier New" pitchFamily="49" charset="0"/>
                <a:ea typeface="新細明體" charset="-120"/>
              </a:rPr>
              <a:t>;</a:t>
            </a:r>
          </a:p>
          <a:p>
            <a:pPr lvl="1" eaLnBrk="1" hangingPunct="1">
              <a:lnSpc>
                <a:spcPct val="80000"/>
              </a:lnSpc>
              <a:buFont typeface="Courier New" pitchFamily="49" charset="0"/>
              <a:buNone/>
            </a:pP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}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Font typeface="Courier New" pitchFamily="49" charset="0"/>
              <a:buNone/>
            </a:pPr>
            <a:r>
              <a:rPr lang="en-GB" altLang="zh-TW" sz="2000" b="1" dirty="0">
                <a:latin typeface="Courier New" pitchFamily="49" charset="0"/>
                <a:ea typeface="新細明體" charset="-120"/>
              </a:rPr>
              <a:t>}</a:t>
            </a:r>
          </a:p>
        </p:txBody>
      </p:sp>
      <p:sp>
        <p:nvSpPr>
          <p:cNvPr id="35845" name="Line 4"/>
          <p:cNvSpPr>
            <a:spLocks noChangeShapeType="1"/>
          </p:cNvSpPr>
          <p:nvPr/>
        </p:nvSpPr>
        <p:spPr bwMode="auto">
          <a:xfrm flipV="1">
            <a:off x="1047750" y="4944269"/>
            <a:ext cx="476250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5846" name="Line 5"/>
          <p:cNvSpPr>
            <a:spLocks noChangeShapeType="1"/>
          </p:cNvSpPr>
          <p:nvPr/>
        </p:nvSpPr>
        <p:spPr bwMode="auto">
          <a:xfrm>
            <a:off x="1047750" y="5477670"/>
            <a:ext cx="885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5847" name="Text Box 6"/>
          <p:cNvSpPr txBox="1">
            <a:spLocks noChangeArrowheads="1"/>
          </p:cNvSpPr>
          <p:nvPr/>
        </p:nvSpPr>
        <p:spPr bwMode="auto">
          <a:xfrm>
            <a:off x="1695091" y="4724401"/>
            <a:ext cx="201930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1</a:t>
            </a:r>
            <a:r>
              <a:rPr lang="en-US" altLang="zh-HK" sz="2400" baseline="30000" dirty="0">
                <a:latin typeface="Times New Roman" pitchFamily="18" charset="0"/>
                <a:ea typeface="細明體" pitchFamily="49" charset="-120"/>
              </a:rPr>
              <a:t>st</a:t>
            </a: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 level (1 tab)</a:t>
            </a:r>
            <a:endParaRPr lang="en-GB" altLang="zh-TW" sz="2400" dirty="0">
              <a:latin typeface="Times New Roman" pitchFamily="18" charset="0"/>
              <a:ea typeface="細明體" pitchFamily="49" charset="-120"/>
            </a:endParaRPr>
          </a:p>
        </p:txBody>
      </p:sp>
      <p:sp>
        <p:nvSpPr>
          <p:cNvPr id="35848" name="Text Box 7"/>
          <p:cNvSpPr txBox="1">
            <a:spLocks noChangeArrowheads="1"/>
          </p:cNvSpPr>
          <p:nvPr/>
        </p:nvSpPr>
        <p:spPr bwMode="auto">
          <a:xfrm>
            <a:off x="2165230" y="5257801"/>
            <a:ext cx="2205038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2</a:t>
            </a:r>
            <a:r>
              <a:rPr lang="en-US" altLang="zh-HK" sz="2400" baseline="30000" dirty="0">
                <a:latin typeface="Times New Roman" pitchFamily="18" charset="0"/>
                <a:ea typeface="細明體" pitchFamily="49" charset="-120"/>
              </a:rPr>
              <a:t>nd</a:t>
            </a: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 level (2 tabs)</a:t>
            </a:r>
            <a:endParaRPr lang="en-GB" altLang="zh-TW" sz="2400" dirty="0">
              <a:latin typeface="Times New Roman" pitchFamily="18" charset="0"/>
              <a:ea typeface="細明體" pitchFamily="49" charset="-120"/>
            </a:endParaRPr>
          </a:p>
        </p:txBody>
      </p:sp>
      <p:sp>
        <p:nvSpPr>
          <p:cNvPr id="35849" name="Line 8"/>
          <p:cNvSpPr>
            <a:spLocks noChangeShapeType="1"/>
          </p:cNvSpPr>
          <p:nvPr/>
        </p:nvSpPr>
        <p:spPr bwMode="auto">
          <a:xfrm flipV="1">
            <a:off x="1047750" y="5934868"/>
            <a:ext cx="1238250" cy="17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HK" altLang="en-US"/>
          </a:p>
        </p:txBody>
      </p:sp>
      <p:sp>
        <p:nvSpPr>
          <p:cNvPr id="35850" name="Text Box 9"/>
          <p:cNvSpPr txBox="1">
            <a:spLocks noChangeArrowheads="1"/>
          </p:cNvSpPr>
          <p:nvPr/>
        </p:nvSpPr>
        <p:spPr bwMode="auto">
          <a:xfrm>
            <a:off x="2819400" y="5732463"/>
            <a:ext cx="2247900" cy="439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3</a:t>
            </a:r>
            <a:r>
              <a:rPr lang="en-US" altLang="zh-HK" sz="2400" baseline="30000" dirty="0">
                <a:latin typeface="Times New Roman" pitchFamily="18" charset="0"/>
                <a:ea typeface="細明體" pitchFamily="49" charset="-120"/>
              </a:rPr>
              <a:t>rd</a:t>
            </a:r>
            <a:r>
              <a:rPr lang="en-US" altLang="zh-HK" sz="2400" dirty="0">
                <a:latin typeface="Times New Roman" pitchFamily="18" charset="0"/>
                <a:ea typeface="細明體" pitchFamily="49" charset="-120"/>
              </a:rPr>
              <a:t>  level (3 tabs)</a:t>
            </a:r>
            <a:endParaRPr lang="en-GB" altLang="zh-TW" sz="2400" dirty="0">
              <a:latin typeface="Times New Roman" pitchFamily="18" charset="0"/>
              <a:ea typeface="細明體" pitchFamily="49" charset="-12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HK">
                <a:ea typeface="新細明體" charset="-120"/>
              </a:rPr>
              <a:t>Formatting programs</a:t>
            </a:r>
          </a:p>
        </p:txBody>
      </p:sp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ABB762C-9A13-46FB-A203-C2BDDBF32921}" type="slidenum">
              <a:rPr lang="zh-TW" altLang="en-US" smtClean="0"/>
              <a:pPr/>
              <a:t>31</a:t>
            </a:fld>
            <a:endParaRPr lang="en-US" altLang="zh-TW"/>
          </a:p>
        </p:txBody>
      </p:sp>
      <p:sp>
        <p:nvSpPr>
          <p:cNvPr id="3686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1600200"/>
            <a:ext cx="7772400" cy="4114800"/>
          </a:xfrm>
        </p:spPr>
        <p:txBody>
          <a:bodyPr/>
          <a:lstStyle/>
          <a:p>
            <a:pPr eaLnBrk="1" hangingPunct="1">
              <a:lnSpc>
                <a:spcPct val="107000"/>
              </a:lnSpc>
            </a:pPr>
            <a:r>
              <a:rPr lang="en-US" altLang="zh-HK" sz="2100" dirty="0">
                <a:solidFill>
                  <a:srgbClr val="C00000"/>
                </a:solidFill>
                <a:ea typeface="新細明體" charset="-120"/>
              </a:rPr>
              <a:t>Indent</a:t>
            </a:r>
            <a:r>
              <a:rPr lang="en-US" altLang="zh-HK" sz="2100" dirty="0">
                <a:ea typeface="新細明體" charset="-120"/>
              </a:rPr>
              <a:t> the code properly as you write the program to reflect the </a:t>
            </a:r>
            <a:r>
              <a:rPr lang="en-US" altLang="zh-HK" sz="2100" b="1" dirty="0">
                <a:ea typeface="新細明體" charset="-120"/>
              </a:rPr>
              <a:t>structure</a:t>
            </a:r>
            <a:r>
              <a:rPr lang="en-US" altLang="zh-HK" sz="2100" dirty="0">
                <a:ea typeface="新細明體" charset="-120"/>
              </a:rPr>
              <a:t> of the program.</a:t>
            </a:r>
          </a:p>
          <a:p>
            <a:pPr lvl="1" eaLnBrk="1" hangingPunct="1">
              <a:lnSpc>
                <a:spcPct val="107000"/>
              </a:lnSpc>
            </a:pPr>
            <a:r>
              <a:rPr lang="en-US" altLang="zh-HK" sz="2000" dirty="0">
                <a:ea typeface="新細明體" charset="-120"/>
              </a:rPr>
              <a:t>Improve </a:t>
            </a:r>
            <a:r>
              <a:rPr lang="en-US" altLang="zh-HK" sz="2000" dirty="0">
                <a:solidFill>
                  <a:srgbClr val="FF0000"/>
                </a:solidFill>
                <a:ea typeface="新細明體" charset="-120"/>
              </a:rPr>
              <a:t>readability</a:t>
            </a:r>
            <a:r>
              <a:rPr lang="en-US" altLang="zh-HK" sz="2000" dirty="0">
                <a:ea typeface="新細明體" charset="-120"/>
              </a:rPr>
              <a:t> and increase the ease for </a:t>
            </a:r>
            <a:r>
              <a:rPr lang="en-US" altLang="zh-HK" sz="2000" dirty="0">
                <a:solidFill>
                  <a:srgbClr val="7030A0"/>
                </a:solidFill>
                <a:ea typeface="新細明體" charset="-120"/>
              </a:rPr>
              <a:t>debugging</a:t>
            </a:r>
            <a:r>
              <a:rPr lang="en-US" altLang="zh-HK" sz="2000" dirty="0">
                <a:ea typeface="新細明體" charset="-120"/>
              </a:rPr>
              <a:t> the program</a:t>
            </a:r>
          </a:p>
          <a:p>
            <a:pPr lvl="1" eaLnBrk="1" hangingPunct="1">
              <a:lnSpc>
                <a:spcPct val="107000"/>
              </a:lnSpc>
            </a:pPr>
            <a:r>
              <a:rPr lang="en-US" altLang="zh-HK" sz="2000" dirty="0">
                <a:solidFill>
                  <a:srgbClr val="C00000"/>
                </a:solidFill>
                <a:ea typeface="新細明體" charset="-120"/>
              </a:rPr>
              <a:t>In assignment, marks will be allocated for indentation.</a:t>
            </a:r>
          </a:p>
          <a:p>
            <a:pPr eaLnBrk="1" hangingPunct="1">
              <a:lnSpc>
                <a:spcPct val="107000"/>
              </a:lnSpc>
            </a:pPr>
            <a:r>
              <a:rPr lang="en-US" altLang="zh-HK" sz="2100" dirty="0">
                <a:ea typeface="新細明體" charset="-120"/>
              </a:rPr>
              <a:t>To indent in visual studio, you may press the </a:t>
            </a:r>
            <a:r>
              <a:rPr lang="en-US" altLang="zh-HK" sz="2100" b="1" dirty="0">
                <a:ea typeface="新細明體" charset="-120"/>
              </a:rPr>
              <a:t>tab</a:t>
            </a:r>
            <a:r>
              <a:rPr lang="en-US" altLang="zh-HK" sz="2100" dirty="0">
                <a:ea typeface="新細明體" charset="-120"/>
              </a:rPr>
              <a:t> button</a:t>
            </a:r>
          </a:p>
          <a:p>
            <a:pPr eaLnBrk="1" hangingPunct="1">
              <a:lnSpc>
                <a:spcPct val="107000"/>
              </a:lnSpc>
            </a:pPr>
            <a:r>
              <a:rPr lang="en-US" altLang="zh-HK" sz="2100" dirty="0">
                <a:ea typeface="新細明體" charset="-120"/>
              </a:rPr>
              <a:t>You may select </a:t>
            </a:r>
            <a:r>
              <a:rPr lang="en-US" altLang="zh-HK" sz="2100" dirty="0">
                <a:solidFill>
                  <a:srgbClr val="0070C0"/>
                </a:solidFill>
                <a:ea typeface="新細明體" charset="-120"/>
              </a:rPr>
              <a:t>multiple</a:t>
            </a:r>
            <a:r>
              <a:rPr lang="en-US" altLang="zh-HK" sz="2100" dirty="0">
                <a:ea typeface="新細明體" charset="-120"/>
              </a:rPr>
              <a:t> lines of statements and press tab to indent all of them</a:t>
            </a:r>
          </a:p>
          <a:p>
            <a:pPr eaLnBrk="1" hangingPunct="1">
              <a:lnSpc>
                <a:spcPct val="107000"/>
              </a:lnSpc>
            </a:pPr>
            <a:r>
              <a:rPr lang="en-US" altLang="zh-HK" sz="2100" dirty="0">
                <a:ea typeface="新細明體" charset="-120"/>
              </a:rPr>
              <a:t>To move back one level to the left, press </a:t>
            </a:r>
            <a:r>
              <a:rPr lang="en-US" altLang="zh-HK" sz="2100" b="1" dirty="0" err="1">
                <a:ea typeface="新細明體" charset="-120"/>
              </a:rPr>
              <a:t>shift+tab</a:t>
            </a:r>
            <a:endParaRPr lang="en-US" altLang="zh-HK" sz="2100" b="1" dirty="0">
              <a:ea typeface="新細明體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新細明體" charset="-120"/>
              </a:rPr>
              <a:t>Summary</a:t>
            </a:r>
          </a:p>
        </p:txBody>
      </p:sp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F3D8E7D-BBF6-472A-8ED8-581E63D24936}" type="slidenum">
              <a:rPr lang="zh-TW" altLang="en-US" smtClean="0"/>
              <a:pPr/>
              <a:t>32</a:t>
            </a:fld>
            <a:endParaRPr lang="en-US" altLang="zh-TW"/>
          </a:p>
        </p:txBody>
      </p:sp>
      <p:sp>
        <p:nvSpPr>
          <p:cNvPr id="37892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zh-TW" sz="2600" dirty="0">
                <a:ea typeface="新細明體" charset="-120"/>
              </a:rPr>
              <a:t>In C++, repeating task could be expressed with 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while(…){…}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do {…}while(…);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for (…;…;…){…} </a:t>
            </a:r>
          </a:p>
          <a:p>
            <a:pPr eaLnBrk="1" hangingPunct="1"/>
            <a:r>
              <a:rPr lang="en-US" altLang="zh-TW" sz="2600" dirty="0">
                <a:ea typeface="新細明體" charset="-120"/>
              </a:rPr>
              <a:t>A complete looping structure may consist of 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Loop initialization statements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Loop Body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Exit condition</a:t>
            </a:r>
          </a:p>
          <a:p>
            <a:pPr lvl="1" eaLnBrk="1" hangingPunct="1"/>
            <a:r>
              <a:rPr lang="en-US" altLang="zh-TW" sz="2200" dirty="0">
                <a:ea typeface="新細明體" charset="-120"/>
              </a:rPr>
              <a:t>Post Loop statements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15391</TotalTime>
  <Words>2240</Words>
  <PresentationFormat>On-screen Show (4:3)</PresentationFormat>
  <Paragraphs>422</Paragraphs>
  <Slides>32</Slides>
  <Notes>32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6" baseType="lpstr">
      <vt:lpstr>Arial</vt:lpstr>
      <vt:lpstr>Calibri</vt:lpstr>
      <vt:lpstr>Comic Sans MS</vt:lpstr>
      <vt:lpstr>Consolas</vt:lpstr>
      <vt:lpstr>Courier</vt:lpstr>
      <vt:lpstr>Courier New</vt:lpstr>
      <vt:lpstr>Helvetica-Narrow</vt:lpstr>
      <vt:lpstr>Monotype Sorts</vt:lpstr>
      <vt:lpstr>Times New Roman</vt:lpstr>
      <vt:lpstr>Verdana</vt:lpstr>
      <vt:lpstr>Wingdings</vt:lpstr>
      <vt:lpstr>Wingdings 2</vt:lpstr>
      <vt:lpstr>Equity</vt:lpstr>
      <vt:lpstr>Visio</vt:lpstr>
      <vt:lpstr>PowerPoint Presentation</vt:lpstr>
      <vt:lpstr>Loop</vt:lpstr>
      <vt:lpstr>Loop</vt:lpstr>
      <vt:lpstr>Another example to use while</vt:lpstr>
      <vt:lpstr>Another example to use while</vt:lpstr>
      <vt:lpstr>do statement</vt:lpstr>
      <vt:lpstr>While vs Do while </vt:lpstr>
      <vt:lpstr>Example of do statement</vt:lpstr>
      <vt:lpstr>For-loop statement</vt:lpstr>
      <vt:lpstr>Examples of for</vt:lpstr>
      <vt:lpstr>for Loop: Syntax Error</vt:lpstr>
      <vt:lpstr>PowerPoint Presentation</vt:lpstr>
      <vt:lpstr>For-loop statement</vt:lpstr>
      <vt:lpstr>Comma operator (,)</vt:lpstr>
      <vt:lpstr>Common errors</vt:lpstr>
      <vt:lpstr>Common errors (cont’d)</vt:lpstr>
      <vt:lpstr>Nested for-loop</vt:lpstr>
      <vt:lpstr>Exercise</vt:lpstr>
      <vt:lpstr>Answer</vt:lpstr>
      <vt:lpstr>Use the Loop Counters in Nested Loop Cleverly</vt:lpstr>
      <vt:lpstr>break statement</vt:lpstr>
      <vt:lpstr>continue statement</vt:lpstr>
      <vt:lpstr>Example of continue statement</vt:lpstr>
      <vt:lpstr>Continue, break</vt:lpstr>
      <vt:lpstr>Example: output the following matrix</vt:lpstr>
      <vt:lpstr>Example: output the following matrix</vt:lpstr>
      <vt:lpstr>Further remarks</vt:lpstr>
      <vt:lpstr>Further remarks</vt:lpstr>
      <vt:lpstr>Programming style</vt:lpstr>
      <vt:lpstr>Indentation</vt:lpstr>
      <vt:lpstr>Formatting programs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dc:creator/>
  <cp:keywords/>
  <dc:description/>
  <dcterms:created xsi:type="dcterms:W3CDTF">2009-04-30T13:38:41Z</dcterms:created>
  <dcterms:modified xsi:type="dcterms:W3CDTF">2021-09-24T12:45:14Z</dcterms:modified>
  <cp:category/>
</cp:coreProperties>
</file>