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36"/>
  </p:notesMasterIdLst>
  <p:handoutMasterIdLst>
    <p:handoutMasterId r:id="rId37"/>
  </p:handoutMasterIdLst>
  <p:sldIdLst>
    <p:sldId id="318" r:id="rId3"/>
    <p:sldId id="319" r:id="rId4"/>
    <p:sldId id="321" r:id="rId5"/>
    <p:sldId id="322" r:id="rId6"/>
    <p:sldId id="331" r:id="rId7"/>
    <p:sldId id="330" r:id="rId8"/>
    <p:sldId id="333" r:id="rId9"/>
    <p:sldId id="334" r:id="rId10"/>
    <p:sldId id="335" r:id="rId11"/>
    <p:sldId id="336" r:id="rId12"/>
    <p:sldId id="337" r:id="rId13"/>
    <p:sldId id="340" r:id="rId14"/>
    <p:sldId id="339" r:id="rId15"/>
    <p:sldId id="341" r:id="rId16"/>
    <p:sldId id="338" r:id="rId17"/>
    <p:sldId id="343" r:id="rId18"/>
    <p:sldId id="323" r:id="rId19"/>
    <p:sldId id="342" r:id="rId20"/>
    <p:sldId id="344" r:id="rId21"/>
    <p:sldId id="332" r:id="rId22"/>
    <p:sldId id="346" r:id="rId23"/>
    <p:sldId id="347" r:id="rId24"/>
    <p:sldId id="348" r:id="rId25"/>
    <p:sldId id="349" r:id="rId26"/>
    <p:sldId id="350" r:id="rId27"/>
    <p:sldId id="351" r:id="rId28"/>
    <p:sldId id="352" r:id="rId29"/>
    <p:sldId id="353" r:id="rId30"/>
    <p:sldId id="354" r:id="rId31"/>
    <p:sldId id="345" r:id="rId32"/>
    <p:sldId id="355" r:id="rId33"/>
    <p:sldId id="356" r:id="rId34"/>
    <p:sldId id="357" r:id="rId35"/>
  </p:sldIdLst>
  <p:sldSz cx="12188825" cy="6858000"/>
  <p:notesSz cx="6858000" cy="9144000"/>
  <p:custDataLst>
    <p:tags r:id="rId3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030">
          <p15:clr>
            <a:srgbClr val="A4A3A4"/>
          </p15:clr>
        </p15:guide>
        <p15:guide id="3" orient="horz" pos="1152">
          <p15:clr>
            <a:srgbClr val="A4A3A4"/>
          </p15:clr>
        </p15:guide>
        <p15:guide id="4" orient="horz" pos="1018">
          <p15:clr>
            <a:srgbClr val="A4A3A4"/>
          </p15:clr>
        </p15:guide>
        <p15:guide id="5" orient="horz" pos="3886">
          <p15:clr>
            <a:srgbClr val="A4A3A4"/>
          </p15:clr>
        </p15:guide>
        <p15:guide id="6" orient="horz" pos="2928">
          <p15:clr>
            <a:srgbClr val="A4A3A4"/>
          </p15:clr>
        </p15:guide>
        <p15:guide id="7" orient="horz" pos="3072">
          <p15:clr>
            <a:srgbClr val="A4A3A4"/>
          </p15:clr>
        </p15:guide>
        <p15:guide id="8" orient="horz" pos="407">
          <p15:clr>
            <a:srgbClr val="A4A3A4"/>
          </p15:clr>
        </p15:guide>
        <p15:guide id="9" pos="3839">
          <p15:clr>
            <a:srgbClr val="A4A3A4"/>
          </p15:clr>
        </p15:guide>
        <p15:guide id="10" pos="959">
          <p15:clr>
            <a:srgbClr val="A4A3A4"/>
          </p15:clr>
        </p15:guide>
        <p15:guide id="11" pos="7151">
          <p15:clr>
            <a:srgbClr val="A4A3A4"/>
          </p15:clr>
        </p15:guide>
        <p15:guide id="12" pos="671">
          <p15:clr>
            <a:srgbClr val="A4A3A4"/>
          </p15:clr>
        </p15:guide>
        <p15:guide id="13" pos="4991">
          <p15:clr>
            <a:srgbClr val="A4A3A4"/>
          </p15:clr>
        </p15:guide>
        <p15:guide id="14" pos="700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5E9"/>
    <a:srgbClr val="FEFBF7"/>
    <a:srgbClr val="8086FC"/>
    <a:srgbClr val="92C610"/>
    <a:srgbClr val="6E90FE"/>
    <a:srgbClr val="828282"/>
    <a:srgbClr val="6D6DFB"/>
    <a:srgbClr val="4E78F0"/>
    <a:srgbClr val="F0932C"/>
    <a:srgbClr val="9FD8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29" autoAdjust="0"/>
  </p:normalViewPr>
  <p:slideViewPr>
    <p:cSldViewPr showGuides="1">
      <p:cViewPr varScale="1">
        <p:scale>
          <a:sx n="103" d="100"/>
          <a:sy n="103" d="100"/>
        </p:scale>
        <p:origin x="120" y="276"/>
      </p:cViewPr>
      <p:guideLst>
        <p:guide orient="horz" pos="2160"/>
        <p:guide orient="horz" pos="4030"/>
        <p:guide orient="horz" pos="1152"/>
        <p:guide orient="horz" pos="1018"/>
        <p:guide orient="horz" pos="3886"/>
        <p:guide orient="horz" pos="2928"/>
        <p:guide orient="horz" pos="3072"/>
        <p:guide orient="horz" pos="407"/>
        <p:guide pos="3839"/>
        <p:guide pos="959"/>
        <p:guide pos="7151"/>
        <p:guide pos="671"/>
        <p:guide pos="4991"/>
        <p:guide pos="700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6" d="100"/>
          <a:sy n="66" d="100"/>
        </p:scale>
        <p:origin x="285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gs" Target="tags/tag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69AFDC-7658-4951-B0FF-52DFF2A93C0A}" type="datetimeFigureOut">
              <a:rPr lang="en-US" smtClean="0"/>
              <a:t>9/2/2016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8ED99B-9732-49FC-9C16-B56FEB1B10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6626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 smtClean="0"/>
              <a:t>9/2/2016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3213" y="0"/>
            <a:ext cx="426561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0824" y="1600200"/>
            <a:ext cx="5945188" cy="30480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0825" y="4898572"/>
            <a:ext cx="5945187" cy="1270453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800" cap="none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cxnSp>
        <p:nvCxnSpPr>
          <p:cNvPr id="6" name="Straight Connector 5"/>
          <p:cNvCxnSpPr/>
          <p:nvPr/>
        </p:nvCxnSpPr>
        <p:spPr>
          <a:xfrm>
            <a:off x="1658936" y="4782971"/>
            <a:ext cx="56546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7923213" y="0"/>
            <a:ext cx="1065213" cy="6858000"/>
          </a:xfrm>
          <a:prstGeom prst="rect">
            <a:avLst/>
          </a:prstGeom>
          <a:gradFill flip="none" rotWithShape="1">
            <a:gsLst>
              <a:gs pos="75000">
                <a:schemeClr val="tx2">
                  <a:alpha val="0"/>
                </a:schemeClr>
              </a:gs>
              <a:gs pos="100000">
                <a:schemeClr val="tx2">
                  <a:alpha val="2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9/2/2016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7" name="Straight Connector 6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23611" y="0"/>
            <a:ext cx="1065213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1123612" y="10886"/>
            <a:ext cx="1065213" cy="6858000"/>
          </a:xfrm>
          <a:prstGeom prst="rect">
            <a:avLst/>
          </a:prstGeom>
          <a:gradFill flip="none" rotWithShape="1">
            <a:gsLst>
              <a:gs pos="75000">
                <a:schemeClr val="tx2">
                  <a:alpha val="0"/>
                </a:schemeClr>
              </a:gs>
              <a:gs pos="100000">
                <a:schemeClr val="tx2">
                  <a:alpha val="2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0" y="2237096"/>
            <a:ext cx="8229601" cy="2411103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2" y="4876800"/>
            <a:ext cx="8229601" cy="1292225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80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9/2/2016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9" name="Straight Connector 8"/>
          <p:cNvCxnSpPr/>
          <p:nvPr/>
        </p:nvCxnSpPr>
        <p:spPr>
          <a:xfrm>
            <a:off x="1658936" y="4782971"/>
            <a:ext cx="80168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829798" cy="1219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8168" y="1984248"/>
            <a:ext cx="4800600" cy="418795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1612" y="1984248"/>
            <a:ext cx="4800601" cy="418795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9/2/2016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8" name="Straight Connector 7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829798" cy="1219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828800"/>
            <a:ext cx="4800600" cy="8382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3" y="2743200"/>
            <a:ext cx="4800600" cy="34258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51613" y="1828800"/>
            <a:ext cx="4800600" cy="8382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51613" y="2743200"/>
            <a:ext cx="4800600" cy="34258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9/2/2016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10" name="Straight Connector 9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9/2/2016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9/2/2016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685800"/>
            <a:ext cx="4114800" cy="1925637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40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4" y="685800"/>
            <a:ext cx="5257799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2413" y="2895599"/>
            <a:ext cx="4114800" cy="17526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8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9/2/2016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8" name="Straight Connector 7"/>
          <p:cNvCxnSpPr/>
          <p:nvPr/>
        </p:nvCxnSpPr>
        <p:spPr>
          <a:xfrm>
            <a:off x="1658936" y="2743200"/>
            <a:ext cx="39020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4414" y="0"/>
            <a:ext cx="6172198" cy="6857999"/>
          </a:xfrm>
          <a:solidFill>
            <a:schemeClr val="bg2"/>
          </a:solidFill>
          <a:effectLst>
            <a:outerShdw blurRad="152400" dist="50800" dir="10800000" algn="r" rotWithShape="0">
              <a:prstClr val="black">
                <a:alpha val="25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685800"/>
            <a:ext cx="4114800" cy="1925638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000" b="0" i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2413" y="2895599"/>
            <a:ext cx="4114800" cy="17526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1658936" y="2743200"/>
            <a:ext cx="39020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9/2/2016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23412" y="646112"/>
            <a:ext cx="1828801" cy="55229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646112"/>
            <a:ext cx="7620000" cy="55229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9/2/2016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7" name="Straight Connector 6"/>
          <p:cNvCxnSpPr/>
          <p:nvPr/>
        </p:nvCxnSpPr>
        <p:spPr>
          <a:xfrm>
            <a:off x="9371012" y="762000"/>
            <a:ext cx="0" cy="533400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829799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81200"/>
            <a:ext cx="9829799" cy="41878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8011" y="6400800"/>
            <a:ext cx="154865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3F41C87-7AD9-4845-A077-840E4A0F3F06}" type="datetimeFigureOut">
              <a:rPr lang="en-US"/>
              <a:pPr/>
              <a:t>9/2/2016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5954834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5411" y="6400800"/>
            <a:ext cx="1066802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065213" cy="6858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" y="0"/>
            <a:ext cx="1065213" cy="6858000"/>
          </a:xfrm>
          <a:prstGeom prst="rect">
            <a:avLst/>
          </a:prstGeom>
          <a:gradFill flip="none" rotWithShape="1">
            <a:gsLst>
              <a:gs pos="75000">
                <a:schemeClr val="tx2">
                  <a:alpha val="0"/>
                </a:schemeClr>
              </a:gs>
              <a:gs pos="100000">
                <a:schemeClr val="tx2">
                  <a:alpha val="2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11175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0425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3463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GE1202 Managing Your Personal Finance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Lecture 2 </a:t>
            </a:r>
          </a:p>
          <a:p>
            <a:r>
              <a:rPr lang="en-GB" dirty="0"/>
              <a:t>Money Management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115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Money Management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altLang="zh-HK" dirty="0"/>
              <a:t>Daily spending and saving decisions are at the centre of your financial planning activities</a:t>
            </a:r>
          </a:p>
          <a:p>
            <a:r>
              <a:rPr lang="en-GB" altLang="zh-HK" dirty="0"/>
              <a:t>The key to successful personal financial management is the ability to maintain financial records and plan your spending</a:t>
            </a:r>
          </a:p>
          <a:p>
            <a:r>
              <a:rPr lang="en-GB" altLang="zh-HK" b="1" dirty="0"/>
              <a:t>Money management </a:t>
            </a:r>
            <a:r>
              <a:rPr lang="en-GB" altLang="zh-HK" dirty="0"/>
              <a:t>refers to the day-to-day financial activities necessary to manage current personal economic resources while working toward long-term financial security</a:t>
            </a:r>
          </a:p>
          <a:p>
            <a:r>
              <a:rPr lang="en-GB" altLang="zh-HK" dirty="0"/>
              <a:t>There are three major money management activities 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GB" altLang="zh-HK" sz="2400" dirty="0"/>
              <a:t>Storing and maintaining personal financial records and documents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GB" altLang="zh-HK" sz="2400" dirty="0"/>
              <a:t>Creating personal financial statements 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GB" altLang="zh-HK" sz="2400" dirty="0"/>
              <a:t>Creating and implementing a plan for spending and saving - Budgeting</a:t>
            </a:r>
            <a:endParaRPr lang="zh-HK" altLang="en-US" sz="2400" dirty="0"/>
          </a:p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705284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Personal Financial Records and Documents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altLang="zh-HK" dirty="0"/>
              <a:t>They are the written evidence of business transactions, ownership of property, and legal matters</a:t>
            </a:r>
          </a:p>
          <a:p>
            <a:r>
              <a:rPr lang="en-GB" altLang="zh-HK" dirty="0"/>
              <a:t>Invoices, credit card statements, insurance policies, MPF statements and tax forms </a:t>
            </a:r>
          </a:p>
          <a:p>
            <a:r>
              <a:rPr lang="en-GB" altLang="zh-HK" dirty="0"/>
              <a:t>An organized system of financial records provides a basis for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GB" altLang="zh-HK" sz="2400" dirty="0"/>
              <a:t>Handling daily business activities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GB" altLang="zh-HK" sz="2400" dirty="0"/>
              <a:t>Planning and measuring financial progress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GB" altLang="zh-HK" sz="2400" dirty="0"/>
              <a:t>Completing required tax reports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GB" altLang="zh-HK" sz="2400" dirty="0"/>
              <a:t>Making effective investment choices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GB" altLang="zh-HK" sz="2400" dirty="0"/>
              <a:t>Determining available resources for current and future spending</a:t>
            </a:r>
            <a:endParaRPr lang="zh-HK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946587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Personal </a:t>
            </a:r>
            <a:r>
              <a:rPr lang="en-GB" altLang="zh-HK"/>
              <a:t>Financial Statements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zh-HK" dirty="0"/>
              <a:t>Personal financial statements tell you the starting point of your financial journey</a:t>
            </a:r>
            <a:endParaRPr lang="en-GB" altLang="zh-HK" b="1" dirty="0"/>
          </a:p>
          <a:p>
            <a:pPr lvl="1"/>
            <a:r>
              <a:rPr lang="en-GB" altLang="zh-HK" b="1" dirty="0"/>
              <a:t>Personal balance sheet </a:t>
            </a:r>
          </a:p>
          <a:p>
            <a:pPr lvl="1"/>
            <a:r>
              <a:rPr lang="en-GB" altLang="zh-HK" b="1" dirty="0"/>
              <a:t>Cash flow statement</a:t>
            </a:r>
          </a:p>
          <a:p>
            <a:r>
              <a:rPr lang="en-GB" altLang="zh-HK" dirty="0"/>
              <a:t>These reports provide information about your current financial position and present a summary of your income and spending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GB" altLang="zh-HK" dirty="0"/>
              <a:t>Report your current financial position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GB" altLang="zh-HK" dirty="0"/>
              <a:t>Measure your progress toward financial goals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GB" altLang="zh-HK" dirty="0"/>
              <a:t>Maintain information about your financial activities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GB" altLang="zh-HK" dirty="0"/>
              <a:t>Provide data for preparing tax forms or applying for credit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450493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Personal Balance Sheet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zh-HK" dirty="0"/>
              <a:t>A balance sheet (also called a </a:t>
            </a:r>
            <a:r>
              <a:rPr lang="en-GB" altLang="zh-HK" i="1" dirty="0"/>
              <a:t>net worth statement </a:t>
            </a:r>
            <a:r>
              <a:rPr lang="en-GB" altLang="zh-HK" dirty="0"/>
              <a:t>or </a:t>
            </a:r>
            <a:r>
              <a:rPr lang="en-GB" altLang="zh-HK" i="1" dirty="0"/>
              <a:t>statement of financial position</a:t>
            </a:r>
            <a:r>
              <a:rPr lang="en-GB" altLang="zh-HK" dirty="0"/>
              <a:t>) reports what you </a:t>
            </a:r>
            <a:r>
              <a:rPr lang="en-GB" altLang="zh-HK" b="1" dirty="0"/>
              <a:t>own</a:t>
            </a:r>
            <a:r>
              <a:rPr lang="en-GB" altLang="zh-HK" dirty="0"/>
              <a:t> and what you </a:t>
            </a:r>
            <a:r>
              <a:rPr lang="en-GB" altLang="zh-HK" b="1" dirty="0"/>
              <a:t>owe </a:t>
            </a:r>
          </a:p>
          <a:p>
            <a:r>
              <a:rPr lang="en-GB" altLang="zh-HK" dirty="0"/>
              <a:t>The difference between what you own and what you owe is your </a:t>
            </a:r>
            <a:r>
              <a:rPr lang="en-GB" altLang="zh-HK" b="1" dirty="0"/>
              <a:t>net worth</a:t>
            </a:r>
          </a:p>
          <a:p>
            <a:r>
              <a:rPr lang="en-GB" altLang="zh-HK" dirty="0"/>
              <a:t>Use the following procedures to prepare a personal balance sheet 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GB" altLang="zh-HK" sz="2400" dirty="0"/>
              <a:t>Listing items of value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GB" altLang="zh-HK" sz="2400" dirty="0"/>
              <a:t>Determining amounts owed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GB" altLang="zh-HK" sz="2400" dirty="0"/>
              <a:t>Computing net worth</a:t>
            </a:r>
            <a:endParaRPr lang="zh-HK" altLang="en-US" sz="2400" dirty="0"/>
          </a:p>
        </p:txBody>
      </p:sp>
    </p:spTree>
    <p:extLst>
      <p:ext uri="{BB962C8B-B14F-4D97-AF65-F5344CB8AC3E}">
        <p14:creationId xmlns:p14="http://schemas.microsoft.com/office/powerpoint/2010/main" val="81030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Listing Items of Value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522413" y="1981200"/>
            <a:ext cx="9829799" cy="4648200"/>
          </a:xfrm>
        </p:spPr>
        <p:txBody>
          <a:bodyPr>
            <a:normAutofit fontScale="92500" lnSpcReduction="10000"/>
          </a:bodyPr>
          <a:lstStyle/>
          <a:p>
            <a:r>
              <a:rPr lang="en-GB" altLang="zh-HK" dirty="0"/>
              <a:t>The items with value are your</a:t>
            </a:r>
            <a:r>
              <a:rPr lang="en-GB" altLang="zh-HK" b="1" dirty="0"/>
              <a:t> assets</a:t>
            </a:r>
            <a:endParaRPr lang="en-GB" altLang="zh-HK" dirty="0"/>
          </a:p>
          <a:p>
            <a:r>
              <a:rPr lang="en-GB" altLang="zh-HK" dirty="0"/>
              <a:t>Assets are cash and other tangible property with a monetary value</a:t>
            </a:r>
          </a:p>
          <a:p>
            <a:r>
              <a:rPr lang="en-GB" altLang="zh-HK" dirty="0"/>
              <a:t>Four basic categories of assets</a:t>
            </a:r>
          </a:p>
          <a:p>
            <a:pPr lvl="1"/>
            <a:r>
              <a:rPr lang="en-GB" altLang="zh-HK" b="1" dirty="0"/>
              <a:t>Liquid assets</a:t>
            </a:r>
            <a:r>
              <a:rPr lang="en-GB" altLang="zh-HK" dirty="0"/>
              <a:t> </a:t>
            </a:r>
          </a:p>
          <a:p>
            <a:pPr lvl="2"/>
            <a:r>
              <a:rPr lang="en-GB" altLang="zh-HK" dirty="0"/>
              <a:t>Cash and items that can easily be converted to cash </a:t>
            </a:r>
          </a:p>
          <a:p>
            <a:pPr lvl="1"/>
            <a:r>
              <a:rPr lang="en-GB" altLang="zh-HK" dirty="0"/>
              <a:t>Real estate </a:t>
            </a:r>
          </a:p>
          <a:p>
            <a:pPr lvl="2"/>
            <a:r>
              <a:rPr lang="en-GB" altLang="zh-HK" dirty="0"/>
              <a:t>Home, condominium, vacation property, </a:t>
            </a:r>
            <a:r>
              <a:rPr lang="en-GB" altLang="zh-HK" dirty="0" err="1"/>
              <a:t>etc</a:t>
            </a:r>
            <a:endParaRPr lang="en-GB" altLang="zh-HK" dirty="0"/>
          </a:p>
          <a:p>
            <a:pPr lvl="1"/>
            <a:r>
              <a:rPr lang="en-GB" altLang="zh-HK" dirty="0"/>
              <a:t>Personal possessions – automobiles and other personal belongings</a:t>
            </a:r>
          </a:p>
          <a:p>
            <a:pPr lvl="2"/>
            <a:r>
              <a:rPr lang="en-GB" altLang="zh-HK" dirty="0"/>
              <a:t>Difficult to convert to cash</a:t>
            </a:r>
          </a:p>
          <a:p>
            <a:pPr lvl="2"/>
            <a:r>
              <a:rPr lang="en-GB" altLang="zh-HK" dirty="0"/>
              <a:t>The values have to be revised over time to adjust for </a:t>
            </a:r>
            <a:r>
              <a:rPr lang="en-GB" altLang="zh-HK" b="1" dirty="0"/>
              <a:t>depreciation</a:t>
            </a:r>
          </a:p>
          <a:p>
            <a:pPr lvl="1"/>
            <a:r>
              <a:rPr lang="en-GB" altLang="zh-HK" dirty="0"/>
              <a:t>Investment assets</a:t>
            </a:r>
          </a:p>
          <a:p>
            <a:pPr lvl="2"/>
            <a:r>
              <a:rPr lang="en-GB" altLang="zh-HK" dirty="0"/>
              <a:t>Funds for long-term financial needs</a:t>
            </a:r>
          </a:p>
          <a:p>
            <a:pPr lvl="2"/>
            <a:r>
              <a:rPr lang="en-GB" altLang="zh-HK" dirty="0"/>
              <a:t>Fluctuate in value</a:t>
            </a:r>
          </a:p>
          <a:p>
            <a:pPr lvl="2"/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655695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Determining Amounts Owed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zh-HK" dirty="0"/>
              <a:t>The amounts owed to others are </a:t>
            </a:r>
            <a:r>
              <a:rPr lang="en-GB" altLang="zh-HK" b="1" dirty="0"/>
              <a:t>liabilities</a:t>
            </a:r>
          </a:p>
          <a:p>
            <a:r>
              <a:rPr lang="en-GB" altLang="zh-HK" dirty="0"/>
              <a:t>A liability is a debt you owe now, not you may owe in the future</a:t>
            </a:r>
          </a:p>
          <a:p>
            <a:r>
              <a:rPr lang="en-GB" altLang="zh-HK" dirty="0"/>
              <a:t>Liabilities fall into two categories</a:t>
            </a:r>
          </a:p>
          <a:p>
            <a:pPr lvl="1"/>
            <a:r>
              <a:rPr lang="en-GB" altLang="zh-HK" dirty="0"/>
              <a:t>Current liabilities</a:t>
            </a:r>
          </a:p>
          <a:p>
            <a:pPr lvl="2"/>
            <a:r>
              <a:rPr lang="en-GB" altLang="zh-HK" dirty="0"/>
              <a:t>Debts must be paid within a short time, usually less than a year</a:t>
            </a:r>
          </a:p>
          <a:p>
            <a:pPr lvl="2"/>
            <a:r>
              <a:rPr lang="en-GB" altLang="zh-HK" dirty="0"/>
              <a:t>Medical bills, tax payments, insurance premiums, cash loans  and charge accounts</a:t>
            </a:r>
          </a:p>
          <a:p>
            <a:pPr lvl="1"/>
            <a:r>
              <a:rPr lang="en-GB" altLang="zh-HK" dirty="0"/>
              <a:t>Long-term liabilities</a:t>
            </a:r>
          </a:p>
          <a:p>
            <a:pPr lvl="2"/>
            <a:r>
              <a:rPr lang="en-GB" altLang="zh-HK" dirty="0"/>
              <a:t>Debts need not to pay in full until more than a year from now</a:t>
            </a:r>
          </a:p>
          <a:p>
            <a:pPr lvl="2"/>
            <a:r>
              <a:rPr lang="en-GB" altLang="zh-HK" dirty="0"/>
              <a:t>Auto loans, education loans and mortgages</a:t>
            </a:r>
          </a:p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090006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Computing Net Worth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zh-HK" b="1" dirty="0"/>
              <a:t>Net worth </a:t>
            </a:r>
            <a:r>
              <a:rPr lang="en-GB" altLang="zh-HK" dirty="0"/>
              <a:t>is the difference between total assets and total liabilities</a:t>
            </a:r>
          </a:p>
          <a:p>
            <a:r>
              <a:rPr lang="en-GB" altLang="zh-HK" dirty="0"/>
              <a:t>It does not calculate the money available to use, but indicates your financial position on a give date</a:t>
            </a:r>
          </a:p>
          <a:p>
            <a:r>
              <a:rPr lang="en-GB" altLang="zh-HK" dirty="0"/>
              <a:t>Having high new worth does not mean no financial difficulties</a:t>
            </a:r>
          </a:p>
          <a:p>
            <a:r>
              <a:rPr lang="en-GB" altLang="zh-HK" dirty="0"/>
              <a:t>Low </a:t>
            </a:r>
            <a:r>
              <a:rPr lang="en-GB" altLang="zh-HK" b="1" dirty="0"/>
              <a:t>liquidity</a:t>
            </a:r>
            <a:r>
              <a:rPr lang="en-GB" altLang="zh-HK" dirty="0"/>
              <a:t> can cause </a:t>
            </a:r>
            <a:r>
              <a:rPr lang="en-GB" altLang="zh-HK" b="1" dirty="0"/>
              <a:t>insolvency</a:t>
            </a:r>
          </a:p>
          <a:p>
            <a:pPr lvl="1"/>
            <a:r>
              <a:rPr lang="en-GB" altLang="zh-HK" sz="2400" dirty="0"/>
              <a:t>The inability to pay debts when they are due</a:t>
            </a:r>
          </a:p>
          <a:p>
            <a:pPr lvl="1"/>
            <a:r>
              <a:rPr lang="en-GB" altLang="zh-HK" sz="2400" dirty="0"/>
              <a:t>Liquid assets vs current liabilities</a:t>
            </a:r>
          </a:p>
          <a:p>
            <a:pPr lvl="1"/>
            <a:endParaRPr lang="zh-HK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314127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Financial Ratios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zh-HK" dirty="0"/>
              <a:t>Financial ratios provide guidelines for measuring the changes in your financial situation. </a:t>
            </a:r>
          </a:p>
          <a:p>
            <a:endParaRPr lang="en-GB" altLang="zh-HK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5531088"/>
              </p:ext>
            </p:extLst>
          </p:nvPr>
        </p:nvGraphicFramePr>
        <p:xfrm>
          <a:off x="1370012" y="2743200"/>
          <a:ext cx="10439399" cy="39098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90642">
                  <a:extLst>
                    <a:ext uri="{9D8B030D-6E8A-4147-A177-3AD203B41FA5}">
                      <a16:colId xmlns:a16="http://schemas.microsoft.com/office/drawing/2014/main" val="2635165909"/>
                    </a:ext>
                  </a:extLst>
                </a:gridCol>
                <a:gridCol w="2414557">
                  <a:extLst>
                    <a:ext uri="{9D8B030D-6E8A-4147-A177-3AD203B41FA5}">
                      <a16:colId xmlns:a16="http://schemas.microsoft.com/office/drawing/2014/main" val="3213475772"/>
                    </a:ext>
                  </a:extLst>
                </a:gridCol>
                <a:gridCol w="4364502">
                  <a:extLst>
                    <a:ext uri="{9D8B030D-6E8A-4147-A177-3AD203B41FA5}">
                      <a16:colId xmlns:a16="http://schemas.microsoft.com/office/drawing/2014/main" val="2886256156"/>
                    </a:ext>
                  </a:extLst>
                </a:gridCol>
                <a:gridCol w="2569698">
                  <a:extLst>
                    <a:ext uri="{9D8B030D-6E8A-4147-A177-3AD203B41FA5}">
                      <a16:colId xmlns:a16="http://schemas.microsoft.com/office/drawing/2014/main" val="3749536485"/>
                    </a:ext>
                  </a:extLst>
                </a:gridCol>
              </a:tblGrid>
              <a:tr h="16318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</a:rPr>
                        <a:t>Ratio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417" marR="7417" marT="7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</a:rPr>
                        <a:t>Calculation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417" marR="7417" marT="7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</a:rPr>
                        <a:t>Interpretation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417" marR="7417" marT="7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</a:rPr>
                        <a:t>Comment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417" marR="7417" marT="7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0894582"/>
                  </a:ext>
                </a:extLst>
              </a:tr>
              <a:tr h="29224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u="none" strike="noStrike" dirty="0">
                          <a:effectLst/>
                        </a:rPr>
                        <a:t>Debt ratio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417" marR="7417" marT="7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</a:rPr>
                        <a:t>Liabilities divided by net worth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417" marR="7417" marT="7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</a:rPr>
                        <a:t>Shows relationship between debt and net worth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417" marR="7417" marT="7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</a:rPr>
                        <a:t>A low debt ratio is best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417" marR="7417" marT="7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7678620"/>
                  </a:ext>
                </a:extLst>
              </a:tr>
              <a:tr h="77764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Current ratio</a:t>
                      </a:r>
                    </a:p>
                  </a:txBody>
                  <a:tcPr marL="7417" marR="7417" marT="7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Liquid assets divided by current liabilities </a:t>
                      </a:r>
                    </a:p>
                  </a:txBody>
                  <a:tcPr marL="7417" marR="7417" marT="7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Indicates the amount of liquid assets for every $1 of current liabilities</a:t>
                      </a:r>
                    </a:p>
                  </a:txBody>
                  <a:tcPr marL="7417" marR="7417" marT="7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high current ratio is desirable to have cash available to pay bills</a:t>
                      </a:r>
                    </a:p>
                  </a:txBody>
                  <a:tcPr marL="7417" marR="7417" marT="7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54786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Liquidity ratio</a:t>
                      </a:r>
                    </a:p>
                  </a:txBody>
                  <a:tcPr marL="7417" marR="7417" marT="7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Liquid assets divided by monthly expenses</a:t>
                      </a:r>
                    </a:p>
                  </a:txBody>
                  <a:tcPr marL="7417" marR="7417" marT="7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Indicates the number of months in which living expenses can be paid if an emergency arises</a:t>
                      </a:r>
                    </a:p>
                  </a:txBody>
                  <a:tcPr marL="7417" marR="7417" marT="7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high liquidity ratio is desirable</a:t>
                      </a:r>
                    </a:p>
                  </a:txBody>
                  <a:tcPr marL="7417" marR="7417" marT="7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43291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Debt-payment ratio</a:t>
                      </a:r>
                    </a:p>
                  </a:txBody>
                  <a:tcPr marL="7417" marR="7417" marT="7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Monthly credit payments divided by disposable income</a:t>
                      </a:r>
                    </a:p>
                  </a:txBody>
                  <a:tcPr marL="7417" marR="7417" marT="7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Indicates how much of a person's earnings goes for debt payment (excluding a home mortgage)</a:t>
                      </a:r>
                    </a:p>
                  </a:txBody>
                  <a:tcPr marL="7417" marR="7417" marT="7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Most financial advisers recommend a debt-payments ratio of less than 20%</a:t>
                      </a:r>
                    </a:p>
                  </a:txBody>
                  <a:tcPr marL="7417" marR="7417" marT="7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5561904"/>
                  </a:ext>
                </a:extLst>
              </a:tr>
              <a:tr h="861894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Savings ratio</a:t>
                      </a:r>
                    </a:p>
                  </a:txBody>
                  <a:tcPr marL="7417" marR="7417" marT="7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Amount saved each month divided by gross income</a:t>
                      </a:r>
                    </a:p>
                  </a:txBody>
                  <a:tcPr marL="7417" marR="7417" marT="7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 of income left after use </a:t>
                      </a:r>
                    </a:p>
                  </a:txBody>
                  <a:tcPr marL="7417" marR="7417" marT="7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Financial experts recommend monthly savings of 5-10%</a:t>
                      </a:r>
                    </a:p>
                  </a:txBody>
                  <a:tcPr marL="7417" marR="7417" marT="7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56274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0047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Example of a Personal Balance Sheet</a:t>
            </a:r>
            <a:endParaRPr lang="zh-HK" alt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8008336"/>
              </p:ext>
            </p:extLst>
          </p:nvPr>
        </p:nvGraphicFramePr>
        <p:xfrm>
          <a:off x="1522413" y="1600200"/>
          <a:ext cx="10210800" cy="51297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24201">
                  <a:extLst>
                    <a:ext uri="{9D8B030D-6E8A-4147-A177-3AD203B41FA5}">
                      <a16:colId xmlns:a16="http://schemas.microsoft.com/office/drawing/2014/main" val="921796774"/>
                    </a:ext>
                  </a:extLst>
                </a:gridCol>
                <a:gridCol w="918565">
                  <a:extLst>
                    <a:ext uri="{9D8B030D-6E8A-4147-A177-3AD203B41FA5}">
                      <a16:colId xmlns:a16="http://schemas.microsoft.com/office/drawing/2014/main" val="3732357454"/>
                    </a:ext>
                  </a:extLst>
                </a:gridCol>
                <a:gridCol w="834035">
                  <a:extLst>
                    <a:ext uri="{9D8B030D-6E8A-4147-A177-3AD203B41FA5}">
                      <a16:colId xmlns:a16="http://schemas.microsoft.com/office/drawing/2014/main" val="1826930455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323312322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411354812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173289592"/>
                    </a:ext>
                  </a:extLst>
                </a:gridCol>
                <a:gridCol w="990599">
                  <a:extLst>
                    <a:ext uri="{9D8B030D-6E8A-4147-A177-3AD203B41FA5}">
                      <a16:colId xmlns:a16="http://schemas.microsoft.com/office/drawing/2014/main" val="2598591782"/>
                    </a:ext>
                  </a:extLst>
                </a:gridCol>
              </a:tblGrid>
              <a:tr h="1994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sng" strike="noStrike" dirty="0">
                          <a:effectLst/>
                        </a:rPr>
                        <a:t>Assets</a:t>
                      </a:r>
                      <a:endParaRPr lang="en-US" sz="1600" b="1" i="0" u="sng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u="sng" strike="noStrike" dirty="0">
                          <a:effectLst/>
                        </a:rPr>
                        <a:t>HK$</a:t>
                      </a:r>
                      <a:endParaRPr lang="en-US" sz="1600" b="0" i="0" u="sng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sng" strike="noStrike" dirty="0">
                          <a:effectLst/>
                        </a:rPr>
                        <a:t>Liabilities</a:t>
                      </a:r>
                      <a:endParaRPr lang="en-US" sz="1600" b="1" i="0" u="sng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u="sng" strike="noStrike" dirty="0">
                          <a:effectLst/>
                        </a:rPr>
                        <a:t>HK$</a:t>
                      </a:r>
                      <a:endParaRPr lang="en-US" sz="1600" b="0" i="0" u="sng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333911"/>
                  </a:ext>
                </a:extLst>
              </a:tr>
              <a:tr h="1994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u="none" strike="noStrike" dirty="0">
                          <a:effectLst/>
                        </a:rPr>
                        <a:t>Liquid Assets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u="none" strike="noStrike" dirty="0">
                          <a:effectLst/>
                        </a:rPr>
                        <a:t>Current Liabilities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extLst>
                  <a:ext uri="{0D108BD9-81ED-4DB2-BD59-A6C34878D82A}">
                    <a16:rowId xmlns:a16="http://schemas.microsoft.com/office/drawing/2014/main" val="1132526692"/>
                  </a:ext>
                </a:extLst>
              </a:tr>
              <a:tr h="1994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</a:rPr>
                        <a:t>Checking account balance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600" u="none" strike="noStrike" dirty="0">
                          <a:effectLst/>
                        </a:rPr>
                        <a:t>1,450</a:t>
                      </a:r>
                      <a:endParaRPr lang="en-US" altLang="zh-HK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Medical bills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600" u="none" strike="noStrike">
                          <a:effectLst/>
                        </a:rPr>
                        <a:t>150</a:t>
                      </a:r>
                      <a:endParaRPr lang="en-US" altLang="zh-HK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extLst>
                  <a:ext uri="{0D108BD9-81ED-4DB2-BD59-A6C34878D82A}">
                    <a16:rowId xmlns:a16="http://schemas.microsoft.com/office/drawing/2014/main" val="1069626458"/>
                  </a:ext>
                </a:extLst>
              </a:tr>
              <a:tr h="1994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</a:rPr>
                        <a:t>Savings/Money market accounts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600" u="none" strike="noStrike">
                          <a:effectLst/>
                        </a:rPr>
                        <a:t>5,235</a:t>
                      </a:r>
                      <a:endParaRPr lang="en-US" altLang="zh-HK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Credit card balance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600" u="none" strike="noStrike">
                          <a:effectLst/>
                        </a:rPr>
                        <a:t>3,340</a:t>
                      </a:r>
                      <a:endParaRPr lang="en-US" altLang="zh-HK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extLst>
                  <a:ext uri="{0D108BD9-81ED-4DB2-BD59-A6C34878D82A}">
                    <a16:rowId xmlns:a16="http://schemas.microsoft.com/office/drawing/2014/main" val="753087442"/>
                  </a:ext>
                </a:extLst>
              </a:tr>
              <a:tr h="1994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Cash value of life insurance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600" u="none" strike="noStrike" dirty="0">
                          <a:effectLst/>
                        </a:rPr>
                        <a:t>3,685</a:t>
                      </a:r>
                      <a:endParaRPr lang="en-US" altLang="zh-HK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Balance due on auto loan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600" u="none" strike="noStrike" dirty="0">
                          <a:effectLst/>
                        </a:rPr>
                        <a:t>1,750</a:t>
                      </a:r>
                      <a:endParaRPr lang="en-US" altLang="zh-HK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extLst>
                  <a:ext uri="{0D108BD9-81ED-4DB2-BD59-A6C34878D82A}">
                    <a16:rowId xmlns:a16="http://schemas.microsoft.com/office/drawing/2014/main" val="55503349"/>
                  </a:ext>
                </a:extLst>
              </a:tr>
              <a:tr h="199420"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Total liquid assets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600" u="none" strike="noStrike" dirty="0">
                          <a:effectLst/>
                        </a:rPr>
                        <a:t>10,370</a:t>
                      </a:r>
                      <a:endParaRPr lang="en-US" altLang="zh-HK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Total current liabilities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600" u="none" strike="noStrike">
                          <a:effectLst/>
                        </a:rPr>
                        <a:t>5,240</a:t>
                      </a:r>
                      <a:endParaRPr lang="en-US" altLang="zh-HK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extLst>
                  <a:ext uri="{0D108BD9-81ED-4DB2-BD59-A6C34878D82A}">
                    <a16:rowId xmlns:a16="http://schemas.microsoft.com/office/drawing/2014/main" val="162643335"/>
                  </a:ext>
                </a:extLst>
              </a:tr>
              <a:tr h="1994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u="none" strike="noStrike" dirty="0">
                          <a:effectLst/>
                        </a:rPr>
                        <a:t>Real Estate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u="none" strike="noStrike" dirty="0">
                          <a:effectLst/>
                        </a:rPr>
                        <a:t>Long-term Liabilities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extLst>
                  <a:ext uri="{0D108BD9-81ED-4DB2-BD59-A6C34878D82A}">
                    <a16:rowId xmlns:a16="http://schemas.microsoft.com/office/drawing/2014/main" val="4047195444"/>
                  </a:ext>
                </a:extLst>
              </a:tr>
              <a:tr h="1994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Current market value of home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600" u="none" strike="noStrike">
                          <a:effectLst/>
                        </a:rPr>
                        <a:t>189,900</a:t>
                      </a:r>
                      <a:endParaRPr lang="en-US" altLang="zh-HK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Mortgage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600" u="none" strike="noStrike">
                          <a:effectLst/>
                        </a:rPr>
                        <a:t>91,600</a:t>
                      </a:r>
                      <a:endParaRPr lang="en-US" altLang="zh-HK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extLst>
                  <a:ext uri="{0D108BD9-81ED-4DB2-BD59-A6C34878D82A}">
                    <a16:rowId xmlns:a16="http://schemas.microsoft.com/office/drawing/2014/main" val="1596370671"/>
                  </a:ext>
                </a:extLst>
              </a:tr>
              <a:tr h="1994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u="none" strike="noStrike" dirty="0">
                          <a:effectLst/>
                        </a:rPr>
                        <a:t>Personal Possessions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Student Laon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600" u="none" strike="noStrike" dirty="0">
                          <a:effectLst/>
                        </a:rPr>
                        <a:t>2,960</a:t>
                      </a:r>
                      <a:endParaRPr lang="en-US" altLang="zh-HK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extLst>
                  <a:ext uri="{0D108BD9-81ED-4DB2-BD59-A6C34878D82A}">
                    <a16:rowId xmlns:a16="http://schemas.microsoft.com/office/drawing/2014/main" val="3722492350"/>
                  </a:ext>
                </a:extLst>
              </a:tr>
              <a:tr h="1994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Market value of automobile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600" u="none" strike="noStrike" dirty="0">
                          <a:effectLst/>
                        </a:rPr>
                        <a:t>8,000</a:t>
                      </a:r>
                      <a:endParaRPr lang="en-US" altLang="zh-HK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 dirty="0">
                          <a:effectLst/>
                        </a:rPr>
                        <a:t>Total Long-term Liabilities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600" u="none" strike="noStrike" dirty="0">
                          <a:effectLst/>
                        </a:rPr>
                        <a:t>94,560</a:t>
                      </a:r>
                      <a:endParaRPr lang="en-US" altLang="zh-HK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8020237"/>
                  </a:ext>
                </a:extLst>
              </a:tr>
              <a:tr h="1994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Furniture and appliances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600" u="none" strike="noStrike">
                          <a:effectLst/>
                        </a:rPr>
                        <a:t>5,900</a:t>
                      </a:r>
                      <a:endParaRPr lang="en-US" altLang="zh-HK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u="none" strike="noStrike" dirty="0">
                          <a:effectLst/>
                        </a:rPr>
                        <a:t>Total liabilities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600" u="none" strike="noStrike" dirty="0">
                          <a:effectLst/>
                        </a:rPr>
                        <a:t>99,800</a:t>
                      </a:r>
                      <a:endParaRPr lang="en-US" altLang="zh-HK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6477065"/>
                  </a:ext>
                </a:extLst>
              </a:tr>
              <a:tr h="1994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Sterero and video equipment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600" u="none" strike="noStrike">
                          <a:effectLst/>
                        </a:rPr>
                        <a:t>4,800</a:t>
                      </a:r>
                      <a:endParaRPr lang="en-US" altLang="zh-HK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697345857"/>
                  </a:ext>
                </a:extLst>
              </a:tr>
              <a:tr h="1994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Home computer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600" u="none" strike="noStrike" dirty="0">
                          <a:effectLst/>
                        </a:rPr>
                        <a:t>1,400</a:t>
                      </a:r>
                      <a:endParaRPr lang="en-US" altLang="zh-HK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extLst>
                  <a:ext uri="{0D108BD9-81ED-4DB2-BD59-A6C34878D82A}">
                    <a16:rowId xmlns:a16="http://schemas.microsoft.com/office/drawing/2014/main" val="571406906"/>
                  </a:ext>
                </a:extLst>
              </a:tr>
              <a:tr h="199420"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Total household assets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600" u="none" strike="noStrike">
                          <a:effectLst/>
                        </a:rPr>
                        <a:t>20,100</a:t>
                      </a:r>
                      <a:endParaRPr lang="en-US" altLang="zh-HK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extLst>
                  <a:ext uri="{0D108BD9-81ED-4DB2-BD59-A6C34878D82A}">
                    <a16:rowId xmlns:a16="http://schemas.microsoft.com/office/drawing/2014/main" val="1473597826"/>
                  </a:ext>
                </a:extLst>
              </a:tr>
              <a:tr h="1994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u="none" strike="noStrike" dirty="0">
                          <a:effectLst/>
                        </a:rPr>
                        <a:t>Investment Assets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extLst>
                  <a:ext uri="{0D108BD9-81ED-4DB2-BD59-A6C34878D82A}">
                    <a16:rowId xmlns:a16="http://schemas.microsoft.com/office/drawing/2014/main" val="417481592"/>
                  </a:ext>
                </a:extLst>
              </a:tr>
              <a:tr h="1994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Retirement accounts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600" u="none" strike="noStrike">
                          <a:effectLst/>
                        </a:rPr>
                        <a:t>26,780</a:t>
                      </a:r>
                      <a:endParaRPr lang="en-US" altLang="zh-HK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extLst>
                  <a:ext uri="{0D108BD9-81ED-4DB2-BD59-A6C34878D82A}">
                    <a16:rowId xmlns:a16="http://schemas.microsoft.com/office/drawing/2014/main" val="2609783651"/>
                  </a:ext>
                </a:extLst>
              </a:tr>
              <a:tr h="1994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Mutual funds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600" u="none" strike="noStrike" dirty="0">
                          <a:effectLst/>
                        </a:rPr>
                        <a:t>11,890</a:t>
                      </a:r>
                      <a:endParaRPr lang="en-US" altLang="zh-HK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extLst>
                  <a:ext uri="{0D108BD9-81ED-4DB2-BD59-A6C34878D82A}">
                    <a16:rowId xmlns:a16="http://schemas.microsoft.com/office/drawing/2014/main" val="4022147598"/>
                  </a:ext>
                </a:extLst>
              </a:tr>
              <a:tr h="199420"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Total investment assets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600" u="none" strike="noStrike" dirty="0">
                          <a:effectLst/>
                        </a:rPr>
                        <a:t>38,670</a:t>
                      </a:r>
                      <a:endParaRPr lang="en-US" altLang="zh-HK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extLst>
                  <a:ext uri="{0D108BD9-81ED-4DB2-BD59-A6C34878D82A}">
                    <a16:rowId xmlns:a16="http://schemas.microsoft.com/office/drawing/2014/main" val="2230844682"/>
                  </a:ext>
                </a:extLst>
              </a:tr>
              <a:tr h="199420"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u="none" strike="noStrike" dirty="0">
                          <a:effectLst/>
                        </a:rPr>
                        <a:t>Total assets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600" u="none" strike="noStrike" dirty="0">
                          <a:ln>
                            <a:noFill/>
                          </a:ln>
                          <a:effectLst/>
                        </a:rPr>
                        <a:t>259,040</a:t>
                      </a:r>
                      <a:endParaRPr lang="en-US" altLang="zh-HK" sz="16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/>
                </a:tc>
                <a:extLst>
                  <a:ext uri="{0D108BD9-81ED-4DB2-BD59-A6C34878D82A}">
                    <a16:rowId xmlns:a16="http://schemas.microsoft.com/office/drawing/2014/main" val="2000669804"/>
                  </a:ext>
                </a:extLst>
              </a:tr>
              <a:tr h="71605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HK" altLang="en-US" sz="3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3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3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3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HK" sz="3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HK" sz="3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+mn-ea"/>
                      </a:endParaRPr>
                    </a:p>
                  </a:txBody>
                  <a:tcPr marL="9065" marR="9065" marT="906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3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9499442"/>
                  </a:ext>
                </a:extLst>
              </a:tr>
              <a:tr h="19942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600" b="1" u="none" strike="noStrike" dirty="0">
                          <a:effectLst/>
                        </a:rPr>
                        <a:t>Net worth </a:t>
                      </a:r>
                      <a:endParaRPr lang="zh-HK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HK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600" u="none" strike="noStrike" dirty="0">
                          <a:effectLst/>
                        </a:rPr>
                        <a:t>159,240</a:t>
                      </a:r>
                      <a:endParaRPr lang="en-US" altLang="zh-HK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+mn-ea"/>
                      </a:endParaRPr>
                    </a:p>
                  </a:txBody>
                  <a:tcPr marL="9065" marR="9065" marT="906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065" marR="9065" marT="906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4342388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6127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Cash Flow Statement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altLang="zh-HK" dirty="0"/>
              <a:t>Cash flow is the </a:t>
            </a:r>
            <a:r>
              <a:rPr lang="en-GB" altLang="zh-HK" i="1" dirty="0"/>
              <a:t>actual</a:t>
            </a:r>
            <a:r>
              <a:rPr lang="en-GB" altLang="zh-HK" dirty="0"/>
              <a:t> inflow and outflow of cash during a given time period</a:t>
            </a:r>
          </a:p>
          <a:p>
            <a:pPr lvl="1"/>
            <a:r>
              <a:rPr lang="en-GB" altLang="zh-HK" dirty="0"/>
              <a:t>Inflow: earnings, interest, dividend</a:t>
            </a:r>
          </a:p>
          <a:p>
            <a:pPr lvl="1"/>
            <a:r>
              <a:rPr lang="en-GB" altLang="zh-HK" dirty="0"/>
              <a:t>Outflow: rent, food, loan payment</a:t>
            </a:r>
          </a:p>
          <a:p>
            <a:r>
              <a:rPr lang="en-GB" altLang="zh-HK" dirty="0"/>
              <a:t>Cash flow statement (personal income and expenditure statement) is a summary of cash receipts and payments for a given period</a:t>
            </a:r>
          </a:p>
          <a:p>
            <a:pPr lvl="1"/>
            <a:r>
              <a:rPr lang="en-GB" altLang="zh-HK" dirty="0"/>
              <a:t>Provides data to prepare for a budget</a:t>
            </a:r>
          </a:p>
          <a:p>
            <a:r>
              <a:rPr lang="en-GB" altLang="zh-HK" dirty="0"/>
              <a:t>3 steps to prepare for a cash flow statement</a:t>
            </a:r>
          </a:p>
          <a:p>
            <a:pPr lvl="1"/>
            <a:r>
              <a:rPr lang="en-GB" altLang="zh-HK" dirty="0"/>
              <a:t>Record income</a:t>
            </a:r>
          </a:p>
          <a:p>
            <a:pPr lvl="1"/>
            <a:r>
              <a:rPr lang="en-GB" altLang="zh-HK" dirty="0"/>
              <a:t>Record cash outflow</a:t>
            </a:r>
          </a:p>
          <a:p>
            <a:pPr lvl="1"/>
            <a:r>
              <a:rPr lang="en-GB" altLang="zh-HK" dirty="0"/>
              <a:t>Determine net cash flow</a:t>
            </a:r>
          </a:p>
          <a:p>
            <a:pPr lvl="1"/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894046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Step 1: Record Income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altLang="zh-HK" dirty="0"/>
              <a:t>Income is the inflows of cash for an individual or a household</a:t>
            </a:r>
          </a:p>
          <a:p>
            <a:pPr lvl="1"/>
            <a:r>
              <a:rPr lang="en-GB" altLang="zh-HK" dirty="0"/>
              <a:t>Money earned from a job</a:t>
            </a:r>
          </a:p>
          <a:p>
            <a:pPr lvl="1"/>
            <a:r>
              <a:rPr lang="en-GB" altLang="zh-HK" dirty="0"/>
              <a:t>Commissions</a:t>
            </a:r>
          </a:p>
          <a:p>
            <a:pPr lvl="1"/>
            <a:r>
              <a:rPr lang="en-GB" altLang="zh-HK" dirty="0"/>
              <a:t>Self-employment incomes</a:t>
            </a:r>
          </a:p>
          <a:p>
            <a:pPr lvl="1"/>
            <a:r>
              <a:rPr lang="en-GB" altLang="zh-HK" dirty="0"/>
              <a:t>Interest </a:t>
            </a:r>
          </a:p>
          <a:p>
            <a:pPr lvl="1"/>
            <a:r>
              <a:rPr lang="en-GB" altLang="zh-HK" dirty="0"/>
              <a:t>Dividends </a:t>
            </a:r>
          </a:p>
          <a:p>
            <a:pPr lvl="1"/>
            <a:r>
              <a:rPr lang="en-GB" altLang="zh-HK" dirty="0"/>
              <a:t>Gifts</a:t>
            </a:r>
          </a:p>
          <a:p>
            <a:pPr lvl="1"/>
            <a:r>
              <a:rPr lang="en-GB" altLang="zh-HK" dirty="0"/>
              <a:t>Grants </a:t>
            </a:r>
          </a:p>
          <a:p>
            <a:pPr lvl="1"/>
            <a:r>
              <a:rPr lang="en-GB" altLang="zh-HK" dirty="0"/>
              <a:t>Scholarships</a:t>
            </a:r>
          </a:p>
          <a:p>
            <a:pPr lvl="1"/>
            <a:r>
              <a:rPr lang="en-GB" altLang="zh-HK" dirty="0"/>
              <a:t>Pensions</a:t>
            </a:r>
          </a:p>
          <a:p>
            <a:pPr lvl="1"/>
            <a:r>
              <a:rPr lang="en-GB" altLang="zh-HK" dirty="0"/>
              <a:t>Government payments</a:t>
            </a:r>
          </a:p>
        </p:txBody>
      </p:sp>
    </p:spTree>
    <p:extLst>
      <p:ext uri="{BB962C8B-B14F-4D97-AF65-F5344CB8AC3E}">
        <p14:creationId xmlns:p14="http://schemas.microsoft.com/office/powerpoint/2010/main" val="209634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Step 1: Record Income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zh-HK" dirty="0"/>
              <a:t>Sometimes, you cannot use the entire of your salary</a:t>
            </a:r>
          </a:p>
          <a:p>
            <a:pPr lvl="1"/>
            <a:r>
              <a:rPr lang="en-GB" altLang="zh-HK" dirty="0"/>
              <a:t>You need to pay tax and other items</a:t>
            </a:r>
          </a:p>
          <a:p>
            <a:r>
              <a:rPr lang="en-GB" altLang="zh-HK" dirty="0"/>
              <a:t>In some countries, taxes and other items will be deducted automatically from the month salary</a:t>
            </a:r>
          </a:p>
          <a:p>
            <a:r>
              <a:rPr lang="en-GB" altLang="zh-HK" dirty="0"/>
              <a:t>The money left for use is called </a:t>
            </a:r>
            <a:r>
              <a:rPr lang="en-GB" altLang="zh-HK" b="1" dirty="0"/>
              <a:t>take-home pay</a:t>
            </a:r>
            <a:r>
              <a:rPr lang="en-GB" altLang="zh-HK" dirty="0"/>
              <a:t> or </a:t>
            </a:r>
            <a:r>
              <a:rPr lang="en-GB" altLang="zh-HK" b="1" dirty="0"/>
              <a:t>disposable income</a:t>
            </a:r>
          </a:p>
          <a:p>
            <a:r>
              <a:rPr lang="en-GB" altLang="zh-HK" b="1" dirty="0"/>
              <a:t>Discretionary income</a:t>
            </a:r>
            <a:r>
              <a:rPr lang="en-GB" altLang="zh-HK" dirty="0"/>
              <a:t> is money left over after paying for housing, food, and other necessities </a:t>
            </a:r>
          </a:p>
          <a:p>
            <a:pPr lvl="1"/>
            <a:r>
              <a:rPr lang="en-GB" altLang="zh-HK" dirty="0"/>
              <a:t>Ranges from less than 5% for people under 25 to more than 40% for the elderly</a:t>
            </a:r>
          </a:p>
          <a:p>
            <a:endParaRPr lang="en-GB" altLang="zh-HK" dirty="0"/>
          </a:p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236355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Step 2: Record Cash Outflows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altLang="zh-HK" dirty="0"/>
              <a:t>Cash outflows can be divided into two major categories</a:t>
            </a:r>
          </a:p>
          <a:p>
            <a:r>
              <a:rPr lang="en-GB" altLang="zh-HK" b="1" dirty="0"/>
              <a:t>Fixed expenses </a:t>
            </a:r>
          </a:p>
          <a:p>
            <a:pPr lvl="1"/>
            <a:r>
              <a:rPr lang="en-GB" altLang="zh-HK" dirty="0"/>
              <a:t>Payments that do not vary from month to month</a:t>
            </a:r>
          </a:p>
          <a:p>
            <a:pPr lvl="2"/>
            <a:r>
              <a:rPr lang="en-GB" altLang="zh-HK" dirty="0"/>
              <a:t>Rents, mortgage payments, instalment loan payments, internet services charges, </a:t>
            </a:r>
            <a:r>
              <a:rPr lang="en-GB" altLang="zh-HK" dirty="0" err="1"/>
              <a:t>etc</a:t>
            </a:r>
            <a:endParaRPr lang="en-GB" altLang="zh-HK" dirty="0"/>
          </a:p>
          <a:p>
            <a:pPr lvl="2"/>
            <a:r>
              <a:rPr lang="en-GB" altLang="zh-HK" dirty="0"/>
              <a:t>Money set aside each money for payments due once or twice a year</a:t>
            </a:r>
          </a:p>
          <a:p>
            <a:r>
              <a:rPr lang="en-GB" altLang="zh-HK" b="1" dirty="0"/>
              <a:t>Variable expenses</a:t>
            </a:r>
          </a:p>
          <a:p>
            <a:pPr lvl="1"/>
            <a:r>
              <a:rPr lang="en-GB" altLang="zh-HK" dirty="0"/>
              <a:t>Flexible payments that change from month to month</a:t>
            </a:r>
          </a:p>
          <a:p>
            <a:pPr lvl="2"/>
            <a:r>
              <a:rPr lang="en-GB" altLang="zh-HK" dirty="0"/>
              <a:t>Food, clothing, utilities, recreation, medical expenses, gifts and donations, </a:t>
            </a:r>
            <a:r>
              <a:rPr lang="en-GB" altLang="zh-HK" dirty="0" err="1"/>
              <a:t>etc</a:t>
            </a:r>
            <a:endParaRPr lang="en-GB" altLang="zh-HK" dirty="0"/>
          </a:p>
          <a:p>
            <a:r>
              <a:rPr lang="en-GB" altLang="zh-HK" dirty="0"/>
              <a:t>Keeping record on expenses can be a very tedious job.</a:t>
            </a:r>
          </a:p>
          <a:p>
            <a:pPr lvl="1"/>
            <a:r>
              <a:rPr lang="en-GB" altLang="zh-HK" dirty="0"/>
              <a:t>Especially, when many costs may be met using cash where no record is normally kept</a:t>
            </a:r>
          </a:p>
          <a:p>
            <a:r>
              <a:rPr lang="en-GB" altLang="zh-HK" dirty="0"/>
              <a:t>Smart phone and computer apps can be helpful</a:t>
            </a:r>
          </a:p>
          <a:p>
            <a:pPr lvl="2"/>
            <a:endParaRPr lang="en-GB" altLang="zh-HK" dirty="0"/>
          </a:p>
          <a:p>
            <a:pPr lvl="2"/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033932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Step 3: Determine Net Cash Flow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altLang="zh-HK" dirty="0"/>
              <a:t>The difference between income and outflows can either be positive or negative</a:t>
            </a:r>
          </a:p>
          <a:p>
            <a:pPr lvl="1"/>
            <a:r>
              <a:rPr lang="en-GB" altLang="zh-HK" sz="2400" dirty="0"/>
              <a:t>Positive: income &gt; outflow</a:t>
            </a:r>
          </a:p>
          <a:p>
            <a:pPr lvl="2"/>
            <a:r>
              <a:rPr lang="en-GB" altLang="zh-HK" sz="2000" b="1" dirty="0"/>
              <a:t>Surplus</a:t>
            </a:r>
            <a:r>
              <a:rPr lang="en-GB" altLang="zh-HK" sz="2000" dirty="0"/>
              <a:t>, the source of saving, investment or paying off debts</a:t>
            </a:r>
          </a:p>
          <a:p>
            <a:pPr lvl="1"/>
            <a:r>
              <a:rPr lang="en-GB" altLang="zh-HK" sz="2400" dirty="0"/>
              <a:t>Negative: income &lt; outflow</a:t>
            </a:r>
          </a:p>
          <a:p>
            <a:pPr lvl="2"/>
            <a:r>
              <a:rPr lang="en-GB" altLang="zh-HK" sz="2200" b="1" dirty="0"/>
              <a:t>Deficit</a:t>
            </a:r>
            <a:r>
              <a:rPr lang="en-GB" altLang="zh-HK" sz="2200" dirty="0"/>
              <a:t>: financed by the withdrawals from savings or borrowing</a:t>
            </a:r>
          </a:p>
          <a:p>
            <a:pPr lvl="3"/>
            <a:endParaRPr lang="zh-HK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810421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4391515"/>
              </p:ext>
            </p:extLst>
          </p:nvPr>
        </p:nvGraphicFramePr>
        <p:xfrm>
          <a:off x="2513012" y="381000"/>
          <a:ext cx="7646968" cy="62254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08425">
                  <a:extLst>
                    <a:ext uri="{9D8B030D-6E8A-4147-A177-3AD203B41FA5}">
                      <a16:colId xmlns:a16="http://schemas.microsoft.com/office/drawing/2014/main" val="241465112"/>
                    </a:ext>
                  </a:extLst>
                </a:gridCol>
                <a:gridCol w="846181">
                  <a:extLst>
                    <a:ext uri="{9D8B030D-6E8A-4147-A177-3AD203B41FA5}">
                      <a16:colId xmlns:a16="http://schemas.microsoft.com/office/drawing/2014/main" val="2925627007"/>
                    </a:ext>
                  </a:extLst>
                </a:gridCol>
                <a:gridCol w="846181">
                  <a:extLst>
                    <a:ext uri="{9D8B030D-6E8A-4147-A177-3AD203B41FA5}">
                      <a16:colId xmlns:a16="http://schemas.microsoft.com/office/drawing/2014/main" val="3220954436"/>
                    </a:ext>
                  </a:extLst>
                </a:gridCol>
                <a:gridCol w="846181">
                  <a:extLst>
                    <a:ext uri="{9D8B030D-6E8A-4147-A177-3AD203B41FA5}">
                      <a16:colId xmlns:a16="http://schemas.microsoft.com/office/drawing/2014/main" val="10289115"/>
                    </a:ext>
                  </a:extLst>
                </a:gridCol>
              </a:tblGrid>
              <a:tr h="269811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800" b="1" u="sng" strike="noStrike" dirty="0">
                          <a:effectLst/>
                        </a:rPr>
                        <a:t>Cash flow statement for the month ended September 30, 2016</a:t>
                      </a:r>
                      <a:endParaRPr lang="en-US" sz="1800" b="1" i="0" u="sng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zh-HK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800" b="1" i="0" u="sng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extLst>
                  <a:ext uri="{0D108BD9-81ED-4DB2-BD59-A6C34878D82A}">
                    <a16:rowId xmlns:a16="http://schemas.microsoft.com/office/drawing/2014/main" val="506162332"/>
                  </a:ext>
                </a:extLst>
              </a:tr>
              <a:tr h="26981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sng" strike="noStrike" dirty="0">
                          <a:effectLst/>
                        </a:rPr>
                        <a:t>Income (cash inflows)</a:t>
                      </a:r>
                      <a:endParaRPr lang="en-US" sz="1800" b="0" i="0" u="sng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8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extLst>
                  <a:ext uri="{0D108BD9-81ED-4DB2-BD59-A6C34878D82A}">
                    <a16:rowId xmlns:a16="http://schemas.microsoft.com/office/drawing/2014/main" val="1695414897"/>
                  </a:ext>
                </a:extLst>
              </a:tr>
              <a:tr h="26981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Salary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800" u="none" strike="noStrike" dirty="0">
                          <a:effectLst/>
                        </a:rPr>
                        <a:t>10,875</a:t>
                      </a:r>
                      <a:endParaRPr lang="en-US" altLang="zh-HK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extLst>
                  <a:ext uri="{0D108BD9-81ED-4DB2-BD59-A6C34878D82A}">
                    <a16:rowId xmlns:a16="http://schemas.microsoft.com/office/drawing/2014/main" val="3900887303"/>
                  </a:ext>
                </a:extLst>
              </a:tr>
              <a:tr h="26981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Interest earned on savings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800" u="none" strike="noStrike" dirty="0">
                          <a:effectLst/>
                        </a:rPr>
                        <a:t>85</a:t>
                      </a:r>
                      <a:endParaRPr lang="en-US" altLang="zh-HK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extLst>
                  <a:ext uri="{0D108BD9-81ED-4DB2-BD59-A6C34878D82A}">
                    <a16:rowId xmlns:a16="http://schemas.microsoft.com/office/drawing/2014/main" val="3719305186"/>
                  </a:ext>
                </a:extLst>
              </a:tr>
              <a:tr h="26981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Earnings from investment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800" u="none" strike="noStrike" dirty="0">
                          <a:effectLst/>
                        </a:rPr>
                        <a:t>155</a:t>
                      </a:r>
                      <a:endParaRPr lang="en-US" altLang="zh-HK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extLst>
                  <a:ext uri="{0D108BD9-81ED-4DB2-BD59-A6C34878D82A}">
                    <a16:rowId xmlns:a16="http://schemas.microsoft.com/office/drawing/2014/main" val="1082427370"/>
                  </a:ext>
                </a:extLst>
              </a:tr>
              <a:tr h="269811"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effectLst/>
                        </a:rPr>
                        <a:t>Total income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8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zh-HK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800" u="none" strike="noStrike" dirty="0">
                          <a:effectLst/>
                        </a:rPr>
                        <a:t>11,115</a:t>
                      </a:r>
                      <a:endParaRPr lang="en-US" altLang="zh-HK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+mn-ea"/>
                      </a:endParaRPr>
                    </a:p>
                  </a:txBody>
                  <a:tcPr marL="8653" marR="8653" marT="8653" marB="0" anchor="ctr">
                    <a:lnL w="12700" cmpd="sng">
                      <a:noFill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4437806"/>
                  </a:ext>
                </a:extLst>
              </a:tr>
              <a:tr h="26981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u="sng" strike="noStrike" dirty="0">
                          <a:effectLst/>
                        </a:rPr>
                        <a:t>Cash outflows</a:t>
                      </a:r>
                      <a:endParaRPr lang="en-US" sz="1800" b="0" i="0" u="sng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8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901732392"/>
                  </a:ext>
                </a:extLst>
              </a:tr>
              <a:tr h="26981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Fixed Expenses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8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8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8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extLst>
                  <a:ext uri="{0D108BD9-81ED-4DB2-BD59-A6C34878D82A}">
                    <a16:rowId xmlns:a16="http://schemas.microsoft.com/office/drawing/2014/main" val="1916866132"/>
                  </a:ext>
                </a:extLst>
              </a:tr>
              <a:tr h="26981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Rent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800" u="none" strike="noStrike" dirty="0">
                          <a:effectLst/>
                        </a:rPr>
                        <a:t>2,875</a:t>
                      </a:r>
                      <a:endParaRPr lang="en-US" altLang="zh-HK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extLst>
                  <a:ext uri="{0D108BD9-81ED-4DB2-BD59-A6C34878D82A}">
                    <a16:rowId xmlns:a16="http://schemas.microsoft.com/office/drawing/2014/main" val="45421578"/>
                  </a:ext>
                </a:extLst>
              </a:tr>
              <a:tr h="26981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Loan payment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800" u="none" strike="noStrike" dirty="0">
                          <a:effectLst/>
                        </a:rPr>
                        <a:t>540</a:t>
                      </a:r>
                      <a:endParaRPr lang="en-US" altLang="zh-HK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extLst>
                  <a:ext uri="{0D108BD9-81ED-4DB2-BD59-A6C34878D82A}">
                    <a16:rowId xmlns:a16="http://schemas.microsoft.com/office/drawing/2014/main" val="830378940"/>
                  </a:ext>
                </a:extLst>
              </a:tr>
              <a:tr h="26981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Life insurance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800" u="none" strike="noStrike" dirty="0">
                          <a:effectLst/>
                        </a:rPr>
                        <a:t>80</a:t>
                      </a:r>
                      <a:endParaRPr lang="en-US" altLang="zh-HK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extLst>
                  <a:ext uri="{0D108BD9-81ED-4DB2-BD59-A6C34878D82A}">
                    <a16:rowId xmlns:a16="http://schemas.microsoft.com/office/drawing/2014/main" val="2688073035"/>
                  </a:ext>
                </a:extLst>
              </a:tr>
              <a:tr h="269811"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effectLst/>
                        </a:rPr>
                        <a:t>Total fixed outflows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8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800" u="none" strike="noStrike" dirty="0">
                          <a:effectLst/>
                        </a:rPr>
                        <a:t>3495</a:t>
                      </a:r>
                      <a:endParaRPr lang="en-US" altLang="zh-HK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zh-HK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extLst>
                  <a:ext uri="{0D108BD9-81ED-4DB2-BD59-A6C34878D82A}">
                    <a16:rowId xmlns:a16="http://schemas.microsoft.com/office/drawing/2014/main" val="2900449247"/>
                  </a:ext>
                </a:extLst>
              </a:tr>
              <a:tr h="26981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Variable expenses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8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extLst>
                  <a:ext uri="{0D108BD9-81ED-4DB2-BD59-A6C34878D82A}">
                    <a16:rowId xmlns:a16="http://schemas.microsoft.com/office/drawing/2014/main" val="339212368"/>
                  </a:ext>
                </a:extLst>
              </a:tr>
              <a:tr h="26981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Food at home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800" u="none" strike="noStrike" dirty="0">
                          <a:effectLst/>
                        </a:rPr>
                        <a:t>650</a:t>
                      </a:r>
                      <a:endParaRPr lang="en-US" altLang="zh-HK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extLst>
                  <a:ext uri="{0D108BD9-81ED-4DB2-BD59-A6C34878D82A}">
                    <a16:rowId xmlns:a16="http://schemas.microsoft.com/office/drawing/2014/main" val="985111772"/>
                  </a:ext>
                </a:extLst>
              </a:tr>
              <a:tr h="26981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Food away from home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800" u="none" strike="noStrike" dirty="0">
                          <a:effectLst/>
                        </a:rPr>
                        <a:t>420</a:t>
                      </a:r>
                      <a:endParaRPr lang="en-US" altLang="zh-HK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extLst>
                  <a:ext uri="{0D108BD9-81ED-4DB2-BD59-A6C34878D82A}">
                    <a16:rowId xmlns:a16="http://schemas.microsoft.com/office/drawing/2014/main" val="2128698959"/>
                  </a:ext>
                </a:extLst>
              </a:tr>
              <a:tr h="26981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Clothing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800" u="none" strike="noStrike" dirty="0">
                          <a:effectLst/>
                        </a:rPr>
                        <a:t>375</a:t>
                      </a:r>
                      <a:endParaRPr lang="en-US" altLang="zh-HK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extLst>
                  <a:ext uri="{0D108BD9-81ED-4DB2-BD59-A6C34878D82A}">
                    <a16:rowId xmlns:a16="http://schemas.microsoft.com/office/drawing/2014/main" val="1527445291"/>
                  </a:ext>
                </a:extLst>
              </a:tr>
              <a:tr h="26981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Personal care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800" u="none" strike="noStrike" dirty="0">
                          <a:effectLst/>
                        </a:rPr>
                        <a:t>212.5</a:t>
                      </a:r>
                      <a:endParaRPr lang="en-US" altLang="zh-HK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extLst>
                  <a:ext uri="{0D108BD9-81ED-4DB2-BD59-A6C34878D82A}">
                    <a16:rowId xmlns:a16="http://schemas.microsoft.com/office/drawing/2014/main" val="597185624"/>
                  </a:ext>
                </a:extLst>
              </a:tr>
              <a:tr h="26981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Recreation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800" u="none" strike="noStrike" dirty="0">
                          <a:effectLst/>
                        </a:rPr>
                        <a:t>250</a:t>
                      </a:r>
                      <a:endParaRPr lang="en-US" altLang="zh-HK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extLst>
                  <a:ext uri="{0D108BD9-81ED-4DB2-BD59-A6C34878D82A}">
                    <a16:rowId xmlns:a16="http://schemas.microsoft.com/office/drawing/2014/main" val="3799226031"/>
                  </a:ext>
                </a:extLst>
              </a:tr>
              <a:tr h="26981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Electricity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800" u="none" strike="noStrike" dirty="0">
                          <a:effectLst/>
                        </a:rPr>
                        <a:t>120</a:t>
                      </a:r>
                      <a:endParaRPr lang="en-US" altLang="zh-HK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089113"/>
                  </a:ext>
                </a:extLst>
              </a:tr>
              <a:tr h="269811"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effectLst/>
                        </a:rPr>
                        <a:t>Total variable outflows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800" u="none" strike="noStrike" dirty="0">
                          <a:effectLst/>
                        </a:rPr>
                        <a:t>2027.5</a:t>
                      </a:r>
                      <a:endParaRPr lang="en-US" altLang="zh-HK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zh-HK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88562925"/>
                  </a:ext>
                </a:extLst>
              </a:tr>
              <a:tr h="269811"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effectLst/>
                        </a:rPr>
                        <a:t>Total outflows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8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zh-HK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800" u="none" strike="noStrike" dirty="0">
                          <a:effectLst/>
                        </a:rPr>
                        <a:t>5522.5</a:t>
                      </a:r>
                      <a:endParaRPr lang="en-US" altLang="zh-HK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+mn-ea"/>
                      </a:endParaRPr>
                    </a:p>
                  </a:txBody>
                  <a:tcPr marL="8653" marR="8653" marT="8653" marB="0" anchor="ctr">
                    <a:lnL w="12700" cmpd="sng">
                      <a:noFill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273049"/>
                  </a:ext>
                </a:extLst>
              </a:tr>
              <a:tr h="26981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Cash surplus (deficit)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zh-HK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8653" marR="8653" marT="865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800" u="none" strike="noStrike" dirty="0">
                          <a:effectLst/>
                        </a:rPr>
                        <a:t>5592.5</a:t>
                      </a:r>
                      <a:endParaRPr lang="en-US" altLang="zh-HK" sz="18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+mn-ea"/>
                      </a:endParaRPr>
                    </a:p>
                  </a:txBody>
                  <a:tcPr marL="8653" marR="8653" marT="8653" marB="0" anchor="ctr">
                    <a:lnL w="12700" cmpd="sng">
                      <a:noFill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69790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3842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Budgeting 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522413" y="1981200"/>
            <a:ext cx="9829799" cy="4572000"/>
          </a:xfrm>
        </p:spPr>
        <p:txBody>
          <a:bodyPr>
            <a:normAutofit/>
          </a:bodyPr>
          <a:lstStyle/>
          <a:p>
            <a:r>
              <a:rPr lang="en-GB" altLang="zh-HK" b="1" dirty="0"/>
              <a:t>Budgeting</a:t>
            </a:r>
            <a:r>
              <a:rPr lang="en-GB" altLang="zh-HK" dirty="0"/>
              <a:t> is a fundamental tool that enables individuals to understand their pattern of income and expenses and provides opportunity to regulate their expenditure and take control of their finances.</a:t>
            </a:r>
          </a:p>
          <a:p>
            <a:r>
              <a:rPr lang="en-GB" altLang="zh-HK" dirty="0"/>
              <a:t>A budget is a financial plan that compares an individual’s expected future income and expenditure.</a:t>
            </a:r>
          </a:p>
          <a:p>
            <a:r>
              <a:rPr lang="en-GB" altLang="zh-HK" dirty="0"/>
              <a:t>Ensure that personal expenditure does not exceed income</a:t>
            </a:r>
          </a:p>
          <a:p>
            <a:r>
              <a:rPr lang="en-GB" altLang="zh-HK" dirty="0"/>
              <a:t>Planning for the unexpected is one of the key to successful management of personal finances.</a:t>
            </a:r>
          </a:p>
          <a:p>
            <a:pPr lvl="1"/>
            <a:r>
              <a:rPr lang="en-GB" altLang="zh-HK" dirty="0"/>
              <a:t>Facing a serious illness</a:t>
            </a:r>
          </a:p>
          <a:p>
            <a:pPr lvl="1"/>
            <a:r>
              <a:rPr lang="en-GB" altLang="zh-HK" dirty="0"/>
              <a:t>Being made redundant</a:t>
            </a:r>
          </a:p>
        </p:txBody>
      </p:sp>
    </p:spTree>
    <p:extLst>
      <p:ext uri="{BB962C8B-B14F-4D97-AF65-F5344CB8AC3E}">
        <p14:creationId xmlns:p14="http://schemas.microsoft.com/office/powerpoint/2010/main" val="2273484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A Plan for Effective Budgeting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altLang="zh-HK" sz="2800" dirty="0"/>
              <a:t>Seven steps to set up a budget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GB" altLang="zh-HK" sz="2400" dirty="0"/>
              <a:t>Set Financial Goals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GB" altLang="zh-HK" sz="2400" dirty="0"/>
              <a:t>Estimate Income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GB" altLang="zh-HK" sz="2400" dirty="0"/>
              <a:t>Budget an Emergency Fund and Savings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GB" altLang="zh-HK" sz="2400" dirty="0"/>
              <a:t>Budget Fixed Expenses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GB" altLang="zh-HK" sz="2400" dirty="0"/>
              <a:t>Budget Variable Expenses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GB" altLang="zh-HK" sz="2400" dirty="0"/>
              <a:t>Record Spending Amounts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GB" altLang="zh-HK" sz="2400" dirty="0"/>
              <a:t>Review Spending and Saving Patterns</a:t>
            </a:r>
          </a:p>
          <a:p>
            <a:pPr marL="0" indent="-4762">
              <a:buNone/>
            </a:pP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52739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Set Financial Goals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altLang="zh-HK" dirty="0"/>
              <a:t>Your future plans are the foundation for a financial direction</a:t>
            </a:r>
          </a:p>
          <a:p>
            <a:r>
              <a:rPr lang="en-GB" altLang="zh-HK" dirty="0"/>
              <a:t>Financial goals are plans for your spending, saving, and investing.</a:t>
            </a:r>
          </a:p>
          <a:p>
            <a:r>
              <a:rPr lang="en-GB" altLang="zh-HK" dirty="0"/>
              <a:t>Understanding your goals is the source of estimating amount to save </a:t>
            </a:r>
          </a:p>
          <a:p>
            <a:pPr lvl="1"/>
            <a:r>
              <a:rPr lang="en-GB" altLang="zh-HK" dirty="0"/>
              <a:t>You plan to go for a trip to Europe after graduate</a:t>
            </a:r>
          </a:p>
          <a:p>
            <a:pPr lvl="1"/>
            <a:r>
              <a:rPr lang="en-GB" altLang="zh-HK" dirty="0"/>
              <a:t>You plan to study a Master degree after graduate</a:t>
            </a:r>
          </a:p>
          <a:p>
            <a:r>
              <a:rPr lang="en-GB" altLang="zh-HK" dirty="0"/>
              <a:t>A specific target motivates people to take action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51081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Estimate Income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zh-HK" dirty="0"/>
              <a:t>After setting goals, you need to estimate available money for a given time period</a:t>
            </a:r>
          </a:p>
          <a:p>
            <a:pPr lvl="1"/>
            <a:r>
              <a:rPr lang="en-GB" altLang="zh-HK" dirty="0"/>
              <a:t>A common budget period is a month</a:t>
            </a:r>
          </a:p>
          <a:p>
            <a:pPr lvl="1"/>
            <a:r>
              <a:rPr lang="en-GB" altLang="zh-HK" dirty="0"/>
              <a:t>Many payments are due each month</a:t>
            </a:r>
          </a:p>
          <a:p>
            <a:r>
              <a:rPr lang="en-GB" altLang="zh-HK" dirty="0"/>
              <a:t>In determining available money, include only money that you are sure you will receive</a:t>
            </a:r>
          </a:p>
          <a:p>
            <a:pPr lvl="1"/>
            <a:r>
              <a:rPr lang="en-GB" altLang="zh-HK" dirty="0"/>
              <a:t>Estimate your income of the low side to help avoid overspending</a:t>
            </a:r>
          </a:p>
          <a:p>
            <a:pPr lvl="1"/>
            <a:r>
              <a:rPr lang="en-GB" altLang="zh-HK" dirty="0"/>
              <a:t>Bonuses, gifts, or unexpected income should not be considered until actually received</a:t>
            </a:r>
          </a:p>
          <a:p>
            <a:pPr lvl="1"/>
            <a:r>
              <a:rPr lang="en-GB" altLang="zh-HK" dirty="0"/>
              <a:t>Budgeting income can be difficult if earnings vary by season or income is irregular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287426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Budget an Emergency Fund and Savings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altLang="zh-HK" dirty="0"/>
              <a:t>To set aside money for unexpected expenses or loss of income</a:t>
            </a:r>
          </a:p>
          <a:p>
            <a:r>
              <a:rPr lang="en-GB" altLang="zh-HK" dirty="0"/>
              <a:t>Financial advisers suggest that an emergency fund representing three to six months of living expenses be established for use in periods of financial difficulty</a:t>
            </a:r>
          </a:p>
          <a:p>
            <a:r>
              <a:rPr lang="en-GB" altLang="zh-HK" dirty="0"/>
              <a:t>This amount vary based on a person’s life situation and employment stability</a:t>
            </a:r>
          </a:p>
          <a:p>
            <a:r>
              <a:rPr lang="en-GB" altLang="zh-HK" dirty="0"/>
              <a:t>A frequent budgeting mistake is to save the amount your have left at the end of the month</a:t>
            </a:r>
          </a:p>
          <a:p>
            <a:r>
              <a:rPr lang="en-GB" altLang="zh-HK" dirty="0"/>
              <a:t>Saving is vital for long-term financial security</a:t>
            </a:r>
          </a:p>
          <a:p>
            <a:pPr lvl="1"/>
            <a:r>
              <a:rPr lang="en-GB" altLang="zh-HK" dirty="0"/>
              <a:t>“Pay yourself first”</a:t>
            </a:r>
          </a:p>
          <a:p>
            <a:pPr lvl="1"/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420952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Budget Fixed Expenses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zh-HK" dirty="0"/>
              <a:t>The amount you budget for various items will depend on your current needs and plans for the future</a:t>
            </a:r>
          </a:p>
          <a:p>
            <a:r>
              <a:rPr lang="en-GB" altLang="zh-HK" dirty="0"/>
              <a:t>Suggestion for different life situations</a:t>
            </a:r>
          </a:p>
          <a:p>
            <a:endParaRPr lang="zh-HK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4176692"/>
              </p:ext>
            </p:extLst>
          </p:nvPr>
        </p:nvGraphicFramePr>
        <p:xfrm>
          <a:off x="1598612" y="3286362"/>
          <a:ext cx="9906000" cy="32809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76600">
                  <a:extLst>
                    <a:ext uri="{9D8B030D-6E8A-4147-A177-3AD203B41FA5}">
                      <a16:colId xmlns:a16="http://schemas.microsoft.com/office/drawing/2014/main" val="3070242434"/>
                    </a:ext>
                  </a:extLst>
                </a:gridCol>
                <a:gridCol w="932118">
                  <a:extLst>
                    <a:ext uri="{9D8B030D-6E8A-4147-A177-3AD203B41FA5}">
                      <a16:colId xmlns:a16="http://schemas.microsoft.com/office/drawing/2014/main" val="3549983860"/>
                    </a:ext>
                  </a:extLst>
                </a:gridCol>
                <a:gridCol w="1353881">
                  <a:extLst>
                    <a:ext uri="{9D8B030D-6E8A-4147-A177-3AD203B41FA5}">
                      <a16:colId xmlns:a16="http://schemas.microsoft.com/office/drawing/2014/main" val="40257354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765271837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517082945"/>
                    </a:ext>
                  </a:extLst>
                </a:gridCol>
                <a:gridCol w="1524001">
                  <a:extLst>
                    <a:ext uri="{9D8B030D-6E8A-4147-A177-3AD203B41FA5}">
                      <a16:colId xmlns:a16="http://schemas.microsoft.com/office/drawing/2014/main" val="3703478314"/>
                    </a:ext>
                  </a:extLst>
                </a:gridCol>
              </a:tblGrid>
              <a:tr h="2476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effectLst/>
                        </a:rPr>
                        <a:t>Budget category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Student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Working single (no dependents)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Couple (children under 18)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Parents (children over 18 in college)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Couple (over 55, no </a:t>
                      </a:r>
                      <a:r>
                        <a:rPr lang="en-US" sz="1400" u="none" strike="noStrike" dirty="0" err="1">
                          <a:effectLst/>
                        </a:rPr>
                        <a:t>depedent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chidren</a:t>
                      </a:r>
                      <a:r>
                        <a:rPr lang="en-US" sz="1400" u="none" strike="noStrike" dirty="0">
                          <a:effectLst/>
                        </a:rPr>
                        <a:t>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extLst>
                  <a:ext uri="{0D108BD9-81ED-4DB2-BD59-A6C34878D82A}">
                    <a16:rowId xmlns:a16="http://schemas.microsoft.com/office/drawing/2014/main" val="1408132218"/>
                  </a:ext>
                </a:extLst>
              </a:tr>
              <a:tr h="2476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effectLst/>
                        </a:rPr>
                        <a:t>Housing (rent/mortgage payment; utilities; furnishings and appliances)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u="none" strike="noStrike" dirty="0">
                          <a:effectLst/>
                        </a:rPr>
                        <a:t>0-25%</a:t>
                      </a:r>
                      <a:endParaRPr lang="en-US" altLang="zh-HK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u="none" strike="noStrike" dirty="0">
                          <a:effectLst/>
                        </a:rPr>
                        <a:t>30-35%</a:t>
                      </a:r>
                      <a:endParaRPr lang="en-US" altLang="zh-HK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u="none" strike="noStrike">
                          <a:effectLst/>
                        </a:rPr>
                        <a:t>25-35%</a:t>
                      </a:r>
                      <a:endParaRPr lang="en-US" altLang="zh-HK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u="none" strike="noStrike">
                          <a:effectLst/>
                        </a:rPr>
                        <a:t>25-30%</a:t>
                      </a:r>
                      <a:endParaRPr lang="en-US" altLang="zh-HK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u="none" strike="noStrike">
                          <a:effectLst/>
                        </a:rPr>
                        <a:t>25-35%</a:t>
                      </a:r>
                      <a:endParaRPr lang="en-US" altLang="zh-HK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extLst>
                  <a:ext uri="{0D108BD9-81ED-4DB2-BD59-A6C34878D82A}">
                    <a16:rowId xmlns:a16="http://schemas.microsoft.com/office/drawing/2014/main" val="3182709560"/>
                  </a:ext>
                </a:extLst>
              </a:tr>
              <a:tr h="2476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effectLst/>
                        </a:rPr>
                        <a:t>Transportation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u="none" strike="noStrike" dirty="0">
                          <a:effectLst/>
                        </a:rPr>
                        <a:t>5-10</a:t>
                      </a:r>
                      <a:endParaRPr lang="en-US" altLang="zh-HK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u="none" strike="noStrike" dirty="0">
                          <a:effectLst/>
                        </a:rPr>
                        <a:t>15-20</a:t>
                      </a:r>
                      <a:endParaRPr lang="en-US" altLang="zh-HK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u="none" strike="noStrike">
                          <a:effectLst/>
                        </a:rPr>
                        <a:t>15-20</a:t>
                      </a:r>
                      <a:endParaRPr lang="en-US" altLang="zh-HK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u="none" strike="noStrike">
                          <a:effectLst/>
                        </a:rPr>
                        <a:t>12-18</a:t>
                      </a:r>
                      <a:endParaRPr lang="en-US" altLang="zh-HK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u="none" strike="noStrike">
                          <a:effectLst/>
                        </a:rPr>
                        <a:t>10-18</a:t>
                      </a:r>
                      <a:endParaRPr lang="en-US" altLang="zh-HK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extLst>
                  <a:ext uri="{0D108BD9-81ED-4DB2-BD59-A6C34878D82A}">
                    <a16:rowId xmlns:a16="http://schemas.microsoft.com/office/drawing/2014/main" val="4041800719"/>
                  </a:ext>
                </a:extLst>
              </a:tr>
              <a:tr h="2476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effectLst/>
                        </a:rPr>
                        <a:t>Food (at home and away from home)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u="none" strike="noStrike" dirty="0">
                          <a:effectLst/>
                        </a:rPr>
                        <a:t>15-20</a:t>
                      </a:r>
                      <a:endParaRPr lang="en-US" altLang="zh-HK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u="none" strike="noStrike" dirty="0">
                          <a:effectLst/>
                        </a:rPr>
                        <a:t>15-25</a:t>
                      </a:r>
                      <a:endParaRPr lang="en-US" altLang="zh-HK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u="none" strike="noStrike">
                          <a:effectLst/>
                        </a:rPr>
                        <a:t>15-25</a:t>
                      </a:r>
                      <a:endParaRPr lang="en-US" altLang="zh-HK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u="none" strike="noStrike">
                          <a:effectLst/>
                        </a:rPr>
                        <a:t>15-20</a:t>
                      </a:r>
                      <a:endParaRPr lang="en-US" altLang="zh-HK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u="none" strike="noStrike">
                          <a:effectLst/>
                        </a:rPr>
                        <a:t>18-25</a:t>
                      </a:r>
                      <a:endParaRPr lang="en-US" altLang="zh-HK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extLst>
                  <a:ext uri="{0D108BD9-81ED-4DB2-BD59-A6C34878D82A}">
                    <a16:rowId xmlns:a16="http://schemas.microsoft.com/office/drawing/2014/main" val="3890513146"/>
                  </a:ext>
                </a:extLst>
              </a:tr>
              <a:tr h="2476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Clothing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u="none" strike="noStrike" dirty="0">
                          <a:effectLst/>
                        </a:rPr>
                        <a:t>5-12</a:t>
                      </a:r>
                      <a:endParaRPr lang="en-US" altLang="zh-HK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u="none" strike="noStrike" dirty="0">
                          <a:effectLst/>
                        </a:rPr>
                        <a:t>5-15</a:t>
                      </a:r>
                      <a:endParaRPr lang="en-US" altLang="zh-HK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u="none" strike="noStrike" dirty="0">
                          <a:effectLst/>
                        </a:rPr>
                        <a:t>5-10</a:t>
                      </a:r>
                      <a:endParaRPr lang="en-US" altLang="zh-HK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u="none" strike="noStrike">
                          <a:effectLst/>
                        </a:rPr>
                        <a:t>4-8</a:t>
                      </a:r>
                      <a:endParaRPr lang="en-US" altLang="zh-HK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u="none" strike="noStrike">
                          <a:effectLst/>
                        </a:rPr>
                        <a:t>4-8</a:t>
                      </a:r>
                      <a:endParaRPr lang="en-US" altLang="zh-HK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extLst>
                  <a:ext uri="{0D108BD9-81ED-4DB2-BD59-A6C34878D82A}">
                    <a16:rowId xmlns:a16="http://schemas.microsoft.com/office/drawing/2014/main" val="3867151629"/>
                  </a:ext>
                </a:extLst>
              </a:tr>
              <a:tr h="2476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Personal and health care (including child care)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u="none" strike="noStrike">
                          <a:effectLst/>
                        </a:rPr>
                        <a:t>3-5</a:t>
                      </a:r>
                      <a:endParaRPr lang="en-US" altLang="zh-HK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u="none" strike="noStrike" dirty="0">
                          <a:effectLst/>
                        </a:rPr>
                        <a:t>3-5</a:t>
                      </a:r>
                      <a:endParaRPr lang="en-US" altLang="zh-HK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u="none" strike="noStrike" dirty="0">
                          <a:effectLst/>
                        </a:rPr>
                        <a:t>4-10</a:t>
                      </a:r>
                      <a:endParaRPr lang="en-US" altLang="zh-HK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u="none" strike="noStrike">
                          <a:effectLst/>
                        </a:rPr>
                        <a:t>4-6</a:t>
                      </a:r>
                      <a:endParaRPr lang="en-US" altLang="zh-HK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u="none" strike="noStrike">
                          <a:effectLst/>
                        </a:rPr>
                        <a:t>6-12</a:t>
                      </a:r>
                      <a:endParaRPr lang="en-US" altLang="zh-HK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extLst>
                  <a:ext uri="{0D108BD9-81ED-4DB2-BD59-A6C34878D82A}">
                    <a16:rowId xmlns:a16="http://schemas.microsoft.com/office/drawing/2014/main" val="1621607676"/>
                  </a:ext>
                </a:extLst>
              </a:tr>
              <a:tr h="2476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Entertainment and recreation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u="none" strike="noStrike">
                          <a:effectLst/>
                        </a:rPr>
                        <a:t>5-10</a:t>
                      </a:r>
                      <a:endParaRPr lang="en-US" altLang="zh-HK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u="none" strike="noStrike" dirty="0">
                          <a:effectLst/>
                        </a:rPr>
                        <a:t>5-10</a:t>
                      </a:r>
                      <a:endParaRPr lang="en-US" altLang="zh-HK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u="none" strike="noStrike" dirty="0">
                          <a:effectLst/>
                        </a:rPr>
                        <a:t>4-8</a:t>
                      </a:r>
                      <a:endParaRPr lang="en-US" altLang="zh-HK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u="none" strike="noStrike">
                          <a:effectLst/>
                        </a:rPr>
                        <a:t>6-10</a:t>
                      </a:r>
                      <a:endParaRPr lang="en-US" altLang="zh-HK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u="none" strike="noStrike">
                          <a:effectLst/>
                        </a:rPr>
                        <a:t>5-8</a:t>
                      </a:r>
                      <a:endParaRPr lang="en-US" altLang="zh-HK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extLst>
                  <a:ext uri="{0D108BD9-81ED-4DB2-BD59-A6C34878D82A}">
                    <a16:rowId xmlns:a16="http://schemas.microsoft.com/office/drawing/2014/main" val="4208456255"/>
                  </a:ext>
                </a:extLst>
              </a:tr>
              <a:tr h="2476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Reading and education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u="none" strike="noStrike">
                          <a:effectLst/>
                        </a:rPr>
                        <a:t>10-30</a:t>
                      </a:r>
                      <a:endParaRPr lang="en-US" altLang="zh-HK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u="none" strike="noStrike">
                          <a:effectLst/>
                        </a:rPr>
                        <a:t>2-4</a:t>
                      </a:r>
                      <a:endParaRPr lang="en-US" altLang="zh-HK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u="none" strike="noStrike" dirty="0">
                          <a:effectLst/>
                        </a:rPr>
                        <a:t>3-5</a:t>
                      </a:r>
                      <a:endParaRPr lang="en-US" altLang="zh-HK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u="none" strike="noStrike" dirty="0">
                          <a:effectLst/>
                        </a:rPr>
                        <a:t>6-12</a:t>
                      </a:r>
                      <a:endParaRPr lang="en-US" altLang="zh-HK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u="none" strike="noStrike">
                          <a:effectLst/>
                        </a:rPr>
                        <a:t>2-4</a:t>
                      </a:r>
                      <a:endParaRPr lang="en-US" altLang="zh-HK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extLst>
                  <a:ext uri="{0D108BD9-81ED-4DB2-BD59-A6C34878D82A}">
                    <a16:rowId xmlns:a16="http://schemas.microsoft.com/office/drawing/2014/main" val="2197148369"/>
                  </a:ext>
                </a:extLst>
              </a:tr>
              <a:tr h="2476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Personal insurance and pension payments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u="none" strike="noStrike">
                          <a:effectLst/>
                        </a:rPr>
                        <a:t>0-5</a:t>
                      </a:r>
                      <a:endParaRPr lang="en-US" altLang="zh-HK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u="none" strike="noStrike">
                          <a:effectLst/>
                        </a:rPr>
                        <a:t>4-8</a:t>
                      </a:r>
                      <a:endParaRPr lang="en-US" altLang="zh-HK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u="none" strike="noStrike" dirty="0">
                          <a:effectLst/>
                        </a:rPr>
                        <a:t>5-9</a:t>
                      </a:r>
                      <a:endParaRPr lang="en-US" altLang="zh-HK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u="none" strike="noStrike" dirty="0">
                          <a:effectLst/>
                        </a:rPr>
                        <a:t>4-7</a:t>
                      </a:r>
                      <a:endParaRPr lang="en-US" altLang="zh-HK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u="none" strike="noStrike" dirty="0">
                          <a:effectLst/>
                        </a:rPr>
                        <a:t>6-8</a:t>
                      </a:r>
                      <a:endParaRPr lang="en-US" altLang="zh-HK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extLst>
                  <a:ext uri="{0D108BD9-81ED-4DB2-BD59-A6C34878D82A}">
                    <a16:rowId xmlns:a16="http://schemas.microsoft.com/office/drawing/2014/main" val="2485717352"/>
                  </a:ext>
                </a:extLst>
              </a:tr>
              <a:tr h="2476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Gifts, donations, and contributions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u="none" strike="noStrike">
                          <a:effectLst/>
                        </a:rPr>
                        <a:t>4-6</a:t>
                      </a:r>
                      <a:endParaRPr lang="en-US" altLang="zh-HK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u="none" strike="noStrike">
                          <a:effectLst/>
                        </a:rPr>
                        <a:t>5-8</a:t>
                      </a:r>
                      <a:endParaRPr lang="en-US" altLang="zh-HK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u="none" strike="noStrike">
                          <a:effectLst/>
                        </a:rPr>
                        <a:t>3-5</a:t>
                      </a:r>
                      <a:endParaRPr lang="en-US" altLang="zh-HK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u="none" strike="noStrike" dirty="0">
                          <a:effectLst/>
                        </a:rPr>
                        <a:t>4-8</a:t>
                      </a:r>
                      <a:endParaRPr lang="en-US" altLang="zh-HK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u="none" strike="noStrike" dirty="0">
                          <a:effectLst/>
                        </a:rPr>
                        <a:t>3-5</a:t>
                      </a:r>
                      <a:endParaRPr lang="en-US" altLang="zh-HK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extLst>
                  <a:ext uri="{0D108BD9-81ED-4DB2-BD59-A6C34878D82A}">
                    <a16:rowId xmlns:a16="http://schemas.microsoft.com/office/drawing/2014/main" val="1115325108"/>
                  </a:ext>
                </a:extLst>
              </a:tr>
              <a:tr h="2476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effectLst/>
                        </a:rPr>
                        <a:t>Savings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u="none" strike="noStrike">
                          <a:effectLst/>
                        </a:rPr>
                        <a:t>0-10</a:t>
                      </a:r>
                      <a:endParaRPr lang="en-US" altLang="zh-HK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u="none" strike="noStrike">
                          <a:effectLst/>
                        </a:rPr>
                        <a:t>4-15</a:t>
                      </a:r>
                      <a:endParaRPr lang="en-US" altLang="zh-HK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u="none" strike="noStrike">
                          <a:effectLst/>
                        </a:rPr>
                        <a:t>5-10</a:t>
                      </a:r>
                      <a:endParaRPr lang="en-US" altLang="zh-HK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u="none" strike="noStrike" dirty="0">
                          <a:effectLst/>
                        </a:rPr>
                        <a:t>2-4</a:t>
                      </a:r>
                      <a:endParaRPr lang="en-US" altLang="zh-HK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u="none" strike="noStrike" dirty="0">
                          <a:effectLst/>
                        </a:rPr>
                        <a:t>3-5</a:t>
                      </a:r>
                      <a:endParaRPr lang="en-US" altLang="zh-HK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444" marR="6444" marT="6444" marB="0" anchor="ctr"/>
                </a:tc>
                <a:extLst>
                  <a:ext uri="{0D108BD9-81ED-4DB2-BD59-A6C34878D82A}">
                    <a16:rowId xmlns:a16="http://schemas.microsoft.com/office/drawing/2014/main" val="36174176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9126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Budget Variable Expenses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zh-HK" dirty="0"/>
              <a:t>Planning for variable expenses is not as easy as budgeting for savings or fixed expenses</a:t>
            </a:r>
          </a:p>
          <a:p>
            <a:pPr lvl="1"/>
            <a:r>
              <a:rPr lang="en-GB" altLang="zh-HK" dirty="0"/>
              <a:t>Fluctuate by household situation, time of year, health, economic conditions, and a variety of other factors</a:t>
            </a:r>
          </a:p>
          <a:p>
            <a:r>
              <a:rPr lang="en-GB" altLang="zh-HK" dirty="0"/>
              <a:t>Estimation done on past spending and changes in cost of living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064801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Record Spending Amounts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522413" y="1981200"/>
            <a:ext cx="9829799" cy="4419600"/>
          </a:xfrm>
        </p:spPr>
        <p:txBody>
          <a:bodyPr>
            <a:normAutofit/>
          </a:bodyPr>
          <a:lstStyle/>
          <a:p>
            <a:r>
              <a:rPr lang="en-GB" altLang="zh-HK" dirty="0"/>
              <a:t>After having established a spending plan, you need to keep track of your actual income and expenses</a:t>
            </a:r>
          </a:p>
          <a:p>
            <a:r>
              <a:rPr lang="en-GB" altLang="zh-HK" dirty="0"/>
              <a:t>This process is similar to preparing a cash flow statement</a:t>
            </a:r>
          </a:p>
          <a:p>
            <a:r>
              <a:rPr lang="en-GB" altLang="zh-HK" dirty="0"/>
              <a:t>A </a:t>
            </a:r>
            <a:r>
              <a:rPr lang="en-GB" altLang="zh-HK" b="1" dirty="0"/>
              <a:t>budget variance </a:t>
            </a:r>
            <a:r>
              <a:rPr lang="en-GB" altLang="zh-HK" dirty="0"/>
              <a:t>is the difference between the amount budgeted and the actual amount received or spent</a:t>
            </a:r>
          </a:p>
          <a:p>
            <a:pPr lvl="1"/>
            <a:r>
              <a:rPr lang="en-GB" altLang="zh-HK" dirty="0"/>
              <a:t>Expenses </a:t>
            </a:r>
          </a:p>
          <a:p>
            <a:pPr lvl="2"/>
            <a:r>
              <a:rPr lang="en-GB" altLang="zh-HK" dirty="0"/>
              <a:t>Deficit – actual spending &gt; planned spending</a:t>
            </a:r>
          </a:p>
          <a:p>
            <a:pPr lvl="2"/>
            <a:r>
              <a:rPr lang="en-GB" altLang="zh-HK" dirty="0"/>
              <a:t>Surplus – actual spending &lt; planned spending</a:t>
            </a:r>
          </a:p>
          <a:p>
            <a:pPr lvl="1"/>
            <a:r>
              <a:rPr lang="en-GB" altLang="zh-HK" dirty="0"/>
              <a:t>Incomes</a:t>
            </a:r>
          </a:p>
          <a:p>
            <a:pPr lvl="2"/>
            <a:r>
              <a:rPr lang="en-GB" altLang="zh-HK" dirty="0"/>
              <a:t>Deficit – actual income &lt; planned income</a:t>
            </a:r>
          </a:p>
          <a:p>
            <a:pPr lvl="2"/>
            <a:r>
              <a:rPr lang="en-GB" altLang="zh-HK" dirty="0"/>
              <a:t>Surplus – actual income &gt; planned income</a:t>
            </a:r>
          </a:p>
          <a:p>
            <a:pPr lvl="2"/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990853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Review Spending and Saving Patterns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zh-HK" dirty="0"/>
              <a:t>Budgeting is a circular, ongoing process</a:t>
            </a:r>
          </a:p>
          <a:p>
            <a:r>
              <a:rPr lang="en-GB" altLang="zh-HK" dirty="0"/>
              <a:t>You will need to review and perhaps revise your spending plan on a regular basis</a:t>
            </a:r>
          </a:p>
          <a:p>
            <a:r>
              <a:rPr lang="en-GB" altLang="zh-HK" i="1" dirty="0"/>
              <a:t>Review your financial progress</a:t>
            </a:r>
          </a:p>
          <a:p>
            <a:pPr lvl="1"/>
            <a:r>
              <a:rPr lang="en-GB" altLang="zh-HK" dirty="0"/>
              <a:t>Review areas where spending has been more or less than expected</a:t>
            </a:r>
          </a:p>
          <a:p>
            <a:pPr lvl="1"/>
            <a:r>
              <a:rPr lang="en-GB" altLang="zh-HK" dirty="0"/>
              <a:t>Prepare an annual summary to compare the actual spending with budgeted amounts for each month</a:t>
            </a:r>
          </a:p>
          <a:p>
            <a:pPr lvl="1"/>
            <a:r>
              <a:rPr lang="en-GB" altLang="zh-HK" dirty="0"/>
              <a:t>Find out the areas where changes in your budget may be necessary</a:t>
            </a:r>
          </a:p>
          <a:p>
            <a:pPr lvl="1"/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558340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Review Spending and Saving Patterns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zh-HK" i="1" dirty="0"/>
              <a:t>Revise your goals and budget allocations</a:t>
            </a:r>
          </a:p>
          <a:p>
            <a:pPr lvl="1"/>
            <a:r>
              <a:rPr lang="en-GB" altLang="zh-HK" dirty="0"/>
              <a:t>Most common areas of overspending: entertainment and food (especially away-from-home-meals)</a:t>
            </a:r>
          </a:p>
          <a:p>
            <a:pPr lvl="1"/>
            <a:r>
              <a:rPr lang="en-GB" altLang="zh-HK" dirty="0"/>
              <a:t>Common budget adjustment techniques: Purchasing less expensive brand items; buying quality used products; avoiding credit card purchases </a:t>
            </a:r>
          </a:p>
          <a:p>
            <a:pPr lvl="1"/>
            <a:r>
              <a:rPr lang="en-GB" altLang="zh-HK" dirty="0"/>
              <a:t>When household budgets must be cut, spending is most frequently reduced for vacations, dining out, cleaning service, and charitable donations</a:t>
            </a:r>
          </a:p>
          <a:p>
            <a:pPr lvl="1"/>
            <a:r>
              <a:rPr lang="en-GB" altLang="zh-HK" dirty="0"/>
              <a:t>You may also revise your financial goals. </a:t>
            </a:r>
          </a:p>
          <a:p>
            <a:pPr lvl="2"/>
            <a:r>
              <a:rPr lang="en-GB" altLang="zh-HK" dirty="0"/>
              <a:t>Are you making progress toward achieving your objectives?</a:t>
            </a:r>
          </a:p>
          <a:p>
            <a:pPr lvl="2"/>
            <a:r>
              <a:rPr lang="en-GB" altLang="zh-HK" dirty="0"/>
              <a:t>Have changes in personal or economic conditions affected the desirability of certain goals?</a:t>
            </a:r>
          </a:p>
          <a:p>
            <a:pPr lvl="2"/>
            <a:r>
              <a:rPr lang="en-GB" altLang="zh-HK" dirty="0"/>
              <a:t>Have new goals surfaced that should be given a higher priority?</a:t>
            </a:r>
          </a:p>
          <a:p>
            <a:pPr lvl="2"/>
            <a:endParaRPr lang="en-GB" altLang="zh-HK" dirty="0"/>
          </a:p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504701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>
                <a:solidFill>
                  <a:srgbClr val="F7C547"/>
                </a:solidFill>
              </a:rPr>
              <a:t>Psychology of Successful Budgeting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zh-HK" dirty="0"/>
              <a:t>Successful budgets are commonly viewed as being</a:t>
            </a:r>
          </a:p>
          <a:p>
            <a:pPr lvl="1"/>
            <a:r>
              <a:rPr lang="en-GB" altLang="zh-HK" i="1" dirty="0"/>
              <a:t>Well planned</a:t>
            </a:r>
            <a:r>
              <a:rPr lang="en-GB" altLang="zh-HK" dirty="0"/>
              <a:t> – takes time and effort; involve everyone affected</a:t>
            </a:r>
          </a:p>
          <a:p>
            <a:pPr lvl="1"/>
            <a:r>
              <a:rPr lang="en-GB" altLang="zh-HK" i="1" dirty="0"/>
              <a:t>Realistic</a:t>
            </a:r>
            <a:r>
              <a:rPr lang="en-GB" altLang="zh-HK" dirty="0"/>
              <a:t> – not designed to prevent you from enjoying life but to help you achieve what you want most</a:t>
            </a:r>
          </a:p>
          <a:p>
            <a:pPr lvl="1"/>
            <a:r>
              <a:rPr lang="en-GB" altLang="zh-HK" i="1" dirty="0"/>
              <a:t>Flexible</a:t>
            </a:r>
            <a:r>
              <a:rPr lang="en-GB" altLang="zh-HK" dirty="0"/>
              <a:t> – an easily revise budget help to cope with unexpected change in life situation and expenses </a:t>
            </a:r>
          </a:p>
          <a:p>
            <a:pPr lvl="1"/>
            <a:r>
              <a:rPr lang="en-GB" altLang="zh-HK" i="1" dirty="0"/>
              <a:t>Clearly communicated</a:t>
            </a:r>
            <a:r>
              <a:rPr lang="en-GB" altLang="zh-HK" dirty="0"/>
              <a:t> – it should be written and available to all household members</a:t>
            </a:r>
          </a:p>
          <a:p>
            <a:r>
              <a:rPr lang="en-GB" altLang="zh-HK" dirty="0"/>
              <a:t>A </a:t>
            </a:r>
            <a:r>
              <a:rPr lang="en-GB" altLang="zh-HK" i="1" dirty="0"/>
              <a:t>mental budget </a:t>
            </a:r>
            <a:r>
              <a:rPr lang="en-GB" altLang="zh-HK" dirty="0"/>
              <a:t>may be more appropriate to young single adults then parents with children</a:t>
            </a:r>
            <a:endParaRPr lang="en-GB" altLang="zh-HK" i="1" dirty="0"/>
          </a:p>
          <a:p>
            <a:pPr lvl="1"/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849882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31913" y="338435"/>
            <a:ext cx="9829799" cy="1219200"/>
          </a:xfrm>
        </p:spPr>
        <p:txBody>
          <a:bodyPr/>
          <a:lstStyle/>
          <a:p>
            <a:endParaRPr lang="zh-HK" altLang="en-US"/>
          </a:p>
        </p:txBody>
      </p:sp>
      <p:graphicFrame>
        <p:nvGraphicFramePr>
          <p:cNvPr id="7" name="內容版面配置區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4583899"/>
              </p:ext>
            </p:extLst>
          </p:nvPr>
        </p:nvGraphicFramePr>
        <p:xfrm>
          <a:off x="2665412" y="228600"/>
          <a:ext cx="7924799" cy="6400798"/>
        </p:xfrm>
        <a:graphic>
          <a:graphicData uri="http://schemas.openxmlformats.org/drawingml/2006/table">
            <a:tbl>
              <a:tblPr/>
              <a:tblGrid>
                <a:gridCol w="3276599">
                  <a:extLst>
                    <a:ext uri="{9D8B030D-6E8A-4147-A177-3AD203B41FA5}">
                      <a16:colId xmlns:a16="http://schemas.microsoft.com/office/drawing/2014/main" val="2115949303"/>
                    </a:ext>
                  </a:extLst>
                </a:gridCol>
                <a:gridCol w="990602">
                  <a:extLst>
                    <a:ext uri="{9D8B030D-6E8A-4147-A177-3AD203B41FA5}">
                      <a16:colId xmlns:a16="http://schemas.microsoft.com/office/drawing/2014/main" val="1031594126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331066683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770474462"/>
                    </a:ext>
                  </a:extLst>
                </a:gridCol>
                <a:gridCol w="914399">
                  <a:extLst>
                    <a:ext uri="{9D8B030D-6E8A-4147-A177-3AD203B41FA5}">
                      <a16:colId xmlns:a16="http://schemas.microsoft.com/office/drawing/2014/main" val="2275612587"/>
                    </a:ext>
                  </a:extLst>
                </a:gridCol>
                <a:gridCol w="469900">
                  <a:extLst>
                    <a:ext uri="{9D8B030D-6E8A-4147-A177-3AD203B41FA5}">
                      <a16:colId xmlns:a16="http://schemas.microsoft.com/office/drawing/2014/main" val="2419566019"/>
                    </a:ext>
                  </a:extLst>
                </a:gridCol>
                <a:gridCol w="914399">
                  <a:extLst>
                    <a:ext uri="{9D8B030D-6E8A-4147-A177-3AD203B41FA5}">
                      <a16:colId xmlns:a16="http://schemas.microsoft.com/office/drawing/2014/main" val="809814114"/>
                    </a:ext>
                  </a:extLst>
                </a:gridCol>
              </a:tblGrid>
              <a:tr h="244463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GB" sz="1400" b="0" i="0" u="sng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Monthly Budget for Ho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586588"/>
                  </a:ext>
                </a:extLst>
              </a:tr>
              <a:tr h="24446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Financial goal: Reducing credit card debt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9846140"/>
                  </a:ext>
                </a:extLst>
              </a:tr>
              <a:tr h="229408"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Budgeted Amounts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Actual Amounts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Variance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9427033"/>
                  </a:ext>
                </a:extLst>
              </a:tr>
              <a:tr h="229408"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%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9011208"/>
                  </a:ext>
                </a:extLst>
              </a:tr>
              <a:tr h="237712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Projected inflows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1600482"/>
                  </a:ext>
                </a:extLst>
              </a:tr>
              <a:tr h="237712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Salary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28740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100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28740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/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9746875"/>
                  </a:ext>
                </a:extLst>
              </a:tr>
              <a:tr h="237712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Projected outflows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4457340"/>
                  </a:ext>
                </a:extLst>
              </a:tr>
              <a:tr h="46826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Emergency Fund and Savings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4998903"/>
                  </a:ext>
                </a:extLst>
              </a:tr>
              <a:tr h="237712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Emergency fund savings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1150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4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1150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/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5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3414981"/>
                  </a:ext>
                </a:extLst>
              </a:tr>
              <a:tr h="237712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Savings for vacation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1250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4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1250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/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5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6716093"/>
                  </a:ext>
                </a:extLst>
              </a:tr>
              <a:tr h="237712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Savings for investments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2000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7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200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/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5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6326595"/>
                  </a:ext>
                </a:extLst>
              </a:tr>
              <a:tr h="23771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Total savings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4400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15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4400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/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5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452794"/>
                  </a:ext>
                </a:extLst>
              </a:tr>
              <a:tr h="237712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Fixed Expenses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HK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2457405"/>
                  </a:ext>
                </a:extLst>
              </a:tr>
              <a:tr h="237712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Rent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12000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42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12000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/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5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1523591"/>
                  </a:ext>
                </a:extLst>
              </a:tr>
              <a:tr h="237712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Life insurance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320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320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/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5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8709817"/>
                  </a:ext>
                </a:extLst>
              </a:tr>
              <a:tr h="23771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Total fixed expenses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12320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43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12320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/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5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82922"/>
                  </a:ext>
                </a:extLst>
              </a:tr>
              <a:tr h="237712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Variable expenses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5438885"/>
                  </a:ext>
                </a:extLst>
              </a:tr>
              <a:tr h="237712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Food 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6740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23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6220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-520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5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7849647"/>
                  </a:ext>
                </a:extLst>
              </a:tr>
              <a:tr h="46826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Utilities (phones, electric, water, internet)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1200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4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1130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-70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5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5266937"/>
                  </a:ext>
                </a:extLst>
              </a:tr>
              <a:tr h="237712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Clothing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500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400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-100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5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7145982"/>
                  </a:ext>
                </a:extLst>
              </a:tr>
              <a:tr h="237712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Transporation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1300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5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1420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120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5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4368772"/>
                  </a:ext>
                </a:extLst>
              </a:tr>
              <a:tr h="237712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Entertainment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1500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5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1610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110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5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2065456"/>
                  </a:ext>
                </a:extLst>
              </a:tr>
              <a:tr h="237712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Miscellaneous expenses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780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3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600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-180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5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0510990"/>
                  </a:ext>
                </a:extLst>
              </a:tr>
              <a:tr h="23771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Total variable expenses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12020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42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11380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-640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5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620788"/>
                  </a:ext>
                </a:extLst>
              </a:tr>
              <a:tr h="237712">
                <a:tc>
                  <a:txBody>
                    <a:bodyPr/>
                    <a:lstStyle/>
                    <a:p>
                      <a:pPr algn="r" fontAlgn="ctr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Total outflow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28740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100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28100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HK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-640</a:t>
                      </a:r>
                    </a:p>
                  </a:txBody>
                  <a:tcPr marL="7573" marR="7573" marT="75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5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47185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657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Money Management and Achieving Financial Goals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zh-HK" dirty="0"/>
              <a:t>Your personal financial statement and budget allow you to achieve your financial goals with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GB" altLang="zh-HK" dirty="0"/>
              <a:t>Your balance sheet: reporting your current financial position – where you are now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GB" altLang="zh-HK" dirty="0"/>
              <a:t>Your cash flow statement: telling you what you received and spent over the past month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GB" altLang="zh-HK" dirty="0"/>
              <a:t>Your budget: planning spending and saving to achieve financial goals</a:t>
            </a:r>
          </a:p>
          <a:p>
            <a:pPr marL="452438" indent="-457200"/>
            <a:r>
              <a:rPr lang="en-GB" altLang="zh-HK" dirty="0"/>
              <a:t>Many people prepare a balance sheet on a periodic basis</a:t>
            </a:r>
          </a:p>
          <a:p>
            <a:pPr marL="452438" indent="-457200"/>
            <a:r>
              <a:rPr lang="en-GB" altLang="zh-HK" dirty="0"/>
              <a:t>Between those points in time, your budget and cash flow statement help you plan and measure spending and saving activities.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813912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Money Management and Achieving Financial Goals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zh-HK" dirty="0"/>
              <a:t>Example</a:t>
            </a:r>
          </a:p>
          <a:p>
            <a:pPr lvl="1"/>
            <a:r>
              <a:rPr lang="en-GB" altLang="zh-HK" dirty="0"/>
              <a:t>You might prepare a balance sheet on January 1, June 30, and December 31. </a:t>
            </a:r>
            <a:endParaRPr lang="zh-HK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1971859" y="3617155"/>
            <a:ext cx="114300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altLang="zh-HK" dirty="0"/>
              <a:t>Balance sheet </a:t>
            </a:r>
          </a:p>
          <a:p>
            <a:pPr algn="ctr"/>
            <a:r>
              <a:rPr lang="en-GB" altLang="zh-HK" dirty="0"/>
              <a:t>January 1</a:t>
            </a:r>
            <a:endParaRPr lang="zh-HK" altLang="en-US" dirty="0"/>
          </a:p>
        </p:txBody>
      </p:sp>
      <p:sp>
        <p:nvSpPr>
          <p:cNvPr id="5" name="文字方塊 4"/>
          <p:cNvSpPr txBox="1"/>
          <p:nvPr/>
        </p:nvSpPr>
        <p:spPr>
          <a:xfrm>
            <a:off x="5674510" y="3617155"/>
            <a:ext cx="114300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altLang="zh-HK" dirty="0"/>
              <a:t>Balance sheet </a:t>
            </a:r>
          </a:p>
          <a:p>
            <a:pPr algn="ctr"/>
            <a:r>
              <a:rPr lang="en-GB" altLang="zh-HK" dirty="0"/>
              <a:t>June 30</a:t>
            </a:r>
            <a:endParaRPr lang="zh-HK" altLang="en-US" dirty="0"/>
          </a:p>
        </p:txBody>
      </p:sp>
      <p:sp>
        <p:nvSpPr>
          <p:cNvPr id="6" name="文字方塊 5"/>
          <p:cNvSpPr txBox="1"/>
          <p:nvPr/>
        </p:nvSpPr>
        <p:spPr>
          <a:xfrm>
            <a:off x="9412895" y="3472579"/>
            <a:ext cx="1447800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altLang="zh-HK" dirty="0"/>
              <a:t>Balance sheet </a:t>
            </a:r>
          </a:p>
          <a:p>
            <a:pPr algn="ctr"/>
            <a:r>
              <a:rPr lang="en-GB" altLang="zh-HK" dirty="0"/>
              <a:t>December 31</a:t>
            </a:r>
            <a:endParaRPr lang="zh-HK" alt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3676261" y="2872415"/>
            <a:ext cx="1427551" cy="1200329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altLang="zh-HK" dirty="0"/>
              <a:t>Projected savings and spending (budget)</a:t>
            </a:r>
            <a:endParaRPr lang="zh-HK" altLang="en-US" dirty="0"/>
          </a:p>
        </p:txBody>
      </p:sp>
      <p:sp>
        <p:nvSpPr>
          <p:cNvPr id="8" name="文字方塊 7"/>
          <p:cNvSpPr txBox="1"/>
          <p:nvPr/>
        </p:nvSpPr>
        <p:spPr>
          <a:xfrm>
            <a:off x="3680909" y="4363794"/>
            <a:ext cx="1427551" cy="147732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altLang="zh-HK" dirty="0"/>
              <a:t>Actual inflows and outflows (Cash flow statements)</a:t>
            </a:r>
            <a:endParaRPr lang="zh-HK" altLang="en-US" dirty="0"/>
          </a:p>
        </p:txBody>
      </p:sp>
      <p:sp>
        <p:nvSpPr>
          <p:cNvPr id="9" name="文字方塊 8"/>
          <p:cNvSpPr txBox="1"/>
          <p:nvPr/>
        </p:nvSpPr>
        <p:spPr>
          <a:xfrm>
            <a:off x="3275012" y="5945218"/>
            <a:ext cx="24384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altLang="zh-HK" dirty="0"/>
              <a:t>January 1 to June 30</a:t>
            </a:r>
            <a:endParaRPr lang="zh-HK" altLang="en-US" dirty="0"/>
          </a:p>
        </p:txBody>
      </p:sp>
      <p:sp>
        <p:nvSpPr>
          <p:cNvPr id="10" name="文字方塊 9"/>
          <p:cNvSpPr txBox="1"/>
          <p:nvPr/>
        </p:nvSpPr>
        <p:spPr>
          <a:xfrm>
            <a:off x="7389812" y="2872415"/>
            <a:ext cx="1427551" cy="1200329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altLang="zh-HK" dirty="0"/>
              <a:t>Projected savings and spending (budget)</a:t>
            </a:r>
            <a:endParaRPr lang="zh-HK" altLang="en-US" dirty="0"/>
          </a:p>
        </p:txBody>
      </p:sp>
      <p:sp>
        <p:nvSpPr>
          <p:cNvPr id="11" name="文字方塊 10"/>
          <p:cNvSpPr txBox="1"/>
          <p:nvPr/>
        </p:nvSpPr>
        <p:spPr>
          <a:xfrm>
            <a:off x="7394460" y="4363794"/>
            <a:ext cx="1427551" cy="147732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altLang="zh-HK" dirty="0"/>
              <a:t>Actual inflows and outflows (Cash flow statements)</a:t>
            </a:r>
            <a:endParaRPr lang="zh-HK" altLang="en-US" dirty="0"/>
          </a:p>
        </p:txBody>
      </p:sp>
      <p:sp>
        <p:nvSpPr>
          <p:cNvPr id="12" name="文字方塊 11"/>
          <p:cNvSpPr txBox="1"/>
          <p:nvPr/>
        </p:nvSpPr>
        <p:spPr>
          <a:xfrm>
            <a:off x="6955939" y="5945218"/>
            <a:ext cx="24384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altLang="zh-HK" dirty="0"/>
              <a:t>July 1 to December 31</a:t>
            </a:r>
            <a:endParaRPr lang="zh-HK" altLang="en-US" dirty="0"/>
          </a:p>
        </p:txBody>
      </p:sp>
      <p:cxnSp>
        <p:nvCxnSpPr>
          <p:cNvPr id="14" name="直線單箭頭接點 13"/>
          <p:cNvCxnSpPr>
            <a:stCxn id="4" idx="3"/>
            <a:endCxn id="7" idx="1"/>
          </p:cNvCxnSpPr>
          <p:nvPr/>
        </p:nvCxnSpPr>
        <p:spPr>
          <a:xfrm flipV="1">
            <a:off x="3114859" y="3472580"/>
            <a:ext cx="561402" cy="60624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單箭頭接點 15"/>
          <p:cNvCxnSpPr>
            <a:stCxn id="4" idx="3"/>
            <a:endCxn id="8" idx="1"/>
          </p:cNvCxnSpPr>
          <p:nvPr/>
        </p:nvCxnSpPr>
        <p:spPr>
          <a:xfrm>
            <a:off x="3114859" y="4078820"/>
            <a:ext cx="566050" cy="102363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單箭頭接點 17"/>
          <p:cNvCxnSpPr>
            <a:stCxn id="8" idx="3"/>
            <a:endCxn id="5" idx="1"/>
          </p:cNvCxnSpPr>
          <p:nvPr/>
        </p:nvCxnSpPr>
        <p:spPr>
          <a:xfrm flipV="1">
            <a:off x="5108460" y="4078820"/>
            <a:ext cx="566050" cy="102363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單箭頭接點 19"/>
          <p:cNvCxnSpPr>
            <a:stCxn id="7" idx="3"/>
            <a:endCxn id="5" idx="1"/>
          </p:cNvCxnSpPr>
          <p:nvPr/>
        </p:nvCxnSpPr>
        <p:spPr>
          <a:xfrm>
            <a:off x="5103812" y="3472580"/>
            <a:ext cx="570698" cy="60624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單箭頭接點 24"/>
          <p:cNvCxnSpPr/>
          <p:nvPr/>
        </p:nvCxnSpPr>
        <p:spPr>
          <a:xfrm flipV="1">
            <a:off x="6823762" y="3485412"/>
            <a:ext cx="561402" cy="60624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單箭頭接點 25"/>
          <p:cNvCxnSpPr/>
          <p:nvPr/>
        </p:nvCxnSpPr>
        <p:spPr>
          <a:xfrm>
            <a:off x="6823762" y="4091652"/>
            <a:ext cx="566050" cy="102363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單箭頭接點 26"/>
          <p:cNvCxnSpPr/>
          <p:nvPr/>
        </p:nvCxnSpPr>
        <p:spPr>
          <a:xfrm flipV="1">
            <a:off x="8817363" y="4091652"/>
            <a:ext cx="566050" cy="102363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單箭頭接點 27"/>
          <p:cNvCxnSpPr/>
          <p:nvPr/>
        </p:nvCxnSpPr>
        <p:spPr>
          <a:xfrm>
            <a:off x="8812715" y="3485412"/>
            <a:ext cx="570698" cy="60624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2839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0" grpId="0" animBg="1"/>
      <p:bldP spid="11" grpId="0" animBg="1"/>
      <p:bldP spid="1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Selecting a Saving Technique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zh-HK" dirty="0"/>
              <a:t>Most people find saving difficult</a:t>
            </a:r>
          </a:p>
          <a:p>
            <a:r>
              <a:rPr lang="en-GB" altLang="zh-HK" dirty="0"/>
              <a:t>Financial advisers suggest these methods to make it easier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GB" altLang="zh-HK" dirty="0"/>
              <a:t>Each payday, deposit an amount (a % of income or a specific amount) in a savings account not readily available for regular spending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GB" altLang="zh-HK" dirty="0"/>
              <a:t>Payroll deduction – buying funds or saving plans which automatically deduct an amount from your payroll account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GB" altLang="zh-HK" dirty="0"/>
              <a:t>Saving coins or spending less on certain items can help you save</a:t>
            </a:r>
          </a:p>
          <a:p>
            <a:pPr marL="739775" lvl="1" indent="-457200">
              <a:buFont typeface="+mj-lt"/>
              <a:buAutoNum type="arabicPeriod"/>
            </a:pPr>
            <a:r>
              <a:rPr lang="en-GB" altLang="zh-HK" i="1" dirty="0"/>
              <a:t>Give your parents addition money</a:t>
            </a:r>
          </a:p>
        </p:txBody>
      </p:sp>
    </p:spTree>
    <p:extLst>
      <p:ext uri="{BB962C8B-B14F-4D97-AF65-F5344CB8AC3E}">
        <p14:creationId xmlns:p14="http://schemas.microsoft.com/office/powerpoint/2010/main" val="1934450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Calculating Savings Amounts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zh-HK" dirty="0"/>
              <a:t>To achieve your financial objectives, you should convert your savings goals into specific amounts</a:t>
            </a:r>
          </a:p>
          <a:p>
            <a:r>
              <a:rPr lang="en-GB" altLang="zh-HK" dirty="0"/>
              <a:t>Using the time value of money calculations can help you calculate progress toward achieving your financial goals</a:t>
            </a:r>
          </a:p>
          <a:p>
            <a:r>
              <a:rPr lang="en-GB" altLang="zh-HK" dirty="0"/>
              <a:t>Your use of a savings or investment plan in vital to the growth of your money</a:t>
            </a:r>
          </a:p>
          <a:p>
            <a:r>
              <a:rPr lang="en-GB" altLang="zh-HK" dirty="0"/>
              <a:t>Small amounts of savings can grow faster than most people realize</a:t>
            </a:r>
            <a:endParaRPr lang="zh-HK" altLang="en-US" dirty="0"/>
          </a:p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625623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Calculating Savings Amounts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zh-HK" dirty="0"/>
              <a:t>How much will you have if you save $10 per day into a deposit which gives daily interest of 0.014% from now till you graduate?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217272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ESENTER_VERSION" val="6"/>
  <p:tag name="ARTICULATE_PROJECT_OPEN" val="0"/>
</p:tagLst>
</file>

<file path=ppt/theme/theme1.xml><?xml version="1.0" encoding="utf-8"?>
<a:theme xmlns:a="http://schemas.openxmlformats.org/drawingml/2006/main" name="Currency Symbols 16x9">
  <a:themeElements>
    <a:clrScheme name="Currency Symbols">
      <a:dk1>
        <a:srgbClr val="303030"/>
      </a:dk1>
      <a:lt1>
        <a:sysClr val="window" lastClr="FFFFFF"/>
      </a:lt1>
      <a:dk2>
        <a:srgbClr val="000000"/>
      </a:dk2>
      <a:lt2>
        <a:srgbClr val="E8DEC9"/>
      </a:lt2>
      <a:accent1>
        <a:srgbClr val="F7C547"/>
      </a:accent1>
      <a:accent2>
        <a:srgbClr val="AB3C33"/>
      </a:accent2>
      <a:accent3>
        <a:srgbClr val="506084"/>
      </a:accent3>
      <a:accent4>
        <a:srgbClr val="599EA5"/>
      </a:accent4>
      <a:accent5>
        <a:srgbClr val="758F21"/>
      </a:accent5>
      <a:accent6>
        <a:srgbClr val="894A27"/>
      </a:accent6>
      <a:hlink>
        <a:srgbClr val="506084"/>
      </a:hlink>
      <a:folHlink>
        <a:srgbClr val="828282"/>
      </a:folHlink>
    </a:clrScheme>
    <a:fontScheme name="Currency Symbols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254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Currency Symbols">
      <a:dk1>
        <a:srgbClr val="303030"/>
      </a:dk1>
      <a:lt1>
        <a:sysClr val="window" lastClr="FFFFFF"/>
      </a:lt1>
      <a:dk2>
        <a:srgbClr val="000000"/>
      </a:dk2>
      <a:lt2>
        <a:srgbClr val="E8DEC9"/>
      </a:lt2>
      <a:accent1>
        <a:srgbClr val="F7C547"/>
      </a:accent1>
      <a:accent2>
        <a:srgbClr val="AB3C33"/>
      </a:accent2>
      <a:accent3>
        <a:srgbClr val="506084"/>
      </a:accent3>
      <a:accent4>
        <a:srgbClr val="599EA5"/>
      </a:accent4>
      <a:accent5>
        <a:srgbClr val="758F21"/>
      </a:accent5>
      <a:accent6>
        <a:srgbClr val="894A27"/>
      </a:accent6>
      <a:hlink>
        <a:srgbClr val="506084"/>
      </a:hlink>
      <a:folHlink>
        <a:srgbClr val="828282"/>
      </a:folHlink>
    </a:clrScheme>
    <a:fontScheme name="Currency Symbols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urrency Symbols">
      <a:dk1>
        <a:srgbClr val="303030"/>
      </a:dk1>
      <a:lt1>
        <a:sysClr val="window" lastClr="FFFFFF"/>
      </a:lt1>
      <a:dk2>
        <a:srgbClr val="000000"/>
      </a:dk2>
      <a:lt2>
        <a:srgbClr val="E8DEC9"/>
      </a:lt2>
      <a:accent1>
        <a:srgbClr val="F7C547"/>
      </a:accent1>
      <a:accent2>
        <a:srgbClr val="AB3C33"/>
      </a:accent2>
      <a:accent3>
        <a:srgbClr val="506084"/>
      </a:accent3>
      <a:accent4>
        <a:srgbClr val="599EA5"/>
      </a:accent4>
      <a:accent5>
        <a:srgbClr val="758F21"/>
      </a:accent5>
      <a:accent6>
        <a:srgbClr val="894A27"/>
      </a:accent6>
      <a:hlink>
        <a:srgbClr val="506084"/>
      </a:hlink>
      <a:folHlink>
        <a:srgbClr val="828282"/>
      </a:folHlink>
    </a:clrScheme>
    <a:fontScheme name="Currency Symbols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9CF527E-FFB0-4DB9-A7A4-39065878EDA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Currency symbols presentation (widescreen)</Template>
  <TotalTime>0</TotalTime>
  <Words>2625</Words>
  <Application>Microsoft Office PowerPoint</Application>
  <PresentationFormat>自訂</PresentationFormat>
  <Paragraphs>508</Paragraphs>
  <Slides>33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33</vt:i4>
      </vt:variant>
    </vt:vector>
  </HeadingPairs>
  <TitlesOfParts>
    <vt:vector size="37" baseType="lpstr">
      <vt:lpstr>新細明體</vt:lpstr>
      <vt:lpstr>Arial</vt:lpstr>
      <vt:lpstr>Cambria</vt:lpstr>
      <vt:lpstr>Currency Symbols 16x9</vt:lpstr>
      <vt:lpstr>GE1202 Managing Your Personal Finance</vt:lpstr>
      <vt:lpstr>Money Management</vt:lpstr>
      <vt:lpstr>Personal Financial Records and Documents</vt:lpstr>
      <vt:lpstr>Personal Financial Statements</vt:lpstr>
      <vt:lpstr>Personal Balance Sheet</vt:lpstr>
      <vt:lpstr>Listing Items of Value</vt:lpstr>
      <vt:lpstr>Determining Amounts Owed</vt:lpstr>
      <vt:lpstr>Computing Net Worth</vt:lpstr>
      <vt:lpstr>Financial Ratios</vt:lpstr>
      <vt:lpstr>Example of a Personal Balance Sheet</vt:lpstr>
      <vt:lpstr>Cash Flow Statement</vt:lpstr>
      <vt:lpstr>Step 1: Record Income</vt:lpstr>
      <vt:lpstr>Step 1: Record Income</vt:lpstr>
      <vt:lpstr>Step 2: Record Cash Outflows</vt:lpstr>
      <vt:lpstr>Step 3: Determine Net Cash Flow</vt:lpstr>
      <vt:lpstr>PowerPoint 簡報</vt:lpstr>
      <vt:lpstr>Budgeting </vt:lpstr>
      <vt:lpstr>A Plan for Effective Budgeting</vt:lpstr>
      <vt:lpstr>Set Financial Goals</vt:lpstr>
      <vt:lpstr>Estimate Income</vt:lpstr>
      <vt:lpstr>Budget an Emergency Fund and Savings</vt:lpstr>
      <vt:lpstr>Budget Fixed Expenses</vt:lpstr>
      <vt:lpstr>Budget Variable Expenses</vt:lpstr>
      <vt:lpstr>Record Spending Amounts</vt:lpstr>
      <vt:lpstr>Review Spending and Saving Patterns</vt:lpstr>
      <vt:lpstr>Review Spending and Saving Patterns</vt:lpstr>
      <vt:lpstr>Psychology of Successful Budgeting</vt:lpstr>
      <vt:lpstr>PowerPoint 簡報</vt:lpstr>
      <vt:lpstr>Money Management and Achieving Financial Goals</vt:lpstr>
      <vt:lpstr>Money Management and Achieving Financial Goals</vt:lpstr>
      <vt:lpstr>Selecting a Saving Technique</vt:lpstr>
      <vt:lpstr>Calculating Savings Amounts</vt:lpstr>
      <vt:lpstr>Calculating Savings Amounts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2016-05-30T03:53:03Z</dcterms:created>
  <dcterms:modified xsi:type="dcterms:W3CDTF">2016-09-02T02:39:06Z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TC028952629991</vt:lpwstr>
  </property>
</Properties>
</file>