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notesMasterIdLst>
    <p:notesMasterId r:id="rId43"/>
  </p:notesMasterIdLst>
  <p:handoutMasterIdLst>
    <p:handoutMasterId r:id="rId44"/>
  </p:handoutMasterIdLst>
  <p:sldIdLst>
    <p:sldId id="503" r:id="rId2"/>
    <p:sldId id="525" r:id="rId3"/>
    <p:sldId id="372" r:id="rId4"/>
    <p:sldId id="513" r:id="rId5"/>
    <p:sldId id="400" r:id="rId6"/>
    <p:sldId id="392" r:id="rId7"/>
    <p:sldId id="515" r:id="rId8"/>
    <p:sldId id="516" r:id="rId9"/>
    <p:sldId id="517" r:id="rId10"/>
    <p:sldId id="518" r:id="rId11"/>
    <p:sldId id="519" r:id="rId12"/>
    <p:sldId id="520" r:id="rId13"/>
    <p:sldId id="521" r:id="rId14"/>
    <p:sldId id="522" r:id="rId15"/>
    <p:sldId id="396" r:id="rId16"/>
    <p:sldId id="440" r:id="rId17"/>
    <p:sldId id="504" r:id="rId18"/>
    <p:sldId id="506" r:id="rId19"/>
    <p:sldId id="508" r:id="rId20"/>
    <p:sldId id="510" r:id="rId21"/>
    <p:sldId id="523" r:id="rId22"/>
    <p:sldId id="444" r:id="rId23"/>
    <p:sldId id="524" r:id="rId24"/>
    <p:sldId id="471" r:id="rId25"/>
    <p:sldId id="467" r:id="rId26"/>
    <p:sldId id="468" r:id="rId27"/>
    <p:sldId id="481" r:id="rId28"/>
    <p:sldId id="483" r:id="rId29"/>
    <p:sldId id="485" r:id="rId30"/>
    <p:sldId id="487" r:id="rId31"/>
    <p:sldId id="489" r:id="rId32"/>
    <p:sldId id="491" r:id="rId33"/>
    <p:sldId id="493" r:id="rId34"/>
    <p:sldId id="495" r:id="rId35"/>
    <p:sldId id="497" r:id="rId36"/>
    <p:sldId id="469" r:id="rId37"/>
    <p:sldId id="499" r:id="rId38"/>
    <p:sldId id="500" r:id="rId39"/>
    <p:sldId id="501" r:id="rId40"/>
    <p:sldId id="502" r:id="rId41"/>
    <p:sldId id="526" r:id="rId42"/>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 John Mc Colgan" initials="MJMC" lastIdx="1" clrIdx="0">
    <p:extLst>
      <p:ext uri="{19B8F6BF-5375-455C-9EA6-DF929625EA0E}">
        <p15:presenceInfo xmlns:p15="http://schemas.microsoft.com/office/powerpoint/2012/main" userId="S::jmccolga@um.cityu.edu.hk::eef2b326-e1b0-4abc-bec8-ad1298a0da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90" autoAdjust="0"/>
    <p:restoredTop sz="89837" autoAdjust="0"/>
  </p:normalViewPr>
  <p:slideViewPr>
    <p:cSldViewPr snapToGrid="0" snapToObjects="1">
      <p:cViewPr varScale="1">
        <p:scale>
          <a:sx n="103" d="100"/>
          <a:sy n="103" d="100"/>
        </p:scale>
        <p:origin x="480" y="138"/>
      </p:cViewPr>
      <p:guideLst/>
    </p:cSldViewPr>
  </p:slideViewPr>
  <p:notesTextViewPr>
    <p:cViewPr>
      <p:scale>
        <a:sx n="1" d="1"/>
        <a:sy n="1" d="1"/>
      </p:scale>
      <p:origin x="0" y="0"/>
    </p:cViewPr>
  </p:notesTextViewPr>
  <p:notesViewPr>
    <p:cSldViewPr snapToGrid="0" snapToObjects="1">
      <p:cViewPr varScale="1">
        <p:scale>
          <a:sx n="97" d="100"/>
          <a:sy n="97" d="100"/>
        </p:scale>
        <p:origin x="21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7-08T13:26:58.504" idx="1">
    <p:pos x="10" y="10"/>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B66A49-0BA7-B74D-8911-B57AB2E87258}" type="doc">
      <dgm:prSet loTypeId="urn:microsoft.com/office/officeart/2005/8/layout/chevron1" loCatId="" qsTypeId="urn:microsoft.com/office/officeart/2005/8/quickstyle/simple1" qsCatId="simple" csTypeId="urn:microsoft.com/office/officeart/2005/8/colors/accent1_2" csCatId="accent1" phldr="1"/>
      <dgm:spPr/>
    </dgm:pt>
    <dgm:pt modelId="{9FFD22F6-191B-7447-BFBA-C4E2F942F136}">
      <dgm:prSet phldrT="[Text]" custT="1"/>
      <dgm:spPr>
        <a:solidFill>
          <a:schemeClr val="accent1"/>
        </a:solidFill>
      </dgm:spPr>
      <dgm:t>
        <a:bodyPr/>
        <a:lstStyle/>
        <a:p>
          <a:pPr rtl="0"/>
          <a:endParaRPr lang="en-US" sz="2800" dirty="0"/>
        </a:p>
      </dgm:t>
    </dgm:pt>
    <dgm:pt modelId="{53C78D52-84CC-6648-9859-03A24F69F5D9}" type="parTrans" cxnId="{4433D994-9770-EB4A-A4D7-8F908BB5787B}">
      <dgm:prSet/>
      <dgm:spPr/>
      <dgm:t>
        <a:bodyPr/>
        <a:lstStyle/>
        <a:p>
          <a:endParaRPr lang="en-US"/>
        </a:p>
      </dgm:t>
    </dgm:pt>
    <dgm:pt modelId="{4471CF41-3EF0-8547-A9B4-77F64D95D934}" type="sibTrans" cxnId="{4433D994-9770-EB4A-A4D7-8F908BB5787B}">
      <dgm:prSet/>
      <dgm:spPr/>
      <dgm:t>
        <a:bodyPr/>
        <a:lstStyle/>
        <a:p>
          <a:endParaRPr lang="en-US"/>
        </a:p>
      </dgm:t>
    </dgm:pt>
    <dgm:pt modelId="{3A0AACFB-9F35-1D4D-B287-918E12A20AE4}">
      <dgm:prSet phldrT="[Text]"/>
      <dgm:spPr>
        <a:solidFill>
          <a:schemeClr val="accent1"/>
        </a:solidFill>
      </dgm:spPr>
      <dgm:t>
        <a:bodyPr/>
        <a:lstStyle/>
        <a:p>
          <a:pPr rtl="0"/>
          <a:endParaRPr lang="en-US" dirty="0"/>
        </a:p>
      </dgm:t>
    </dgm:pt>
    <dgm:pt modelId="{AC5901C1-BD83-6B4F-94BF-0E05E50B7D4B}" type="parTrans" cxnId="{1205F859-5C10-194C-96E8-D8900CA47623}">
      <dgm:prSet/>
      <dgm:spPr/>
      <dgm:t>
        <a:bodyPr/>
        <a:lstStyle/>
        <a:p>
          <a:endParaRPr lang="en-US"/>
        </a:p>
      </dgm:t>
    </dgm:pt>
    <dgm:pt modelId="{1898020C-24D9-6547-A8E5-1896F4D25C6B}" type="sibTrans" cxnId="{1205F859-5C10-194C-96E8-D8900CA47623}">
      <dgm:prSet/>
      <dgm:spPr/>
      <dgm:t>
        <a:bodyPr/>
        <a:lstStyle/>
        <a:p>
          <a:endParaRPr lang="en-US"/>
        </a:p>
      </dgm:t>
    </dgm:pt>
    <dgm:pt modelId="{80B8F4BA-D7A3-AA49-A54F-54E6D672C975}">
      <dgm:prSet phldrT="[Text]"/>
      <dgm:spPr>
        <a:solidFill>
          <a:schemeClr val="accent1"/>
        </a:solidFill>
      </dgm:spPr>
      <dgm:t>
        <a:bodyPr/>
        <a:lstStyle/>
        <a:p>
          <a:pPr rtl="0"/>
          <a:endParaRPr lang="en-US" dirty="0"/>
        </a:p>
      </dgm:t>
    </dgm:pt>
    <dgm:pt modelId="{F27A0F9E-6D1C-FD45-B09C-4E9090070C97}" type="parTrans" cxnId="{1E00BF77-DCD5-2542-BD9E-F5EF85B7B553}">
      <dgm:prSet/>
      <dgm:spPr/>
      <dgm:t>
        <a:bodyPr/>
        <a:lstStyle/>
        <a:p>
          <a:endParaRPr lang="en-US"/>
        </a:p>
      </dgm:t>
    </dgm:pt>
    <dgm:pt modelId="{99EC0AAF-F57A-0B4E-8502-EE4143E57B56}" type="sibTrans" cxnId="{1E00BF77-DCD5-2542-BD9E-F5EF85B7B553}">
      <dgm:prSet/>
      <dgm:spPr/>
      <dgm:t>
        <a:bodyPr/>
        <a:lstStyle/>
        <a:p>
          <a:endParaRPr lang="en-US"/>
        </a:p>
      </dgm:t>
    </dgm:pt>
    <dgm:pt modelId="{1CEC971C-DA8C-C847-8149-C51C5EC7B7C2}">
      <dgm:prSet/>
      <dgm:spPr>
        <a:solidFill>
          <a:schemeClr val="accent1"/>
        </a:solidFill>
      </dgm:spPr>
      <dgm:t>
        <a:bodyPr/>
        <a:lstStyle/>
        <a:p>
          <a:pPr rtl="0"/>
          <a:endParaRPr lang="en-US" dirty="0"/>
        </a:p>
      </dgm:t>
    </dgm:pt>
    <dgm:pt modelId="{E0DB93DC-2C77-6F43-A7B7-5EC5DA792B42}" type="parTrans" cxnId="{CDD9A904-4456-EF41-A4F6-79F9BBA050CB}">
      <dgm:prSet/>
      <dgm:spPr/>
      <dgm:t>
        <a:bodyPr/>
        <a:lstStyle/>
        <a:p>
          <a:endParaRPr lang="en-US"/>
        </a:p>
      </dgm:t>
    </dgm:pt>
    <dgm:pt modelId="{3CF3DE29-53BF-D447-961C-946781F70EF7}" type="sibTrans" cxnId="{CDD9A904-4456-EF41-A4F6-79F9BBA050CB}">
      <dgm:prSet/>
      <dgm:spPr/>
      <dgm:t>
        <a:bodyPr/>
        <a:lstStyle/>
        <a:p>
          <a:endParaRPr lang="en-US"/>
        </a:p>
      </dgm:t>
    </dgm:pt>
    <dgm:pt modelId="{2005F503-E26B-6F4B-8C46-CD4C42CBC12E}" type="pres">
      <dgm:prSet presAssocID="{D8B66A49-0BA7-B74D-8911-B57AB2E87258}" presName="Name0" presStyleCnt="0">
        <dgm:presLayoutVars>
          <dgm:dir/>
          <dgm:animLvl val="lvl"/>
          <dgm:resizeHandles val="exact"/>
        </dgm:presLayoutVars>
      </dgm:prSet>
      <dgm:spPr/>
    </dgm:pt>
    <dgm:pt modelId="{F5964638-9A75-F842-AA9D-CFC2054F230A}" type="pres">
      <dgm:prSet presAssocID="{9FFD22F6-191B-7447-BFBA-C4E2F942F136}" presName="parTxOnly" presStyleLbl="node1" presStyleIdx="0" presStyleCnt="4" custScaleX="84689">
        <dgm:presLayoutVars>
          <dgm:chMax val="0"/>
          <dgm:chPref val="0"/>
          <dgm:bulletEnabled val="1"/>
        </dgm:presLayoutVars>
      </dgm:prSet>
      <dgm:spPr/>
      <dgm:t>
        <a:bodyPr/>
        <a:lstStyle/>
        <a:p>
          <a:endParaRPr lang="en-US"/>
        </a:p>
      </dgm:t>
    </dgm:pt>
    <dgm:pt modelId="{BE683D2D-B98F-F844-9477-BAB6F9C14712}" type="pres">
      <dgm:prSet presAssocID="{4471CF41-3EF0-8547-A9B4-77F64D95D934}" presName="parTxOnlySpace" presStyleCnt="0"/>
      <dgm:spPr/>
    </dgm:pt>
    <dgm:pt modelId="{31C1AEA0-BF06-934E-A7EC-5B313F5A43B9}" type="pres">
      <dgm:prSet presAssocID="{1CEC971C-DA8C-C847-8149-C51C5EC7B7C2}" presName="parTxOnly" presStyleLbl="node1" presStyleIdx="1" presStyleCnt="4">
        <dgm:presLayoutVars>
          <dgm:chMax val="0"/>
          <dgm:chPref val="0"/>
          <dgm:bulletEnabled val="1"/>
        </dgm:presLayoutVars>
      </dgm:prSet>
      <dgm:spPr/>
      <dgm:t>
        <a:bodyPr/>
        <a:lstStyle/>
        <a:p>
          <a:endParaRPr lang="en-US"/>
        </a:p>
      </dgm:t>
    </dgm:pt>
    <dgm:pt modelId="{76100E40-7479-8140-B754-63C3A6EC0115}" type="pres">
      <dgm:prSet presAssocID="{3CF3DE29-53BF-D447-961C-946781F70EF7}" presName="parTxOnlySpace" presStyleCnt="0"/>
      <dgm:spPr/>
    </dgm:pt>
    <dgm:pt modelId="{DE04749C-5A20-DC49-B906-1DFA6D6E34CD}" type="pres">
      <dgm:prSet presAssocID="{3A0AACFB-9F35-1D4D-B287-918E12A20AE4}" presName="parTxOnly" presStyleLbl="node1" presStyleIdx="2" presStyleCnt="4" custScaleX="111676">
        <dgm:presLayoutVars>
          <dgm:chMax val="0"/>
          <dgm:chPref val="0"/>
          <dgm:bulletEnabled val="1"/>
        </dgm:presLayoutVars>
      </dgm:prSet>
      <dgm:spPr/>
      <dgm:t>
        <a:bodyPr/>
        <a:lstStyle/>
        <a:p>
          <a:endParaRPr lang="en-US"/>
        </a:p>
      </dgm:t>
    </dgm:pt>
    <dgm:pt modelId="{97EB8CEA-A09B-B847-8B90-4AB7AF3A972B}" type="pres">
      <dgm:prSet presAssocID="{1898020C-24D9-6547-A8E5-1896F4D25C6B}" presName="parTxOnlySpace" presStyleCnt="0"/>
      <dgm:spPr/>
    </dgm:pt>
    <dgm:pt modelId="{AE2D37B5-C2A3-7647-B06A-F76768673B01}" type="pres">
      <dgm:prSet presAssocID="{80B8F4BA-D7A3-AA49-A54F-54E6D672C975}" presName="parTxOnly" presStyleLbl="node1" presStyleIdx="3" presStyleCnt="4">
        <dgm:presLayoutVars>
          <dgm:chMax val="0"/>
          <dgm:chPref val="0"/>
          <dgm:bulletEnabled val="1"/>
        </dgm:presLayoutVars>
      </dgm:prSet>
      <dgm:spPr/>
      <dgm:t>
        <a:bodyPr/>
        <a:lstStyle/>
        <a:p>
          <a:endParaRPr lang="en-US"/>
        </a:p>
      </dgm:t>
    </dgm:pt>
  </dgm:ptLst>
  <dgm:cxnLst>
    <dgm:cxn modelId="{D04206FE-4405-9141-98C4-A5334770480D}" type="presOf" srcId="{80B8F4BA-D7A3-AA49-A54F-54E6D672C975}" destId="{AE2D37B5-C2A3-7647-B06A-F76768673B01}" srcOrd="0" destOrd="0" presId="urn:microsoft.com/office/officeart/2005/8/layout/chevron1"/>
    <dgm:cxn modelId="{C5461FF7-169C-E048-B317-021C203E20C3}" type="presOf" srcId="{1CEC971C-DA8C-C847-8149-C51C5EC7B7C2}" destId="{31C1AEA0-BF06-934E-A7EC-5B313F5A43B9}" srcOrd="0" destOrd="0" presId="urn:microsoft.com/office/officeart/2005/8/layout/chevron1"/>
    <dgm:cxn modelId="{CDD9A904-4456-EF41-A4F6-79F9BBA050CB}" srcId="{D8B66A49-0BA7-B74D-8911-B57AB2E87258}" destId="{1CEC971C-DA8C-C847-8149-C51C5EC7B7C2}" srcOrd="1" destOrd="0" parTransId="{E0DB93DC-2C77-6F43-A7B7-5EC5DA792B42}" sibTransId="{3CF3DE29-53BF-D447-961C-946781F70EF7}"/>
    <dgm:cxn modelId="{1E00BF77-DCD5-2542-BD9E-F5EF85B7B553}" srcId="{D8B66A49-0BA7-B74D-8911-B57AB2E87258}" destId="{80B8F4BA-D7A3-AA49-A54F-54E6D672C975}" srcOrd="3" destOrd="0" parTransId="{F27A0F9E-6D1C-FD45-B09C-4E9090070C97}" sibTransId="{99EC0AAF-F57A-0B4E-8502-EE4143E57B56}"/>
    <dgm:cxn modelId="{D8D7B604-A77E-5542-88EB-268A3730BDCB}" type="presOf" srcId="{D8B66A49-0BA7-B74D-8911-B57AB2E87258}" destId="{2005F503-E26B-6F4B-8C46-CD4C42CBC12E}" srcOrd="0" destOrd="0" presId="urn:microsoft.com/office/officeart/2005/8/layout/chevron1"/>
    <dgm:cxn modelId="{4433D994-9770-EB4A-A4D7-8F908BB5787B}" srcId="{D8B66A49-0BA7-B74D-8911-B57AB2E87258}" destId="{9FFD22F6-191B-7447-BFBA-C4E2F942F136}" srcOrd="0" destOrd="0" parTransId="{53C78D52-84CC-6648-9859-03A24F69F5D9}" sibTransId="{4471CF41-3EF0-8547-A9B4-77F64D95D934}"/>
    <dgm:cxn modelId="{1205F859-5C10-194C-96E8-D8900CA47623}" srcId="{D8B66A49-0BA7-B74D-8911-B57AB2E87258}" destId="{3A0AACFB-9F35-1D4D-B287-918E12A20AE4}" srcOrd="2" destOrd="0" parTransId="{AC5901C1-BD83-6B4F-94BF-0E05E50B7D4B}" sibTransId="{1898020C-24D9-6547-A8E5-1896F4D25C6B}"/>
    <dgm:cxn modelId="{C3A02CDE-8BD1-9D42-B502-20A25B047FC2}" type="presOf" srcId="{3A0AACFB-9F35-1D4D-B287-918E12A20AE4}" destId="{DE04749C-5A20-DC49-B906-1DFA6D6E34CD}" srcOrd="0" destOrd="0" presId="urn:microsoft.com/office/officeart/2005/8/layout/chevron1"/>
    <dgm:cxn modelId="{D0FA1087-3365-9D4E-A2E8-C720DFC3477B}" type="presOf" srcId="{9FFD22F6-191B-7447-BFBA-C4E2F942F136}" destId="{F5964638-9A75-F842-AA9D-CFC2054F230A}" srcOrd="0" destOrd="0" presId="urn:microsoft.com/office/officeart/2005/8/layout/chevron1"/>
    <dgm:cxn modelId="{89AD3917-83FE-8A40-B9E9-6F5AF78635BE}" type="presParOf" srcId="{2005F503-E26B-6F4B-8C46-CD4C42CBC12E}" destId="{F5964638-9A75-F842-AA9D-CFC2054F230A}" srcOrd="0" destOrd="0" presId="urn:microsoft.com/office/officeart/2005/8/layout/chevron1"/>
    <dgm:cxn modelId="{0D7CC990-5A25-B843-8273-250C3F8DAA0E}" type="presParOf" srcId="{2005F503-E26B-6F4B-8C46-CD4C42CBC12E}" destId="{BE683D2D-B98F-F844-9477-BAB6F9C14712}" srcOrd="1" destOrd="0" presId="urn:microsoft.com/office/officeart/2005/8/layout/chevron1"/>
    <dgm:cxn modelId="{92629A56-24F1-8A46-BE37-40AFD2E8F5F3}" type="presParOf" srcId="{2005F503-E26B-6F4B-8C46-CD4C42CBC12E}" destId="{31C1AEA0-BF06-934E-A7EC-5B313F5A43B9}" srcOrd="2" destOrd="0" presId="urn:microsoft.com/office/officeart/2005/8/layout/chevron1"/>
    <dgm:cxn modelId="{1D5A4787-4D95-F24C-8136-D05986333236}" type="presParOf" srcId="{2005F503-E26B-6F4B-8C46-CD4C42CBC12E}" destId="{76100E40-7479-8140-B754-63C3A6EC0115}" srcOrd="3" destOrd="0" presId="urn:microsoft.com/office/officeart/2005/8/layout/chevron1"/>
    <dgm:cxn modelId="{A406FD4A-9EC5-7D4C-98B7-D8AE0873538D}" type="presParOf" srcId="{2005F503-E26B-6F4B-8C46-CD4C42CBC12E}" destId="{DE04749C-5A20-DC49-B906-1DFA6D6E34CD}" srcOrd="4" destOrd="0" presId="urn:microsoft.com/office/officeart/2005/8/layout/chevron1"/>
    <dgm:cxn modelId="{EDD081A1-36F4-9C43-8FA2-EF615863937D}" type="presParOf" srcId="{2005F503-E26B-6F4B-8C46-CD4C42CBC12E}" destId="{97EB8CEA-A09B-B847-8B90-4AB7AF3A972B}" srcOrd="5" destOrd="0" presId="urn:microsoft.com/office/officeart/2005/8/layout/chevron1"/>
    <dgm:cxn modelId="{7595ED72-14A7-E249-9BDA-0BCDD179D6D1}" type="presParOf" srcId="{2005F503-E26B-6F4B-8C46-CD4C42CBC12E}" destId="{AE2D37B5-C2A3-7647-B06A-F76768673B01}"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B66A49-0BA7-B74D-8911-B57AB2E87258}" type="doc">
      <dgm:prSet loTypeId="urn:microsoft.com/office/officeart/2005/8/layout/chevron1" loCatId="" qsTypeId="urn:microsoft.com/office/officeart/2005/8/quickstyle/simple1" qsCatId="simple" csTypeId="urn:microsoft.com/office/officeart/2005/8/colors/accent1_2" csCatId="accent1" phldr="1"/>
      <dgm:spPr/>
    </dgm:pt>
    <dgm:pt modelId="{9FFD22F6-191B-7447-BFBA-C4E2F942F136}">
      <dgm:prSet phldrT="[Text]" custT="1"/>
      <dgm:spPr>
        <a:solidFill>
          <a:schemeClr val="accent1"/>
        </a:solidFill>
      </dgm:spPr>
      <dgm:t>
        <a:bodyPr/>
        <a:lstStyle/>
        <a:p>
          <a:pPr rtl="0"/>
          <a:r>
            <a:rPr lang="en-US" sz="2800" dirty="0"/>
            <a:t>1. Essay</a:t>
          </a:r>
        </a:p>
      </dgm:t>
    </dgm:pt>
    <dgm:pt modelId="{53C78D52-84CC-6648-9859-03A24F69F5D9}" type="parTrans" cxnId="{4433D994-9770-EB4A-A4D7-8F908BB5787B}">
      <dgm:prSet/>
      <dgm:spPr/>
      <dgm:t>
        <a:bodyPr/>
        <a:lstStyle/>
        <a:p>
          <a:endParaRPr lang="en-US"/>
        </a:p>
      </dgm:t>
    </dgm:pt>
    <dgm:pt modelId="{4471CF41-3EF0-8547-A9B4-77F64D95D934}" type="sibTrans" cxnId="{4433D994-9770-EB4A-A4D7-8F908BB5787B}">
      <dgm:prSet/>
      <dgm:spPr/>
      <dgm:t>
        <a:bodyPr/>
        <a:lstStyle/>
        <a:p>
          <a:endParaRPr lang="en-US"/>
        </a:p>
      </dgm:t>
    </dgm:pt>
    <dgm:pt modelId="{3A0AACFB-9F35-1D4D-B287-918E12A20AE4}">
      <dgm:prSet phldrT="[Text]"/>
      <dgm:spPr>
        <a:solidFill>
          <a:schemeClr val="accent1">
            <a:lumMod val="60000"/>
            <a:lumOff val="40000"/>
          </a:schemeClr>
        </a:solidFill>
      </dgm:spPr>
      <dgm:t>
        <a:bodyPr/>
        <a:lstStyle/>
        <a:p>
          <a:pPr rtl="0"/>
          <a:endParaRPr lang="en-US" dirty="0"/>
        </a:p>
      </dgm:t>
    </dgm:pt>
    <dgm:pt modelId="{AC5901C1-BD83-6B4F-94BF-0E05E50B7D4B}" type="parTrans" cxnId="{1205F859-5C10-194C-96E8-D8900CA47623}">
      <dgm:prSet/>
      <dgm:spPr/>
      <dgm:t>
        <a:bodyPr/>
        <a:lstStyle/>
        <a:p>
          <a:endParaRPr lang="en-US"/>
        </a:p>
      </dgm:t>
    </dgm:pt>
    <dgm:pt modelId="{1898020C-24D9-6547-A8E5-1896F4D25C6B}" type="sibTrans" cxnId="{1205F859-5C10-194C-96E8-D8900CA47623}">
      <dgm:prSet/>
      <dgm:spPr/>
      <dgm:t>
        <a:bodyPr/>
        <a:lstStyle/>
        <a:p>
          <a:endParaRPr lang="en-US"/>
        </a:p>
      </dgm:t>
    </dgm:pt>
    <dgm:pt modelId="{80B8F4BA-D7A3-AA49-A54F-54E6D672C975}">
      <dgm:prSet phldrT="[Text]"/>
      <dgm:spPr>
        <a:solidFill>
          <a:schemeClr val="accent1">
            <a:lumMod val="60000"/>
            <a:lumOff val="40000"/>
          </a:schemeClr>
        </a:solidFill>
      </dgm:spPr>
      <dgm:t>
        <a:bodyPr/>
        <a:lstStyle/>
        <a:p>
          <a:pPr rtl="0"/>
          <a:endParaRPr lang="en-US" dirty="0"/>
        </a:p>
      </dgm:t>
    </dgm:pt>
    <dgm:pt modelId="{F27A0F9E-6D1C-FD45-B09C-4E9090070C97}" type="parTrans" cxnId="{1E00BF77-DCD5-2542-BD9E-F5EF85B7B553}">
      <dgm:prSet/>
      <dgm:spPr/>
      <dgm:t>
        <a:bodyPr/>
        <a:lstStyle/>
        <a:p>
          <a:endParaRPr lang="en-US"/>
        </a:p>
      </dgm:t>
    </dgm:pt>
    <dgm:pt modelId="{99EC0AAF-F57A-0B4E-8502-EE4143E57B56}" type="sibTrans" cxnId="{1E00BF77-DCD5-2542-BD9E-F5EF85B7B553}">
      <dgm:prSet/>
      <dgm:spPr/>
      <dgm:t>
        <a:bodyPr/>
        <a:lstStyle/>
        <a:p>
          <a:endParaRPr lang="en-US"/>
        </a:p>
      </dgm:t>
    </dgm:pt>
    <dgm:pt modelId="{1CEC971C-DA8C-C847-8149-C51C5EC7B7C2}">
      <dgm:prSet/>
      <dgm:spPr>
        <a:solidFill>
          <a:schemeClr val="accent1">
            <a:lumMod val="60000"/>
            <a:lumOff val="40000"/>
          </a:schemeClr>
        </a:solidFill>
      </dgm:spPr>
      <dgm:t>
        <a:bodyPr/>
        <a:lstStyle/>
        <a:p>
          <a:pPr rtl="0"/>
          <a:endParaRPr lang="en-US" dirty="0"/>
        </a:p>
      </dgm:t>
    </dgm:pt>
    <dgm:pt modelId="{E0DB93DC-2C77-6F43-A7B7-5EC5DA792B42}" type="parTrans" cxnId="{CDD9A904-4456-EF41-A4F6-79F9BBA050CB}">
      <dgm:prSet/>
      <dgm:spPr/>
      <dgm:t>
        <a:bodyPr/>
        <a:lstStyle/>
        <a:p>
          <a:endParaRPr lang="en-US"/>
        </a:p>
      </dgm:t>
    </dgm:pt>
    <dgm:pt modelId="{3CF3DE29-53BF-D447-961C-946781F70EF7}" type="sibTrans" cxnId="{CDD9A904-4456-EF41-A4F6-79F9BBA050CB}">
      <dgm:prSet/>
      <dgm:spPr/>
      <dgm:t>
        <a:bodyPr/>
        <a:lstStyle/>
        <a:p>
          <a:endParaRPr lang="en-US"/>
        </a:p>
      </dgm:t>
    </dgm:pt>
    <dgm:pt modelId="{2005F503-E26B-6F4B-8C46-CD4C42CBC12E}" type="pres">
      <dgm:prSet presAssocID="{D8B66A49-0BA7-B74D-8911-B57AB2E87258}" presName="Name0" presStyleCnt="0">
        <dgm:presLayoutVars>
          <dgm:dir/>
          <dgm:animLvl val="lvl"/>
          <dgm:resizeHandles val="exact"/>
        </dgm:presLayoutVars>
      </dgm:prSet>
      <dgm:spPr/>
    </dgm:pt>
    <dgm:pt modelId="{F5964638-9A75-F842-AA9D-CFC2054F230A}" type="pres">
      <dgm:prSet presAssocID="{9FFD22F6-191B-7447-BFBA-C4E2F942F136}" presName="parTxOnly" presStyleLbl="node1" presStyleIdx="0" presStyleCnt="4" custScaleX="84689">
        <dgm:presLayoutVars>
          <dgm:chMax val="0"/>
          <dgm:chPref val="0"/>
          <dgm:bulletEnabled val="1"/>
        </dgm:presLayoutVars>
      </dgm:prSet>
      <dgm:spPr/>
      <dgm:t>
        <a:bodyPr/>
        <a:lstStyle/>
        <a:p>
          <a:endParaRPr lang="en-US"/>
        </a:p>
      </dgm:t>
    </dgm:pt>
    <dgm:pt modelId="{BE683D2D-B98F-F844-9477-BAB6F9C14712}" type="pres">
      <dgm:prSet presAssocID="{4471CF41-3EF0-8547-A9B4-77F64D95D934}" presName="parTxOnlySpace" presStyleCnt="0"/>
      <dgm:spPr/>
    </dgm:pt>
    <dgm:pt modelId="{31C1AEA0-BF06-934E-A7EC-5B313F5A43B9}" type="pres">
      <dgm:prSet presAssocID="{1CEC971C-DA8C-C847-8149-C51C5EC7B7C2}" presName="parTxOnly" presStyleLbl="node1" presStyleIdx="1" presStyleCnt="4">
        <dgm:presLayoutVars>
          <dgm:chMax val="0"/>
          <dgm:chPref val="0"/>
          <dgm:bulletEnabled val="1"/>
        </dgm:presLayoutVars>
      </dgm:prSet>
      <dgm:spPr/>
      <dgm:t>
        <a:bodyPr/>
        <a:lstStyle/>
        <a:p>
          <a:endParaRPr lang="en-US"/>
        </a:p>
      </dgm:t>
    </dgm:pt>
    <dgm:pt modelId="{76100E40-7479-8140-B754-63C3A6EC0115}" type="pres">
      <dgm:prSet presAssocID="{3CF3DE29-53BF-D447-961C-946781F70EF7}" presName="parTxOnlySpace" presStyleCnt="0"/>
      <dgm:spPr/>
    </dgm:pt>
    <dgm:pt modelId="{DE04749C-5A20-DC49-B906-1DFA6D6E34CD}" type="pres">
      <dgm:prSet presAssocID="{3A0AACFB-9F35-1D4D-B287-918E12A20AE4}" presName="parTxOnly" presStyleLbl="node1" presStyleIdx="2" presStyleCnt="4" custScaleX="111676">
        <dgm:presLayoutVars>
          <dgm:chMax val="0"/>
          <dgm:chPref val="0"/>
          <dgm:bulletEnabled val="1"/>
        </dgm:presLayoutVars>
      </dgm:prSet>
      <dgm:spPr/>
      <dgm:t>
        <a:bodyPr/>
        <a:lstStyle/>
        <a:p>
          <a:endParaRPr lang="en-US"/>
        </a:p>
      </dgm:t>
    </dgm:pt>
    <dgm:pt modelId="{97EB8CEA-A09B-B847-8B90-4AB7AF3A972B}" type="pres">
      <dgm:prSet presAssocID="{1898020C-24D9-6547-A8E5-1896F4D25C6B}" presName="parTxOnlySpace" presStyleCnt="0"/>
      <dgm:spPr/>
    </dgm:pt>
    <dgm:pt modelId="{AE2D37B5-C2A3-7647-B06A-F76768673B01}" type="pres">
      <dgm:prSet presAssocID="{80B8F4BA-D7A3-AA49-A54F-54E6D672C975}" presName="parTxOnly" presStyleLbl="node1" presStyleIdx="3" presStyleCnt="4">
        <dgm:presLayoutVars>
          <dgm:chMax val="0"/>
          <dgm:chPref val="0"/>
          <dgm:bulletEnabled val="1"/>
        </dgm:presLayoutVars>
      </dgm:prSet>
      <dgm:spPr/>
      <dgm:t>
        <a:bodyPr/>
        <a:lstStyle/>
        <a:p>
          <a:endParaRPr lang="en-US"/>
        </a:p>
      </dgm:t>
    </dgm:pt>
  </dgm:ptLst>
  <dgm:cxnLst>
    <dgm:cxn modelId="{D04206FE-4405-9141-98C4-A5334770480D}" type="presOf" srcId="{80B8F4BA-D7A3-AA49-A54F-54E6D672C975}" destId="{AE2D37B5-C2A3-7647-B06A-F76768673B01}" srcOrd="0" destOrd="0" presId="urn:microsoft.com/office/officeart/2005/8/layout/chevron1"/>
    <dgm:cxn modelId="{C5461FF7-169C-E048-B317-021C203E20C3}" type="presOf" srcId="{1CEC971C-DA8C-C847-8149-C51C5EC7B7C2}" destId="{31C1AEA0-BF06-934E-A7EC-5B313F5A43B9}" srcOrd="0" destOrd="0" presId="urn:microsoft.com/office/officeart/2005/8/layout/chevron1"/>
    <dgm:cxn modelId="{CDD9A904-4456-EF41-A4F6-79F9BBA050CB}" srcId="{D8B66A49-0BA7-B74D-8911-B57AB2E87258}" destId="{1CEC971C-DA8C-C847-8149-C51C5EC7B7C2}" srcOrd="1" destOrd="0" parTransId="{E0DB93DC-2C77-6F43-A7B7-5EC5DA792B42}" sibTransId="{3CF3DE29-53BF-D447-961C-946781F70EF7}"/>
    <dgm:cxn modelId="{1E00BF77-DCD5-2542-BD9E-F5EF85B7B553}" srcId="{D8B66A49-0BA7-B74D-8911-B57AB2E87258}" destId="{80B8F4BA-D7A3-AA49-A54F-54E6D672C975}" srcOrd="3" destOrd="0" parTransId="{F27A0F9E-6D1C-FD45-B09C-4E9090070C97}" sibTransId="{99EC0AAF-F57A-0B4E-8502-EE4143E57B56}"/>
    <dgm:cxn modelId="{D8D7B604-A77E-5542-88EB-268A3730BDCB}" type="presOf" srcId="{D8B66A49-0BA7-B74D-8911-B57AB2E87258}" destId="{2005F503-E26B-6F4B-8C46-CD4C42CBC12E}" srcOrd="0" destOrd="0" presId="urn:microsoft.com/office/officeart/2005/8/layout/chevron1"/>
    <dgm:cxn modelId="{4433D994-9770-EB4A-A4D7-8F908BB5787B}" srcId="{D8B66A49-0BA7-B74D-8911-B57AB2E87258}" destId="{9FFD22F6-191B-7447-BFBA-C4E2F942F136}" srcOrd="0" destOrd="0" parTransId="{53C78D52-84CC-6648-9859-03A24F69F5D9}" sibTransId="{4471CF41-3EF0-8547-A9B4-77F64D95D934}"/>
    <dgm:cxn modelId="{1205F859-5C10-194C-96E8-D8900CA47623}" srcId="{D8B66A49-0BA7-B74D-8911-B57AB2E87258}" destId="{3A0AACFB-9F35-1D4D-B287-918E12A20AE4}" srcOrd="2" destOrd="0" parTransId="{AC5901C1-BD83-6B4F-94BF-0E05E50B7D4B}" sibTransId="{1898020C-24D9-6547-A8E5-1896F4D25C6B}"/>
    <dgm:cxn modelId="{C3A02CDE-8BD1-9D42-B502-20A25B047FC2}" type="presOf" srcId="{3A0AACFB-9F35-1D4D-B287-918E12A20AE4}" destId="{DE04749C-5A20-DC49-B906-1DFA6D6E34CD}" srcOrd="0" destOrd="0" presId="urn:microsoft.com/office/officeart/2005/8/layout/chevron1"/>
    <dgm:cxn modelId="{D0FA1087-3365-9D4E-A2E8-C720DFC3477B}" type="presOf" srcId="{9FFD22F6-191B-7447-BFBA-C4E2F942F136}" destId="{F5964638-9A75-F842-AA9D-CFC2054F230A}" srcOrd="0" destOrd="0" presId="urn:microsoft.com/office/officeart/2005/8/layout/chevron1"/>
    <dgm:cxn modelId="{89AD3917-83FE-8A40-B9E9-6F5AF78635BE}" type="presParOf" srcId="{2005F503-E26B-6F4B-8C46-CD4C42CBC12E}" destId="{F5964638-9A75-F842-AA9D-CFC2054F230A}" srcOrd="0" destOrd="0" presId="urn:microsoft.com/office/officeart/2005/8/layout/chevron1"/>
    <dgm:cxn modelId="{0D7CC990-5A25-B843-8273-250C3F8DAA0E}" type="presParOf" srcId="{2005F503-E26B-6F4B-8C46-CD4C42CBC12E}" destId="{BE683D2D-B98F-F844-9477-BAB6F9C14712}" srcOrd="1" destOrd="0" presId="urn:microsoft.com/office/officeart/2005/8/layout/chevron1"/>
    <dgm:cxn modelId="{92629A56-24F1-8A46-BE37-40AFD2E8F5F3}" type="presParOf" srcId="{2005F503-E26B-6F4B-8C46-CD4C42CBC12E}" destId="{31C1AEA0-BF06-934E-A7EC-5B313F5A43B9}" srcOrd="2" destOrd="0" presId="urn:microsoft.com/office/officeart/2005/8/layout/chevron1"/>
    <dgm:cxn modelId="{1D5A4787-4D95-F24C-8136-D05986333236}" type="presParOf" srcId="{2005F503-E26B-6F4B-8C46-CD4C42CBC12E}" destId="{76100E40-7479-8140-B754-63C3A6EC0115}" srcOrd="3" destOrd="0" presId="urn:microsoft.com/office/officeart/2005/8/layout/chevron1"/>
    <dgm:cxn modelId="{A406FD4A-9EC5-7D4C-98B7-D8AE0873538D}" type="presParOf" srcId="{2005F503-E26B-6F4B-8C46-CD4C42CBC12E}" destId="{DE04749C-5A20-DC49-B906-1DFA6D6E34CD}" srcOrd="4" destOrd="0" presId="urn:microsoft.com/office/officeart/2005/8/layout/chevron1"/>
    <dgm:cxn modelId="{EDD081A1-36F4-9C43-8FA2-EF615863937D}" type="presParOf" srcId="{2005F503-E26B-6F4B-8C46-CD4C42CBC12E}" destId="{97EB8CEA-A09B-B847-8B90-4AB7AF3A972B}" srcOrd="5" destOrd="0" presId="urn:microsoft.com/office/officeart/2005/8/layout/chevron1"/>
    <dgm:cxn modelId="{7595ED72-14A7-E249-9BDA-0BCDD179D6D1}" type="presParOf" srcId="{2005F503-E26B-6F4B-8C46-CD4C42CBC12E}" destId="{AE2D37B5-C2A3-7647-B06A-F76768673B0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B66A49-0BA7-B74D-8911-B57AB2E87258}" type="doc">
      <dgm:prSet loTypeId="urn:microsoft.com/office/officeart/2005/8/layout/chevron1" loCatId="" qsTypeId="urn:microsoft.com/office/officeart/2005/8/quickstyle/simple1" qsCatId="simple" csTypeId="urn:microsoft.com/office/officeart/2005/8/colors/accent1_2" csCatId="accent1" phldr="1"/>
      <dgm:spPr/>
    </dgm:pt>
    <dgm:pt modelId="{9FFD22F6-191B-7447-BFBA-C4E2F942F136}">
      <dgm:prSet phldrT="[Text]" custT="1"/>
      <dgm:spPr>
        <a:solidFill>
          <a:schemeClr val="accent1">
            <a:lumMod val="60000"/>
            <a:lumOff val="40000"/>
          </a:schemeClr>
        </a:solidFill>
      </dgm:spPr>
      <dgm:t>
        <a:bodyPr/>
        <a:lstStyle/>
        <a:p>
          <a:pPr rtl="0"/>
          <a:r>
            <a:rPr lang="en-US" sz="2800" dirty="0"/>
            <a:t>1. Essay</a:t>
          </a:r>
        </a:p>
      </dgm:t>
    </dgm:pt>
    <dgm:pt modelId="{53C78D52-84CC-6648-9859-03A24F69F5D9}" type="parTrans" cxnId="{4433D994-9770-EB4A-A4D7-8F908BB5787B}">
      <dgm:prSet/>
      <dgm:spPr/>
      <dgm:t>
        <a:bodyPr/>
        <a:lstStyle/>
        <a:p>
          <a:endParaRPr lang="en-US"/>
        </a:p>
      </dgm:t>
    </dgm:pt>
    <dgm:pt modelId="{4471CF41-3EF0-8547-A9B4-77F64D95D934}" type="sibTrans" cxnId="{4433D994-9770-EB4A-A4D7-8F908BB5787B}">
      <dgm:prSet/>
      <dgm:spPr/>
      <dgm:t>
        <a:bodyPr/>
        <a:lstStyle/>
        <a:p>
          <a:endParaRPr lang="en-US"/>
        </a:p>
      </dgm:t>
    </dgm:pt>
    <dgm:pt modelId="{3A0AACFB-9F35-1D4D-B287-918E12A20AE4}">
      <dgm:prSet phldrT="[Text]"/>
      <dgm:spPr>
        <a:solidFill>
          <a:schemeClr val="accent1">
            <a:lumMod val="60000"/>
            <a:lumOff val="40000"/>
          </a:schemeClr>
        </a:solidFill>
      </dgm:spPr>
      <dgm:t>
        <a:bodyPr/>
        <a:lstStyle/>
        <a:p>
          <a:pPr rtl="0"/>
          <a:endParaRPr lang="en-US" dirty="0"/>
        </a:p>
      </dgm:t>
    </dgm:pt>
    <dgm:pt modelId="{AC5901C1-BD83-6B4F-94BF-0E05E50B7D4B}" type="parTrans" cxnId="{1205F859-5C10-194C-96E8-D8900CA47623}">
      <dgm:prSet/>
      <dgm:spPr/>
      <dgm:t>
        <a:bodyPr/>
        <a:lstStyle/>
        <a:p>
          <a:endParaRPr lang="en-US"/>
        </a:p>
      </dgm:t>
    </dgm:pt>
    <dgm:pt modelId="{1898020C-24D9-6547-A8E5-1896F4D25C6B}" type="sibTrans" cxnId="{1205F859-5C10-194C-96E8-D8900CA47623}">
      <dgm:prSet/>
      <dgm:spPr/>
      <dgm:t>
        <a:bodyPr/>
        <a:lstStyle/>
        <a:p>
          <a:endParaRPr lang="en-US"/>
        </a:p>
      </dgm:t>
    </dgm:pt>
    <dgm:pt modelId="{80B8F4BA-D7A3-AA49-A54F-54E6D672C975}">
      <dgm:prSet phldrT="[Text]"/>
      <dgm:spPr>
        <a:solidFill>
          <a:schemeClr val="accent1">
            <a:lumMod val="60000"/>
            <a:lumOff val="40000"/>
          </a:schemeClr>
        </a:solidFill>
      </dgm:spPr>
      <dgm:t>
        <a:bodyPr/>
        <a:lstStyle/>
        <a:p>
          <a:pPr rtl="0"/>
          <a:endParaRPr lang="en-US" dirty="0"/>
        </a:p>
      </dgm:t>
    </dgm:pt>
    <dgm:pt modelId="{F27A0F9E-6D1C-FD45-B09C-4E9090070C97}" type="parTrans" cxnId="{1E00BF77-DCD5-2542-BD9E-F5EF85B7B553}">
      <dgm:prSet/>
      <dgm:spPr/>
      <dgm:t>
        <a:bodyPr/>
        <a:lstStyle/>
        <a:p>
          <a:endParaRPr lang="en-US"/>
        </a:p>
      </dgm:t>
    </dgm:pt>
    <dgm:pt modelId="{99EC0AAF-F57A-0B4E-8502-EE4143E57B56}" type="sibTrans" cxnId="{1E00BF77-DCD5-2542-BD9E-F5EF85B7B553}">
      <dgm:prSet/>
      <dgm:spPr/>
      <dgm:t>
        <a:bodyPr/>
        <a:lstStyle/>
        <a:p>
          <a:endParaRPr lang="en-US"/>
        </a:p>
      </dgm:t>
    </dgm:pt>
    <dgm:pt modelId="{1CEC971C-DA8C-C847-8149-C51C5EC7B7C2}">
      <dgm:prSet/>
      <dgm:spPr>
        <a:solidFill>
          <a:schemeClr val="accent1"/>
        </a:solidFill>
      </dgm:spPr>
      <dgm:t>
        <a:bodyPr/>
        <a:lstStyle/>
        <a:p>
          <a:r>
            <a:rPr lang="en-US" dirty="0"/>
            <a:t>2. In-text citation</a:t>
          </a:r>
        </a:p>
      </dgm:t>
    </dgm:pt>
    <dgm:pt modelId="{E0DB93DC-2C77-6F43-A7B7-5EC5DA792B42}" type="parTrans" cxnId="{CDD9A904-4456-EF41-A4F6-79F9BBA050CB}">
      <dgm:prSet/>
      <dgm:spPr/>
      <dgm:t>
        <a:bodyPr/>
        <a:lstStyle/>
        <a:p>
          <a:endParaRPr lang="en-US"/>
        </a:p>
      </dgm:t>
    </dgm:pt>
    <dgm:pt modelId="{3CF3DE29-53BF-D447-961C-946781F70EF7}" type="sibTrans" cxnId="{CDD9A904-4456-EF41-A4F6-79F9BBA050CB}">
      <dgm:prSet/>
      <dgm:spPr/>
      <dgm:t>
        <a:bodyPr/>
        <a:lstStyle/>
        <a:p>
          <a:endParaRPr lang="en-US"/>
        </a:p>
      </dgm:t>
    </dgm:pt>
    <dgm:pt modelId="{2005F503-E26B-6F4B-8C46-CD4C42CBC12E}" type="pres">
      <dgm:prSet presAssocID="{D8B66A49-0BA7-B74D-8911-B57AB2E87258}" presName="Name0" presStyleCnt="0">
        <dgm:presLayoutVars>
          <dgm:dir/>
          <dgm:animLvl val="lvl"/>
          <dgm:resizeHandles val="exact"/>
        </dgm:presLayoutVars>
      </dgm:prSet>
      <dgm:spPr/>
    </dgm:pt>
    <dgm:pt modelId="{F5964638-9A75-F842-AA9D-CFC2054F230A}" type="pres">
      <dgm:prSet presAssocID="{9FFD22F6-191B-7447-BFBA-C4E2F942F136}" presName="parTxOnly" presStyleLbl="node1" presStyleIdx="0" presStyleCnt="4" custScaleX="84689">
        <dgm:presLayoutVars>
          <dgm:chMax val="0"/>
          <dgm:chPref val="0"/>
          <dgm:bulletEnabled val="1"/>
        </dgm:presLayoutVars>
      </dgm:prSet>
      <dgm:spPr/>
      <dgm:t>
        <a:bodyPr/>
        <a:lstStyle/>
        <a:p>
          <a:endParaRPr lang="en-US"/>
        </a:p>
      </dgm:t>
    </dgm:pt>
    <dgm:pt modelId="{BE683D2D-B98F-F844-9477-BAB6F9C14712}" type="pres">
      <dgm:prSet presAssocID="{4471CF41-3EF0-8547-A9B4-77F64D95D934}" presName="parTxOnlySpace" presStyleCnt="0"/>
      <dgm:spPr/>
    </dgm:pt>
    <dgm:pt modelId="{31C1AEA0-BF06-934E-A7EC-5B313F5A43B9}" type="pres">
      <dgm:prSet presAssocID="{1CEC971C-DA8C-C847-8149-C51C5EC7B7C2}" presName="parTxOnly" presStyleLbl="node1" presStyleIdx="1" presStyleCnt="4">
        <dgm:presLayoutVars>
          <dgm:chMax val="0"/>
          <dgm:chPref val="0"/>
          <dgm:bulletEnabled val="1"/>
        </dgm:presLayoutVars>
      </dgm:prSet>
      <dgm:spPr/>
      <dgm:t>
        <a:bodyPr/>
        <a:lstStyle/>
        <a:p>
          <a:endParaRPr lang="en-US"/>
        </a:p>
      </dgm:t>
    </dgm:pt>
    <dgm:pt modelId="{76100E40-7479-8140-B754-63C3A6EC0115}" type="pres">
      <dgm:prSet presAssocID="{3CF3DE29-53BF-D447-961C-946781F70EF7}" presName="parTxOnlySpace" presStyleCnt="0"/>
      <dgm:spPr/>
    </dgm:pt>
    <dgm:pt modelId="{DE04749C-5A20-DC49-B906-1DFA6D6E34CD}" type="pres">
      <dgm:prSet presAssocID="{3A0AACFB-9F35-1D4D-B287-918E12A20AE4}" presName="parTxOnly" presStyleLbl="node1" presStyleIdx="2" presStyleCnt="4" custScaleX="111676">
        <dgm:presLayoutVars>
          <dgm:chMax val="0"/>
          <dgm:chPref val="0"/>
          <dgm:bulletEnabled val="1"/>
        </dgm:presLayoutVars>
      </dgm:prSet>
      <dgm:spPr/>
      <dgm:t>
        <a:bodyPr/>
        <a:lstStyle/>
        <a:p>
          <a:endParaRPr lang="en-US"/>
        </a:p>
      </dgm:t>
    </dgm:pt>
    <dgm:pt modelId="{97EB8CEA-A09B-B847-8B90-4AB7AF3A972B}" type="pres">
      <dgm:prSet presAssocID="{1898020C-24D9-6547-A8E5-1896F4D25C6B}" presName="parTxOnlySpace" presStyleCnt="0"/>
      <dgm:spPr/>
    </dgm:pt>
    <dgm:pt modelId="{AE2D37B5-C2A3-7647-B06A-F76768673B01}" type="pres">
      <dgm:prSet presAssocID="{80B8F4BA-D7A3-AA49-A54F-54E6D672C975}" presName="parTxOnly" presStyleLbl="node1" presStyleIdx="3" presStyleCnt="4">
        <dgm:presLayoutVars>
          <dgm:chMax val="0"/>
          <dgm:chPref val="0"/>
          <dgm:bulletEnabled val="1"/>
        </dgm:presLayoutVars>
      </dgm:prSet>
      <dgm:spPr/>
      <dgm:t>
        <a:bodyPr/>
        <a:lstStyle/>
        <a:p>
          <a:endParaRPr lang="en-US"/>
        </a:p>
      </dgm:t>
    </dgm:pt>
  </dgm:ptLst>
  <dgm:cxnLst>
    <dgm:cxn modelId="{D04206FE-4405-9141-98C4-A5334770480D}" type="presOf" srcId="{80B8F4BA-D7A3-AA49-A54F-54E6D672C975}" destId="{AE2D37B5-C2A3-7647-B06A-F76768673B01}" srcOrd="0" destOrd="0" presId="urn:microsoft.com/office/officeart/2005/8/layout/chevron1"/>
    <dgm:cxn modelId="{C5461FF7-169C-E048-B317-021C203E20C3}" type="presOf" srcId="{1CEC971C-DA8C-C847-8149-C51C5EC7B7C2}" destId="{31C1AEA0-BF06-934E-A7EC-5B313F5A43B9}" srcOrd="0" destOrd="0" presId="urn:microsoft.com/office/officeart/2005/8/layout/chevron1"/>
    <dgm:cxn modelId="{CDD9A904-4456-EF41-A4F6-79F9BBA050CB}" srcId="{D8B66A49-0BA7-B74D-8911-B57AB2E87258}" destId="{1CEC971C-DA8C-C847-8149-C51C5EC7B7C2}" srcOrd="1" destOrd="0" parTransId="{E0DB93DC-2C77-6F43-A7B7-5EC5DA792B42}" sibTransId="{3CF3DE29-53BF-D447-961C-946781F70EF7}"/>
    <dgm:cxn modelId="{1E00BF77-DCD5-2542-BD9E-F5EF85B7B553}" srcId="{D8B66A49-0BA7-B74D-8911-B57AB2E87258}" destId="{80B8F4BA-D7A3-AA49-A54F-54E6D672C975}" srcOrd="3" destOrd="0" parTransId="{F27A0F9E-6D1C-FD45-B09C-4E9090070C97}" sibTransId="{99EC0AAF-F57A-0B4E-8502-EE4143E57B56}"/>
    <dgm:cxn modelId="{D8D7B604-A77E-5542-88EB-268A3730BDCB}" type="presOf" srcId="{D8B66A49-0BA7-B74D-8911-B57AB2E87258}" destId="{2005F503-E26B-6F4B-8C46-CD4C42CBC12E}" srcOrd="0" destOrd="0" presId="urn:microsoft.com/office/officeart/2005/8/layout/chevron1"/>
    <dgm:cxn modelId="{4433D994-9770-EB4A-A4D7-8F908BB5787B}" srcId="{D8B66A49-0BA7-B74D-8911-B57AB2E87258}" destId="{9FFD22F6-191B-7447-BFBA-C4E2F942F136}" srcOrd="0" destOrd="0" parTransId="{53C78D52-84CC-6648-9859-03A24F69F5D9}" sibTransId="{4471CF41-3EF0-8547-A9B4-77F64D95D934}"/>
    <dgm:cxn modelId="{1205F859-5C10-194C-96E8-D8900CA47623}" srcId="{D8B66A49-0BA7-B74D-8911-B57AB2E87258}" destId="{3A0AACFB-9F35-1D4D-B287-918E12A20AE4}" srcOrd="2" destOrd="0" parTransId="{AC5901C1-BD83-6B4F-94BF-0E05E50B7D4B}" sibTransId="{1898020C-24D9-6547-A8E5-1896F4D25C6B}"/>
    <dgm:cxn modelId="{C3A02CDE-8BD1-9D42-B502-20A25B047FC2}" type="presOf" srcId="{3A0AACFB-9F35-1D4D-B287-918E12A20AE4}" destId="{DE04749C-5A20-DC49-B906-1DFA6D6E34CD}" srcOrd="0" destOrd="0" presId="urn:microsoft.com/office/officeart/2005/8/layout/chevron1"/>
    <dgm:cxn modelId="{D0FA1087-3365-9D4E-A2E8-C720DFC3477B}" type="presOf" srcId="{9FFD22F6-191B-7447-BFBA-C4E2F942F136}" destId="{F5964638-9A75-F842-AA9D-CFC2054F230A}" srcOrd="0" destOrd="0" presId="urn:microsoft.com/office/officeart/2005/8/layout/chevron1"/>
    <dgm:cxn modelId="{89AD3917-83FE-8A40-B9E9-6F5AF78635BE}" type="presParOf" srcId="{2005F503-E26B-6F4B-8C46-CD4C42CBC12E}" destId="{F5964638-9A75-F842-AA9D-CFC2054F230A}" srcOrd="0" destOrd="0" presId="urn:microsoft.com/office/officeart/2005/8/layout/chevron1"/>
    <dgm:cxn modelId="{0D7CC990-5A25-B843-8273-250C3F8DAA0E}" type="presParOf" srcId="{2005F503-E26B-6F4B-8C46-CD4C42CBC12E}" destId="{BE683D2D-B98F-F844-9477-BAB6F9C14712}" srcOrd="1" destOrd="0" presId="urn:microsoft.com/office/officeart/2005/8/layout/chevron1"/>
    <dgm:cxn modelId="{92629A56-24F1-8A46-BE37-40AFD2E8F5F3}" type="presParOf" srcId="{2005F503-E26B-6F4B-8C46-CD4C42CBC12E}" destId="{31C1AEA0-BF06-934E-A7EC-5B313F5A43B9}" srcOrd="2" destOrd="0" presId="urn:microsoft.com/office/officeart/2005/8/layout/chevron1"/>
    <dgm:cxn modelId="{1D5A4787-4D95-F24C-8136-D05986333236}" type="presParOf" srcId="{2005F503-E26B-6F4B-8C46-CD4C42CBC12E}" destId="{76100E40-7479-8140-B754-63C3A6EC0115}" srcOrd="3" destOrd="0" presId="urn:microsoft.com/office/officeart/2005/8/layout/chevron1"/>
    <dgm:cxn modelId="{A406FD4A-9EC5-7D4C-98B7-D8AE0873538D}" type="presParOf" srcId="{2005F503-E26B-6F4B-8C46-CD4C42CBC12E}" destId="{DE04749C-5A20-DC49-B906-1DFA6D6E34CD}" srcOrd="4" destOrd="0" presId="urn:microsoft.com/office/officeart/2005/8/layout/chevron1"/>
    <dgm:cxn modelId="{EDD081A1-36F4-9C43-8FA2-EF615863937D}" type="presParOf" srcId="{2005F503-E26B-6F4B-8C46-CD4C42CBC12E}" destId="{97EB8CEA-A09B-B847-8B90-4AB7AF3A972B}" srcOrd="5" destOrd="0" presId="urn:microsoft.com/office/officeart/2005/8/layout/chevron1"/>
    <dgm:cxn modelId="{7595ED72-14A7-E249-9BDA-0BCDD179D6D1}" type="presParOf" srcId="{2005F503-E26B-6F4B-8C46-CD4C42CBC12E}" destId="{AE2D37B5-C2A3-7647-B06A-F76768673B0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B66A49-0BA7-B74D-8911-B57AB2E87258}" type="doc">
      <dgm:prSet loTypeId="urn:microsoft.com/office/officeart/2005/8/layout/chevron1" loCatId="" qsTypeId="urn:microsoft.com/office/officeart/2005/8/quickstyle/simple1" qsCatId="simple" csTypeId="urn:microsoft.com/office/officeart/2005/8/colors/accent1_2" csCatId="accent1" phldr="1"/>
      <dgm:spPr/>
    </dgm:pt>
    <dgm:pt modelId="{9FFD22F6-191B-7447-BFBA-C4E2F942F136}">
      <dgm:prSet phldrT="[Text]" custT="1"/>
      <dgm:spPr>
        <a:solidFill>
          <a:schemeClr val="accent1">
            <a:lumMod val="60000"/>
            <a:lumOff val="40000"/>
          </a:schemeClr>
        </a:solidFill>
      </dgm:spPr>
      <dgm:t>
        <a:bodyPr/>
        <a:lstStyle/>
        <a:p>
          <a:pPr rtl="0"/>
          <a:r>
            <a:rPr lang="en-US" sz="2800" dirty="0"/>
            <a:t>1. Essay</a:t>
          </a:r>
        </a:p>
      </dgm:t>
    </dgm:pt>
    <dgm:pt modelId="{53C78D52-84CC-6648-9859-03A24F69F5D9}" type="parTrans" cxnId="{4433D994-9770-EB4A-A4D7-8F908BB5787B}">
      <dgm:prSet/>
      <dgm:spPr/>
      <dgm:t>
        <a:bodyPr/>
        <a:lstStyle/>
        <a:p>
          <a:endParaRPr lang="en-US"/>
        </a:p>
      </dgm:t>
    </dgm:pt>
    <dgm:pt modelId="{4471CF41-3EF0-8547-A9B4-77F64D95D934}" type="sibTrans" cxnId="{4433D994-9770-EB4A-A4D7-8F908BB5787B}">
      <dgm:prSet/>
      <dgm:spPr/>
      <dgm:t>
        <a:bodyPr/>
        <a:lstStyle/>
        <a:p>
          <a:endParaRPr lang="en-US"/>
        </a:p>
      </dgm:t>
    </dgm:pt>
    <dgm:pt modelId="{3A0AACFB-9F35-1D4D-B287-918E12A20AE4}">
      <dgm:prSet phldrT="[Text]"/>
      <dgm:spPr>
        <a:solidFill>
          <a:schemeClr val="accent1"/>
        </a:solidFill>
      </dgm:spPr>
      <dgm:t>
        <a:bodyPr/>
        <a:lstStyle/>
        <a:p>
          <a:r>
            <a:rPr lang="en-US" dirty="0"/>
            <a:t>3. Reference List</a:t>
          </a:r>
        </a:p>
      </dgm:t>
    </dgm:pt>
    <dgm:pt modelId="{AC5901C1-BD83-6B4F-94BF-0E05E50B7D4B}" type="parTrans" cxnId="{1205F859-5C10-194C-96E8-D8900CA47623}">
      <dgm:prSet/>
      <dgm:spPr/>
      <dgm:t>
        <a:bodyPr/>
        <a:lstStyle/>
        <a:p>
          <a:endParaRPr lang="en-US"/>
        </a:p>
      </dgm:t>
    </dgm:pt>
    <dgm:pt modelId="{1898020C-24D9-6547-A8E5-1896F4D25C6B}" type="sibTrans" cxnId="{1205F859-5C10-194C-96E8-D8900CA47623}">
      <dgm:prSet/>
      <dgm:spPr/>
      <dgm:t>
        <a:bodyPr/>
        <a:lstStyle/>
        <a:p>
          <a:endParaRPr lang="en-US"/>
        </a:p>
      </dgm:t>
    </dgm:pt>
    <dgm:pt modelId="{80B8F4BA-D7A3-AA49-A54F-54E6D672C975}">
      <dgm:prSet phldrT="[Text]"/>
      <dgm:spPr>
        <a:solidFill>
          <a:schemeClr val="accent1">
            <a:lumMod val="60000"/>
            <a:lumOff val="40000"/>
          </a:schemeClr>
        </a:solidFill>
      </dgm:spPr>
      <dgm:t>
        <a:bodyPr/>
        <a:lstStyle/>
        <a:p>
          <a:pPr rtl="0"/>
          <a:endParaRPr lang="en-US" dirty="0"/>
        </a:p>
      </dgm:t>
    </dgm:pt>
    <dgm:pt modelId="{F27A0F9E-6D1C-FD45-B09C-4E9090070C97}" type="parTrans" cxnId="{1E00BF77-DCD5-2542-BD9E-F5EF85B7B553}">
      <dgm:prSet/>
      <dgm:spPr/>
      <dgm:t>
        <a:bodyPr/>
        <a:lstStyle/>
        <a:p>
          <a:endParaRPr lang="en-US"/>
        </a:p>
      </dgm:t>
    </dgm:pt>
    <dgm:pt modelId="{99EC0AAF-F57A-0B4E-8502-EE4143E57B56}" type="sibTrans" cxnId="{1E00BF77-DCD5-2542-BD9E-F5EF85B7B553}">
      <dgm:prSet/>
      <dgm:spPr/>
      <dgm:t>
        <a:bodyPr/>
        <a:lstStyle/>
        <a:p>
          <a:endParaRPr lang="en-US"/>
        </a:p>
      </dgm:t>
    </dgm:pt>
    <dgm:pt modelId="{1CEC971C-DA8C-C847-8149-C51C5EC7B7C2}">
      <dgm:prSet/>
      <dgm:spPr>
        <a:solidFill>
          <a:schemeClr val="accent1">
            <a:lumMod val="60000"/>
            <a:lumOff val="40000"/>
          </a:schemeClr>
        </a:solidFill>
      </dgm:spPr>
      <dgm:t>
        <a:bodyPr/>
        <a:lstStyle/>
        <a:p>
          <a:r>
            <a:rPr lang="en-US" dirty="0"/>
            <a:t>2. In-text citation</a:t>
          </a:r>
        </a:p>
      </dgm:t>
    </dgm:pt>
    <dgm:pt modelId="{E0DB93DC-2C77-6F43-A7B7-5EC5DA792B42}" type="parTrans" cxnId="{CDD9A904-4456-EF41-A4F6-79F9BBA050CB}">
      <dgm:prSet/>
      <dgm:spPr/>
      <dgm:t>
        <a:bodyPr/>
        <a:lstStyle/>
        <a:p>
          <a:endParaRPr lang="en-US"/>
        </a:p>
      </dgm:t>
    </dgm:pt>
    <dgm:pt modelId="{3CF3DE29-53BF-D447-961C-946781F70EF7}" type="sibTrans" cxnId="{CDD9A904-4456-EF41-A4F6-79F9BBA050CB}">
      <dgm:prSet/>
      <dgm:spPr/>
      <dgm:t>
        <a:bodyPr/>
        <a:lstStyle/>
        <a:p>
          <a:endParaRPr lang="en-US"/>
        </a:p>
      </dgm:t>
    </dgm:pt>
    <dgm:pt modelId="{2005F503-E26B-6F4B-8C46-CD4C42CBC12E}" type="pres">
      <dgm:prSet presAssocID="{D8B66A49-0BA7-B74D-8911-B57AB2E87258}" presName="Name0" presStyleCnt="0">
        <dgm:presLayoutVars>
          <dgm:dir/>
          <dgm:animLvl val="lvl"/>
          <dgm:resizeHandles val="exact"/>
        </dgm:presLayoutVars>
      </dgm:prSet>
      <dgm:spPr/>
    </dgm:pt>
    <dgm:pt modelId="{F5964638-9A75-F842-AA9D-CFC2054F230A}" type="pres">
      <dgm:prSet presAssocID="{9FFD22F6-191B-7447-BFBA-C4E2F942F136}" presName="parTxOnly" presStyleLbl="node1" presStyleIdx="0" presStyleCnt="4" custScaleX="84689">
        <dgm:presLayoutVars>
          <dgm:chMax val="0"/>
          <dgm:chPref val="0"/>
          <dgm:bulletEnabled val="1"/>
        </dgm:presLayoutVars>
      </dgm:prSet>
      <dgm:spPr/>
      <dgm:t>
        <a:bodyPr/>
        <a:lstStyle/>
        <a:p>
          <a:endParaRPr lang="en-US"/>
        </a:p>
      </dgm:t>
    </dgm:pt>
    <dgm:pt modelId="{BE683D2D-B98F-F844-9477-BAB6F9C14712}" type="pres">
      <dgm:prSet presAssocID="{4471CF41-3EF0-8547-A9B4-77F64D95D934}" presName="parTxOnlySpace" presStyleCnt="0"/>
      <dgm:spPr/>
    </dgm:pt>
    <dgm:pt modelId="{31C1AEA0-BF06-934E-A7EC-5B313F5A43B9}" type="pres">
      <dgm:prSet presAssocID="{1CEC971C-DA8C-C847-8149-C51C5EC7B7C2}" presName="parTxOnly" presStyleLbl="node1" presStyleIdx="1" presStyleCnt="4">
        <dgm:presLayoutVars>
          <dgm:chMax val="0"/>
          <dgm:chPref val="0"/>
          <dgm:bulletEnabled val="1"/>
        </dgm:presLayoutVars>
      </dgm:prSet>
      <dgm:spPr/>
      <dgm:t>
        <a:bodyPr/>
        <a:lstStyle/>
        <a:p>
          <a:endParaRPr lang="en-US"/>
        </a:p>
      </dgm:t>
    </dgm:pt>
    <dgm:pt modelId="{76100E40-7479-8140-B754-63C3A6EC0115}" type="pres">
      <dgm:prSet presAssocID="{3CF3DE29-53BF-D447-961C-946781F70EF7}" presName="parTxOnlySpace" presStyleCnt="0"/>
      <dgm:spPr/>
    </dgm:pt>
    <dgm:pt modelId="{DE04749C-5A20-DC49-B906-1DFA6D6E34CD}" type="pres">
      <dgm:prSet presAssocID="{3A0AACFB-9F35-1D4D-B287-918E12A20AE4}" presName="parTxOnly" presStyleLbl="node1" presStyleIdx="2" presStyleCnt="4" custScaleX="111676">
        <dgm:presLayoutVars>
          <dgm:chMax val="0"/>
          <dgm:chPref val="0"/>
          <dgm:bulletEnabled val="1"/>
        </dgm:presLayoutVars>
      </dgm:prSet>
      <dgm:spPr/>
      <dgm:t>
        <a:bodyPr/>
        <a:lstStyle/>
        <a:p>
          <a:endParaRPr lang="en-US"/>
        </a:p>
      </dgm:t>
    </dgm:pt>
    <dgm:pt modelId="{97EB8CEA-A09B-B847-8B90-4AB7AF3A972B}" type="pres">
      <dgm:prSet presAssocID="{1898020C-24D9-6547-A8E5-1896F4D25C6B}" presName="parTxOnlySpace" presStyleCnt="0"/>
      <dgm:spPr/>
    </dgm:pt>
    <dgm:pt modelId="{AE2D37B5-C2A3-7647-B06A-F76768673B01}" type="pres">
      <dgm:prSet presAssocID="{80B8F4BA-D7A3-AA49-A54F-54E6D672C975}" presName="parTxOnly" presStyleLbl="node1" presStyleIdx="3" presStyleCnt="4">
        <dgm:presLayoutVars>
          <dgm:chMax val="0"/>
          <dgm:chPref val="0"/>
          <dgm:bulletEnabled val="1"/>
        </dgm:presLayoutVars>
      </dgm:prSet>
      <dgm:spPr/>
      <dgm:t>
        <a:bodyPr/>
        <a:lstStyle/>
        <a:p>
          <a:endParaRPr lang="en-US"/>
        </a:p>
      </dgm:t>
    </dgm:pt>
  </dgm:ptLst>
  <dgm:cxnLst>
    <dgm:cxn modelId="{D04206FE-4405-9141-98C4-A5334770480D}" type="presOf" srcId="{80B8F4BA-D7A3-AA49-A54F-54E6D672C975}" destId="{AE2D37B5-C2A3-7647-B06A-F76768673B01}" srcOrd="0" destOrd="0" presId="urn:microsoft.com/office/officeart/2005/8/layout/chevron1"/>
    <dgm:cxn modelId="{C5461FF7-169C-E048-B317-021C203E20C3}" type="presOf" srcId="{1CEC971C-DA8C-C847-8149-C51C5EC7B7C2}" destId="{31C1AEA0-BF06-934E-A7EC-5B313F5A43B9}" srcOrd="0" destOrd="0" presId="urn:microsoft.com/office/officeart/2005/8/layout/chevron1"/>
    <dgm:cxn modelId="{CDD9A904-4456-EF41-A4F6-79F9BBA050CB}" srcId="{D8B66A49-0BA7-B74D-8911-B57AB2E87258}" destId="{1CEC971C-DA8C-C847-8149-C51C5EC7B7C2}" srcOrd="1" destOrd="0" parTransId="{E0DB93DC-2C77-6F43-A7B7-5EC5DA792B42}" sibTransId="{3CF3DE29-53BF-D447-961C-946781F70EF7}"/>
    <dgm:cxn modelId="{1E00BF77-DCD5-2542-BD9E-F5EF85B7B553}" srcId="{D8B66A49-0BA7-B74D-8911-B57AB2E87258}" destId="{80B8F4BA-D7A3-AA49-A54F-54E6D672C975}" srcOrd="3" destOrd="0" parTransId="{F27A0F9E-6D1C-FD45-B09C-4E9090070C97}" sibTransId="{99EC0AAF-F57A-0B4E-8502-EE4143E57B56}"/>
    <dgm:cxn modelId="{D8D7B604-A77E-5542-88EB-268A3730BDCB}" type="presOf" srcId="{D8B66A49-0BA7-B74D-8911-B57AB2E87258}" destId="{2005F503-E26B-6F4B-8C46-CD4C42CBC12E}" srcOrd="0" destOrd="0" presId="urn:microsoft.com/office/officeart/2005/8/layout/chevron1"/>
    <dgm:cxn modelId="{4433D994-9770-EB4A-A4D7-8F908BB5787B}" srcId="{D8B66A49-0BA7-B74D-8911-B57AB2E87258}" destId="{9FFD22F6-191B-7447-BFBA-C4E2F942F136}" srcOrd="0" destOrd="0" parTransId="{53C78D52-84CC-6648-9859-03A24F69F5D9}" sibTransId="{4471CF41-3EF0-8547-A9B4-77F64D95D934}"/>
    <dgm:cxn modelId="{1205F859-5C10-194C-96E8-D8900CA47623}" srcId="{D8B66A49-0BA7-B74D-8911-B57AB2E87258}" destId="{3A0AACFB-9F35-1D4D-B287-918E12A20AE4}" srcOrd="2" destOrd="0" parTransId="{AC5901C1-BD83-6B4F-94BF-0E05E50B7D4B}" sibTransId="{1898020C-24D9-6547-A8E5-1896F4D25C6B}"/>
    <dgm:cxn modelId="{C3A02CDE-8BD1-9D42-B502-20A25B047FC2}" type="presOf" srcId="{3A0AACFB-9F35-1D4D-B287-918E12A20AE4}" destId="{DE04749C-5A20-DC49-B906-1DFA6D6E34CD}" srcOrd="0" destOrd="0" presId="urn:microsoft.com/office/officeart/2005/8/layout/chevron1"/>
    <dgm:cxn modelId="{D0FA1087-3365-9D4E-A2E8-C720DFC3477B}" type="presOf" srcId="{9FFD22F6-191B-7447-BFBA-C4E2F942F136}" destId="{F5964638-9A75-F842-AA9D-CFC2054F230A}" srcOrd="0" destOrd="0" presId="urn:microsoft.com/office/officeart/2005/8/layout/chevron1"/>
    <dgm:cxn modelId="{89AD3917-83FE-8A40-B9E9-6F5AF78635BE}" type="presParOf" srcId="{2005F503-E26B-6F4B-8C46-CD4C42CBC12E}" destId="{F5964638-9A75-F842-AA9D-CFC2054F230A}" srcOrd="0" destOrd="0" presId="urn:microsoft.com/office/officeart/2005/8/layout/chevron1"/>
    <dgm:cxn modelId="{0D7CC990-5A25-B843-8273-250C3F8DAA0E}" type="presParOf" srcId="{2005F503-E26B-6F4B-8C46-CD4C42CBC12E}" destId="{BE683D2D-B98F-F844-9477-BAB6F9C14712}" srcOrd="1" destOrd="0" presId="urn:microsoft.com/office/officeart/2005/8/layout/chevron1"/>
    <dgm:cxn modelId="{92629A56-24F1-8A46-BE37-40AFD2E8F5F3}" type="presParOf" srcId="{2005F503-E26B-6F4B-8C46-CD4C42CBC12E}" destId="{31C1AEA0-BF06-934E-A7EC-5B313F5A43B9}" srcOrd="2" destOrd="0" presId="urn:microsoft.com/office/officeart/2005/8/layout/chevron1"/>
    <dgm:cxn modelId="{1D5A4787-4D95-F24C-8136-D05986333236}" type="presParOf" srcId="{2005F503-E26B-6F4B-8C46-CD4C42CBC12E}" destId="{76100E40-7479-8140-B754-63C3A6EC0115}" srcOrd="3" destOrd="0" presId="urn:microsoft.com/office/officeart/2005/8/layout/chevron1"/>
    <dgm:cxn modelId="{A406FD4A-9EC5-7D4C-98B7-D8AE0873538D}" type="presParOf" srcId="{2005F503-E26B-6F4B-8C46-CD4C42CBC12E}" destId="{DE04749C-5A20-DC49-B906-1DFA6D6E34CD}" srcOrd="4" destOrd="0" presId="urn:microsoft.com/office/officeart/2005/8/layout/chevron1"/>
    <dgm:cxn modelId="{EDD081A1-36F4-9C43-8FA2-EF615863937D}" type="presParOf" srcId="{2005F503-E26B-6F4B-8C46-CD4C42CBC12E}" destId="{97EB8CEA-A09B-B847-8B90-4AB7AF3A972B}" srcOrd="5" destOrd="0" presId="urn:microsoft.com/office/officeart/2005/8/layout/chevron1"/>
    <dgm:cxn modelId="{7595ED72-14A7-E249-9BDA-0BCDD179D6D1}" type="presParOf" srcId="{2005F503-E26B-6F4B-8C46-CD4C42CBC12E}" destId="{AE2D37B5-C2A3-7647-B06A-F76768673B0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B66A49-0BA7-B74D-8911-B57AB2E87258}" type="doc">
      <dgm:prSet loTypeId="urn:microsoft.com/office/officeart/2005/8/layout/chevron1" loCatId="" qsTypeId="urn:microsoft.com/office/officeart/2005/8/quickstyle/simple1" qsCatId="simple" csTypeId="urn:microsoft.com/office/officeart/2005/8/colors/accent1_2" csCatId="accent1" phldr="1"/>
      <dgm:spPr/>
    </dgm:pt>
    <dgm:pt modelId="{9FFD22F6-191B-7447-BFBA-C4E2F942F136}">
      <dgm:prSet phldrT="[Text]" custT="1"/>
      <dgm:spPr>
        <a:solidFill>
          <a:schemeClr val="accent1">
            <a:lumMod val="60000"/>
            <a:lumOff val="40000"/>
          </a:schemeClr>
        </a:solidFill>
      </dgm:spPr>
      <dgm:t>
        <a:bodyPr/>
        <a:lstStyle/>
        <a:p>
          <a:pPr rtl="0"/>
          <a:r>
            <a:rPr lang="en-US" sz="2900" dirty="0"/>
            <a:t>1. </a:t>
          </a:r>
          <a:r>
            <a:rPr lang="en-US" sz="2800" dirty="0"/>
            <a:t>Essay</a:t>
          </a:r>
          <a:endParaRPr lang="en-US" sz="2900" dirty="0"/>
        </a:p>
      </dgm:t>
    </dgm:pt>
    <dgm:pt modelId="{53C78D52-84CC-6648-9859-03A24F69F5D9}" type="parTrans" cxnId="{4433D994-9770-EB4A-A4D7-8F908BB5787B}">
      <dgm:prSet/>
      <dgm:spPr/>
      <dgm:t>
        <a:bodyPr/>
        <a:lstStyle/>
        <a:p>
          <a:endParaRPr lang="en-US"/>
        </a:p>
      </dgm:t>
    </dgm:pt>
    <dgm:pt modelId="{4471CF41-3EF0-8547-A9B4-77F64D95D934}" type="sibTrans" cxnId="{4433D994-9770-EB4A-A4D7-8F908BB5787B}">
      <dgm:prSet/>
      <dgm:spPr/>
      <dgm:t>
        <a:bodyPr/>
        <a:lstStyle/>
        <a:p>
          <a:endParaRPr lang="en-US"/>
        </a:p>
      </dgm:t>
    </dgm:pt>
    <dgm:pt modelId="{3A0AACFB-9F35-1D4D-B287-918E12A20AE4}">
      <dgm:prSet phldrT="[Text]"/>
      <dgm:spPr>
        <a:solidFill>
          <a:schemeClr val="accent1">
            <a:lumMod val="60000"/>
            <a:lumOff val="40000"/>
          </a:schemeClr>
        </a:solidFill>
      </dgm:spPr>
      <dgm:t>
        <a:bodyPr/>
        <a:lstStyle/>
        <a:p>
          <a:r>
            <a:rPr lang="en-US" dirty="0"/>
            <a:t>3. Reference List</a:t>
          </a:r>
        </a:p>
      </dgm:t>
    </dgm:pt>
    <dgm:pt modelId="{AC5901C1-BD83-6B4F-94BF-0E05E50B7D4B}" type="parTrans" cxnId="{1205F859-5C10-194C-96E8-D8900CA47623}">
      <dgm:prSet/>
      <dgm:spPr/>
      <dgm:t>
        <a:bodyPr/>
        <a:lstStyle/>
        <a:p>
          <a:endParaRPr lang="en-US"/>
        </a:p>
      </dgm:t>
    </dgm:pt>
    <dgm:pt modelId="{1898020C-24D9-6547-A8E5-1896F4D25C6B}" type="sibTrans" cxnId="{1205F859-5C10-194C-96E8-D8900CA47623}">
      <dgm:prSet/>
      <dgm:spPr/>
      <dgm:t>
        <a:bodyPr/>
        <a:lstStyle/>
        <a:p>
          <a:endParaRPr lang="en-US"/>
        </a:p>
      </dgm:t>
    </dgm:pt>
    <dgm:pt modelId="{80B8F4BA-D7A3-AA49-A54F-54E6D672C975}">
      <dgm:prSet phldrT="[Text]"/>
      <dgm:spPr/>
      <dgm:t>
        <a:bodyPr/>
        <a:lstStyle/>
        <a:p>
          <a:r>
            <a:rPr lang="en-US" dirty="0"/>
            <a:t>4. Original Source</a:t>
          </a:r>
        </a:p>
      </dgm:t>
    </dgm:pt>
    <dgm:pt modelId="{F27A0F9E-6D1C-FD45-B09C-4E9090070C97}" type="parTrans" cxnId="{1E00BF77-DCD5-2542-BD9E-F5EF85B7B553}">
      <dgm:prSet/>
      <dgm:spPr/>
      <dgm:t>
        <a:bodyPr/>
        <a:lstStyle/>
        <a:p>
          <a:endParaRPr lang="en-US"/>
        </a:p>
      </dgm:t>
    </dgm:pt>
    <dgm:pt modelId="{99EC0AAF-F57A-0B4E-8502-EE4143E57B56}" type="sibTrans" cxnId="{1E00BF77-DCD5-2542-BD9E-F5EF85B7B553}">
      <dgm:prSet/>
      <dgm:spPr/>
      <dgm:t>
        <a:bodyPr/>
        <a:lstStyle/>
        <a:p>
          <a:endParaRPr lang="en-US"/>
        </a:p>
      </dgm:t>
    </dgm:pt>
    <dgm:pt modelId="{1CEC971C-DA8C-C847-8149-C51C5EC7B7C2}">
      <dgm:prSet/>
      <dgm:spPr>
        <a:solidFill>
          <a:schemeClr val="accent1">
            <a:lumMod val="60000"/>
            <a:lumOff val="40000"/>
          </a:schemeClr>
        </a:solidFill>
      </dgm:spPr>
      <dgm:t>
        <a:bodyPr/>
        <a:lstStyle/>
        <a:p>
          <a:r>
            <a:rPr lang="en-US" dirty="0"/>
            <a:t>2. In-text citation</a:t>
          </a:r>
        </a:p>
      </dgm:t>
    </dgm:pt>
    <dgm:pt modelId="{E0DB93DC-2C77-6F43-A7B7-5EC5DA792B42}" type="parTrans" cxnId="{CDD9A904-4456-EF41-A4F6-79F9BBA050CB}">
      <dgm:prSet/>
      <dgm:spPr/>
      <dgm:t>
        <a:bodyPr/>
        <a:lstStyle/>
        <a:p>
          <a:endParaRPr lang="en-US"/>
        </a:p>
      </dgm:t>
    </dgm:pt>
    <dgm:pt modelId="{3CF3DE29-53BF-D447-961C-946781F70EF7}" type="sibTrans" cxnId="{CDD9A904-4456-EF41-A4F6-79F9BBA050CB}">
      <dgm:prSet/>
      <dgm:spPr/>
      <dgm:t>
        <a:bodyPr/>
        <a:lstStyle/>
        <a:p>
          <a:endParaRPr lang="en-US"/>
        </a:p>
      </dgm:t>
    </dgm:pt>
    <dgm:pt modelId="{2005F503-E26B-6F4B-8C46-CD4C42CBC12E}" type="pres">
      <dgm:prSet presAssocID="{D8B66A49-0BA7-B74D-8911-B57AB2E87258}" presName="Name0" presStyleCnt="0">
        <dgm:presLayoutVars>
          <dgm:dir/>
          <dgm:animLvl val="lvl"/>
          <dgm:resizeHandles val="exact"/>
        </dgm:presLayoutVars>
      </dgm:prSet>
      <dgm:spPr/>
    </dgm:pt>
    <dgm:pt modelId="{F5964638-9A75-F842-AA9D-CFC2054F230A}" type="pres">
      <dgm:prSet presAssocID="{9FFD22F6-191B-7447-BFBA-C4E2F942F136}" presName="parTxOnly" presStyleLbl="node1" presStyleIdx="0" presStyleCnt="4" custScaleX="84689">
        <dgm:presLayoutVars>
          <dgm:chMax val="0"/>
          <dgm:chPref val="0"/>
          <dgm:bulletEnabled val="1"/>
        </dgm:presLayoutVars>
      </dgm:prSet>
      <dgm:spPr/>
      <dgm:t>
        <a:bodyPr/>
        <a:lstStyle/>
        <a:p>
          <a:endParaRPr lang="en-US"/>
        </a:p>
      </dgm:t>
    </dgm:pt>
    <dgm:pt modelId="{BE683D2D-B98F-F844-9477-BAB6F9C14712}" type="pres">
      <dgm:prSet presAssocID="{4471CF41-3EF0-8547-A9B4-77F64D95D934}" presName="parTxOnlySpace" presStyleCnt="0"/>
      <dgm:spPr/>
    </dgm:pt>
    <dgm:pt modelId="{31C1AEA0-BF06-934E-A7EC-5B313F5A43B9}" type="pres">
      <dgm:prSet presAssocID="{1CEC971C-DA8C-C847-8149-C51C5EC7B7C2}" presName="parTxOnly" presStyleLbl="node1" presStyleIdx="1" presStyleCnt="4">
        <dgm:presLayoutVars>
          <dgm:chMax val="0"/>
          <dgm:chPref val="0"/>
          <dgm:bulletEnabled val="1"/>
        </dgm:presLayoutVars>
      </dgm:prSet>
      <dgm:spPr/>
      <dgm:t>
        <a:bodyPr/>
        <a:lstStyle/>
        <a:p>
          <a:endParaRPr lang="en-US"/>
        </a:p>
      </dgm:t>
    </dgm:pt>
    <dgm:pt modelId="{76100E40-7479-8140-B754-63C3A6EC0115}" type="pres">
      <dgm:prSet presAssocID="{3CF3DE29-53BF-D447-961C-946781F70EF7}" presName="parTxOnlySpace" presStyleCnt="0"/>
      <dgm:spPr/>
    </dgm:pt>
    <dgm:pt modelId="{DE04749C-5A20-DC49-B906-1DFA6D6E34CD}" type="pres">
      <dgm:prSet presAssocID="{3A0AACFB-9F35-1D4D-B287-918E12A20AE4}" presName="parTxOnly" presStyleLbl="node1" presStyleIdx="2" presStyleCnt="4" custScaleX="111676">
        <dgm:presLayoutVars>
          <dgm:chMax val="0"/>
          <dgm:chPref val="0"/>
          <dgm:bulletEnabled val="1"/>
        </dgm:presLayoutVars>
      </dgm:prSet>
      <dgm:spPr/>
      <dgm:t>
        <a:bodyPr/>
        <a:lstStyle/>
        <a:p>
          <a:endParaRPr lang="en-US"/>
        </a:p>
      </dgm:t>
    </dgm:pt>
    <dgm:pt modelId="{97EB8CEA-A09B-B847-8B90-4AB7AF3A972B}" type="pres">
      <dgm:prSet presAssocID="{1898020C-24D9-6547-A8E5-1896F4D25C6B}" presName="parTxOnlySpace" presStyleCnt="0"/>
      <dgm:spPr/>
    </dgm:pt>
    <dgm:pt modelId="{AE2D37B5-C2A3-7647-B06A-F76768673B01}" type="pres">
      <dgm:prSet presAssocID="{80B8F4BA-D7A3-AA49-A54F-54E6D672C975}" presName="parTxOnly" presStyleLbl="node1" presStyleIdx="3" presStyleCnt="4">
        <dgm:presLayoutVars>
          <dgm:chMax val="0"/>
          <dgm:chPref val="0"/>
          <dgm:bulletEnabled val="1"/>
        </dgm:presLayoutVars>
      </dgm:prSet>
      <dgm:spPr/>
      <dgm:t>
        <a:bodyPr/>
        <a:lstStyle/>
        <a:p>
          <a:endParaRPr lang="en-US"/>
        </a:p>
      </dgm:t>
    </dgm:pt>
  </dgm:ptLst>
  <dgm:cxnLst>
    <dgm:cxn modelId="{D04206FE-4405-9141-98C4-A5334770480D}" type="presOf" srcId="{80B8F4BA-D7A3-AA49-A54F-54E6D672C975}" destId="{AE2D37B5-C2A3-7647-B06A-F76768673B01}" srcOrd="0" destOrd="0" presId="urn:microsoft.com/office/officeart/2005/8/layout/chevron1"/>
    <dgm:cxn modelId="{C5461FF7-169C-E048-B317-021C203E20C3}" type="presOf" srcId="{1CEC971C-DA8C-C847-8149-C51C5EC7B7C2}" destId="{31C1AEA0-BF06-934E-A7EC-5B313F5A43B9}" srcOrd="0" destOrd="0" presId="urn:microsoft.com/office/officeart/2005/8/layout/chevron1"/>
    <dgm:cxn modelId="{CDD9A904-4456-EF41-A4F6-79F9BBA050CB}" srcId="{D8B66A49-0BA7-B74D-8911-B57AB2E87258}" destId="{1CEC971C-DA8C-C847-8149-C51C5EC7B7C2}" srcOrd="1" destOrd="0" parTransId="{E0DB93DC-2C77-6F43-A7B7-5EC5DA792B42}" sibTransId="{3CF3DE29-53BF-D447-961C-946781F70EF7}"/>
    <dgm:cxn modelId="{1E00BF77-DCD5-2542-BD9E-F5EF85B7B553}" srcId="{D8B66A49-0BA7-B74D-8911-B57AB2E87258}" destId="{80B8F4BA-D7A3-AA49-A54F-54E6D672C975}" srcOrd="3" destOrd="0" parTransId="{F27A0F9E-6D1C-FD45-B09C-4E9090070C97}" sibTransId="{99EC0AAF-F57A-0B4E-8502-EE4143E57B56}"/>
    <dgm:cxn modelId="{D8D7B604-A77E-5542-88EB-268A3730BDCB}" type="presOf" srcId="{D8B66A49-0BA7-B74D-8911-B57AB2E87258}" destId="{2005F503-E26B-6F4B-8C46-CD4C42CBC12E}" srcOrd="0" destOrd="0" presId="urn:microsoft.com/office/officeart/2005/8/layout/chevron1"/>
    <dgm:cxn modelId="{4433D994-9770-EB4A-A4D7-8F908BB5787B}" srcId="{D8B66A49-0BA7-B74D-8911-B57AB2E87258}" destId="{9FFD22F6-191B-7447-BFBA-C4E2F942F136}" srcOrd="0" destOrd="0" parTransId="{53C78D52-84CC-6648-9859-03A24F69F5D9}" sibTransId="{4471CF41-3EF0-8547-A9B4-77F64D95D934}"/>
    <dgm:cxn modelId="{1205F859-5C10-194C-96E8-D8900CA47623}" srcId="{D8B66A49-0BA7-B74D-8911-B57AB2E87258}" destId="{3A0AACFB-9F35-1D4D-B287-918E12A20AE4}" srcOrd="2" destOrd="0" parTransId="{AC5901C1-BD83-6B4F-94BF-0E05E50B7D4B}" sibTransId="{1898020C-24D9-6547-A8E5-1896F4D25C6B}"/>
    <dgm:cxn modelId="{C3A02CDE-8BD1-9D42-B502-20A25B047FC2}" type="presOf" srcId="{3A0AACFB-9F35-1D4D-B287-918E12A20AE4}" destId="{DE04749C-5A20-DC49-B906-1DFA6D6E34CD}" srcOrd="0" destOrd="0" presId="urn:microsoft.com/office/officeart/2005/8/layout/chevron1"/>
    <dgm:cxn modelId="{D0FA1087-3365-9D4E-A2E8-C720DFC3477B}" type="presOf" srcId="{9FFD22F6-191B-7447-BFBA-C4E2F942F136}" destId="{F5964638-9A75-F842-AA9D-CFC2054F230A}" srcOrd="0" destOrd="0" presId="urn:microsoft.com/office/officeart/2005/8/layout/chevron1"/>
    <dgm:cxn modelId="{89AD3917-83FE-8A40-B9E9-6F5AF78635BE}" type="presParOf" srcId="{2005F503-E26B-6F4B-8C46-CD4C42CBC12E}" destId="{F5964638-9A75-F842-AA9D-CFC2054F230A}" srcOrd="0" destOrd="0" presId="urn:microsoft.com/office/officeart/2005/8/layout/chevron1"/>
    <dgm:cxn modelId="{0D7CC990-5A25-B843-8273-250C3F8DAA0E}" type="presParOf" srcId="{2005F503-E26B-6F4B-8C46-CD4C42CBC12E}" destId="{BE683D2D-B98F-F844-9477-BAB6F9C14712}" srcOrd="1" destOrd="0" presId="urn:microsoft.com/office/officeart/2005/8/layout/chevron1"/>
    <dgm:cxn modelId="{92629A56-24F1-8A46-BE37-40AFD2E8F5F3}" type="presParOf" srcId="{2005F503-E26B-6F4B-8C46-CD4C42CBC12E}" destId="{31C1AEA0-BF06-934E-A7EC-5B313F5A43B9}" srcOrd="2" destOrd="0" presId="urn:microsoft.com/office/officeart/2005/8/layout/chevron1"/>
    <dgm:cxn modelId="{1D5A4787-4D95-F24C-8136-D05986333236}" type="presParOf" srcId="{2005F503-E26B-6F4B-8C46-CD4C42CBC12E}" destId="{76100E40-7479-8140-B754-63C3A6EC0115}" srcOrd="3" destOrd="0" presId="urn:microsoft.com/office/officeart/2005/8/layout/chevron1"/>
    <dgm:cxn modelId="{A406FD4A-9EC5-7D4C-98B7-D8AE0873538D}" type="presParOf" srcId="{2005F503-E26B-6F4B-8C46-CD4C42CBC12E}" destId="{DE04749C-5A20-DC49-B906-1DFA6D6E34CD}" srcOrd="4" destOrd="0" presId="urn:microsoft.com/office/officeart/2005/8/layout/chevron1"/>
    <dgm:cxn modelId="{EDD081A1-36F4-9C43-8FA2-EF615863937D}" type="presParOf" srcId="{2005F503-E26B-6F4B-8C46-CD4C42CBC12E}" destId="{97EB8CEA-A09B-B847-8B90-4AB7AF3A972B}" srcOrd="5" destOrd="0" presId="urn:microsoft.com/office/officeart/2005/8/layout/chevron1"/>
    <dgm:cxn modelId="{7595ED72-14A7-E249-9BDA-0BCDD179D6D1}" type="presParOf" srcId="{2005F503-E26B-6F4B-8C46-CD4C42CBC12E}" destId="{AE2D37B5-C2A3-7647-B06A-F76768673B0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B66A49-0BA7-B74D-8911-B57AB2E87258}" type="doc">
      <dgm:prSet loTypeId="urn:microsoft.com/office/officeart/2005/8/layout/chevron1" loCatId="" qsTypeId="urn:microsoft.com/office/officeart/2005/8/quickstyle/simple1" qsCatId="simple" csTypeId="urn:microsoft.com/office/officeart/2005/8/colors/accent1_2" csCatId="accent1" phldr="1"/>
      <dgm:spPr/>
    </dgm:pt>
    <dgm:pt modelId="{9FFD22F6-191B-7447-BFBA-C4E2F942F136}">
      <dgm:prSet phldrT="[Text]" custT="1"/>
      <dgm:spPr/>
      <dgm:t>
        <a:bodyPr/>
        <a:lstStyle/>
        <a:p>
          <a:pPr rtl="0"/>
          <a:r>
            <a:rPr lang="en-US" sz="2900" dirty="0"/>
            <a:t>1. </a:t>
          </a:r>
          <a:r>
            <a:rPr lang="en-US" sz="2800" dirty="0"/>
            <a:t>Essay</a:t>
          </a:r>
          <a:endParaRPr lang="en-US" sz="2900" dirty="0"/>
        </a:p>
      </dgm:t>
    </dgm:pt>
    <dgm:pt modelId="{53C78D52-84CC-6648-9859-03A24F69F5D9}" type="parTrans" cxnId="{4433D994-9770-EB4A-A4D7-8F908BB5787B}">
      <dgm:prSet/>
      <dgm:spPr/>
      <dgm:t>
        <a:bodyPr/>
        <a:lstStyle/>
        <a:p>
          <a:endParaRPr lang="en-US"/>
        </a:p>
      </dgm:t>
    </dgm:pt>
    <dgm:pt modelId="{4471CF41-3EF0-8547-A9B4-77F64D95D934}" type="sibTrans" cxnId="{4433D994-9770-EB4A-A4D7-8F908BB5787B}">
      <dgm:prSet/>
      <dgm:spPr/>
      <dgm:t>
        <a:bodyPr/>
        <a:lstStyle/>
        <a:p>
          <a:endParaRPr lang="en-US"/>
        </a:p>
      </dgm:t>
    </dgm:pt>
    <dgm:pt modelId="{3A0AACFB-9F35-1D4D-B287-918E12A20AE4}">
      <dgm:prSet phldrT="[Text]"/>
      <dgm:spPr/>
      <dgm:t>
        <a:bodyPr/>
        <a:lstStyle/>
        <a:p>
          <a:r>
            <a:rPr lang="en-US" dirty="0"/>
            <a:t>3. Reference List</a:t>
          </a:r>
        </a:p>
      </dgm:t>
    </dgm:pt>
    <dgm:pt modelId="{AC5901C1-BD83-6B4F-94BF-0E05E50B7D4B}" type="parTrans" cxnId="{1205F859-5C10-194C-96E8-D8900CA47623}">
      <dgm:prSet/>
      <dgm:spPr/>
      <dgm:t>
        <a:bodyPr/>
        <a:lstStyle/>
        <a:p>
          <a:endParaRPr lang="en-US"/>
        </a:p>
      </dgm:t>
    </dgm:pt>
    <dgm:pt modelId="{1898020C-24D9-6547-A8E5-1896F4D25C6B}" type="sibTrans" cxnId="{1205F859-5C10-194C-96E8-D8900CA47623}">
      <dgm:prSet/>
      <dgm:spPr/>
      <dgm:t>
        <a:bodyPr/>
        <a:lstStyle/>
        <a:p>
          <a:endParaRPr lang="en-US"/>
        </a:p>
      </dgm:t>
    </dgm:pt>
    <dgm:pt modelId="{80B8F4BA-D7A3-AA49-A54F-54E6D672C975}">
      <dgm:prSet phldrT="[Text]"/>
      <dgm:spPr/>
      <dgm:t>
        <a:bodyPr/>
        <a:lstStyle/>
        <a:p>
          <a:r>
            <a:rPr lang="en-US" dirty="0"/>
            <a:t>4. Original Source</a:t>
          </a:r>
        </a:p>
      </dgm:t>
    </dgm:pt>
    <dgm:pt modelId="{F27A0F9E-6D1C-FD45-B09C-4E9090070C97}" type="parTrans" cxnId="{1E00BF77-DCD5-2542-BD9E-F5EF85B7B553}">
      <dgm:prSet/>
      <dgm:spPr/>
      <dgm:t>
        <a:bodyPr/>
        <a:lstStyle/>
        <a:p>
          <a:endParaRPr lang="en-US"/>
        </a:p>
      </dgm:t>
    </dgm:pt>
    <dgm:pt modelId="{99EC0AAF-F57A-0B4E-8502-EE4143E57B56}" type="sibTrans" cxnId="{1E00BF77-DCD5-2542-BD9E-F5EF85B7B553}">
      <dgm:prSet/>
      <dgm:spPr/>
      <dgm:t>
        <a:bodyPr/>
        <a:lstStyle/>
        <a:p>
          <a:endParaRPr lang="en-US"/>
        </a:p>
      </dgm:t>
    </dgm:pt>
    <dgm:pt modelId="{1CEC971C-DA8C-C847-8149-C51C5EC7B7C2}">
      <dgm:prSet/>
      <dgm:spPr/>
      <dgm:t>
        <a:bodyPr/>
        <a:lstStyle/>
        <a:p>
          <a:r>
            <a:rPr lang="en-US" dirty="0"/>
            <a:t>2. In-text citation</a:t>
          </a:r>
        </a:p>
      </dgm:t>
    </dgm:pt>
    <dgm:pt modelId="{E0DB93DC-2C77-6F43-A7B7-5EC5DA792B42}" type="parTrans" cxnId="{CDD9A904-4456-EF41-A4F6-79F9BBA050CB}">
      <dgm:prSet/>
      <dgm:spPr/>
      <dgm:t>
        <a:bodyPr/>
        <a:lstStyle/>
        <a:p>
          <a:endParaRPr lang="en-US"/>
        </a:p>
      </dgm:t>
    </dgm:pt>
    <dgm:pt modelId="{3CF3DE29-53BF-D447-961C-946781F70EF7}" type="sibTrans" cxnId="{CDD9A904-4456-EF41-A4F6-79F9BBA050CB}">
      <dgm:prSet/>
      <dgm:spPr/>
      <dgm:t>
        <a:bodyPr/>
        <a:lstStyle/>
        <a:p>
          <a:endParaRPr lang="en-US"/>
        </a:p>
      </dgm:t>
    </dgm:pt>
    <dgm:pt modelId="{2005F503-E26B-6F4B-8C46-CD4C42CBC12E}" type="pres">
      <dgm:prSet presAssocID="{D8B66A49-0BA7-B74D-8911-B57AB2E87258}" presName="Name0" presStyleCnt="0">
        <dgm:presLayoutVars>
          <dgm:dir/>
          <dgm:animLvl val="lvl"/>
          <dgm:resizeHandles val="exact"/>
        </dgm:presLayoutVars>
      </dgm:prSet>
      <dgm:spPr/>
    </dgm:pt>
    <dgm:pt modelId="{F5964638-9A75-F842-AA9D-CFC2054F230A}" type="pres">
      <dgm:prSet presAssocID="{9FFD22F6-191B-7447-BFBA-C4E2F942F136}" presName="parTxOnly" presStyleLbl="node1" presStyleIdx="0" presStyleCnt="4" custScaleX="84689">
        <dgm:presLayoutVars>
          <dgm:chMax val="0"/>
          <dgm:chPref val="0"/>
          <dgm:bulletEnabled val="1"/>
        </dgm:presLayoutVars>
      </dgm:prSet>
      <dgm:spPr/>
      <dgm:t>
        <a:bodyPr/>
        <a:lstStyle/>
        <a:p>
          <a:endParaRPr lang="en-US"/>
        </a:p>
      </dgm:t>
    </dgm:pt>
    <dgm:pt modelId="{BE683D2D-B98F-F844-9477-BAB6F9C14712}" type="pres">
      <dgm:prSet presAssocID="{4471CF41-3EF0-8547-A9B4-77F64D95D934}" presName="parTxOnlySpace" presStyleCnt="0"/>
      <dgm:spPr/>
    </dgm:pt>
    <dgm:pt modelId="{31C1AEA0-BF06-934E-A7EC-5B313F5A43B9}" type="pres">
      <dgm:prSet presAssocID="{1CEC971C-DA8C-C847-8149-C51C5EC7B7C2}" presName="parTxOnly" presStyleLbl="node1" presStyleIdx="1" presStyleCnt="4">
        <dgm:presLayoutVars>
          <dgm:chMax val="0"/>
          <dgm:chPref val="0"/>
          <dgm:bulletEnabled val="1"/>
        </dgm:presLayoutVars>
      </dgm:prSet>
      <dgm:spPr/>
      <dgm:t>
        <a:bodyPr/>
        <a:lstStyle/>
        <a:p>
          <a:endParaRPr lang="en-US"/>
        </a:p>
      </dgm:t>
    </dgm:pt>
    <dgm:pt modelId="{76100E40-7479-8140-B754-63C3A6EC0115}" type="pres">
      <dgm:prSet presAssocID="{3CF3DE29-53BF-D447-961C-946781F70EF7}" presName="parTxOnlySpace" presStyleCnt="0"/>
      <dgm:spPr/>
    </dgm:pt>
    <dgm:pt modelId="{DE04749C-5A20-DC49-B906-1DFA6D6E34CD}" type="pres">
      <dgm:prSet presAssocID="{3A0AACFB-9F35-1D4D-B287-918E12A20AE4}" presName="parTxOnly" presStyleLbl="node1" presStyleIdx="2" presStyleCnt="4" custScaleX="111676">
        <dgm:presLayoutVars>
          <dgm:chMax val="0"/>
          <dgm:chPref val="0"/>
          <dgm:bulletEnabled val="1"/>
        </dgm:presLayoutVars>
      </dgm:prSet>
      <dgm:spPr/>
      <dgm:t>
        <a:bodyPr/>
        <a:lstStyle/>
        <a:p>
          <a:endParaRPr lang="en-US"/>
        </a:p>
      </dgm:t>
    </dgm:pt>
    <dgm:pt modelId="{97EB8CEA-A09B-B847-8B90-4AB7AF3A972B}" type="pres">
      <dgm:prSet presAssocID="{1898020C-24D9-6547-A8E5-1896F4D25C6B}" presName="parTxOnlySpace" presStyleCnt="0"/>
      <dgm:spPr/>
    </dgm:pt>
    <dgm:pt modelId="{AE2D37B5-C2A3-7647-B06A-F76768673B01}" type="pres">
      <dgm:prSet presAssocID="{80B8F4BA-D7A3-AA49-A54F-54E6D672C975}" presName="parTxOnly" presStyleLbl="node1" presStyleIdx="3" presStyleCnt="4">
        <dgm:presLayoutVars>
          <dgm:chMax val="0"/>
          <dgm:chPref val="0"/>
          <dgm:bulletEnabled val="1"/>
        </dgm:presLayoutVars>
      </dgm:prSet>
      <dgm:spPr/>
      <dgm:t>
        <a:bodyPr/>
        <a:lstStyle/>
        <a:p>
          <a:endParaRPr lang="en-US"/>
        </a:p>
      </dgm:t>
    </dgm:pt>
  </dgm:ptLst>
  <dgm:cxnLst>
    <dgm:cxn modelId="{D04206FE-4405-9141-98C4-A5334770480D}" type="presOf" srcId="{80B8F4BA-D7A3-AA49-A54F-54E6D672C975}" destId="{AE2D37B5-C2A3-7647-B06A-F76768673B01}" srcOrd="0" destOrd="0" presId="urn:microsoft.com/office/officeart/2005/8/layout/chevron1"/>
    <dgm:cxn modelId="{C5461FF7-169C-E048-B317-021C203E20C3}" type="presOf" srcId="{1CEC971C-DA8C-C847-8149-C51C5EC7B7C2}" destId="{31C1AEA0-BF06-934E-A7EC-5B313F5A43B9}" srcOrd="0" destOrd="0" presId="urn:microsoft.com/office/officeart/2005/8/layout/chevron1"/>
    <dgm:cxn modelId="{CDD9A904-4456-EF41-A4F6-79F9BBA050CB}" srcId="{D8B66A49-0BA7-B74D-8911-B57AB2E87258}" destId="{1CEC971C-DA8C-C847-8149-C51C5EC7B7C2}" srcOrd="1" destOrd="0" parTransId="{E0DB93DC-2C77-6F43-A7B7-5EC5DA792B42}" sibTransId="{3CF3DE29-53BF-D447-961C-946781F70EF7}"/>
    <dgm:cxn modelId="{1E00BF77-DCD5-2542-BD9E-F5EF85B7B553}" srcId="{D8B66A49-0BA7-B74D-8911-B57AB2E87258}" destId="{80B8F4BA-D7A3-AA49-A54F-54E6D672C975}" srcOrd="3" destOrd="0" parTransId="{F27A0F9E-6D1C-FD45-B09C-4E9090070C97}" sibTransId="{99EC0AAF-F57A-0B4E-8502-EE4143E57B56}"/>
    <dgm:cxn modelId="{D8D7B604-A77E-5542-88EB-268A3730BDCB}" type="presOf" srcId="{D8B66A49-0BA7-B74D-8911-B57AB2E87258}" destId="{2005F503-E26B-6F4B-8C46-CD4C42CBC12E}" srcOrd="0" destOrd="0" presId="urn:microsoft.com/office/officeart/2005/8/layout/chevron1"/>
    <dgm:cxn modelId="{4433D994-9770-EB4A-A4D7-8F908BB5787B}" srcId="{D8B66A49-0BA7-B74D-8911-B57AB2E87258}" destId="{9FFD22F6-191B-7447-BFBA-C4E2F942F136}" srcOrd="0" destOrd="0" parTransId="{53C78D52-84CC-6648-9859-03A24F69F5D9}" sibTransId="{4471CF41-3EF0-8547-A9B4-77F64D95D934}"/>
    <dgm:cxn modelId="{1205F859-5C10-194C-96E8-D8900CA47623}" srcId="{D8B66A49-0BA7-B74D-8911-B57AB2E87258}" destId="{3A0AACFB-9F35-1D4D-B287-918E12A20AE4}" srcOrd="2" destOrd="0" parTransId="{AC5901C1-BD83-6B4F-94BF-0E05E50B7D4B}" sibTransId="{1898020C-24D9-6547-A8E5-1896F4D25C6B}"/>
    <dgm:cxn modelId="{C3A02CDE-8BD1-9D42-B502-20A25B047FC2}" type="presOf" srcId="{3A0AACFB-9F35-1D4D-B287-918E12A20AE4}" destId="{DE04749C-5A20-DC49-B906-1DFA6D6E34CD}" srcOrd="0" destOrd="0" presId="urn:microsoft.com/office/officeart/2005/8/layout/chevron1"/>
    <dgm:cxn modelId="{D0FA1087-3365-9D4E-A2E8-C720DFC3477B}" type="presOf" srcId="{9FFD22F6-191B-7447-BFBA-C4E2F942F136}" destId="{F5964638-9A75-F842-AA9D-CFC2054F230A}" srcOrd="0" destOrd="0" presId="urn:microsoft.com/office/officeart/2005/8/layout/chevron1"/>
    <dgm:cxn modelId="{89AD3917-83FE-8A40-B9E9-6F5AF78635BE}" type="presParOf" srcId="{2005F503-E26B-6F4B-8C46-CD4C42CBC12E}" destId="{F5964638-9A75-F842-AA9D-CFC2054F230A}" srcOrd="0" destOrd="0" presId="urn:microsoft.com/office/officeart/2005/8/layout/chevron1"/>
    <dgm:cxn modelId="{0D7CC990-5A25-B843-8273-250C3F8DAA0E}" type="presParOf" srcId="{2005F503-E26B-6F4B-8C46-CD4C42CBC12E}" destId="{BE683D2D-B98F-F844-9477-BAB6F9C14712}" srcOrd="1" destOrd="0" presId="urn:microsoft.com/office/officeart/2005/8/layout/chevron1"/>
    <dgm:cxn modelId="{92629A56-24F1-8A46-BE37-40AFD2E8F5F3}" type="presParOf" srcId="{2005F503-E26B-6F4B-8C46-CD4C42CBC12E}" destId="{31C1AEA0-BF06-934E-A7EC-5B313F5A43B9}" srcOrd="2" destOrd="0" presId="urn:microsoft.com/office/officeart/2005/8/layout/chevron1"/>
    <dgm:cxn modelId="{1D5A4787-4D95-F24C-8136-D05986333236}" type="presParOf" srcId="{2005F503-E26B-6F4B-8C46-CD4C42CBC12E}" destId="{76100E40-7479-8140-B754-63C3A6EC0115}" srcOrd="3" destOrd="0" presId="urn:microsoft.com/office/officeart/2005/8/layout/chevron1"/>
    <dgm:cxn modelId="{A406FD4A-9EC5-7D4C-98B7-D8AE0873538D}" type="presParOf" srcId="{2005F503-E26B-6F4B-8C46-CD4C42CBC12E}" destId="{DE04749C-5A20-DC49-B906-1DFA6D6E34CD}" srcOrd="4" destOrd="0" presId="urn:microsoft.com/office/officeart/2005/8/layout/chevron1"/>
    <dgm:cxn modelId="{EDD081A1-36F4-9C43-8FA2-EF615863937D}" type="presParOf" srcId="{2005F503-E26B-6F4B-8C46-CD4C42CBC12E}" destId="{97EB8CEA-A09B-B847-8B90-4AB7AF3A972B}" srcOrd="5" destOrd="0" presId="urn:microsoft.com/office/officeart/2005/8/layout/chevron1"/>
    <dgm:cxn modelId="{7595ED72-14A7-E249-9BDA-0BCDD179D6D1}" type="presParOf" srcId="{2005F503-E26B-6F4B-8C46-CD4C42CBC12E}" destId="{AE2D37B5-C2A3-7647-B06A-F76768673B0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64638-9A75-F842-AA9D-CFC2054F230A}">
      <dsp:nvSpPr>
        <dsp:cNvPr id="0" name=""/>
        <dsp:cNvSpPr/>
      </dsp:nvSpPr>
      <dsp:spPr>
        <a:xfrm>
          <a:off x="58" y="1462313"/>
          <a:ext cx="2818277"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rtl="0">
            <a:lnSpc>
              <a:spcPct val="90000"/>
            </a:lnSpc>
            <a:spcBef>
              <a:spcPct val="0"/>
            </a:spcBef>
            <a:spcAft>
              <a:spcPct val="35000"/>
            </a:spcAft>
          </a:pPr>
          <a:endParaRPr lang="en-US" sz="2800" kern="1200" dirty="0"/>
        </a:p>
      </dsp:txBody>
      <dsp:txXfrm>
        <a:off x="665617" y="1462313"/>
        <a:ext cx="1487159" cy="1331118"/>
      </dsp:txXfrm>
    </dsp:sp>
    <dsp:sp modelId="{31C1AEA0-BF06-934E-A7EC-5B313F5A43B9}">
      <dsp:nvSpPr>
        <dsp:cNvPr id="0" name=""/>
        <dsp:cNvSpPr/>
      </dsp:nvSpPr>
      <dsp:spPr>
        <a:xfrm>
          <a:off x="2485556" y="1462313"/>
          <a:ext cx="3327796"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3151115" y="1462313"/>
        <a:ext cx="1996678" cy="1331118"/>
      </dsp:txXfrm>
    </dsp:sp>
    <dsp:sp modelId="{DE04749C-5A20-DC49-B906-1DFA6D6E34CD}">
      <dsp:nvSpPr>
        <dsp:cNvPr id="0" name=""/>
        <dsp:cNvSpPr/>
      </dsp:nvSpPr>
      <dsp:spPr>
        <a:xfrm>
          <a:off x="5480572" y="1462313"/>
          <a:ext cx="3716349"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6146131" y="1462313"/>
        <a:ext cx="2385231" cy="1331118"/>
      </dsp:txXfrm>
    </dsp:sp>
    <dsp:sp modelId="{AE2D37B5-C2A3-7647-B06A-F76768673B01}">
      <dsp:nvSpPr>
        <dsp:cNvPr id="0" name=""/>
        <dsp:cNvSpPr/>
      </dsp:nvSpPr>
      <dsp:spPr>
        <a:xfrm>
          <a:off x="8864143" y="1462313"/>
          <a:ext cx="3327796"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9529702" y="1462313"/>
        <a:ext cx="1996678" cy="13311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64638-9A75-F842-AA9D-CFC2054F230A}">
      <dsp:nvSpPr>
        <dsp:cNvPr id="0" name=""/>
        <dsp:cNvSpPr/>
      </dsp:nvSpPr>
      <dsp:spPr>
        <a:xfrm>
          <a:off x="58" y="1462313"/>
          <a:ext cx="2818277"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rtl="0">
            <a:lnSpc>
              <a:spcPct val="90000"/>
            </a:lnSpc>
            <a:spcBef>
              <a:spcPct val="0"/>
            </a:spcBef>
            <a:spcAft>
              <a:spcPct val="35000"/>
            </a:spcAft>
          </a:pPr>
          <a:r>
            <a:rPr lang="en-US" sz="2800" kern="1200" dirty="0"/>
            <a:t>1. Essay</a:t>
          </a:r>
        </a:p>
      </dsp:txBody>
      <dsp:txXfrm>
        <a:off x="665617" y="1462313"/>
        <a:ext cx="1487159" cy="1331118"/>
      </dsp:txXfrm>
    </dsp:sp>
    <dsp:sp modelId="{31C1AEA0-BF06-934E-A7EC-5B313F5A43B9}">
      <dsp:nvSpPr>
        <dsp:cNvPr id="0" name=""/>
        <dsp:cNvSpPr/>
      </dsp:nvSpPr>
      <dsp:spPr>
        <a:xfrm>
          <a:off x="2485556" y="1462313"/>
          <a:ext cx="3327796"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3151115" y="1462313"/>
        <a:ext cx="1996678" cy="1331118"/>
      </dsp:txXfrm>
    </dsp:sp>
    <dsp:sp modelId="{DE04749C-5A20-DC49-B906-1DFA6D6E34CD}">
      <dsp:nvSpPr>
        <dsp:cNvPr id="0" name=""/>
        <dsp:cNvSpPr/>
      </dsp:nvSpPr>
      <dsp:spPr>
        <a:xfrm>
          <a:off x="5480572" y="1462313"/>
          <a:ext cx="3716349"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6146131" y="1462313"/>
        <a:ext cx="2385231" cy="1331118"/>
      </dsp:txXfrm>
    </dsp:sp>
    <dsp:sp modelId="{AE2D37B5-C2A3-7647-B06A-F76768673B01}">
      <dsp:nvSpPr>
        <dsp:cNvPr id="0" name=""/>
        <dsp:cNvSpPr/>
      </dsp:nvSpPr>
      <dsp:spPr>
        <a:xfrm>
          <a:off x="8864143" y="1462313"/>
          <a:ext cx="3327796"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0033" tIns="86678" rIns="86678" bIns="86678" numCol="1" spcCol="1270" anchor="ctr" anchorCtr="0">
          <a:noAutofit/>
        </a:bodyPr>
        <a:lstStyle/>
        <a:p>
          <a:pPr lvl="0" algn="ctr" defTabSz="2889250" rtl="0">
            <a:lnSpc>
              <a:spcPct val="90000"/>
            </a:lnSpc>
            <a:spcBef>
              <a:spcPct val="0"/>
            </a:spcBef>
            <a:spcAft>
              <a:spcPct val="35000"/>
            </a:spcAft>
          </a:pPr>
          <a:endParaRPr lang="en-US" sz="6500" kern="1200" dirty="0"/>
        </a:p>
      </dsp:txBody>
      <dsp:txXfrm>
        <a:off x="9529702" y="1462313"/>
        <a:ext cx="1996678" cy="13311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64638-9A75-F842-AA9D-CFC2054F230A}">
      <dsp:nvSpPr>
        <dsp:cNvPr id="0" name=""/>
        <dsp:cNvSpPr/>
      </dsp:nvSpPr>
      <dsp:spPr>
        <a:xfrm>
          <a:off x="58" y="1462313"/>
          <a:ext cx="2818277"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rtl="0">
            <a:lnSpc>
              <a:spcPct val="90000"/>
            </a:lnSpc>
            <a:spcBef>
              <a:spcPct val="0"/>
            </a:spcBef>
            <a:spcAft>
              <a:spcPct val="35000"/>
            </a:spcAft>
          </a:pPr>
          <a:r>
            <a:rPr lang="en-US" sz="2800" kern="1200" dirty="0"/>
            <a:t>1. Essay</a:t>
          </a:r>
        </a:p>
      </dsp:txBody>
      <dsp:txXfrm>
        <a:off x="665617" y="1462313"/>
        <a:ext cx="1487159" cy="1331118"/>
      </dsp:txXfrm>
    </dsp:sp>
    <dsp:sp modelId="{31C1AEA0-BF06-934E-A7EC-5B313F5A43B9}">
      <dsp:nvSpPr>
        <dsp:cNvPr id="0" name=""/>
        <dsp:cNvSpPr/>
      </dsp:nvSpPr>
      <dsp:spPr>
        <a:xfrm>
          <a:off x="2485556" y="1462313"/>
          <a:ext cx="3327796"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lvl="0" algn="ctr" defTabSz="1511300">
            <a:lnSpc>
              <a:spcPct val="90000"/>
            </a:lnSpc>
            <a:spcBef>
              <a:spcPct val="0"/>
            </a:spcBef>
            <a:spcAft>
              <a:spcPct val="35000"/>
            </a:spcAft>
          </a:pPr>
          <a:r>
            <a:rPr lang="en-US" sz="3400" kern="1200" dirty="0"/>
            <a:t>2. In-text citation</a:t>
          </a:r>
        </a:p>
      </dsp:txBody>
      <dsp:txXfrm>
        <a:off x="3151115" y="1462313"/>
        <a:ext cx="1996678" cy="1331118"/>
      </dsp:txXfrm>
    </dsp:sp>
    <dsp:sp modelId="{DE04749C-5A20-DC49-B906-1DFA6D6E34CD}">
      <dsp:nvSpPr>
        <dsp:cNvPr id="0" name=""/>
        <dsp:cNvSpPr/>
      </dsp:nvSpPr>
      <dsp:spPr>
        <a:xfrm>
          <a:off x="5480572" y="1462313"/>
          <a:ext cx="3716349"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lvl="0" algn="ctr" defTabSz="1511300" rtl="0">
            <a:lnSpc>
              <a:spcPct val="90000"/>
            </a:lnSpc>
            <a:spcBef>
              <a:spcPct val="0"/>
            </a:spcBef>
            <a:spcAft>
              <a:spcPct val="35000"/>
            </a:spcAft>
          </a:pPr>
          <a:endParaRPr lang="en-US" sz="3400" kern="1200" dirty="0"/>
        </a:p>
      </dsp:txBody>
      <dsp:txXfrm>
        <a:off x="6146131" y="1462313"/>
        <a:ext cx="2385231" cy="1331118"/>
      </dsp:txXfrm>
    </dsp:sp>
    <dsp:sp modelId="{AE2D37B5-C2A3-7647-B06A-F76768673B01}">
      <dsp:nvSpPr>
        <dsp:cNvPr id="0" name=""/>
        <dsp:cNvSpPr/>
      </dsp:nvSpPr>
      <dsp:spPr>
        <a:xfrm>
          <a:off x="8864143" y="1462313"/>
          <a:ext cx="3327796"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lvl="0" algn="ctr" defTabSz="1511300" rtl="0">
            <a:lnSpc>
              <a:spcPct val="90000"/>
            </a:lnSpc>
            <a:spcBef>
              <a:spcPct val="0"/>
            </a:spcBef>
            <a:spcAft>
              <a:spcPct val="35000"/>
            </a:spcAft>
          </a:pPr>
          <a:endParaRPr lang="en-US" sz="3400" kern="1200" dirty="0"/>
        </a:p>
      </dsp:txBody>
      <dsp:txXfrm>
        <a:off x="9529702" y="1462313"/>
        <a:ext cx="1996678" cy="13311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64638-9A75-F842-AA9D-CFC2054F230A}">
      <dsp:nvSpPr>
        <dsp:cNvPr id="0" name=""/>
        <dsp:cNvSpPr/>
      </dsp:nvSpPr>
      <dsp:spPr>
        <a:xfrm>
          <a:off x="58" y="1462313"/>
          <a:ext cx="2818277"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rtl="0">
            <a:lnSpc>
              <a:spcPct val="90000"/>
            </a:lnSpc>
            <a:spcBef>
              <a:spcPct val="0"/>
            </a:spcBef>
            <a:spcAft>
              <a:spcPct val="35000"/>
            </a:spcAft>
          </a:pPr>
          <a:r>
            <a:rPr lang="en-US" sz="2800" kern="1200" dirty="0"/>
            <a:t>1. Essay</a:t>
          </a:r>
        </a:p>
      </dsp:txBody>
      <dsp:txXfrm>
        <a:off x="665617" y="1462313"/>
        <a:ext cx="1487159" cy="1331118"/>
      </dsp:txXfrm>
    </dsp:sp>
    <dsp:sp modelId="{31C1AEA0-BF06-934E-A7EC-5B313F5A43B9}">
      <dsp:nvSpPr>
        <dsp:cNvPr id="0" name=""/>
        <dsp:cNvSpPr/>
      </dsp:nvSpPr>
      <dsp:spPr>
        <a:xfrm>
          <a:off x="2485556" y="1462313"/>
          <a:ext cx="3327796"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2. In-text citation</a:t>
          </a:r>
        </a:p>
      </dsp:txBody>
      <dsp:txXfrm>
        <a:off x="3151115" y="1462313"/>
        <a:ext cx="1996678" cy="1331118"/>
      </dsp:txXfrm>
    </dsp:sp>
    <dsp:sp modelId="{DE04749C-5A20-DC49-B906-1DFA6D6E34CD}">
      <dsp:nvSpPr>
        <dsp:cNvPr id="0" name=""/>
        <dsp:cNvSpPr/>
      </dsp:nvSpPr>
      <dsp:spPr>
        <a:xfrm>
          <a:off x="5480572" y="1462313"/>
          <a:ext cx="3716349" cy="1331118"/>
        </a:xfrm>
        <a:prstGeom prst="chevron">
          <a:avLst/>
        </a:prstGeom>
        <a:solidFill>
          <a:schemeClr val="accent1"/>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3. Reference List</a:t>
          </a:r>
        </a:p>
      </dsp:txBody>
      <dsp:txXfrm>
        <a:off x="6146131" y="1462313"/>
        <a:ext cx="2385231" cy="1331118"/>
      </dsp:txXfrm>
    </dsp:sp>
    <dsp:sp modelId="{AE2D37B5-C2A3-7647-B06A-F76768673B01}">
      <dsp:nvSpPr>
        <dsp:cNvPr id="0" name=""/>
        <dsp:cNvSpPr/>
      </dsp:nvSpPr>
      <dsp:spPr>
        <a:xfrm>
          <a:off x="8864143" y="1462313"/>
          <a:ext cx="3327796"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rtl="0">
            <a:lnSpc>
              <a:spcPct val="90000"/>
            </a:lnSpc>
            <a:spcBef>
              <a:spcPct val="0"/>
            </a:spcBef>
            <a:spcAft>
              <a:spcPct val="35000"/>
            </a:spcAft>
          </a:pPr>
          <a:endParaRPr lang="en-US" sz="2900" kern="1200" dirty="0"/>
        </a:p>
      </dsp:txBody>
      <dsp:txXfrm>
        <a:off x="9529702" y="1462313"/>
        <a:ext cx="1996678" cy="13311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64638-9A75-F842-AA9D-CFC2054F230A}">
      <dsp:nvSpPr>
        <dsp:cNvPr id="0" name=""/>
        <dsp:cNvSpPr/>
      </dsp:nvSpPr>
      <dsp:spPr>
        <a:xfrm>
          <a:off x="58" y="1462313"/>
          <a:ext cx="2818277"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rtl="0">
            <a:lnSpc>
              <a:spcPct val="90000"/>
            </a:lnSpc>
            <a:spcBef>
              <a:spcPct val="0"/>
            </a:spcBef>
            <a:spcAft>
              <a:spcPct val="35000"/>
            </a:spcAft>
          </a:pPr>
          <a:r>
            <a:rPr lang="en-US" sz="2900" kern="1200" dirty="0"/>
            <a:t>1. </a:t>
          </a:r>
          <a:r>
            <a:rPr lang="en-US" sz="2800" kern="1200" dirty="0"/>
            <a:t>Essay</a:t>
          </a:r>
          <a:endParaRPr lang="en-US" sz="2900" kern="1200" dirty="0"/>
        </a:p>
      </dsp:txBody>
      <dsp:txXfrm>
        <a:off x="665617" y="1462313"/>
        <a:ext cx="1487159" cy="1331118"/>
      </dsp:txXfrm>
    </dsp:sp>
    <dsp:sp modelId="{31C1AEA0-BF06-934E-A7EC-5B313F5A43B9}">
      <dsp:nvSpPr>
        <dsp:cNvPr id="0" name=""/>
        <dsp:cNvSpPr/>
      </dsp:nvSpPr>
      <dsp:spPr>
        <a:xfrm>
          <a:off x="2485556" y="1462313"/>
          <a:ext cx="3327796"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2. In-text citation</a:t>
          </a:r>
        </a:p>
      </dsp:txBody>
      <dsp:txXfrm>
        <a:off x="3151115" y="1462313"/>
        <a:ext cx="1996678" cy="1331118"/>
      </dsp:txXfrm>
    </dsp:sp>
    <dsp:sp modelId="{DE04749C-5A20-DC49-B906-1DFA6D6E34CD}">
      <dsp:nvSpPr>
        <dsp:cNvPr id="0" name=""/>
        <dsp:cNvSpPr/>
      </dsp:nvSpPr>
      <dsp:spPr>
        <a:xfrm>
          <a:off x="5480572" y="1462313"/>
          <a:ext cx="3716349" cy="1331118"/>
        </a:xfrm>
        <a:prstGeom prst="chevron">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3. Reference List</a:t>
          </a:r>
        </a:p>
      </dsp:txBody>
      <dsp:txXfrm>
        <a:off x="6146131" y="1462313"/>
        <a:ext cx="2385231" cy="1331118"/>
      </dsp:txXfrm>
    </dsp:sp>
    <dsp:sp modelId="{AE2D37B5-C2A3-7647-B06A-F76768673B01}">
      <dsp:nvSpPr>
        <dsp:cNvPr id="0" name=""/>
        <dsp:cNvSpPr/>
      </dsp:nvSpPr>
      <dsp:spPr>
        <a:xfrm>
          <a:off x="8864143" y="1462313"/>
          <a:ext cx="3327796" cy="1331118"/>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4. Original Source</a:t>
          </a:r>
        </a:p>
      </dsp:txBody>
      <dsp:txXfrm>
        <a:off x="9529702" y="1462313"/>
        <a:ext cx="1996678" cy="13311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64638-9A75-F842-AA9D-CFC2054F230A}">
      <dsp:nvSpPr>
        <dsp:cNvPr id="0" name=""/>
        <dsp:cNvSpPr/>
      </dsp:nvSpPr>
      <dsp:spPr>
        <a:xfrm>
          <a:off x="58" y="1462313"/>
          <a:ext cx="2818277" cy="1331118"/>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rtl="0">
            <a:lnSpc>
              <a:spcPct val="90000"/>
            </a:lnSpc>
            <a:spcBef>
              <a:spcPct val="0"/>
            </a:spcBef>
            <a:spcAft>
              <a:spcPct val="35000"/>
            </a:spcAft>
          </a:pPr>
          <a:r>
            <a:rPr lang="en-US" sz="2900" kern="1200" dirty="0"/>
            <a:t>1. </a:t>
          </a:r>
          <a:r>
            <a:rPr lang="en-US" sz="2800" kern="1200" dirty="0"/>
            <a:t>Essay</a:t>
          </a:r>
          <a:endParaRPr lang="en-US" sz="2900" kern="1200" dirty="0"/>
        </a:p>
      </dsp:txBody>
      <dsp:txXfrm>
        <a:off x="665617" y="1462313"/>
        <a:ext cx="1487159" cy="1331118"/>
      </dsp:txXfrm>
    </dsp:sp>
    <dsp:sp modelId="{31C1AEA0-BF06-934E-A7EC-5B313F5A43B9}">
      <dsp:nvSpPr>
        <dsp:cNvPr id="0" name=""/>
        <dsp:cNvSpPr/>
      </dsp:nvSpPr>
      <dsp:spPr>
        <a:xfrm>
          <a:off x="2485556" y="1462313"/>
          <a:ext cx="3327796" cy="1331118"/>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2. In-text citation</a:t>
          </a:r>
        </a:p>
      </dsp:txBody>
      <dsp:txXfrm>
        <a:off x="3151115" y="1462313"/>
        <a:ext cx="1996678" cy="1331118"/>
      </dsp:txXfrm>
    </dsp:sp>
    <dsp:sp modelId="{DE04749C-5A20-DC49-B906-1DFA6D6E34CD}">
      <dsp:nvSpPr>
        <dsp:cNvPr id="0" name=""/>
        <dsp:cNvSpPr/>
      </dsp:nvSpPr>
      <dsp:spPr>
        <a:xfrm>
          <a:off x="5480572" y="1462313"/>
          <a:ext cx="3716349" cy="1331118"/>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3. Reference List</a:t>
          </a:r>
        </a:p>
      </dsp:txBody>
      <dsp:txXfrm>
        <a:off x="6146131" y="1462313"/>
        <a:ext cx="2385231" cy="1331118"/>
      </dsp:txXfrm>
    </dsp:sp>
    <dsp:sp modelId="{AE2D37B5-C2A3-7647-B06A-F76768673B01}">
      <dsp:nvSpPr>
        <dsp:cNvPr id="0" name=""/>
        <dsp:cNvSpPr/>
      </dsp:nvSpPr>
      <dsp:spPr>
        <a:xfrm>
          <a:off x="8864143" y="1462313"/>
          <a:ext cx="3327796" cy="1331118"/>
        </a:xfrm>
        <a:prstGeom prst="chevron">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38672" rIns="38672" bIns="38672" numCol="1" spcCol="1270" anchor="ctr" anchorCtr="0">
          <a:noAutofit/>
        </a:bodyPr>
        <a:lstStyle/>
        <a:p>
          <a:pPr lvl="0" algn="ctr" defTabSz="1289050">
            <a:lnSpc>
              <a:spcPct val="90000"/>
            </a:lnSpc>
            <a:spcBef>
              <a:spcPct val="0"/>
            </a:spcBef>
            <a:spcAft>
              <a:spcPct val="35000"/>
            </a:spcAft>
          </a:pPr>
          <a:r>
            <a:rPr lang="en-US" sz="2900" kern="1200" dirty="0"/>
            <a:t>4. Original Source</a:t>
          </a:r>
        </a:p>
      </dsp:txBody>
      <dsp:txXfrm>
        <a:off x="9529702" y="1462313"/>
        <a:ext cx="1996678" cy="133111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7046" cy="34154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9992" y="1"/>
            <a:ext cx="4307046" cy="341542"/>
          </a:xfrm>
          <a:prstGeom prst="rect">
            <a:avLst/>
          </a:prstGeom>
        </p:spPr>
        <p:txBody>
          <a:bodyPr vert="horz" lIns="91440" tIns="45720" rIns="91440" bIns="45720" rtlCol="0"/>
          <a:lstStyle>
            <a:lvl1pPr algn="r">
              <a:defRPr sz="1200"/>
            </a:lvl1pPr>
          </a:lstStyle>
          <a:p>
            <a:fld id="{D88B5BF6-B560-462F-A23B-FADB87802758}" type="datetimeFigureOut">
              <a:rPr lang="en-US" smtClean="0"/>
              <a:t>9/24/2021</a:t>
            </a:fld>
            <a:endParaRPr lang="en-US"/>
          </a:p>
        </p:txBody>
      </p:sp>
      <p:sp>
        <p:nvSpPr>
          <p:cNvPr id="4" name="Footer Placeholder 3"/>
          <p:cNvSpPr>
            <a:spLocks noGrp="1"/>
          </p:cNvSpPr>
          <p:nvPr>
            <p:ph type="ftr" sz="quarter" idx="2"/>
          </p:nvPr>
        </p:nvSpPr>
        <p:spPr>
          <a:xfrm>
            <a:off x="0" y="6465659"/>
            <a:ext cx="4307046" cy="3415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9992" y="6465659"/>
            <a:ext cx="4307046" cy="341541"/>
          </a:xfrm>
          <a:prstGeom prst="rect">
            <a:avLst/>
          </a:prstGeom>
        </p:spPr>
        <p:txBody>
          <a:bodyPr vert="horz" lIns="91440" tIns="45720" rIns="91440" bIns="45720" rtlCol="0" anchor="b"/>
          <a:lstStyle>
            <a:lvl1pPr algn="r">
              <a:defRPr sz="1200"/>
            </a:lvl1pPr>
          </a:lstStyle>
          <a:p>
            <a:fld id="{D460550D-4528-40E4-8E02-E895989EA1C3}" type="slidenum">
              <a:rPr lang="en-US" smtClean="0"/>
              <a:t>‹#›</a:t>
            </a:fld>
            <a:endParaRPr lang="en-US"/>
          </a:p>
        </p:txBody>
      </p:sp>
    </p:spTree>
    <p:extLst>
      <p:ext uri="{BB962C8B-B14F-4D97-AF65-F5344CB8AC3E}">
        <p14:creationId xmlns:p14="http://schemas.microsoft.com/office/powerpoint/2010/main" val="836233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9A22CAE7-938B-42F5-A5F9-BCC373142D0D}" type="datetimeFigureOut">
              <a:rPr lang="en-US" smtClean="0"/>
              <a:t>9/24/2021</a:t>
            </a:fld>
            <a:endParaRPr lang="en-US"/>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A6970DBB-C303-4DEC-BEF9-2E6D29D21DBE}" type="slidenum">
              <a:rPr lang="en-US" smtClean="0"/>
              <a:t>‹#›</a:t>
            </a:fld>
            <a:endParaRPr lang="en-US"/>
          </a:p>
        </p:txBody>
      </p:sp>
    </p:spTree>
    <p:extLst>
      <p:ext uri="{BB962C8B-B14F-4D97-AF65-F5344CB8AC3E}">
        <p14:creationId xmlns:p14="http://schemas.microsoft.com/office/powerpoint/2010/main" val="39369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517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718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99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83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02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238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6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153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38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053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431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59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212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6841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954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265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4220855"/>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online-resources.lc.cityu.edu.hk/WebPages/OnlineResources/"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cityu.edu.hk/ah/" TargetMode="External"/><Relationship Id="rId5" Type="http://schemas.openxmlformats.org/officeDocument/2006/relationships/hyperlink" Target="http://www2.elc.polyu.edu.hk/CILL/referencemachine.htm" TargetMode="External"/><Relationship Id="rId4" Type="http://schemas.openxmlformats.org/officeDocument/2006/relationships/hyperlink" Target="http://www4.caes.hku.hk/plagiar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666" y="1439010"/>
            <a:ext cx="10666347" cy="2488182"/>
          </a:xfrm>
        </p:spPr>
        <p:txBody>
          <a:bodyPr>
            <a:normAutofit/>
          </a:bodyPr>
          <a:lstStyle/>
          <a:p>
            <a:r>
              <a:rPr lang="en-US" sz="5400" b="1" dirty="0" smtClean="0">
                <a:effectLst>
                  <a:outerShdw blurRad="38100" dist="38100" dir="2700000" algn="tl">
                    <a:srgbClr val="000000">
                      <a:alpha val="43137"/>
                    </a:srgbClr>
                  </a:outerShdw>
                </a:effectLst>
              </a:rPr>
              <a:t>LC0200A</a:t>
            </a:r>
            <a:r>
              <a:rPr lang="en-US" sz="5400" b="1" dirty="0">
                <a:effectLst>
                  <a:outerShdw blurRad="38100" dist="38100" dir="2700000" algn="tl">
                    <a:srgbClr val="000000">
                      <a:alpha val="43137"/>
                    </a:srgbClr>
                  </a:outerShdw>
                </a:effectLst>
              </a:rPr>
              <a:t>: EAP </a:t>
            </a:r>
            <a:r>
              <a:rPr lang="en-US" sz="5400" b="1" dirty="0" smtClean="0">
                <a:effectLst>
                  <a:outerShdw blurRad="38100" dist="38100" dir="2700000" algn="tl">
                    <a:srgbClr val="000000">
                      <a:alpha val="43137"/>
                    </a:srgbClr>
                  </a:outerShdw>
                </a:effectLst>
              </a:rPr>
              <a:t>1 – Unit 6</a:t>
            </a:r>
            <a:r>
              <a:rPr lang="en-US" sz="5400" b="1" dirty="0">
                <a:effectLst>
                  <a:outerShdw blurRad="38100" dist="38100" dir="2700000" algn="tl">
                    <a:srgbClr val="000000">
                      <a:alpha val="43137"/>
                    </a:srgbClr>
                  </a:outerShdw>
                </a:effectLst>
              </a:rPr>
              <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English for Academic Purposes</a:t>
            </a:r>
            <a:endParaRPr lang="en-US" sz="5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422505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Today’s Class Objectives </a:t>
            </a:r>
          </a:p>
        </p:txBody>
      </p:sp>
      <p:sp>
        <p:nvSpPr>
          <p:cNvPr id="3" name="Content Placeholder 2"/>
          <p:cNvSpPr>
            <a:spLocks noGrp="1"/>
          </p:cNvSpPr>
          <p:nvPr>
            <p:ph idx="1"/>
          </p:nvPr>
        </p:nvSpPr>
        <p:spPr>
          <a:xfrm>
            <a:off x="5052496" y="1261241"/>
            <a:ext cx="7139503" cy="5304451"/>
          </a:xfrm>
        </p:spPr>
        <p:txBody>
          <a:bodyPr>
            <a:noAutofit/>
          </a:bodyPr>
          <a:lstStyle/>
          <a:p>
            <a:pPr marL="0" indent="0">
              <a:buNone/>
            </a:pPr>
            <a:r>
              <a:rPr lang="en-US" sz="2400" b="1" dirty="0"/>
              <a:t>In this lesson you will:</a:t>
            </a:r>
          </a:p>
          <a:p>
            <a:endParaRPr lang="en-US" sz="2400" dirty="0"/>
          </a:p>
          <a:p>
            <a:r>
              <a:rPr lang="en-GB" sz="2400" dirty="0"/>
              <a:t>Look at techniques you can use to integrate sources within your writing (citations).</a:t>
            </a:r>
          </a:p>
          <a:p>
            <a:r>
              <a:rPr lang="en-GB" sz="2400" dirty="0"/>
              <a:t>Discover the importance </a:t>
            </a:r>
            <a:r>
              <a:rPr lang="en-GB" sz="2400" dirty="0" smtClean="0"/>
              <a:t>of using </a:t>
            </a:r>
            <a:r>
              <a:rPr lang="en-GB" sz="2400" dirty="0"/>
              <a:t>citations.</a:t>
            </a:r>
          </a:p>
          <a:p>
            <a:r>
              <a:rPr lang="en-GB" sz="2400" dirty="0"/>
              <a:t>Identify the different forms of integrating sources i.e. integral &amp; </a:t>
            </a:r>
            <a:r>
              <a:rPr lang="en-GB" sz="2400" dirty="0" smtClean="0"/>
              <a:t>non-</a:t>
            </a:r>
            <a:r>
              <a:rPr lang="en-GB" sz="2400" dirty="0" err="1" smtClean="0"/>
              <a:t>intergal</a:t>
            </a:r>
            <a:r>
              <a:rPr lang="en-GB" sz="2400" dirty="0" smtClean="0"/>
              <a:t> </a:t>
            </a:r>
            <a:r>
              <a:rPr lang="en-GB" sz="2400" dirty="0"/>
              <a:t>citations</a:t>
            </a:r>
          </a:p>
          <a:p>
            <a:r>
              <a:rPr lang="en-GB" sz="2400" dirty="0"/>
              <a:t>Apply your understanding of the above objectives</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2" descr="Image result for obje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16" y="1535611"/>
            <a:ext cx="4566480" cy="41093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992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Integrating Sources: Unit 6</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5">
            <a:extLst>
              <a:ext uri="{FF2B5EF4-FFF2-40B4-BE49-F238E27FC236}">
                <a16:creationId xmlns:a16="http://schemas.microsoft.com/office/drawing/2014/main" id="{D20A0E49-09D9-F043-B375-28BC8E3ECC20}"/>
              </a:ext>
            </a:extLst>
          </p:cNvPr>
          <p:cNvPicPr>
            <a:picLocks noChangeAspect="1"/>
          </p:cNvPicPr>
          <p:nvPr/>
        </p:nvPicPr>
        <p:blipFill>
          <a:blip r:embed="rId3"/>
          <a:stretch>
            <a:fillRect/>
          </a:stretch>
        </p:blipFill>
        <p:spPr>
          <a:xfrm>
            <a:off x="107576" y="1371599"/>
            <a:ext cx="5071463" cy="48947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Rounded Rectangular Callout 3">
            <a:extLst>
              <a:ext uri="{FF2B5EF4-FFF2-40B4-BE49-F238E27FC236}">
                <a16:creationId xmlns:a16="http://schemas.microsoft.com/office/drawing/2014/main" id="{D5792C38-3837-E941-8381-479DF5939902}"/>
              </a:ext>
            </a:extLst>
          </p:cNvPr>
          <p:cNvSpPr/>
          <p:nvPr/>
        </p:nvSpPr>
        <p:spPr>
          <a:xfrm>
            <a:off x="5593976" y="1479176"/>
            <a:ext cx="6131859" cy="4222377"/>
          </a:xfrm>
          <a:prstGeom prst="wedgeRoundRectCallout">
            <a:avLst>
              <a:gd name="adj1" fmla="val -79386"/>
              <a:gd name="adj2" fmla="val 389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University assignments usually involve the use of information and ideas from experts in a field. In this unit, we will examine a number of ideas related to the use of </a:t>
            </a:r>
            <a:r>
              <a:rPr lang="en-GB" sz="2400" b="1" dirty="0"/>
              <a:t>sources</a:t>
            </a:r>
            <a:r>
              <a:rPr lang="en-GB" sz="2400" dirty="0"/>
              <a:t> and </a:t>
            </a:r>
            <a:r>
              <a:rPr lang="en-GB" sz="2400" b="1" dirty="0"/>
              <a:t>citation</a:t>
            </a:r>
            <a:r>
              <a:rPr lang="en-GB" sz="2400" dirty="0"/>
              <a:t>.</a:t>
            </a:r>
            <a:r>
              <a:rPr lang="en-IE" sz="2400" dirty="0"/>
              <a:t> </a:t>
            </a:r>
            <a:endParaRPr lang="en-US" sz="2400" dirty="0"/>
          </a:p>
        </p:txBody>
      </p:sp>
    </p:spTree>
    <p:extLst>
      <p:ext uri="{BB962C8B-B14F-4D97-AF65-F5344CB8AC3E}">
        <p14:creationId xmlns:p14="http://schemas.microsoft.com/office/powerpoint/2010/main" val="171490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a:t>Vocabulary Matching: </a:t>
            </a:r>
            <a:r>
              <a:rPr lang="en-US" b="1" dirty="0"/>
              <a:t>Task 1</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Complete the matching exercise below to check that you understand some of the key vocabulary for discussing this topic.</a:t>
            </a:r>
            <a:endParaRPr lang="en-IE" dirty="0"/>
          </a:p>
        </p:txBody>
      </p:sp>
      <p:graphicFrame>
        <p:nvGraphicFramePr>
          <p:cNvPr id="8" name="Content Placeholder 7">
            <a:extLst>
              <a:ext uri="{FF2B5EF4-FFF2-40B4-BE49-F238E27FC236}">
                <a16:creationId xmlns:a16="http://schemas.microsoft.com/office/drawing/2014/main" id="{04337E35-5804-3F4A-9178-9FE262A10B4F}"/>
              </a:ext>
            </a:extLst>
          </p:cNvPr>
          <p:cNvGraphicFramePr>
            <a:graphicFrameLocks noGrp="1"/>
          </p:cNvGraphicFramePr>
          <p:nvPr>
            <p:ph idx="1"/>
            <p:extLst/>
          </p:nvPr>
        </p:nvGraphicFramePr>
        <p:xfrm>
          <a:off x="0" y="1731006"/>
          <a:ext cx="3272678" cy="5109083"/>
        </p:xfrm>
        <a:graphic>
          <a:graphicData uri="http://schemas.openxmlformats.org/drawingml/2006/table">
            <a:tbl>
              <a:tblPr firstRow="1" firstCol="1" bandRow="1">
                <a:tableStyleId>{5C22544A-7EE6-4342-B048-85BDC9FD1C3A}</a:tableStyleId>
              </a:tblPr>
              <a:tblGrid>
                <a:gridCol w="3272678">
                  <a:extLst>
                    <a:ext uri="{9D8B030D-6E8A-4147-A177-3AD203B41FA5}">
                      <a16:colId xmlns:a16="http://schemas.microsoft.com/office/drawing/2014/main" val="1698860283"/>
                    </a:ext>
                  </a:extLst>
                </a:gridCol>
              </a:tblGrid>
              <a:tr h="564243">
                <a:tc>
                  <a:txBody>
                    <a:bodyPr/>
                    <a:lstStyle/>
                    <a:p>
                      <a:pPr>
                        <a:lnSpc>
                          <a:spcPct val="107000"/>
                        </a:lnSpc>
                        <a:spcBef>
                          <a:spcPts val="600"/>
                        </a:spcBef>
                        <a:spcAft>
                          <a:spcPts val="600"/>
                        </a:spcAft>
                      </a:pPr>
                      <a:r>
                        <a:rPr lang="en-GB" sz="2000" dirty="0">
                          <a:effectLst/>
                        </a:rPr>
                        <a:t>1. Source</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3081048164"/>
                  </a:ext>
                </a:extLst>
              </a:tr>
              <a:tr h="564243">
                <a:tc>
                  <a:txBody>
                    <a:bodyPr/>
                    <a:lstStyle/>
                    <a:p>
                      <a:pPr>
                        <a:lnSpc>
                          <a:spcPct val="107000"/>
                        </a:lnSpc>
                        <a:spcBef>
                          <a:spcPts val="600"/>
                        </a:spcBef>
                        <a:spcAft>
                          <a:spcPts val="600"/>
                        </a:spcAft>
                      </a:pPr>
                      <a:r>
                        <a:rPr lang="en-GB" sz="2000" dirty="0">
                          <a:effectLst/>
                        </a:rPr>
                        <a:t>2. In-text citation</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4226110815"/>
                  </a:ext>
                </a:extLst>
              </a:tr>
              <a:tr h="1159382">
                <a:tc>
                  <a:txBody>
                    <a:bodyPr/>
                    <a:lstStyle/>
                    <a:p>
                      <a:pPr>
                        <a:lnSpc>
                          <a:spcPct val="107000"/>
                        </a:lnSpc>
                        <a:spcBef>
                          <a:spcPts val="600"/>
                        </a:spcBef>
                        <a:spcAft>
                          <a:spcPts val="600"/>
                        </a:spcAft>
                      </a:pPr>
                      <a:r>
                        <a:rPr lang="en-GB" sz="2000" dirty="0">
                          <a:effectLst/>
                        </a:rPr>
                        <a:t>3. Reference List/Bibliography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2247081656"/>
                  </a:ext>
                </a:extLst>
              </a:tr>
              <a:tr h="564243">
                <a:tc>
                  <a:txBody>
                    <a:bodyPr/>
                    <a:lstStyle/>
                    <a:p>
                      <a:pPr>
                        <a:lnSpc>
                          <a:spcPct val="107000"/>
                        </a:lnSpc>
                        <a:spcBef>
                          <a:spcPts val="600"/>
                        </a:spcBef>
                        <a:spcAft>
                          <a:spcPts val="600"/>
                        </a:spcAft>
                      </a:pPr>
                      <a:r>
                        <a:rPr lang="en-GB" sz="2000" dirty="0">
                          <a:effectLst/>
                        </a:rPr>
                        <a:t>4. (Direct) quotation</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564150966"/>
                  </a:ext>
                </a:extLst>
              </a:tr>
              <a:tr h="564243">
                <a:tc>
                  <a:txBody>
                    <a:bodyPr/>
                    <a:lstStyle/>
                    <a:p>
                      <a:pPr>
                        <a:lnSpc>
                          <a:spcPct val="107000"/>
                        </a:lnSpc>
                        <a:spcBef>
                          <a:spcPts val="600"/>
                        </a:spcBef>
                        <a:spcAft>
                          <a:spcPts val="600"/>
                        </a:spcAft>
                      </a:pPr>
                      <a:r>
                        <a:rPr lang="en-GB" sz="2000">
                          <a:effectLst/>
                        </a:rPr>
                        <a:t>5. Paraphrase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1418661150"/>
                  </a:ext>
                </a:extLst>
              </a:tr>
              <a:tr h="564243">
                <a:tc>
                  <a:txBody>
                    <a:bodyPr/>
                    <a:lstStyle/>
                    <a:p>
                      <a:pPr>
                        <a:lnSpc>
                          <a:spcPct val="107000"/>
                        </a:lnSpc>
                        <a:spcBef>
                          <a:spcPts val="600"/>
                        </a:spcBef>
                        <a:spcAft>
                          <a:spcPts val="600"/>
                        </a:spcAft>
                      </a:pPr>
                      <a:r>
                        <a:rPr lang="en-GB" sz="2000">
                          <a:effectLst/>
                        </a:rPr>
                        <a:t>6. Summary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307377972"/>
                  </a:ext>
                </a:extLst>
              </a:tr>
              <a:tr h="564243">
                <a:tc>
                  <a:txBody>
                    <a:bodyPr/>
                    <a:lstStyle/>
                    <a:p>
                      <a:pPr>
                        <a:lnSpc>
                          <a:spcPct val="107000"/>
                        </a:lnSpc>
                        <a:spcBef>
                          <a:spcPts val="600"/>
                        </a:spcBef>
                        <a:spcAft>
                          <a:spcPts val="600"/>
                        </a:spcAft>
                      </a:pPr>
                      <a:r>
                        <a:rPr lang="en-GB" sz="2000">
                          <a:effectLst/>
                        </a:rPr>
                        <a:t>7. Plagiarism</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3929465840"/>
                  </a:ext>
                </a:extLst>
              </a:tr>
              <a:tr h="564243">
                <a:tc>
                  <a:txBody>
                    <a:bodyPr/>
                    <a:lstStyle/>
                    <a:p>
                      <a:pPr>
                        <a:lnSpc>
                          <a:spcPct val="107000"/>
                        </a:lnSpc>
                        <a:spcBef>
                          <a:spcPts val="600"/>
                        </a:spcBef>
                        <a:spcAft>
                          <a:spcPts val="600"/>
                        </a:spcAft>
                      </a:pPr>
                      <a:r>
                        <a:rPr lang="en-GB" sz="2000" dirty="0">
                          <a:effectLst/>
                        </a:rPr>
                        <a:t>8. Academic honesty</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1321299620"/>
                  </a:ext>
                </a:extLst>
              </a:tr>
            </a:tbl>
          </a:graphicData>
        </a:graphic>
      </p:graphicFrame>
      <p:graphicFrame>
        <p:nvGraphicFramePr>
          <p:cNvPr id="11" name="Table 10">
            <a:extLst>
              <a:ext uri="{FF2B5EF4-FFF2-40B4-BE49-F238E27FC236}">
                <a16:creationId xmlns:a16="http://schemas.microsoft.com/office/drawing/2014/main" id="{C58EDEC9-F86A-1B4D-B48E-AA645CD8A0B5}"/>
              </a:ext>
            </a:extLst>
          </p:cNvPr>
          <p:cNvGraphicFramePr>
            <a:graphicFrameLocks noGrp="1"/>
          </p:cNvGraphicFramePr>
          <p:nvPr>
            <p:extLst/>
          </p:nvPr>
        </p:nvGraphicFramePr>
        <p:xfrm>
          <a:off x="4800600" y="1476476"/>
          <a:ext cx="7391400" cy="5381523"/>
        </p:xfrm>
        <a:graphic>
          <a:graphicData uri="http://schemas.openxmlformats.org/drawingml/2006/table">
            <a:tbl>
              <a:tblPr firstRow="1" firstCol="1" bandRow="1">
                <a:tableStyleId>{5C22544A-7EE6-4342-B048-85BDC9FD1C3A}</a:tableStyleId>
              </a:tblPr>
              <a:tblGrid>
                <a:gridCol w="7391400">
                  <a:extLst>
                    <a:ext uri="{9D8B030D-6E8A-4147-A177-3AD203B41FA5}">
                      <a16:colId xmlns:a16="http://schemas.microsoft.com/office/drawing/2014/main" val="1689317656"/>
                    </a:ext>
                  </a:extLst>
                </a:gridCol>
              </a:tblGrid>
              <a:tr h="645328">
                <a:tc>
                  <a:txBody>
                    <a:bodyPr/>
                    <a:lstStyle/>
                    <a:p>
                      <a:pPr>
                        <a:lnSpc>
                          <a:spcPct val="107000"/>
                        </a:lnSpc>
                        <a:spcBef>
                          <a:spcPts val="600"/>
                        </a:spcBef>
                        <a:spcAft>
                          <a:spcPts val="600"/>
                        </a:spcAft>
                      </a:pPr>
                      <a:r>
                        <a:rPr lang="en-GB" sz="1800" dirty="0">
                          <a:effectLst/>
                        </a:rPr>
                        <a:t>a) Using words, information or ideas from an author without giving credit to that author</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1949328003"/>
                  </a:ext>
                </a:extLst>
              </a:tr>
              <a:tr h="645328">
                <a:tc>
                  <a:txBody>
                    <a:bodyPr/>
                    <a:lstStyle/>
                    <a:p>
                      <a:pPr>
                        <a:lnSpc>
                          <a:spcPct val="107000"/>
                        </a:lnSpc>
                        <a:spcBef>
                          <a:spcPts val="600"/>
                        </a:spcBef>
                        <a:spcAft>
                          <a:spcPts val="600"/>
                        </a:spcAft>
                      </a:pPr>
                      <a:r>
                        <a:rPr lang="en-GB" sz="1800" dirty="0">
                          <a:effectLst/>
                        </a:rPr>
                        <a:t>b) Using the exact words written by an author in your piece of writing</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2398857657"/>
                  </a:ext>
                </a:extLst>
              </a:tr>
              <a:tr h="1083123">
                <a:tc>
                  <a:txBody>
                    <a:bodyPr/>
                    <a:lstStyle/>
                    <a:p>
                      <a:pPr>
                        <a:lnSpc>
                          <a:spcPct val="107000"/>
                        </a:lnSpc>
                        <a:spcBef>
                          <a:spcPts val="600"/>
                        </a:spcBef>
                        <a:spcAft>
                          <a:spcPts val="600"/>
                        </a:spcAft>
                      </a:pPr>
                      <a:r>
                        <a:rPr lang="en-GB" sz="1800" dirty="0">
                          <a:effectLst/>
                        </a:rPr>
                        <a:t>c) A set of principles which are important at university, showing respect for fairness and acknowledgement of the work of previous researchers and writers </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2915125407"/>
                  </a:ext>
                </a:extLst>
              </a:tr>
              <a:tr h="426431">
                <a:tc>
                  <a:txBody>
                    <a:bodyPr/>
                    <a:lstStyle/>
                    <a:p>
                      <a:pPr>
                        <a:lnSpc>
                          <a:spcPct val="107000"/>
                        </a:lnSpc>
                        <a:spcBef>
                          <a:spcPts val="600"/>
                        </a:spcBef>
                        <a:spcAft>
                          <a:spcPts val="600"/>
                        </a:spcAft>
                      </a:pPr>
                      <a:r>
                        <a:rPr lang="en-GB" sz="1800">
                          <a:effectLst/>
                        </a:rPr>
                        <a:t>d) A list of the texts you have used for your academic paper</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1610062467"/>
                  </a:ext>
                </a:extLst>
              </a:tr>
              <a:tr h="864226">
                <a:tc>
                  <a:txBody>
                    <a:bodyPr/>
                    <a:lstStyle/>
                    <a:p>
                      <a:pPr>
                        <a:lnSpc>
                          <a:spcPct val="107000"/>
                        </a:lnSpc>
                        <a:spcBef>
                          <a:spcPts val="600"/>
                        </a:spcBef>
                        <a:spcAft>
                          <a:spcPts val="600"/>
                        </a:spcAft>
                      </a:pPr>
                      <a:r>
                        <a:rPr lang="en-GB" sz="1800" dirty="0">
                          <a:effectLst/>
                        </a:rPr>
                        <a:t>e) a reference to an author’s work which you put into the body of your academic paper - e.g. “(Chang, 2012)” </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2820803998"/>
                  </a:ext>
                </a:extLst>
              </a:tr>
              <a:tr h="645328">
                <a:tc>
                  <a:txBody>
                    <a:bodyPr/>
                    <a:lstStyle/>
                    <a:p>
                      <a:pPr>
                        <a:lnSpc>
                          <a:spcPct val="107000"/>
                        </a:lnSpc>
                        <a:spcBef>
                          <a:spcPts val="600"/>
                        </a:spcBef>
                        <a:spcAft>
                          <a:spcPts val="600"/>
                        </a:spcAft>
                      </a:pPr>
                      <a:r>
                        <a:rPr lang="en-GB" sz="1800" dirty="0">
                          <a:effectLst/>
                        </a:rPr>
                        <a:t>f) A written text which provides information or ideas for an academic paper</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4150928639"/>
                  </a:ext>
                </a:extLst>
              </a:tr>
              <a:tr h="645328">
                <a:tc>
                  <a:txBody>
                    <a:bodyPr/>
                    <a:lstStyle/>
                    <a:p>
                      <a:pPr>
                        <a:lnSpc>
                          <a:spcPct val="107000"/>
                        </a:lnSpc>
                        <a:spcBef>
                          <a:spcPts val="600"/>
                        </a:spcBef>
                        <a:spcAft>
                          <a:spcPts val="600"/>
                        </a:spcAft>
                      </a:pPr>
                      <a:r>
                        <a:rPr lang="en-GB" sz="1800" dirty="0">
                          <a:effectLst/>
                        </a:rPr>
                        <a:t>g) A text which contains the main ideas of a longer text, in re-worded form</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800861219"/>
                  </a:ext>
                </a:extLst>
              </a:tr>
              <a:tr h="426431">
                <a:tc>
                  <a:txBody>
                    <a:bodyPr/>
                    <a:lstStyle/>
                    <a:p>
                      <a:pPr>
                        <a:lnSpc>
                          <a:spcPct val="107000"/>
                        </a:lnSpc>
                        <a:spcBef>
                          <a:spcPts val="600"/>
                        </a:spcBef>
                        <a:spcAft>
                          <a:spcPts val="600"/>
                        </a:spcAft>
                      </a:pPr>
                      <a:r>
                        <a:rPr lang="en-GB" sz="1800" dirty="0">
                          <a:effectLst/>
                        </a:rPr>
                        <a:t>h) Using ideas from an author, but expressing it in your own words</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965" marR="65965" marT="0" marB="0" anchor="ctr">
                    <a:solidFill>
                      <a:schemeClr val="accent1"/>
                    </a:solidFill>
                  </a:tcPr>
                </a:tc>
                <a:extLst>
                  <a:ext uri="{0D108BD9-81ED-4DB2-BD59-A6C34878D82A}">
                    <a16:rowId xmlns:a16="http://schemas.microsoft.com/office/drawing/2014/main" val="4068844784"/>
                  </a:ext>
                </a:extLst>
              </a:tr>
            </a:tbl>
          </a:graphicData>
        </a:graphic>
      </p:graphicFrame>
    </p:spTree>
    <p:extLst>
      <p:ext uri="{BB962C8B-B14F-4D97-AF65-F5344CB8AC3E}">
        <p14:creationId xmlns:p14="http://schemas.microsoft.com/office/powerpoint/2010/main" val="3852545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Discussion, Reading, &amp; Summary Writing: Task 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3" name="Picture 2">
            <a:extLst>
              <a:ext uri="{FF2B5EF4-FFF2-40B4-BE49-F238E27FC236}">
                <a16:creationId xmlns:a16="http://schemas.microsoft.com/office/drawing/2014/main" id="{26B664C4-5B45-FB4D-9659-3E70E103E280}"/>
              </a:ext>
            </a:extLst>
          </p:cNvPr>
          <p:cNvPicPr>
            <a:picLocks noChangeAspect="1"/>
          </p:cNvPicPr>
          <p:nvPr/>
        </p:nvPicPr>
        <p:blipFill rotWithShape="1">
          <a:blip r:embed="rId3"/>
          <a:srcRect l="6683" r="5291" b="7397"/>
          <a:stretch/>
        </p:blipFill>
        <p:spPr>
          <a:xfrm>
            <a:off x="753035" y="1578536"/>
            <a:ext cx="3778624" cy="397509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5052496" y="1689865"/>
            <a:ext cx="7139503" cy="4875827"/>
          </a:xfrm>
        </p:spPr>
        <p:txBody>
          <a:bodyPr>
            <a:noAutofit/>
          </a:bodyPr>
          <a:lstStyle/>
          <a:p>
            <a:pPr marL="0" indent="0">
              <a:buNone/>
            </a:pPr>
            <a:r>
              <a:rPr lang="en-GB" sz="2000" b="1" dirty="0"/>
              <a:t>Possible answers: </a:t>
            </a:r>
            <a:endParaRPr lang="en-IE" sz="2000" dirty="0"/>
          </a:p>
          <a:p>
            <a:r>
              <a:rPr lang="en-GB" sz="2000" b="1" dirty="0">
                <a:solidFill>
                  <a:schemeClr val="bg1"/>
                </a:solidFill>
              </a:rPr>
              <a:t>to go beyond one’s </a:t>
            </a:r>
            <a:r>
              <a:rPr lang="en-GB" sz="2000" b="1" dirty="0" smtClean="0">
                <a:solidFill>
                  <a:schemeClr val="bg1"/>
                </a:solidFill>
              </a:rPr>
              <a:t>knowledge/experience</a:t>
            </a:r>
            <a:r>
              <a:rPr lang="en-GB" sz="2000" b="1" dirty="0">
                <a:solidFill>
                  <a:schemeClr val="bg1"/>
                </a:solidFill>
              </a:rPr>
              <a:t>; </a:t>
            </a:r>
            <a:endParaRPr lang="en-IE" sz="2000" dirty="0">
              <a:solidFill>
                <a:schemeClr val="bg1"/>
              </a:solidFill>
            </a:endParaRPr>
          </a:p>
          <a:p>
            <a:r>
              <a:rPr lang="en-GB" sz="2000" b="1" dirty="0">
                <a:solidFill>
                  <a:schemeClr val="bg1"/>
                </a:solidFill>
              </a:rPr>
              <a:t>to show that one has “done one’s homework’; </a:t>
            </a:r>
            <a:endParaRPr lang="en-IE" sz="2000" dirty="0">
              <a:solidFill>
                <a:schemeClr val="bg1"/>
              </a:solidFill>
            </a:endParaRPr>
          </a:p>
          <a:p>
            <a:r>
              <a:rPr lang="en-GB" sz="2000" b="1" dirty="0">
                <a:solidFill>
                  <a:schemeClr val="bg1"/>
                </a:solidFill>
              </a:rPr>
              <a:t>to show that one is familiar with the existing “academic conversation” on the topic;</a:t>
            </a:r>
            <a:endParaRPr lang="en-IE" sz="2000" dirty="0">
              <a:solidFill>
                <a:schemeClr val="bg1"/>
              </a:solidFill>
            </a:endParaRPr>
          </a:p>
          <a:p>
            <a:r>
              <a:rPr lang="en-GB" sz="2000" b="1" dirty="0">
                <a:solidFill>
                  <a:schemeClr val="bg1"/>
                </a:solidFill>
              </a:rPr>
              <a:t>to include ideas/research findings not covered in lectures</a:t>
            </a:r>
            <a:r>
              <a:rPr lang="en-IE" sz="2800" dirty="0">
                <a:solidFill>
                  <a:schemeClr val="bg1"/>
                </a:solidFill>
              </a:rPr>
              <a:t> </a:t>
            </a:r>
            <a:endParaRPr lang="en-US" sz="2800" dirty="0">
              <a:solidFill>
                <a:schemeClr val="bg1"/>
              </a:solidFill>
            </a:endParaRPr>
          </a:p>
        </p:txBody>
      </p:sp>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a:pPr>
            <a:r>
              <a:rPr lang="en-GB" dirty="0">
                <a:solidFill>
                  <a:schemeClr val="bg1"/>
                </a:solidFill>
              </a:rPr>
              <a:t>Brainstorm with a partner: Why are</a:t>
            </a:r>
            <a:r>
              <a:rPr lang="en-GB" b="1" dirty="0">
                <a:solidFill>
                  <a:schemeClr val="bg1"/>
                </a:solidFill>
              </a:rPr>
              <a:t> </a:t>
            </a:r>
            <a:r>
              <a:rPr lang="en-GB" dirty="0">
                <a:solidFill>
                  <a:schemeClr val="bg1"/>
                </a:solidFill>
              </a:rPr>
              <a:t>sources important in academic writing? You can use the box below to make notes</a:t>
            </a:r>
            <a:r>
              <a:rPr lang="en-IE" dirty="0">
                <a:solidFill>
                  <a:schemeClr val="bg1"/>
                </a:solidFill>
              </a:rPr>
              <a:t> </a:t>
            </a:r>
          </a:p>
        </p:txBody>
      </p:sp>
      <p:sp>
        <p:nvSpPr>
          <p:cNvPr id="9" name="Rectangle 8">
            <a:extLst>
              <a:ext uri="{FF2B5EF4-FFF2-40B4-BE49-F238E27FC236}">
                <a16:creationId xmlns:a16="http://schemas.microsoft.com/office/drawing/2014/main" id="{AADEECB2-1467-BB4F-A774-489C8BD454E3}"/>
              </a:ext>
            </a:extLst>
          </p:cNvPr>
          <p:cNvSpPr/>
          <p:nvPr/>
        </p:nvSpPr>
        <p:spPr>
          <a:xfrm>
            <a:off x="4531659" y="4521804"/>
            <a:ext cx="7712001"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2"/>
            </a:pPr>
            <a:r>
              <a:rPr lang="en-GB" dirty="0">
                <a:solidFill>
                  <a:schemeClr val="bg1"/>
                </a:solidFill>
              </a:rPr>
              <a:t>There are many reasons to use sources. Read the text below for some interesting thoughts from Yale University’s Centre for Teaching and Learning.</a:t>
            </a:r>
            <a:r>
              <a:rPr lang="en-IE" dirty="0">
                <a:solidFill>
                  <a:schemeClr val="bg1"/>
                </a:solidFill>
              </a:rPr>
              <a:t> </a:t>
            </a:r>
          </a:p>
        </p:txBody>
      </p:sp>
      <p:sp>
        <p:nvSpPr>
          <p:cNvPr id="10" name="Rectangle 9">
            <a:extLst>
              <a:ext uri="{FF2B5EF4-FFF2-40B4-BE49-F238E27FC236}">
                <a16:creationId xmlns:a16="http://schemas.microsoft.com/office/drawing/2014/main" id="{88E7E3B2-6191-9F4B-A9E3-03CF3DE0C662}"/>
              </a:ext>
            </a:extLst>
          </p:cNvPr>
          <p:cNvSpPr/>
          <p:nvPr/>
        </p:nvSpPr>
        <p:spPr>
          <a:xfrm>
            <a:off x="4479998" y="5613831"/>
            <a:ext cx="7712001"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3"/>
            </a:pPr>
            <a:r>
              <a:rPr lang="en-GB" dirty="0">
                <a:solidFill>
                  <a:schemeClr val="bg1"/>
                </a:solidFill>
              </a:rPr>
              <a:t>How many of the ideas in the text above were similar to those you discussed? What new ideas did the text give you?</a:t>
            </a:r>
            <a:r>
              <a:rPr lang="en-IE" dirty="0">
                <a:solidFill>
                  <a:schemeClr val="bg1"/>
                </a:solidFill>
              </a:rPr>
              <a:t> </a:t>
            </a:r>
          </a:p>
        </p:txBody>
      </p:sp>
      <p:sp>
        <p:nvSpPr>
          <p:cNvPr id="11" name="Rectangle 10">
            <a:extLst>
              <a:ext uri="{FF2B5EF4-FFF2-40B4-BE49-F238E27FC236}">
                <a16:creationId xmlns:a16="http://schemas.microsoft.com/office/drawing/2014/main" id="{5F29A0AB-EEF9-AB4B-B065-D20F9B8EF6A1}"/>
              </a:ext>
            </a:extLst>
          </p:cNvPr>
          <p:cNvSpPr/>
          <p:nvPr/>
        </p:nvSpPr>
        <p:spPr>
          <a:xfrm>
            <a:off x="1870128" y="6381026"/>
            <a:ext cx="10321871"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4"/>
            </a:pPr>
            <a:r>
              <a:rPr lang="en-GB" b="1" dirty="0">
                <a:solidFill>
                  <a:schemeClr val="bg1"/>
                </a:solidFill>
              </a:rPr>
              <a:t>Work with a partner to write a one-sentence summary of the first paragraph of the text. </a:t>
            </a:r>
            <a:endParaRPr lang="en-IE" b="1" dirty="0">
              <a:solidFill>
                <a:schemeClr val="bg1"/>
              </a:solidFill>
            </a:endParaRPr>
          </a:p>
        </p:txBody>
      </p:sp>
    </p:spTree>
    <p:extLst>
      <p:ext uri="{BB962C8B-B14F-4D97-AF65-F5344CB8AC3E}">
        <p14:creationId xmlns:p14="http://schemas.microsoft.com/office/powerpoint/2010/main" val="3881762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Discussion: Task 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Brainstorm with a partner: </a:t>
            </a:r>
            <a:r>
              <a:rPr lang="en-GB" b="1" dirty="0"/>
              <a:t>Why is it important to cite the sources you have used in your academic writing?</a:t>
            </a:r>
            <a:r>
              <a:rPr lang="en-GB" dirty="0"/>
              <a:t> You can use the box below to make notes.</a:t>
            </a:r>
            <a:endParaRPr lang="en-IE" dirty="0"/>
          </a:p>
        </p:txBody>
      </p:sp>
      <p:pic>
        <p:nvPicPr>
          <p:cNvPr id="4" name="Picture 3">
            <a:extLst>
              <a:ext uri="{FF2B5EF4-FFF2-40B4-BE49-F238E27FC236}">
                <a16:creationId xmlns:a16="http://schemas.microsoft.com/office/drawing/2014/main" id="{F1CBC5F7-0112-9045-99A4-A49519F66DE6}"/>
              </a:ext>
            </a:extLst>
          </p:cNvPr>
          <p:cNvPicPr>
            <a:picLocks noChangeAspect="1"/>
          </p:cNvPicPr>
          <p:nvPr/>
        </p:nvPicPr>
        <p:blipFill>
          <a:blip r:embed="rId3"/>
          <a:stretch>
            <a:fillRect/>
          </a:stretch>
        </p:blipFill>
        <p:spPr>
          <a:xfrm>
            <a:off x="591303" y="2406973"/>
            <a:ext cx="3632200" cy="25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9330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4833C4F6-C6CA-2149-BC3A-B5E4CE3EC18F}"/>
              </a:ext>
            </a:extLst>
          </p:cNvPr>
          <p:cNvGraphicFramePr>
            <a:graphicFrameLocks noGrp="1"/>
          </p:cNvGraphicFramePr>
          <p:nvPr>
            <p:ph idx="1"/>
          </p:nvPr>
        </p:nvGraphicFramePr>
        <p:xfrm>
          <a:off x="0" y="1075766"/>
          <a:ext cx="7408190" cy="3152558"/>
        </p:xfrm>
        <a:graphic>
          <a:graphicData uri="http://schemas.openxmlformats.org/drawingml/2006/table">
            <a:tbl>
              <a:tblPr firstRow="1" firstCol="1" bandRow="1">
                <a:tableStyleId>{0660B408-B3CF-4A94-85FC-2B1E0A45F4A2}</a:tableStyleId>
              </a:tblPr>
              <a:tblGrid>
                <a:gridCol w="7408190">
                  <a:extLst>
                    <a:ext uri="{9D8B030D-6E8A-4147-A177-3AD203B41FA5}">
                      <a16:colId xmlns:a16="http://schemas.microsoft.com/office/drawing/2014/main" val="1573422273"/>
                    </a:ext>
                  </a:extLst>
                </a:gridCol>
              </a:tblGrid>
              <a:tr h="670321">
                <a:tc>
                  <a:txBody>
                    <a:bodyPr/>
                    <a:lstStyle/>
                    <a:p>
                      <a:pPr>
                        <a:lnSpc>
                          <a:spcPct val="107000"/>
                        </a:lnSpc>
                        <a:spcBef>
                          <a:spcPts val="600"/>
                        </a:spcBef>
                        <a:spcAft>
                          <a:spcPts val="600"/>
                        </a:spcAft>
                      </a:pPr>
                      <a:r>
                        <a:rPr lang="en-GB" sz="1800" dirty="0">
                          <a:effectLst/>
                        </a:rPr>
                        <a:t>Original text (from an article called “Language as academic purpose”, written in 2004 by Professor Joan Turner)</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9267275"/>
                  </a:ext>
                </a:extLst>
              </a:tr>
              <a:tr h="2482237">
                <a:tc>
                  <a:txBody>
                    <a:bodyPr/>
                    <a:lstStyle/>
                    <a:p>
                      <a:pPr>
                        <a:lnSpc>
                          <a:spcPct val="107000"/>
                        </a:lnSpc>
                        <a:spcBef>
                          <a:spcPts val="600"/>
                        </a:spcBef>
                        <a:spcAft>
                          <a:spcPts val="600"/>
                        </a:spcAft>
                      </a:pPr>
                      <a:r>
                        <a:rPr lang="en-GB" sz="1800" dirty="0">
                          <a:effectLst/>
                        </a:rPr>
                        <a:t>In the humanities and social sciences, especially, it is the quality of engagement with the intellectual subject matter that is crucial. Such quality is determined not only by familiarity with the kinds of questions that the disciplinary discourse asks and the analytical terms that are its theoretical signposts, but also by the ability to manipulate a wide range of vocabulary and structures and not have the ‘quality’ of the argument ‘marred’ by infelicities of style and expression. (p. 103)</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525935"/>
                  </a:ext>
                </a:extLst>
              </a:tr>
            </a:tbl>
          </a:graphicData>
        </a:graphic>
      </p:graphicFrame>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Read these three pieces of text and answer the questions that follow.</a:t>
            </a:r>
            <a:endParaRPr lang="en-IE" dirty="0"/>
          </a:p>
        </p:txBody>
      </p:sp>
      <p:graphicFrame>
        <p:nvGraphicFramePr>
          <p:cNvPr id="6" name="Table 5">
            <a:extLst>
              <a:ext uri="{FF2B5EF4-FFF2-40B4-BE49-F238E27FC236}">
                <a16:creationId xmlns:a16="http://schemas.microsoft.com/office/drawing/2014/main" id="{C67E42ED-9C76-AC4E-858D-E218C0650FE2}"/>
              </a:ext>
            </a:extLst>
          </p:cNvPr>
          <p:cNvGraphicFramePr>
            <a:graphicFrameLocks noGrp="1"/>
          </p:cNvGraphicFramePr>
          <p:nvPr/>
        </p:nvGraphicFramePr>
        <p:xfrm>
          <a:off x="0" y="4228323"/>
          <a:ext cx="7408190" cy="1300590"/>
        </p:xfrm>
        <a:graphic>
          <a:graphicData uri="http://schemas.openxmlformats.org/drawingml/2006/table">
            <a:tbl>
              <a:tblPr firstRow="1" firstCol="1" bandRow="1">
                <a:tableStyleId>{46F890A9-2807-4EBB-B81D-B2AA78EC7F39}</a:tableStyleId>
              </a:tblPr>
              <a:tblGrid>
                <a:gridCol w="7408190">
                  <a:extLst>
                    <a:ext uri="{9D8B030D-6E8A-4147-A177-3AD203B41FA5}">
                      <a16:colId xmlns:a16="http://schemas.microsoft.com/office/drawing/2014/main" val="2656544352"/>
                    </a:ext>
                  </a:extLst>
                </a:gridCol>
              </a:tblGrid>
              <a:tr h="420099">
                <a:tc>
                  <a:txBody>
                    <a:bodyPr/>
                    <a:lstStyle/>
                    <a:p>
                      <a:pPr>
                        <a:lnSpc>
                          <a:spcPct val="107000"/>
                        </a:lnSpc>
                        <a:spcBef>
                          <a:spcPts val="600"/>
                        </a:spcBef>
                        <a:spcAft>
                          <a:spcPts val="600"/>
                        </a:spcAft>
                      </a:pPr>
                      <a:r>
                        <a:rPr lang="en-GB" sz="1800">
                          <a:effectLst/>
                        </a:rPr>
                        <a:t>In-text citation (from the body of a student’s essay)</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22303572"/>
                  </a:ext>
                </a:extLst>
              </a:tr>
              <a:tr h="863260">
                <a:tc>
                  <a:txBody>
                    <a:bodyPr/>
                    <a:lstStyle/>
                    <a:p>
                      <a:pPr>
                        <a:lnSpc>
                          <a:spcPct val="107000"/>
                        </a:lnSpc>
                        <a:spcBef>
                          <a:spcPts val="600"/>
                        </a:spcBef>
                        <a:spcAft>
                          <a:spcPts val="600"/>
                        </a:spcAft>
                      </a:pPr>
                      <a:r>
                        <a:rPr lang="en-GB" sz="1800" dirty="0">
                          <a:effectLst/>
                        </a:rPr>
                        <a:t>According to Turner (2004), the quality of academic writing depends on language skill as well as in-depth understanding of the subject being studied.</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5906716"/>
                  </a:ext>
                </a:extLst>
              </a:tr>
            </a:tbl>
          </a:graphicData>
        </a:graphic>
      </p:graphicFrame>
      <p:graphicFrame>
        <p:nvGraphicFramePr>
          <p:cNvPr id="9" name="Table 8">
            <a:extLst>
              <a:ext uri="{FF2B5EF4-FFF2-40B4-BE49-F238E27FC236}">
                <a16:creationId xmlns:a16="http://schemas.microsoft.com/office/drawing/2014/main" id="{45A6FB0F-46D6-4244-BEAE-8813751D54E1}"/>
              </a:ext>
            </a:extLst>
          </p:cNvPr>
          <p:cNvGraphicFramePr>
            <a:graphicFrameLocks noGrp="1"/>
          </p:cNvGraphicFramePr>
          <p:nvPr>
            <p:extLst>
              <p:ext uri="{D42A27DB-BD31-4B8C-83A1-F6EECF244321}">
                <p14:modId xmlns:p14="http://schemas.microsoft.com/office/powerpoint/2010/main" val="3257782161"/>
              </p:ext>
            </p:extLst>
          </p:nvPr>
        </p:nvGraphicFramePr>
        <p:xfrm>
          <a:off x="0" y="5513673"/>
          <a:ext cx="7408190" cy="1344327"/>
        </p:xfrm>
        <a:graphic>
          <a:graphicData uri="http://schemas.openxmlformats.org/drawingml/2006/table">
            <a:tbl>
              <a:tblPr firstRow="1" firstCol="1" bandRow="1">
                <a:tableStyleId>{5202B0CA-FC54-4496-8BCA-5EF66A818D29}</a:tableStyleId>
              </a:tblPr>
              <a:tblGrid>
                <a:gridCol w="7408190">
                  <a:extLst>
                    <a:ext uri="{9D8B030D-6E8A-4147-A177-3AD203B41FA5}">
                      <a16:colId xmlns:a16="http://schemas.microsoft.com/office/drawing/2014/main" val="1365870956"/>
                    </a:ext>
                  </a:extLst>
                </a:gridCol>
              </a:tblGrid>
              <a:tr h="561283">
                <a:tc>
                  <a:txBody>
                    <a:bodyPr/>
                    <a:lstStyle/>
                    <a:p>
                      <a:pPr>
                        <a:lnSpc>
                          <a:spcPct val="107000"/>
                        </a:lnSpc>
                        <a:spcBef>
                          <a:spcPts val="600"/>
                        </a:spcBef>
                        <a:spcAft>
                          <a:spcPts val="600"/>
                        </a:spcAft>
                      </a:pPr>
                      <a:r>
                        <a:rPr lang="en-GB" sz="1800" dirty="0">
                          <a:effectLst/>
                        </a:rPr>
                        <a:t>Reference List entry (from the end of a student’s essay)</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1596067"/>
                  </a:ext>
                </a:extLst>
              </a:tr>
              <a:tr h="783044">
                <a:tc>
                  <a:txBody>
                    <a:bodyPr/>
                    <a:lstStyle/>
                    <a:p>
                      <a:pPr>
                        <a:lnSpc>
                          <a:spcPct val="107000"/>
                        </a:lnSpc>
                        <a:spcBef>
                          <a:spcPts val="600"/>
                        </a:spcBef>
                        <a:spcAft>
                          <a:spcPts val="600"/>
                        </a:spcAft>
                      </a:pPr>
                      <a:r>
                        <a:rPr lang="en-GB" sz="1800" dirty="0">
                          <a:effectLst/>
                        </a:rPr>
                        <a:t>Turner, J. (2004). </a:t>
                      </a:r>
                      <a:r>
                        <a:rPr lang="en-GB" sz="1800" dirty="0" smtClean="0">
                          <a:effectLst/>
                        </a:rPr>
                        <a:t>Language </a:t>
                      </a:r>
                      <a:r>
                        <a:rPr lang="en-GB" sz="1800" dirty="0">
                          <a:effectLst/>
                        </a:rPr>
                        <a:t>as academic purpose. </a:t>
                      </a:r>
                      <a:r>
                        <a:rPr lang="en-GB" sz="1800" i="1" dirty="0">
                          <a:effectLst/>
                        </a:rPr>
                        <a:t>Journal of English for Academic Purposes</a:t>
                      </a:r>
                      <a:r>
                        <a:rPr lang="en-GB" sz="1800" dirty="0">
                          <a:effectLst/>
                        </a:rPr>
                        <a:t>, 3, 95-109.</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6579976"/>
                  </a:ext>
                </a:extLst>
              </a:tr>
            </a:tbl>
          </a:graphicData>
        </a:graphic>
      </p:graphicFrame>
      <p:sp>
        <p:nvSpPr>
          <p:cNvPr id="10" name="Rectangle 9">
            <a:extLst>
              <a:ext uri="{FF2B5EF4-FFF2-40B4-BE49-F238E27FC236}">
                <a16:creationId xmlns:a16="http://schemas.microsoft.com/office/drawing/2014/main" id="{89C36883-234C-7240-833F-856030C34443}"/>
              </a:ext>
            </a:extLst>
          </p:cNvPr>
          <p:cNvSpPr/>
          <p:nvPr/>
        </p:nvSpPr>
        <p:spPr>
          <a:xfrm>
            <a:off x="7408190" y="1156710"/>
            <a:ext cx="4783810" cy="4264244"/>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342900" indent="-342900">
              <a:lnSpc>
                <a:spcPct val="107000"/>
              </a:lnSpc>
              <a:spcAft>
                <a:spcPts val="800"/>
              </a:spcAft>
              <a:buFont typeface="+mj-lt"/>
              <a:buAutoNum type="arabicPeriod"/>
            </a:pPr>
            <a:r>
              <a:rPr lang="en-GB" b="1" dirty="0">
                <a:ea typeface="Calibri" panose="020F0502020204030204" pitchFamily="34" charset="0"/>
                <a:cs typeface="Times New Roman" panose="02020603050405020304" pitchFamily="18" charset="0"/>
              </a:rPr>
              <a:t>Has this student used direct quotation, paraphrase or summary?</a:t>
            </a:r>
          </a:p>
          <a:p>
            <a:pPr marL="342900" indent="-342900">
              <a:lnSpc>
                <a:spcPct val="107000"/>
              </a:lnSpc>
              <a:spcAft>
                <a:spcPts val="800"/>
              </a:spcAft>
              <a:buFont typeface="+mj-lt"/>
              <a:buAutoNum type="arabicPeriod"/>
            </a:pPr>
            <a:endParaRPr lang="en-GB" dirty="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en-GB" dirty="0">
                <a:ea typeface="Calibri" panose="020F0502020204030204" pitchFamily="34" charset="0"/>
                <a:cs typeface="Times New Roman" panose="02020603050405020304" pitchFamily="18" charset="0"/>
              </a:rPr>
              <a:t>What information about the source is provided in the in-text citation? Why is so little information provided?</a:t>
            </a:r>
          </a:p>
          <a:p>
            <a:pPr marL="342900" indent="-342900">
              <a:lnSpc>
                <a:spcPct val="107000"/>
              </a:lnSpc>
              <a:spcAft>
                <a:spcPts val="800"/>
              </a:spcAft>
              <a:buFont typeface="+mj-lt"/>
              <a:buAutoNum type="arabicPeriod"/>
            </a:pPr>
            <a:endParaRPr lang="en-GB" dirty="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endParaRPr lang="en-GB" dirty="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en-GB" dirty="0">
                <a:ea typeface="Calibri" panose="020F0502020204030204" pitchFamily="34" charset="0"/>
                <a:cs typeface="Times New Roman" panose="02020603050405020304" pitchFamily="18" charset="0"/>
              </a:rPr>
              <a:t>What information about the source is provided in the Reference List? Why is this information more detailed? </a:t>
            </a:r>
          </a:p>
          <a:p>
            <a:pPr>
              <a:lnSpc>
                <a:spcPct val="107000"/>
              </a:lnSpc>
              <a:spcAft>
                <a:spcPts val="800"/>
              </a:spcAft>
            </a:pPr>
            <a:endParaRPr lang="en-GB"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651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4"/>
            </a:pPr>
            <a:r>
              <a:rPr lang="en-GB" dirty="0"/>
              <a:t>Fill in the boxes below, using the words/phrases provided. One has been done for you as an example. </a:t>
            </a:r>
            <a:endParaRPr lang="en-IE" dirty="0"/>
          </a:p>
        </p:txBody>
      </p:sp>
      <p:sp>
        <p:nvSpPr>
          <p:cNvPr id="4" name="Rounded Rectangle 3">
            <a:extLst>
              <a:ext uri="{FF2B5EF4-FFF2-40B4-BE49-F238E27FC236}">
                <a16:creationId xmlns:a16="http://schemas.microsoft.com/office/drawing/2014/main" id="{8B01DEFB-56CA-5D4C-AE98-28DA7DE21B0B}"/>
              </a:ext>
            </a:extLst>
          </p:cNvPr>
          <p:cNvSpPr/>
          <p:nvPr/>
        </p:nvSpPr>
        <p:spPr>
          <a:xfrm>
            <a:off x="4182035" y="2257309"/>
            <a:ext cx="3267635" cy="83371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According to Turner (2004), </a:t>
            </a:r>
          </a:p>
        </p:txBody>
      </p:sp>
      <p:sp>
        <p:nvSpPr>
          <p:cNvPr id="6" name="Rounded Rectangle 5">
            <a:extLst>
              <a:ext uri="{FF2B5EF4-FFF2-40B4-BE49-F238E27FC236}">
                <a16:creationId xmlns:a16="http://schemas.microsoft.com/office/drawing/2014/main" id="{CB740AE5-7F49-CF4C-AD82-9BA72FF9EB80}"/>
              </a:ext>
            </a:extLst>
          </p:cNvPr>
          <p:cNvSpPr/>
          <p:nvPr/>
        </p:nvSpPr>
        <p:spPr>
          <a:xfrm>
            <a:off x="753035" y="4921623"/>
            <a:ext cx="11196918" cy="75303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Turner, J. (2004). English as academic purpose. </a:t>
            </a:r>
            <a:r>
              <a:rPr lang="en-GB" i="1" dirty="0"/>
              <a:t>Journal of English for Academic Purposes</a:t>
            </a:r>
            <a:r>
              <a:rPr lang="en-GB" dirty="0"/>
              <a:t>, </a:t>
            </a:r>
            <a:r>
              <a:rPr lang="en-GB" i="1" dirty="0"/>
              <a:t>3</a:t>
            </a:r>
            <a:r>
              <a:rPr lang="en-GB" dirty="0"/>
              <a:t>, 95-109</a:t>
            </a:r>
            <a:r>
              <a:rPr lang="en-IE" dirty="0"/>
              <a:t>.</a:t>
            </a:r>
            <a:endParaRPr lang="en-US" dirty="0"/>
          </a:p>
        </p:txBody>
      </p:sp>
      <p:sp>
        <p:nvSpPr>
          <p:cNvPr id="9" name="Left Brace 8">
            <a:extLst>
              <a:ext uri="{FF2B5EF4-FFF2-40B4-BE49-F238E27FC236}">
                <a16:creationId xmlns:a16="http://schemas.microsoft.com/office/drawing/2014/main" id="{A348AC81-0BE7-534F-A5DC-21C206D205B9}"/>
              </a:ext>
            </a:extLst>
          </p:cNvPr>
          <p:cNvSpPr/>
          <p:nvPr/>
        </p:nvSpPr>
        <p:spPr>
          <a:xfrm rot="16200000">
            <a:off x="4629150" y="2153934"/>
            <a:ext cx="753036" cy="1620371"/>
          </a:xfrm>
          <a:prstGeom prst="leftBrace">
            <a:avLst>
              <a:gd name="adj1" fmla="val 8333"/>
              <a:gd name="adj2" fmla="val 48529"/>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23B6D4E-029A-BA49-AFDD-F0E131A51381}"/>
              </a:ext>
            </a:extLst>
          </p:cNvPr>
          <p:cNvSpPr/>
          <p:nvPr/>
        </p:nvSpPr>
        <p:spPr>
          <a:xfrm>
            <a:off x="3808880" y="3429000"/>
            <a:ext cx="2393576"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Reporting structure</a:t>
            </a:r>
          </a:p>
        </p:txBody>
      </p:sp>
      <p:sp>
        <p:nvSpPr>
          <p:cNvPr id="11" name="Rounded Rectangle 10">
            <a:extLst>
              <a:ext uri="{FF2B5EF4-FFF2-40B4-BE49-F238E27FC236}">
                <a16:creationId xmlns:a16="http://schemas.microsoft.com/office/drawing/2014/main" id="{28D30797-13C7-3842-B5A9-C51F53398FB7}"/>
              </a:ext>
            </a:extLst>
          </p:cNvPr>
          <p:cNvSpPr/>
          <p:nvPr/>
        </p:nvSpPr>
        <p:spPr>
          <a:xfrm>
            <a:off x="7091083" y="3427202"/>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72DFFC91-87FE-3848-93B4-5F8F577F1858}"/>
              </a:ext>
            </a:extLst>
          </p:cNvPr>
          <p:cNvCxnSpPr>
            <a:cxnSpLocks/>
            <a:stCxn id="11" idx="0"/>
          </p:cNvCxnSpPr>
          <p:nvPr/>
        </p:nvCxnSpPr>
        <p:spPr>
          <a:xfrm flipH="1" flipV="1">
            <a:off x="7247965" y="2828810"/>
            <a:ext cx="1225924" cy="5983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DDE69894-AD58-5042-8211-25EF07691280}"/>
              </a:ext>
            </a:extLst>
          </p:cNvPr>
          <p:cNvSpPr/>
          <p:nvPr/>
        </p:nvSpPr>
        <p:spPr>
          <a:xfrm>
            <a:off x="7351059" y="1379889"/>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F334D663-A22A-7246-9737-F15D1EAC8B18}"/>
              </a:ext>
            </a:extLst>
          </p:cNvPr>
          <p:cNvCxnSpPr>
            <a:cxnSpLocks/>
            <a:stCxn id="17" idx="2"/>
          </p:cNvCxnSpPr>
          <p:nvPr/>
        </p:nvCxnSpPr>
        <p:spPr>
          <a:xfrm flipH="1">
            <a:off x="6351494" y="1958113"/>
            <a:ext cx="2382371" cy="5983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B5577A72-6E77-C148-8AB5-A7446EB7343C}"/>
              </a:ext>
            </a:extLst>
          </p:cNvPr>
          <p:cNvSpPr/>
          <p:nvPr/>
        </p:nvSpPr>
        <p:spPr>
          <a:xfrm>
            <a:off x="3436844" y="4097990"/>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Arrow Connector 21">
            <a:extLst>
              <a:ext uri="{FF2B5EF4-FFF2-40B4-BE49-F238E27FC236}">
                <a16:creationId xmlns:a16="http://schemas.microsoft.com/office/drawing/2014/main" id="{FA155A27-EA1E-4D4D-BFF3-DFF2527A775D}"/>
              </a:ext>
            </a:extLst>
          </p:cNvPr>
          <p:cNvCxnSpPr>
            <a:cxnSpLocks/>
            <a:stCxn id="21" idx="2"/>
          </p:cNvCxnSpPr>
          <p:nvPr/>
        </p:nvCxnSpPr>
        <p:spPr>
          <a:xfrm flipH="1">
            <a:off x="4640356" y="4676214"/>
            <a:ext cx="179294" cy="52263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4E02EDE0-5624-6D49-B2C4-6B5634A4D5CD}"/>
              </a:ext>
            </a:extLst>
          </p:cNvPr>
          <p:cNvSpPr/>
          <p:nvPr/>
        </p:nvSpPr>
        <p:spPr>
          <a:xfrm>
            <a:off x="3330388" y="6054537"/>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E6FAF0F7-FD7C-B049-A16A-EFCC8638914C}"/>
              </a:ext>
            </a:extLst>
          </p:cNvPr>
          <p:cNvCxnSpPr>
            <a:cxnSpLocks/>
            <a:stCxn id="24" idx="0"/>
          </p:cNvCxnSpPr>
          <p:nvPr/>
        </p:nvCxnSpPr>
        <p:spPr>
          <a:xfrm flipH="1" flipV="1">
            <a:off x="2460812" y="5509207"/>
            <a:ext cx="2252382" cy="5453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D8C10707-8CB0-DB4E-B503-E0C7E8ECF578}"/>
              </a:ext>
            </a:extLst>
          </p:cNvPr>
          <p:cNvSpPr/>
          <p:nvPr/>
        </p:nvSpPr>
        <p:spPr>
          <a:xfrm>
            <a:off x="224118" y="6052972"/>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a:extLst>
              <a:ext uri="{FF2B5EF4-FFF2-40B4-BE49-F238E27FC236}">
                <a16:creationId xmlns:a16="http://schemas.microsoft.com/office/drawing/2014/main" id="{E093197B-1882-934B-8683-00D612825E5B}"/>
              </a:ext>
            </a:extLst>
          </p:cNvPr>
          <p:cNvCxnSpPr>
            <a:cxnSpLocks/>
            <a:stCxn id="27" idx="0"/>
          </p:cNvCxnSpPr>
          <p:nvPr/>
        </p:nvCxnSpPr>
        <p:spPr>
          <a:xfrm flipV="1">
            <a:off x="1606924" y="5476546"/>
            <a:ext cx="132230" cy="5764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012C112-8E27-F648-968C-3BE8C10EE931}"/>
              </a:ext>
            </a:extLst>
          </p:cNvPr>
          <p:cNvSpPr/>
          <p:nvPr/>
        </p:nvSpPr>
        <p:spPr>
          <a:xfrm>
            <a:off x="8955742" y="6052972"/>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2" name="Straight Arrow Connector 31">
            <a:extLst>
              <a:ext uri="{FF2B5EF4-FFF2-40B4-BE49-F238E27FC236}">
                <a16:creationId xmlns:a16="http://schemas.microsoft.com/office/drawing/2014/main" id="{A31B99ED-1639-1549-917E-8BC703723091}"/>
              </a:ext>
            </a:extLst>
          </p:cNvPr>
          <p:cNvCxnSpPr>
            <a:cxnSpLocks/>
            <a:stCxn id="31" idx="0"/>
          </p:cNvCxnSpPr>
          <p:nvPr/>
        </p:nvCxnSpPr>
        <p:spPr>
          <a:xfrm flipV="1">
            <a:off x="10338548" y="5476546"/>
            <a:ext cx="445993" cy="5764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a:extLst>
              <a:ext uri="{FF2B5EF4-FFF2-40B4-BE49-F238E27FC236}">
                <a16:creationId xmlns:a16="http://schemas.microsoft.com/office/drawing/2014/main" id="{73B87429-D30B-A544-B921-A07763BE5BE6}"/>
              </a:ext>
            </a:extLst>
          </p:cNvPr>
          <p:cNvSpPr/>
          <p:nvPr/>
        </p:nvSpPr>
        <p:spPr>
          <a:xfrm>
            <a:off x="307041" y="4157826"/>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Arrow Connector 36">
            <a:extLst>
              <a:ext uri="{FF2B5EF4-FFF2-40B4-BE49-F238E27FC236}">
                <a16:creationId xmlns:a16="http://schemas.microsoft.com/office/drawing/2014/main" id="{9DA35ED1-3D53-0D4F-9DD3-1663CD8E712C}"/>
              </a:ext>
            </a:extLst>
          </p:cNvPr>
          <p:cNvCxnSpPr>
            <a:cxnSpLocks/>
            <a:stCxn id="36" idx="2"/>
          </p:cNvCxnSpPr>
          <p:nvPr/>
        </p:nvCxnSpPr>
        <p:spPr>
          <a:xfrm flipH="1">
            <a:off x="1510553" y="4736050"/>
            <a:ext cx="179294" cy="52263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BFCAFE04-5642-1F4A-88B5-A884A7C7D449}"/>
              </a:ext>
            </a:extLst>
          </p:cNvPr>
          <p:cNvSpPr/>
          <p:nvPr/>
        </p:nvSpPr>
        <p:spPr>
          <a:xfrm>
            <a:off x="7212667" y="4153259"/>
            <a:ext cx="2765612"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traight Arrow Connector 38">
            <a:extLst>
              <a:ext uri="{FF2B5EF4-FFF2-40B4-BE49-F238E27FC236}">
                <a16:creationId xmlns:a16="http://schemas.microsoft.com/office/drawing/2014/main" id="{554C95E6-4DFB-7340-9182-8F8DEE185AEB}"/>
              </a:ext>
            </a:extLst>
          </p:cNvPr>
          <p:cNvCxnSpPr>
            <a:cxnSpLocks/>
            <a:stCxn id="38" idx="2"/>
          </p:cNvCxnSpPr>
          <p:nvPr/>
        </p:nvCxnSpPr>
        <p:spPr>
          <a:xfrm flipH="1">
            <a:off x="8416179" y="4731483"/>
            <a:ext cx="179294" cy="52263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0" name="Rounded Rectangle 39">
            <a:extLst>
              <a:ext uri="{FF2B5EF4-FFF2-40B4-BE49-F238E27FC236}">
                <a16:creationId xmlns:a16="http://schemas.microsoft.com/office/drawing/2014/main" id="{52843FC7-07C0-3F48-BE48-0348A2E2C0AD}"/>
              </a:ext>
            </a:extLst>
          </p:cNvPr>
          <p:cNvSpPr/>
          <p:nvPr/>
        </p:nvSpPr>
        <p:spPr>
          <a:xfrm>
            <a:off x="10116670" y="4163030"/>
            <a:ext cx="2098861" cy="578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1" name="Straight Arrow Connector 40">
            <a:extLst>
              <a:ext uri="{FF2B5EF4-FFF2-40B4-BE49-F238E27FC236}">
                <a16:creationId xmlns:a16="http://schemas.microsoft.com/office/drawing/2014/main" id="{6B670E18-49E7-DC42-BE5F-FF0B34EDD014}"/>
              </a:ext>
            </a:extLst>
          </p:cNvPr>
          <p:cNvCxnSpPr>
            <a:cxnSpLocks/>
            <a:stCxn id="40" idx="2"/>
          </p:cNvCxnSpPr>
          <p:nvPr/>
        </p:nvCxnSpPr>
        <p:spPr>
          <a:xfrm>
            <a:off x="11166101" y="4741254"/>
            <a:ext cx="169770" cy="457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0193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1" y="1075765"/>
            <a:ext cx="12191999" cy="5782235"/>
          </a:xfrm>
        </p:spPr>
        <p:style>
          <a:lnRef idx="0">
            <a:schemeClr val="dk1"/>
          </a:lnRef>
          <a:fillRef idx="3">
            <a:schemeClr val="dk1"/>
          </a:fillRef>
          <a:effectRef idx="3">
            <a:schemeClr val="dk1"/>
          </a:effectRef>
          <a:fontRef idx="minor">
            <a:schemeClr val="lt1"/>
          </a:fontRef>
        </p:style>
        <p:txBody>
          <a:bodyPr>
            <a:noAutofit/>
          </a:bodyPr>
          <a:lstStyle/>
          <a:p>
            <a:pPr marL="0" indent="0">
              <a:buNone/>
            </a:pPr>
            <a:r>
              <a:rPr lang="en-GB" b="1" dirty="0"/>
              <a:t>For the reader of the paper, the “journey” to find the writer’s sources follows this path:</a:t>
            </a:r>
          </a:p>
        </p:txBody>
      </p:sp>
      <p:graphicFrame>
        <p:nvGraphicFramePr>
          <p:cNvPr id="6" name="Diagram 5">
            <a:extLst>
              <a:ext uri="{FF2B5EF4-FFF2-40B4-BE49-F238E27FC236}">
                <a16:creationId xmlns:a16="http://schemas.microsoft.com/office/drawing/2014/main" id="{D856B76E-8690-FB41-B40E-E07ABB9D9CA9}"/>
              </a:ext>
            </a:extLst>
          </p:cNvPr>
          <p:cNvGraphicFramePr/>
          <p:nvPr>
            <p:extLst/>
          </p:nvPr>
        </p:nvGraphicFramePr>
        <p:xfrm>
          <a:off x="0" y="356596"/>
          <a:ext cx="12191998" cy="42557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252344" y="0"/>
            <a:ext cx="10687125" cy="1075765"/>
          </a:xfrm>
        </p:spPr>
        <p:txBody>
          <a:bodyPr>
            <a:normAutofit/>
          </a:bodyPr>
          <a:lstStyle/>
          <a:p>
            <a:r>
              <a:rPr lang="en-US" b="1" dirty="0"/>
              <a:t>Integrating Sources: Journey</a:t>
            </a: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238302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Integrating Sources: Journey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1" y="1075765"/>
            <a:ext cx="12191999" cy="5782235"/>
          </a:xfrm>
        </p:spPr>
        <p:style>
          <a:lnRef idx="0">
            <a:schemeClr val="dk1"/>
          </a:lnRef>
          <a:fillRef idx="3">
            <a:schemeClr val="dk1"/>
          </a:fillRef>
          <a:effectRef idx="3">
            <a:schemeClr val="dk1"/>
          </a:effectRef>
          <a:fontRef idx="minor">
            <a:schemeClr val="lt1"/>
          </a:fontRef>
        </p:style>
        <p:txBody>
          <a:bodyPr>
            <a:noAutofit/>
          </a:bodyPr>
          <a:lstStyle/>
          <a:p>
            <a:pPr marL="0" indent="0">
              <a:buNone/>
            </a:pPr>
            <a:r>
              <a:rPr lang="en-GB" dirty="0"/>
              <a:t>For the reader of the paper, the “journey” to find the writer’s sources follows this path: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IE" dirty="0"/>
          </a:p>
          <a:p>
            <a:pPr>
              <a:buFont typeface="+mj-lt"/>
              <a:buAutoNum type="arabicPeriod"/>
            </a:pPr>
            <a:r>
              <a:rPr lang="en-GB" sz="2400" b="1" dirty="0">
                <a:solidFill>
                  <a:schemeClr val="tx1"/>
                </a:solidFill>
              </a:rPr>
              <a:t>The reader starts by reading the essay.</a:t>
            </a:r>
            <a:endParaRPr lang="en-IE" sz="2400" b="1" dirty="0">
              <a:solidFill>
                <a:schemeClr val="tx1"/>
              </a:solidFill>
            </a:endParaRPr>
          </a:p>
        </p:txBody>
      </p:sp>
      <p:graphicFrame>
        <p:nvGraphicFramePr>
          <p:cNvPr id="6" name="Diagram 5">
            <a:extLst>
              <a:ext uri="{FF2B5EF4-FFF2-40B4-BE49-F238E27FC236}">
                <a16:creationId xmlns:a16="http://schemas.microsoft.com/office/drawing/2014/main" id="{D856B76E-8690-FB41-B40E-E07ABB9D9CA9}"/>
              </a:ext>
            </a:extLst>
          </p:cNvPr>
          <p:cNvGraphicFramePr/>
          <p:nvPr/>
        </p:nvGraphicFramePr>
        <p:xfrm>
          <a:off x="0" y="356596"/>
          <a:ext cx="12191998" cy="4255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6366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Integrating Sources: Journey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1" y="1075765"/>
            <a:ext cx="12191999" cy="5782235"/>
          </a:xfrm>
        </p:spPr>
        <p:style>
          <a:lnRef idx="0">
            <a:schemeClr val="dk1"/>
          </a:lnRef>
          <a:fillRef idx="3">
            <a:schemeClr val="dk1"/>
          </a:fillRef>
          <a:effectRef idx="3">
            <a:schemeClr val="dk1"/>
          </a:effectRef>
          <a:fontRef idx="minor">
            <a:schemeClr val="lt1"/>
          </a:fontRef>
        </p:style>
        <p:txBody>
          <a:bodyPr>
            <a:noAutofit/>
          </a:bodyPr>
          <a:lstStyle/>
          <a:p>
            <a:pPr marL="0" indent="0">
              <a:buNone/>
            </a:pPr>
            <a:r>
              <a:rPr lang="en-GB" dirty="0"/>
              <a:t>For the reader of the paper, the “journey” to find the writer’s sources follows this path: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IE" dirty="0"/>
          </a:p>
          <a:p>
            <a:pPr>
              <a:buFont typeface="+mj-lt"/>
              <a:buAutoNum type="arabicPeriod"/>
            </a:pPr>
            <a:r>
              <a:rPr lang="en-GB" sz="2400" dirty="0">
                <a:solidFill>
                  <a:schemeClr val="tx1">
                    <a:lumMod val="50000"/>
                  </a:schemeClr>
                </a:solidFill>
              </a:rPr>
              <a:t>The reader starts by reading the essay.</a:t>
            </a:r>
            <a:endParaRPr lang="en-IE" sz="2400" dirty="0">
              <a:solidFill>
                <a:schemeClr val="tx1">
                  <a:lumMod val="50000"/>
                </a:schemeClr>
              </a:solidFill>
            </a:endParaRPr>
          </a:p>
          <a:p>
            <a:pPr>
              <a:buFont typeface="+mj-lt"/>
              <a:buAutoNum type="arabicPeriod"/>
            </a:pPr>
            <a:r>
              <a:rPr lang="en-GB" sz="2400" b="1" dirty="0">
                <a:solidFill>
                  <a:schemeClr val="tx1"/>
                </a:solidFill>
              </a:rPr>
              <a:t>When the reader finds an in-text citation, it is clear that the writer is referring to information/ideas from a source.</a:t>
            </a:r>
            <a:endParaRPr lang="en-IE" sz="2400" b="1" dirty="0">
              <a:solidFill>
                <a:schemeClr val="tx1"/>
              </a:solidFill>
            </a:endParaRPr>
          </a:p>
        </p:txBody>
      </p:sp>
      <p:graphicFrame>
        <p:nvGraphicFramePr>
          <p:cNvPr id="6" name="Diagram 5">
            <a:extLst>
              <a:ext uri="{FF2B5EF4-FFF2-40B4-BE49-F238E27FC236}">
                <a16:creationId xmlns:a16="http://schemas.microsoft.com/office/drawing/2014/main" id="{D856B76E-8690-FB41-B40E-E07ABB9D9CA9}"/>
              </a:ext>
            </a:extLst>
          </p:cNvPr>
          <p:cNvGraphicFramePr/>
          <p:nvPr>
            <p:extLst/>
          </p:nvPr>
        </p:nvGraphicFramePr>
        <p:xfrm>
          <a:off x="0" y="356596"/>
          <a:ext cx="12191998" cy="4255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3045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Integrating Sources: Journey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0" y="1075765"/>
            <a:ext cx="12191999" cy="5782235"/>
          </a:xfrm>
        </p:spPr>
        <p:style>
          <a:lnRef idx="0">
            <a:schemeClr val="dk1"/>
          </a:lnRef>
          <a:fillRef idx="3">
            <a:schemeClr val="dk1"/>
          </a:fillRef>
          <a:effectRef idx="3">
            <a:schemeClr val="dk1"/>
          </a:effectRef>
          <a:fontRef idx="minor">
            <a:schemeClr val="lt1"/>
          </a:fontRef>
        </p:style>
        <p:txBody>
          <a:bodyPr>
            <a:noAutofit/>
          </a:bodyPr>
          <a:lstStyle/>
          <a:p>
            <a:pPr marL="0" indent="0">
              <a:buNone/>
            </a:pPr>
            <a:r>
              <a:rPr lang="en-GB" dirty="0"/>
              <a:t>For the reader of the paper, the “journey” to find the writer’s sources follows this path: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IE" dirty="0"/>
          </a:p>
          <a:p>
            <a:pPr>
              <a:buFont typeface="+mj-lt"/>
              <a:buAutoNum type="arabicPeriod"/>
            </a:pPr>
            <a:r>
              <a:rPr lang="en-GB" sz="2400" dirty="0">
                <a:solidFill>
                  <a:schemeClr val="tx1">
                    <a:lumMod val="50000"/>
                  </a:schemeClr>
                </a:solidFill>
              </a:rPr>
              <a:t>The reader starts by reading the essay.</a:t>
            </a:r>
            <a:endParaRPr lang="en-IE" sz="2400" dirty="0">
              <a:solidFill>
                <a:schemeClr val="tx1">
                  <a:lumMod val="50000"/>
                </a:schemeClr>
              </a:solidFill>
            </a:endParaRPr>
          </a:p>
          <a:p>
            <a:pPr>
              <a:buFont typeface="+mj-lt"/>
              <a:buAutoNum type="arabicPeriod"/>
            </a:pPr>
            <a:r>
              <a:rPr lang="en-GB" sz="2400" dirty="0">
                <a:solidFill>
                  <a:schemeClr val="tx1">
                    <a:lumMod val="50000"/>
                  </a:schemeClr>
                </a:solidFill>
              </a:rPr>
              <a:t>When the reader finds an in-text citation, it is clear that the writer is referring to information/ideas from a source.</a:t>
            </a:r>
            <a:endParaRPr lang="en-IE" sz="2400" dirty="0">
              <a:solidFill>
                <a:schemeClr val="tx1">
                  <a:lumMod val="50000"/>
                </a:schemeClr>
              </a:solidFill>
            </a:endParaRPr>
          </a:p>
          <a:p>
            <a:pPr>
              <a:buFont typeface="+mj-lt"/>
              <a:buAutoNum type="arabicPeriod"/>
            </a:pPr>
            <a:r>
              <a:rPr lang="en-GB" sz="2400" b="1" dirty="0">
                <a:solidFill>
                  <a:schemeClr val="tx1"/>
                </a:solidFill>
              </a:rPr>
              <a:t>The surname and year provided in the in-text citation show the reader where to look for the detailed source information in the Reference List.</a:t>
            </a:r>
            <a:endParaRPr lang="en-IE" sz="2400" b="1" dirty="0">
              <a:solidFill>
                <a:schemeClr val="tx1"/>
              </a:solidFill>
            </a:endParaRPr>
          </a:p>
        </p:txBody>
      </p:sp>
      <p:graphicFrame>
        <p:nvGraphicFramePr>
          <p:cNvPr id="6" name="Diagram 5">
            <a:extLst>
              <a:ext uri="{FF2B5EF4-FFF2-40B4-BE49-F238E27FC236}">
                <a16:creationId xmlns:a16="http://schemas.microsoft.com/office/drawing/2014/main" id="{D856B76E-8690-FB41-B40E-E07ABB9D9CA9}"/>
              </a:ext>
            </a:extLst>
          </p:cNvPr>
          <p:cNvGraphicFramePr/>
          <p:nvPr>
            <p:extLst/>
          </p:nvPr>
        </p:nvGraphicFramePr>
        <p:xfrm>
          <a:off x="0" y="356596"/>
          <a:ext cx="12191998" cy="4255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361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Integrating Sources: Journey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0" y="1075765"/>
            <a:ext cx="12191999" cy="5782235"/>
          </a:xfrm>
        </p:spPr>
        <p:style>
          <a:lnRef idx="0">
            <a:schemeClr val="dk1"/>
          </a:lnRef>
          <a:fillRef idx="3">
            <a:schemeClr val="dk1"/>
          </a:fillRef>
          <a:effectRef idx="3">
            <a:schemeClr val="dk1"/>
          </a:effectRef>
          <a:fontRef idx="minor">
            <a:schemeClr val="lt1"/>
          </a:fontRef>
        </p:style>
        <p:txBody>
          <a:bodyPr>
            <a:noAutofit/>
          </a:bodyPr>
          <a:lstStyle/>
          <a:p>
            <a:pPr marL="0" indent="0">
              <a:buNone/>
            </a:pPr>
            <a:r>
              <a:rPr lang="en-GB" dirty="0"/>
              <a:t>For the reader of the paper, the “journey” to find the writer’s sources follows this path: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IE" dirty="0"/>
          </a:p>
          <a:p>
            <a:pPr>
              <a:buFont typeface="+mj-lt"/>
              <a:buAutoNum type="arabicPeriod"/>
            </a:pPr>
            <a:r>
              <a:rPr lang="en-GB" sz="2400" dirty="0">
                <a:solidFill>
                  <a:schemeClr val="tx1">
                    <a:lumMod val="50000"/>
                  </a:schemeClr>
                </a:solidFill>
              </a:rPr>
              <a:t>The reader starts by reading the essay.</a:t>
            </a:r>
            <a:endParaRPr lang="en-IE" sz="2400" dirty="0">
              <a:solidFill>
                <a:schemeClr val="tx1">
                  <a:lumMod val="50000"/>
                </a:schemeClr>
              </a:solidFill>
            </a:endParaRPr>
          </a:p>
          <a:p>
            <a:pPr>
              <a:buFont typeface="+mj-lt"/>
              <a:buAutoNum type="arabicPeriod"/>
            </a:pPr>
            <a:r>
              <a:rPr lang="en-GB" sz="2400" dirty="0">
                <a:solidFill>
                  <a:schemeClr val="tx1">
                    <a:lumMod val="50000"/>
                  </a:schemeClr>
                </a:solidFill>
              </a:rPr>
              <a:t>When the reader finds an in-text citation, it is clear that the writer is referring to information/ideas from a source.</a:t>
            </a:r>
            <a:endParaRPr lang="en-IE" sz="2400" dirty="0">
              <a:solidFill>
                <a:schemeClr val="tx1">
                  <a:lumMod val="50000"/>
                </a:schemeClr>
              </a:solidFill>
            </a:endParaRPr>
          </a:p>
          <a:p>
            <a:pPr>
              <a:buFont typeface="+mj-lt"/>
              <a:buAutoNum type="arabicPeriod"/>
            </a:pPr>
            <a:r>
              <a:rPr lang="en-GB" sz="2400" dirty="0">
                <a:solidFill>
                  <a:schemeClr val="tx1">
                    <a:lumMod val="50000"/>
                  </a:schemeClr>
                </a:solidFill>
              </a:rPr>
              <a:t>The surname and year provided in the in-text citation show the reader where to look for the detailed source information in the Reference List.</a:t>
            </a:r>
            <a:endParaRPr lang="en-IE" sz="2400" dirty="0">
              <a:solidFill>
                <a:schemeClr val="tx1">
                  <a:lumMod val="50000"/>
                </a:schemeClr>
              </a:solidFill>
            </a:endParaRPr>
          </a:p>
          <a:p>
            <a:pPr>
              <a:buFont typeface="+mj-lt"/>
              <a:buAutoNum type="arabicPeriod"/>
            </a:pPr>
            <a:r>
              <a:rPr lang="en-GB" sz="2400" b="1" dirty="0"/>
              <a:t>The detailed information in the Reference List tells the reader how to locate the original source.</a:t>
            </a:r>
            <a:endParaRPr lang="en-US" sz="3200" b="1" dirty="0"/>
          </a:p>
        </p:txBody>
      </p:sp>
      <p:graphicFrame>
        <p:nvGraphicFramePr>
          <p:cNvPr id="6" name="Diagram 5">
            <a:extLst>
              <a:ext uri="{FF2B5EF4-FFF2-40B4-BE49-F238E27FC236}">
                <a16:creationId xmlns:a16="http://schemas.microsoft.com/office/drawing/2014/main" id="{D856B76E-8690-FB41-B40E-E07ABB9D9CA9}"/>
              </a:ext>
            </a:extLst>
          </p:cNvPr>
          <p:cNvGraphicFramePr/>
          <p:nvPr>
            <p:extLst/>
          </p:nvPr>
        </p:nvGraphicFramePr>
        <p:xfrm>
          <a:off x="0" y="356596"/>
          <a:ext cx="12191998" cy="4255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1928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Integrating Sources: Journey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Content Placeholder 2">
            <a:extLst>
              <a:ext uri="{FF2B5EF4-FFF2-40B4-BE49-F238E27FC236}">
                <a16:creationId xmlns:a16="http://schemas.microsoft.com/office/drawing/2014/main" id="{1392DD95-C7AF-3D46-87F4-207D78FF3FCA}"/>
              </a:ext>
            </a:extLst>
          </p:cNvPr>
          <p:cNvSpPr>
            <a:spLocks noGrp="1"/>
          </p:cNvSpPr>
          <p:nvPr>
            <p:ph idx="1"/>
          </p:nvPr>
        </p:nvSpPr>
        <p:spPr>
          <a:xfrm>
            <a:off x="0" y="1075765"/>
            <a:ext cx="12191999" cy="5782235"/>
          </a:xfrm>
        </p:spPr>
        <p:style>
          <a:lnRef idx="0">
            <a:schemeClr val="dk1"/>
          </a:lnRef>
          <a:fillRef idx="3">
            <a:schemeClr val="dk1"/>
          </a:fillRef>
          <a:effectRef idx="3">
            <a:schemeClr val="dk1"/>
          </a:effectRef>
          <a:fontRef idx="minor">
            <a:schemeClr val="lt1"/>
          </a:fontRef>
        </p:style>
        <p:txBody>
          <a:bodyPr>
            <a:noAutofit/>
          </a:bodyPr>
          <a:lstStyle/>
          <a:p>
            <a:pPr marL="0" indent="0">
              <a:buNone/>
            </a:pPr>
            <a:r>
              <a:rPr lang="en-GB" dirty="0"/>
              <a:t>For the reader of the paper, the “journey” to find the writer’s sources follows this path: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IE" dirty="0"/>
          </a:p>
          <a:p>
            <a:pPr>
              <a:buFont typeface="+mj-lt"/>
              <a:buAutoNum type="arabicPeriod"/>
            </a:pPr>
            <a:r>
              <a:rPr lang="en-GB" sz="2400" dirty="0"/>
              <a:t>The reader starts by reading the essay.</a:t>
            </a:r>
            <a:endParaRPr lang="en-IE" sz="2400" dirty="0"/>
          </a:p>
          <a:p>
            <a:pPr>
              <a:buFont typeface="+mj-lt"/>
              <a:buAutoNum type="arabicPeriod"/>
            </a:pPr>
            <a:r>
              <a:rPr lang="en-GB" sz="2400" dirty="0"/>
              <a:t>When the reader finds an in-text citation, it is clear that the writer is referring to information/ideas from a source.</a:t>
            </a:r>
            <a:endParaRPr lang="en-IE" sz="2400" dirty="0"/>
          </a:p>
          <a:p>
            <a:pPr>
              <a:buFont typeface="+mj-lt"/>
              <a:buAutoNum type="arabicPeriod"/>
            </a:pPr>
            <a:r>
              <a:rPr lang="en-GB" sz="2400" dirty="0"/>
              <a:t>The surname and year provided in the in-text citation show the reader where to look for the detailed source information in the Reference List.</a:t>
            </a:r>
            <a:endParaRPr lang="en-IE" sz="2400" dirty="0"/>
          </a:p>
          <a:p>
            <a:pPr>
              <a:buFont typeface="+mj-lt"/>
              <a:buAutoNum type="arabicPeriod"/>
            </a:pPr>
            <a:r>
              <a:rPr lang="en-GB" sz="2400" dirty="0"/>
              <a:t>The detailed information in the Reference List tells the reader how to locate the original source.</a:t>
            </a:r>
            <a:endParaRPr lang="en-US" sz="3200" dirty="0"/>
          </a:p>
        </p:txBody>
      </p:sp>
      <p:graphicFrame>
        <p:nvGraphicFramePr>
          <p:cNvPr id="6" name="Diagram 5">
            <a:extLst>
              <a:ext uri="{FF2B5EF4-FFF2-40B4-BE49-F238E27FC236}">
                <a16:creationId xmlns:a16="http://schemas.microsoft.com/office/drawing/2014/main" id="{D856B76E-8690-FB41-B40E-E07ABB9D9CA9}"/>
              </a:ext>
            </a:extLst>
          </p:cNvPr>
          <p:cNvGraphicFramePr/>
          <p:nvPr>
            <p:extLst/>
          </p:nvPr>
        </p:nvGraphicFramePr>
        <p:xfrm>
          <a:off x="0" y="356596"/>
          <a:ext cx="12191998" cy="4255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2807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5.</a:t>
            </a:r>
            <a:r>
              <a:rPr lang="en-GB" b="1" dirty="0"/>
              <a:t> </a:t>
            </a:r>
            <a:r>
              <a:rPr lang="en-GB" dirty="0"/>
              <a:t>Identify what is wrong with these citations taken from a student’s essay:</a:t>
            </a:r>
            <a:endParaRPr lang="en-IE" dirty="0"/>
          </a:p>
        </p:txBody>
      </p:sp>
      <p:sp>
        <p:nvSpPr>
          <p:cNvPr id="4" name="Rectangle 3">
            <a:extLst>
              <a:ext uri="{FF2B5EF4-FFF2-40B4-BE49-F238E27FC236}">
                <a16:creationId xmlns:a16="http://schemas.microsoft.com/office/drawing/2014/main" id="{4238951A-741B-7F4C-87A9-492AA98D00B2}"/>
              </a:ext>
            </a:extLst>
          </p:cNvPr>
          <p:cNvSpPr/>
          <p:nvPr/>
        </p:nvSpPr>
        <p:spPr>
          <a:xfrm>
            <a:off x="5052495" y="2327835"/>
            <a:ext cx="7139503"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457200" indent="-457200">
              <a:buFont typeface="+mj-lt"/>
              <a:buAutoNum type="arabicPeriod"/>
            </a:pPr>
            <a:r>
              <a:rPr lang="en-GB" sz="2400" dirty="0">
                <a:ea typeface="Calibri" panose="020F0502020204030204" pitchFamily="34" charset="0"/>
                <a:cs typeface="Segoe UI"/>
              </a:rPr>
              <a:t>Amy, a social worker, claims that many young people are left alone at home while their parents are at work.</a:t>
            </a:r>
            <a:r>
              <a:rPr lang="en-IE" sz="2400" dirty="0"/>
              <a:t> </a:t>
            </a:r>
            <a:endParaRPr lang="en-US" sz="2400" dirty="0"/>
          </a:p>
        </p:txBody>
      </p:sp>
      <p:sp>
        <p:nvSpPr>
          <p:cNvPr id="6" name="Rectangle 5">
            <a:extLst>
              <a:ext uri="{FF2B5EF4-FFF2-40B4-BE49-F238E27FC236}">
                <a16:creationId xmlns:a16="http://schemas.microsoft.com/office/drawing/2014/main" id="{165C6B43-5389-A942-BD06-507159E98AC8}"/>
              </a:ext>
            </a:extLst>
          </p:cNvPr>
          <p:cNvSpPr/>
          <p:nvPr/>
        </p:nvSpPr>
        <p:spPr>
          <a:xfrm>
            <a:off x="5052495" y="4189432"/>
            <a:ext cx="7139503" cy="120032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457200" indent="-457200">
              <a:buFont typeface="+mj-lt"/>
              <a:buAutoNum type="arabicPeriod" startAt="2"/>
            </a:pPr>
            <a:r>
              <a:rPr lang="en-GB" sz="2400" dirty="0">
                <a:ea typeface="Calibri" panose="020F0502020204030204" pitchFamily="34" charset="0"/>
                <a:cs typeface="Segoe UI"/>
              </a:rPr>
              <a:t>According to an article, young people are less likely to value traditional festivals than their elders.</a:t>
            </a:r>
            <a:r>
              <a:rPr lang="en-IE" sz="2400" dirty="0"/>
              <a:t> </a:t>
            </a:r>
            <a:endParaRPr lang="en-US" sz="2400" dirty="0"/>
          </a:p>
        </p:txBody>
      </p:sp>
      <p:pic>
        <p:nvPicPr>
          <p:cNvPr id="9" name="Picture 8">
            <a:extLst>
              <a:ext uri="{FF2B5EF4-FFF2-40B4-BE49-F238E27FC236}">
                <a16:creationId xmlns:a16="http://schemas.microsoft.com/office/drawing/2014/main" id="{AACBCC85-9C17-BB43-B504-CA02932C365C}"/>
              </a:ext>
            </a:extLst>
          </p:cNvPr>
          <p:cNvPicPr>
            <a:picLocks noChangeAspect="1"/>
          </p:cNvPicPr>
          <p:nvPr/>
        </p:nvPicPr>
        <p:blipFill>
          <a:blip r:embed="rId3"/>
          <a:stretch>
            <a:fillRect/>
          </a:stretch>
        </p:blipFill>
        <p:spPr>
          <a:xfrm>
            <a:off x="489810" y="1984990"/>
            <a:ext cx="3476675" cy="36513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9249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Integral &amp; Non-integral Citation Styles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6" name="Rectangle 5">
            <a:extLst>
              <a:ext uri="{FF2B5EF4-FFF2-40B4-BE49-F238E27FC236}">
                <a16:creationId xmlns:a16="http://schemas.microsoft.com/office/drawing/2014/main" id="{85810917-FB07-F849-954C-C31232D13446}"/>
              </a:ext>
            </a:extLst>
          </p:cNvPr>
          <p:cNvSpPr/>
          <p:nvPr/>
        </p:nvSpPr>
        <p:spPr>
          <a:xfrm>
            <a:off x="0" y="1003022"/>
            <a:ext cx="12192000" cy="5989845"/>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Bef>
                <a:spcPts val="600"/>
              </a:spcBef>
              <a:spcAft>
                <a:spcPts val="600"/>
              </a:spcAft>
            </a:pPr>
            <a:r>
              <a:rPr lang="en-GB" sz="2200" dirty="0">
                <a:latin typeface="Calibri" panose="020F0502020204030204" pitchFamily="34" charset="0"/>
                <a:ea typeface="Calibri" panose="020F0502020204030204" pitchFamily="34" charset="0"/>
                <a:cs typeface="Segoe UI"/>
              </a:rPr>
              <a:t>There are two main types of in-text citation: </a:t>
            </a:r>
            <a:r>
              <a:rPr lang="en-GB" sz="2200" b="1" dirty="0">
                <a:latin typeface="Calibri" panose="020F0502020204030204" pitchFamily="34" charset="0"/>
                <a:ea typeface="Calibri" panose="020F0502020204030204" pitchFamily="34" charset="0"/>
                <a:cs typeface="Segoe UI"/>
              </a:rPr>
              <a:t>integral </a:t>
            </a:r>
            <a:r>
              <a:rPr lang="en-GB" sz="2200" dirty="0">
                <a:latin typeface="Calibri" panose="020F0502020204030204" pitchFamily="34" charset="0"/>
                <a:ea typeface="Calibri" panose="020F0502020204030204" pitchFamily="34" charset="0"/>
                <a:cs typeface="Segoe UI"/>
              </a:rPr>
              <a:t>and </a:t>
            </a:r>
            <a:r>
              <a:rPr lang="en-GB" sz="2200" b="1" dirty="0">
                <a:latin typeface="Calibri" panose="020F0502020204030204" pitchFamily="34" charset="0"/>
                <a:ea typeface="Calibri" panose="020F0502020204030204" pitchFamily="34" charset="0"/>
                <a:cs typeface="Segoe UI"/>
              </a:rPr>
              <a:t>non-integral</a:t>
            </a:r>
            <a:r>
              <a:rPr lang="en-GB" sz="2200" dirty="0">
                <a:latin typeface="Calibri" panose="020F0502020204030204" pitchFamily="34" charset="0"/>
                <a:ea typeface="Calibri" panose="020F0502020204030204" pitchFamily="34" charset="0"/>
                <a:cs typeface="Segoe UI"/>
              </a:rPr>
              <a:t>.</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600"/>
              </a:spcBef>
              <a:spcAft>
                <a:spcPts val="600"/>
              </a:spcAft>
              <a:buFont typeface="+mj-lt"/>
              <a:buAutoNum type="arabicPeriod"/>
            </a:pPr>
            <a:r>
              <a:rPr lang="en-GB" sz="2200" b="1" dirty="0">
                <a:latin typeface="Calibri" panose="020F0502020204030204" pitchFamily="34" charset="0"/>
                <a:ea typeface="Calibri" panose="020F0502020204030204" pitchFamily="34" charset="0"/>
                <a:cs typeface="Segoe UI"/>
              </a:rPr>
              <a:t>Integral </a:t>
            </a:r>
            <a:r>
              <a:rPr lang="en-GB" sz="2200" dirty="0">
                <a:latin typeface="Calibri" panose="020F0502020204030204" pitchFamily="34" charset="0"/>
                <a:ea typeface="Calibri" panose="020F0502020204030204" pitchFamily="34" charset="0"/>
                <a:cs typeface="Segoe UI"/>
              </a:rPr>
              <a:t>citations are integrated grammatically into a sentence by the essay writer, </a:t>
            </a:r>
            <a:r>
              <a:rPr lang="en-GB" sz="2200" i="1" dirty="0">
                <a:latin typeface="Calibri" panose="020F0502020204030204" pitchFamily="34" charset="0"/>
                <a:ea typeface="Calibri" panose="020F0502020204030204" pitchFamily="34" charset="0"/>
                <a:cs typeface="Segoe UI"/>
              </a:rPr>
              <a:t>e.g. </a:t>
            </a:r>
            <a:r>
              <a:rPr lang="en-GB" sz="2200" dirty="0">
                <a:latin typeface="Calibri" panose="020F0502020204030204" pitchFamily="34" charset="0"/>
                <a:ea typeface="Calibri" panose="020F0502020204030204" pitchFamily="34" charset="0"/>
                <a:cs typeface="Segoe UI"/>
              </a:rPr>
              <a:t>“Chan (2013) argues that on-line learning is most effective for students who have received detailed training”.</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600"/>
              </a:spcBef>
              <a:spcAft>
                <a:spcPts val="600"/>
              </a:spcAft>
              <a:buFont typeface="+mj-lt"/>
              <a:buAutoNum type="arabicPeriod"/>
            </a:pPr>
            <a:r>
              <a:rPr lang="en-GB" sz="2200" b="1" dirty="0">
                <a:latin typeface="Calibri" panose="020F0502020204030204" pitchFamily="34" charset="0"/>
                <a:ea typeface="Calibri" panose="020F0502020204030204" pitchFamily="34" charset="0"/>
                <a:cs typeface="Segoe UI"/>
              </a:rPr>
              <a:t>Non-integral </a:t>
            </a:r>
            <a:r>
              <a:rPr lang="en-GB" sz="2200" dirty="0">
                <a:latin typeface="Calibri" panose="020F0502020204030204" pitchFamily="34" charset="0"/>
                <a:ea typeface="Calibri" panose="020F0502020204030204" pitchFamily="34" charset="0"/>
                <a:cs typeface="Segoe UI"/>
              </a:rPr>
              <a:t>citations appear in parentheses at the end of a </a:t>
            </a:r>
            <a:r>
              <a:rPr lang="en-GB" sz="2200" dirty="0" smtClean="0">
                <a:latin typeface="Calibri" panose="020F0502020204030204" pitchFamily="34" charset="0"/>
                <a:ea typeface="Calibri" panose="020F0502020204030204" pitchFamily="34" charset="0"/>
                <a:cs typeface="Segoe UI"/>
              </a:rPr>
              <a:t>sentence and </a:t>
            </a:r>
            <a:r>
              <a:rPr lang="en-GB" sz="2200" dirty="0">
                <a:latin typeface="Calibri" panose="020F0502020204030204" pitchFamily="34" charset="0"/>
                <a:ea typeface="Calibri" panose="020F0502020204030204" pitchFamily="34" charset="0"/>
                <a:cs typeface="Segoe UI"/>
              </a:rPr>
              <a:t>are not included in the body of the sentence, </a:t>
            </a:r>
            <a:r>
              <a:rPr lang="en-GB" sz="2200" i="1" dirty="0">
                <a:latin typeface="Calibri" panose="020F0502020204030204" pitchFamily="34" charset="0"/>
                <a:ea typeface="Calibri" panose="020F0502020204030204" pitchFamily="34" charset="0"/>
                <a:cs typeface="Segoe UI"/>
              </a:rPr>
              <a:t>e.g. </a:t>
            </a:r>
            <a:r>
              <a:rPr lang="en-GB" sz="2200" dirty="0">
                <a:latin typeface="Calibri" panose="020F0502020204030204" pitchFamily="34" charset="0"/>
                <a:ea typeface="Calibri" panose="020F0502020204030204" pitchFamily="34" charset="0"/>
                <a:cs typeface="Segoe UI"/>
              </a:rPr>
              <a:t>“On-line learning is most effective for students who have received detailed training (Chan, 2013). </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n-GB" sz="2200" dirty="0">
                <a:latin typeface="Calibri" panose="020F0502020204030204" pitchFamily="34" charset="0"/>
                <a:ea typeface="Calibri" panose="020F0502020204030204" pitchFamily="34" charset="0"/>
                <a:cs typeface="Segoe UI"/>
              </a:rPr>
              <a:t> </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n-GB" sz="2200" dirty="0">
                <a:latin typeface="Calibri" panose="020F0502020204030204" pitchFamily="34" charset="0"/>
                <a:ea typeface="Calibri" panose="020F0502020204030204" pitchFamily="34" charset="0"/>
                <a:cs typeface="Segoe UI"/>
              </a:rPr>
              <a:t>Integral citations, in their most basic form, follow one of three reporting structures:</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itchFamily="2" charset="2"/>
              <a:buChar char=""/>
            </a:pPr>
            <a:r>
              <a:rPr lang="en-TT" sz="2200" b="1" dirty="0">
                <a:latin typeface="Calibri" panose="020F0502020204030204" pitchFamily="34" charset="0"/>
                <a:ea typeface="Calibri" panose="020F0502020204030204" pitchFamily="34" charset="0"/>
                <a:cs typeface="Segoe UI"/>
              </a:rPr>
              <a:t>According to Chan</a:t>
            </a:r>
            <a:r>
              <a:rPr lang="en-TT" sz="2200" dirty="0">
                <a:latin typeface="Calibri" panose="020F0502020204030204" pitchFamily="34" charset="0"/>
                <a:ea typeface="Calibri" panose="020F0502020204030204" pitchFamily="34" charset="0"/>
                <a:cs typeface="Segoe UI"/>
              </a:rPr>
              <a:t> (2013)</a:t>
            </a:r>
            <a:r>
              <a:rPr lang="en-TT" sz="2200" b="1" dirty="0">
                <a:latin typeface="Calibri" panose="020F0502020204030204" pitchFamily="34" charset="0"/>
                <a:ea typeface="Calibri" panose="020F0502020204030204" pitchFamily="34" charset="0"/>
                <a:cs typeface="Segoe UI"/>
              </a:rPr>
              <a:t>,</a:t>
            </a:r>
            <a:r>
              <a:rPr lang="en-TT" sz="2200" dirty="0">
                <a:latin typeface="Calibri" panose="020F0502020204030204" pitchFamily="34" charset="0"/>
                <a:ea typeface="Calibri" panose="020F0502020204030204" pitchFamily="34" charset="0"/>
                <a:cs typeface="Segoe UI"/>
              </a:rPr>
              <a:t> on-line learning is… </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itchFamily="2" charset="2"/>
              <a:buChar char=""/>
            </a:pPr>
            <a:r>
              <a:rPr lang="en-TT" sz="2200" b="1" dirty="0">
                <a:latin typeface="Calibri" panose="020F0502020204030204" pitchFamily="34" charset="0"/>
                <a:ea typeface="Calibri" panose="020F0502020204030204" pitchFamily="34" charset="0"/>
                <a:cs typeface="Segoe UI"/>
              </a:rPr>
              <a:t>Chan</a:t>
            </a:r>
            <a:r>
              <a:rPr lang="en-TT" sz="2200" dirty="0">
                <a:latin typeface="Calibri" panose="020F0502020204030204" pitchFamily="34" charset="0"/>
                <a:ea typeface="Calibri" panose="020F0502020204030204" pitchFamily="34" charset="0"/>
                <a:cs typeface="Segoe UI"/>
              </a:rPr>
              <a:t> (2013) </a:t>
            </a:r>
            <a:r>
              <a:rPr lang="en-TT" sz="2200" b="1" dirty="0">
                <a:latin typeface="Calibri" panose="020F0502020204030204" pitchFamily="34" charset="0"/>
                <a:ea typeface="Calibri" panose="020F0502020204030204" pitchFamily="34" charset="0"/>
                <a:cs typeface="Segoe UI"/>
              </a:rPr>
              <a:t>maintains that</a:t>
            </a:r>
            <a:r>
              <a:rPr lang="en-TT" sz="2200" dirty="0">
                <a:latin typeface="Calibri" panose="020F0502020204030204" pitchFamily="34" charset="0"/>
                <a:ea typeface="Calibri" panose="020F0502020204030204" pitchFamily="34" charset="0"/>
                <a:cs typeface="Segoe UI"/>
              </a:rPr>
              <a:t> on-line learning is…</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Bef>
                <a:spcPts val="600"/>
              </a:spcBef>
              <a:spcAft>
                <a:spcPts val="600"/>
              </a:spcAft>
              <a:buFont typeface="Symbol" pitchFamily="2" charset="2"/>
              <a:buChar char=""/>
            </a:pPr>
            <a:r>
              <a:rPr lang="en-TT" sz="2200" b="1" dirty="0">
                <a:latin typeface="Calibri" panose="020F0502020204030204" pitchFamily="34" charset="0"/>
                <a:ea typeface="Calibri" panose="020F0502020204030204" pitchFamily="34" charset="0"/>
                <a:cs typeface="Segoe UI"/>
              </a:rPr>
              <a:t>As Chan</a:t>
            </a:r>
            <a:r>
              <a:rPr lang="en-TT" sz="2200" dirty="0">
                <a:latin typeface="Calibri" panose="020F0502020204030204" pitchFamily="34" charset="0"/>
                <a:ea typeface="Calibri" panose="020F0502020204030204" pitchFamily="34" charset="0"/>
                <a:cs typeface="Segoe UI"/>
              </a:rPr>
              <a:t> (2013) </a:t>
            </a:r>
            <a:r>
              <a:rPr lang="en-TT" sz="2200" b="1" dirty="0">
                <a:latin typeface="Calibri" panose="020F0502020204030204" pitchFamily="34" charset="0"/>
                <a:ea typeface="Calibri" panose="020F0502020204030204" pitchFamily="34" charset="0"/>
                <a:cs typeface="Segoe UI"/>
              </a:rPr>
              <a:t>observes,</a:t>
            </a:r>
            <a:r>
              <a:rPr lang="en-TT" sz="2200" dirty="0">
                <a:latin typeface="Calibri" panose="020F0502020204030204" pitchFamily="34" charset="0"/>
                <a:ea typeface="Calibri" panose="020F0502020204030204" pitchFamily="34" charset="0"/>
                <a:cs typeface="Segoe UI"/>
              </a:rPr>
              <a:t> on-line learning is…</a:t>
            </a:r>
            <a:endParaRPr lang="en-IE" sz="2200" dirty="0">
              <a:latin typeface="Calibri" panose="020F0502020204030204" pitchFamily="34" charset="0"/>
              <a:ea typeface="Calibri" panose="020F0502020204030204" pitchFamily="34" charset="0"/>
              <a:cs typeface="Times New Roman" panose="02020603050405020304" pitchFamily="18" charset="0"/>
            </a:endParaRPr>
          </a:p>
          <a:p>
            <a:r>
              <a:rPr lang="en-GB" sz="2200" dirty="0">
                <a:latin typeface="Calibri" panose="020F0502020204030204" pitchFamily="34" charset="0"/>
                <a:ea typeface="Calibri" panose="020F0502020204030204" pitchFamily="34" charset="0"/>
                <a:cs typeface="Segoe UI"/>
              </a:rPr>
              <a:t>In Task 5 of this unit, we will look at how the choice of reporting structure/reporting verb can indicate the essay writer’s attitude towards the material which is being cited. </a:t>
            </a:r>
            <a:endParaRPr lang="en-US" sz="2200" dirty="0"/>
          </a:p>
        </p:txBody>
      </p:sp>
    </p:spTree>
    <p:extLst>
      <p:ext uri="{BB962C8B-B14F-4D97-AF65-F5344CB8AC3E}">
        <p14:creationId xmlns:p14="http://schemas.microsoft.com/office/powerpoint/2010/main" val="1818677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6"/>
            </a:pPr>
            <a:r>
              <a:rPr lang="en-GB" dirty="0"/>
              <a:t>Choose the best option to complete each sentence.</a:t>
            </a:r>
            <a:endParaRPr lang="en-IE" dirty="0"/>
          </a:p>
        </p:txBody>
      </p:sp>
      <p:pic>
        <p:nvPicPr>
          <p:cNvPr id="4" name="Picture 3">
            <a:extLst>
              <a:ext uri="{FF2B5EF4-FFF2-40B4-BE49-F238E27FC236}">
                <a16:creationId xmlns:a16="http://schemas.microsoft.com/office/drawing/2014/main" id="{9F9ADD9B-4A49-194A-9741-86B444DE457B}"/>
              </a:ext>
            </a:extLst>
          </p:cNvPr>
          <p:cNvPicPr>
            <a:picLocks noChangeAspect="1"/>
          </p:cNvPicPr>
          <p:nvPr/>
        </p:nvPicPr>
        <p:blipFill rotWithShape="1">
          <a:blip r:embed="rId3"/>
          <a:srcRect b="8231"/>
          <a:stretch/>
        </p:blipFill>
        <p:spPr>
          <a:xfrm>
            <a:off x="1125118" y="2367444"/>
            <a:ext cx="2743200" cy="271554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Rectangle 5">
            <a:extLst>
              <a:ext uri="{FF2B5EF4-FFF2-40B4-BE49-F238E27FC236}">
                <a16:creationId xmlns:a16="http://schemas.microsoft.com/office/drawing/2014/main" id="{6A346B0C-9ECC-CE41-80EF-56AF8BA1536F}"/>
              </a:ext>
            </a:extLst>
          </p:cNvPr>
          <p:cNvSpPr/>
          <p:nvPr/>
        </p:nvSpPr>
        <p:spPr>
          <a:xfrm>
            <a:off x="4391695" y="1809949"/>
            <a:ext cx="7800305" cy="4949047"/>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342900" lvl="0" indent="-342900">
              <a:lnSpc>
                <a:spcPct val="115000"/>
              </a:lnSpc>
              <a:buFont typeface="+mj-lt"/>
              <a:buAutoNum type="arabicParenR"/>
            </a:pPr>
            <a:r>
              <a:rPr lang="en-TT" sz="2400" dirty="0">
                <a:latin typeface="Calibri" panose="020F0502020204030204" pitchFamily="34" charset="0"/>
                <a:ea typeface="Calibri" panose="020F0502020204030204" pitchFamily="34" charset="0"/>
                <a:cs typeface="Segoe UI"/>
              </a:rPr>
              <a:t>According to Wong (2011), _______________________</a:t>
            </a:r>
            <a:endParaRPr lang="en-IE" sz="2000" dirty="0">
              <a:latin typeface="Calibri" panose="020F0502020204030204" pitchFamily="34" charset="0"/>
              <a:ea typeface="Calibri" panose="020F0502020204030204" pitchFamily="34" charset="0"/>
              <a:cs typeface="Times New Roman" panose="02020603050405020304" pitchFamily="18" charset="0"/>
            </a:endParaRPr>
          </a:p>
          <a:p>
            <a:pPr lvl="1">
              <a:lnSpc>
                <a:spcPct val="150000"/>
              </a:lnSpc>
            </a:pPr>
            <a:r>
              <a:rPr lang="en-US" sz="2400" dirty="0">
                <a:latin typeface="Calibri" panose="020F0502020204030204" pitchFamily="34" charset="0"/>
                <a:ea typeface="Calibri" panose="020F0502020204030204" pitchFamily="34" charset="0"/>
                <a:cs typeface="Segoe UI"/>
              </a:rPr>
              <a:t>a)	says that “the aim of the new GE course is to inspire students” (p. 5).</a:t>
            </a:r>
          </a:p>
          <a:p>
            <a:pPr lvl="1">
              <a:lnSpc>
                <a:spcPct val="150000"/>
              </a:lnSpc>
            </a:pPr>
            <a:r>
              <a:rPr lang="en-US" sz="2400" dirty="0">
                <a:latin typeface="Calibri" panose="020F0502020204030204" pitchFamily="34" charset="0"/>
                <a:ea typeface="Calibri" panose="020F0502020204030204" pitchFamily="34" charset="0"/>
                <a:cs typeface="Segoe UI"/>
              </a:rPr>
              <a:t>b)	“the aim of the new GE course is to inspire students” (p. 5).</a:t>
            </a:r>
          </a:p>
          <a:p>
            <a:pPr lvl="1">
              <a:lnSpc>
                <a:spcPct val="150000"/>
              </a:lnSpc>
            </a:pPr>
            <a:r>
              <a:rPr lang="en-US" sz="2400" dirty="0">
                <a:latin typeface="Calibri" panose="020F0502020204030204" pitchFamily="34" charset="0"/>
                <a:ea typeface="Calibri" panose="020F0502020204030204" pitchFamily="34" charset="0"/>
                <a:cs typeface="Segoe UI"/>
              </a:rPr>
              <a:t>c)	since “the aim of the new GE course is to inspire students” (p. 5).</a:t>
            </a:r>
          </a:p>
          <a:p>
            <a:pPr lvl="1">
              <a:lnSpc>
                <a:spcPct val="150000"/>
              </a:lnSpc>
            </a:pPr>
            <a:r>
              <a:rPr lang="en-US" sz="2400" dirty="0">
                <a:latin typeface="Calibri" panose="020F0502020204030204" pitchFamily="34" charset="0"/>
                <a:ea typeface="Calibri" panose="020F0502020204030204" pitchFamily="34" charset="0"/>
                <a:cs typeface="Segoe UI"/>
              </a:rPr>
              <a:t>d)	he argues that “the aim of the new GE course is to inspire students” (p. 5).</a:t>
            </a:r>
          </a:p>
        </p:txBody>
      </p:sp>
    </p:spTree>
    <p:extLst>
      <p:ext uri="{BB962C8B-B14F-4D97-AF65-F5344CB8AC3E}">
        <p14:creationId xmlns:p14="http://schemas.microsoft.com/office/powerpoint/2010/main" val="2591425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6"/>
            </a:pPr>
            <a:r>
              <a:rPr lang="en-GB" dirty="0"/>
              <a:t>Choose the best option to complete each sentence.</a:t>
            </a:r>
            <a:endParaRPr lang="en-IE" dirty="0"/>
          </a:p>
        </p:txBody>
      </p:sp>
      <p:sp>
        <p:nvSpPr>
          <p:cNvPr id="6" name="Rectangle 5">
            <a:extLst>
              <a:ext uri="{FF2B5EF4-FFF2-40B4-BE49-F238E27FC236}">
                <a16:creationId xmlns:a16="http://schemas.microsoft.com/office/drawing/2014/main" id="{6A346B0C-9ECC-CE41-80EF-56AF8BA1536F}"/>
              </a:ext>
            </a:extLst>
          </p:cNvPr>
          <p:cNvSpPr/>
          <p:nvPr/>
        </p:nvSpPr>
        <p:spPr>
          <a:xfrm>
            <a:off x="4091553" y="1925859"/>
            <a:ext cx="8100447" cy="4524315"/>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342900" lvl="0" indent="-342900">
              <a:lnSpc>
                <a:spcPct val="150000"/>
              </a:lnSpc>
              <a:buFont typeface="+mj-lt"/>
              <a:buAutoNum type="arabicPeriod" startAt="2"/>
            </a:pPr>
            <a:r>
              <a:rPr lang="en-TT" sz="2400" dirty="0" smtClean="0"/>
              <a:t>__________________ Hong </a:t>
            </a:r>
            <a:r>
              <a:rPr lang="en-TT" sz="2400" dirty="0"/>
              <a:t>Kong is the second most expensive place in the world to live</a:t>
            </a:r>
            <a:r>
              <a:rPr lang="en-TT" sz="2400" dirty="0" smtClean="0"/>
              <a:t>. </a:t>
            </a:r>
            <a:endParaRPr lang="en-IE" sz="2000" dirty="0"/>
          </a:p>
          <a:p>
            <a:pPr marL="914400" lvl="1" indent="-457200">
              <a:lnSpc>
                <a:spcPct val="150000"/>
              </a:lnSpc>
              <a:buFont typeface="+mj-lt"/>
              <a:buAutoNum type="alphaLcParenR"/>
            </a:pPr>
            <a:r>
              <a:rPr lang="en-TT" sz="2400" dirty="0"/>
              <a:t>According to Chan Chi Ming and Susan Smith (2007),</a:t>
            </a:r>
            <a:endParaRPr lang="en-IE" sz="2000" dirty="0"/>
          </a:p>
          <a:p>
            <a:pPr marL="914400" lvl="1" indent="-457200">
              <a:lnSpc>
                <a:spcPct val="150000"/>
              </a:lnSpc>
              <a:buFont typeface="+mj-lt"/>
              <a:buAutoNum type="alphaLcParenR"/>
            </a:pPr>
            <a:r>
              <a:rPr lang="en-TT" sz="2400" dirty="0"/>
              <a:t>According to Chan, C. M. and Smith, S. (2007),</a:t>
            </a:r>
            <a:endParaRPr lang="en-IE" sz="2000" dirty="0"/>
          </a:p>
          <a:p>
            <a:pPr marL="914400" lvl="1" indent="-457200">
              <a:lnSpc>
                <a:spcPct val="150000"/>
              </a:lnSpc>
              <a:buFont typeface="+mj-lt"/>
              <a:buAutoNum type="alphaLcParenR"/>
            </a:pPr>
            <a:r>
              <a:rPr lang="en-TT" sz="2400" dirty="0"/>
              <a:t>According to Chan, C. M. and Susan, S. (2007),</a:t>
            </a:r>
            <a:endParaRPr lang="en-IE" sz="2000" dirty="0"/>
          </a:p>
          <a:p>
            <a:pPr marL="914400" lvl="1" indent="-457200">
              <a:lnSpc>
                <a:spcPct val="150000"/>
              </a:lnSpc>
              <a:buFont typeface="+mj-lt"/>
              <a:buAutoNum type="alphaLcParenR"/>
            </a:pPr>
            <a:r>
              <a:rPr lang="en-TT" sz="2400" dirty="0"/>
              <a:t>According to Chan and Susan (2007),</a:t>
            </a:r>
            <a:endParaRPr lang="en-IE" sz="2000" dirty="0"/>
          </a:p>
          <a:p>
            <a:pPr marL="914400" lvl="1" indent="-457200">
              <a:lnSpc>
                <a:spcPct val="150000"/>
              </a:lnSpc>
              <a:buFont typeface="+mj-lt"/>
              <a:buAutoNum type="alphaLcParenR"/>
            </a:pPr>
            <a:r>
              <a:rPr lang="en-TT" sz="2400" dirty="0"/>
              <a:t>According to Chan and Smith (2007),  </a:t>
            </a:r>
            <a:endParaRPr lang="en-IE" sz="2000" dirty="0"/>
          </a:p>
        </p:txBody>
      </p:sp>
      <p:pic>
        <p:nvPicPr>
          <p:cNvPr id="3" name="Picture 2">
            <a:extLst>
              <a:ext uri="{FF2B5EF4-FFF2-40B4-BE49-F238E27FC236}">
                <a16:creationId xmlns:a16="http://schemas.microsoft.com/office/drawing/2014/main" id="{8DC2FF10-AF82-5C49-846D-09243037EE35}"/>
              </a:ext>
            </a:extLst>
          </p:cNvPr>
          <p:cNvPicPr>
            <a:picLocks noChangeAspect="1"/>
          </p:cNvPicPr>
          <p:nvPr/>
        </p:nvPicPr>
        <p:blipFill>
          <a:blip r:embed="rId3"/>
          <a:stretch>
            <a:fillRect/>
          </a:stretch>
        </p:blipFill>
        <p:spPr>
          <a:xfrm>
            <a:off x="252344" y="2216256"/>
            <a:ext cx="3547195" cy="3547195"/>
          </a:xfrm>
          <a:prstGeom prst="rect">
            <a:avLst/>
          </a:prstGeom>
        </p:spPr>
      </p:pic>
    </p:spTree>
    <p:extLst>
      <p:ext uri="{BB962C8B-B14F-4D97-AF65-F5344CB8AC3E}">
        <p14:creationId xmlns:p14="http://schemas.microsoft.com/office/powerpoint/2010/main" val="1029548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6"/>
            </a:pPr>
            <a:r>
              <a:rPr lang="en-GB" dirty="0"/>
              <a:t>Choose the best option to complete each sentence.</a:t>
            </a:r>
            <a:endParaRPr lang="en-IE" dirty="0"/>
          </a:p>
        </p:txBody>
      </p:sp>
      <p:sp>
        <p:nvSpPr>
          <p:cNvPr id="6" name="Rectangle 5">
            <a:extLst>
              <a:ext uri="{FF2B5EF4-FFF2-40B4-BE49-F238E27FC236}">
                <a16:creationId xmlns:a16="http://schemas.microsoft.com/office/drawing/2014/main" id="{6A346B0C-9ECC-CE41-80EF-56AF8BA1536F}"/>
              </a:ext>
            </a:extLst>
          </p:cNvPr>
          <p:cNvSpPr/>
          <p:nvPr/>
        </p:nvSpPr>
        <p:spPr>
          <a:xfrm>
            <a:off x="4091553" y="1925859"/>
            <a:ext cx="8100447" cy="3416320"/>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457200" lvl="0" indent="-457200">
              <a:lnSpc>
                <a:spcPct val="150000"/>
              </a:lnSpc>
              <a:buFont typeface="+mj-lt"/>
              <a:buAutoNum type="arabicPeriod" startAt="3"/>
            </a:pPr>
            <a:r>
              <a:rPr lang="en-TT" sz="2400" dirty="0" smtClean="0"/>
              <a:t>The </a:t>
            </a:r>
            <a:r>
              <a:rPr lang="en-TT" sz="2400" dirty="0"/>
              <a:t>role of the teacher these days is more to facilitate learning than to </a:t>
            </a:r>
            <a:r>
              <a:rPr lang="en-TT" sz="2400" dirty="0" smtClean="0"/>
              <a:t>teach </a:t>
            </a:r>
            <a:r>
              <a:rPr lang="en-TT" sz="2400" dirty="0"/>
              <a:t>_______ </a:t>
            </a:r>
            <a:endParaRPr lang="en-IE" sz="2400" dirty="0"/>
          </a:p>
          <a:p>
            <a:pPr marL="914400" lvl="1" indent="-457200">
              <a:lnSpc>
                <a:spcPct val="150000"/>
              </a:lnSpc>
              <a:buFont typeface="+mj-lt"/>
              <a:buAutoNum type="alphaLcParenR"/>
            </a:pPr>
            <a:r>
              <a:rPr lang="en-TT" sz="2400" dirty="0"/>
              <a:t>(Watson, 2008).</a:t>
            </a:r>
            <a:endParaRPr lang="en-IE" sz="2400" dirty="0"/>
          </a:p>
          <a:p>
            <a:pPr marL="914400" lvl="1" indent="-457200">
              <a:lnSpc>
                <a:spcPct val="150000"/>
              </a:lnSpc>
              <a:buFont typeface="+mj-lt"/>
              <a:buAutoNum type="alphaLcParenR"/>
            </a:pPr>
            <a:r>
              <a:rPr lang="en-TT" sz="2400" dirty="0"/>
              <a:t>(Watson, P. 2008).</a:t>
            </a:r>
            <a:endParaRPr lang="en-IE" sz="2400" dirty="0"/>
          </a:p>
          <a:p>
            <a:pPr marL="914400" lvl="1" indent="-457200">
              <a:lnSpc>
                <a:spcPct val="150000"/>
              </a:lnSpc>
              <a:buFont typeface="+mj-lt"/>
              <a:buAutoNum type="alphaLcParenR"/>
            </a:pPr>
            <a:r>
              <a:rPr lang="en-TT" sz="2400" dirty="0"/>
              <a:t>from Watson, 2008.</a:t>
            </a:r>
            <a:endParaRPr lang="en-IE" sz="2400" dirty="0"/>
          </a:p>
          <a:p>
            <a:pPr marL="914400" lvl="1" indent="-457200">
              <a:lnSpc>
                <a:spcPct val="150000"/>
              </a:lnSpc>
              <a:buFont typeface="+mj-lt"/>
              <a:buAutoNum type="alphaLcParenR"/>
            </a:pPr>
            <a:r>
              <a:rPr lang="en-TT" sz="2400" dirty="0"/>
              <a:t>(Watson, </a:t>
            </a:r>
            <a:r>
              <a:rPr lang="en-TT" sz="2400" i="1" dirty="0"/>
              <a:t>Multicultural Schools, </a:t>
            </a:r>
            <a:r>
              <a:rPr lang="en-TT" sz="2400" dirty="0"/>
              <a:t>2008)</a:t>
            </a:r>
            <a:endParaRPr lang="en-IE" sz="2400" dirty="0"/>
          </a:p>
        </p:txBody>
      </p:sp>
      <p:pic>
        <p:nvPicPr>
          <p:cNvPr id="4" name="Picture 3">
            <a:extLst>
              <a:ext uri="{FF2B5EF4-FFF2-40B4-BE49-F238E27FC236}">
                <a16:creationId xmlns:a16="http://schemas.microsoft.com/office/drawing/2014/main" id="{84D7B54D-CDDB-834B-9BC5-E36D2F29539E}"/>
              </a:ext>
            </a:extLst>
          </p:cNvPr>
          <p:cNvPicPr>
            <a:picLocks noChangeAspect="1"/>
          </p:cNvPicPr>
          <p:nvPr/>
        </p:nvPicPr>
        <p:blipFill>
          <a:blip r:embed="rId3"/>
          <a:stretch>
            <a:fillRect/>
          </a:stretch>
        </p:blipFill>
        <p:spPr>
          <a:xfrm>
            <a:off x="493259" y="2326570"/>
            <a:ext cx="3458809" cy="365268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411429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Citation Mechanics: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6"/>
            </a:pPr>
            <a:r>
              <a:rPr lang="en-GB" dirty="0"/>
              <a:t>Choose the best option to complete each sentence.</a:t>
            </a:r>
            <a:endParaRPr lang="en-IE" dirty="0"/>
          </a:p>
        </p:txBody>
      </p:sp>
      <p:sp>
        <p:nvSpPr>
          <p:cNvPr id="6" name="Rectangle 5">
            <a:extLst>
              <a:ext uri="{FF2B5EF4-FFF2-40B4-BE49-F238E27FC236}">
                <a16:creationId xmlns:a16="http://schemas.microsoft.com/office/drawing/2014/main" id="{6A346B0C-9ECC-CE41-80EF-56AF8BA1536F}"/>
              </a:ext>
            </a:extLst>
          </p:cNvPr>
          <p:cNvSpPr/>
          <p:nvPr/>
        </p:nvSpPr>
        <p:spPr>
          <a:xfrm>
            <a:off x="4091553" y="1925859"/>
            <a:ext cx="8100447" cy="381174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marL="457200" lvl="0" indent="-457200">
              <a:lnSpc>
                <a:spcPct val="200000"/>
              </a:lnSpc>
              <a:buFont typeface="+mj-lt"/>
              <a:buAutoNum type="arabicPeriod" startAt="4"/>
            </a:pPr>
            <a:r>
              <a:rPr lang="en-TT" sz="2400" dirty="0"/>
              <a:t>As Lam and Yeung (1998) _____________</a:t>
            </a:r>
            <a:endParaRPr lang="en-IE" sz="2400" dirty="0"/>
          </a:p>
          <a:p>
            <a:pPr marL="914400" lvl="1" indent="-457200">
              <a:lnSpc>
                <a:spcPct val="200000"/>
              </a:lnSpc>
              <a:buFont typeface="+mj-lt"/>
              <a:buAutoNum type="alphaLcParenR"/>
            </a:pPr>
            <a:r>
              <a:rPr lang="en-TT" sz="2000" dirty="0"/>
              <a:t>reports, many teenagers spend too much time online.</a:t>
            </a:r>
            <a:endParaRPr lang="en-IE" sz="2000" dirty="0"/>
          </a:p>
          <a:p>
            <a:pPr marL="914400" lvl="1" indent="-457200">
              <a:lnSpc>
                <a:spcPct val="200000"/>
              </a:lnSpc>
              <a:buFont typeface="+mj-lt"/>
              <a:buAutoNum type="alphaLcParenR"/>
            </a:pPr>
            <a:r>
              <a:rPr lang="en-TT" sz="2000" dirty="0"/>
              <a:t>said that many teenagers spend too much time online.</a:t>
            </a:r>
            <a:endParaRPr lang="en-IE" sz="2000" dirty="0"/>
          </a:p>
          <a:p>
            <a:pPr marL="914400" lvl="1" indent="-457200">
              <a:lnSpc>
                <a:spcPct val="200000"/>
              </a:lnSpc>
              <a:buFont typeface="+mj-lt"/>
              <a:buAutoNum type="alphaLcParenR"/>
            </a:pPr>
            <a:r>
              <a:rPr lang="en-TT" sz="2000" dirty="0"/>
              <a:t>state, many teenagers spend too much time online.</a:t>
            </a:r>
            <a:endParaRPr lang="en-IE" sz="2000" dirty="0"/>
          </a:p>
          <a:p>
            <a:pPr marL="914400" lvl="1" indent="-457200">
              <a:lnSpc>
                <a:spcPct val="200000"/>
              </a:lnSpc>
              <a:buFont typeface="+mj-lt"/>
              <a:buAutoNum type="alphaLcParenR"/>
            </a:pPr>
            <a:r>
              <a:rPr lang="en-TT" sz="2000" dirty="0"/>
              <a:t>they argue that many teenagers spend too much time online.</a:t>
            </a:r>
            <a:endParaRPr lang="en-IE" sz="2400" dirty="0"/>
          </a:p>
        </p:txBody>
      </p:sp>
      <p:pic>
        <p:nvPicPr>
          <p:cNvPr id="3" name="Picture 2">
            <a:extLst>
              <a:ext uri="{FF2B5EF4-FFF2-40B4-BE49-F238E27FC236}">
                <a16:creationId xmlns:a16="http://schemas.microsoft.com/office/drawing/2014/main" id="{537CED83-750F-BF40-AF69-68D0CD99F8C7}"/>
              </a:ext>
            </a:extLst>
          </p:cNvPr>
          <p:cNvPicPr>
            <a:picLocks noChangeAspect="1"/>
          </p:cNvPicPr>
          <p:nvPr/>
        </p:nvPicPr>
        <p:blipFill>
          <a:blip r:embed="rId3"/>
          <a:stretch>
            <a:fillRect/>
          </a:stretch>
        </p:blipFill>
        <p:spPr>
          <a:xfrm>
            <a:off x="629296" y="2216473"/>
            <a:ext cx="2781300" cy="29210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04643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GB" b="1" dirty="0"/>
              <a:t>Types of Citation</a:t>
            </a:r>
            <a:r>
              <a:rPr lang="en-US" b="1" dirty="0"/>
              <a:t>: Task 4</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537882"/>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1. Without looking back at the beginning of this unit, can you remember the three main types of citation? Complete the table below in as much detail as possible. Two boxes have been filled for you as examples.</a:t>
            </a:r>
            <a:endParaRPr lang="en-IE" dirty="0"/>
          </a:p>
        </p:txBody>
      </p:sp>
      <p:graphicFrame>
        <p:nvGraphicFramePr>
          <p:cNvPr id="3" name="Table 2">
            <a:extLst>
              <a:ext uri="{FF2B5EF4-FFF2-40B4-BE49-F238E27FC236}">
                <a16:creationId xmlns:a16="http://schemas.microsoft.com/office/drawing/2014/main" id="{96C2246D-C908-6A40-90FD-6845D6A61DA4}"/>
              </a:ext>
            </a:extLst>
          </p:cNvPr>
          <p:cNvGraphicFramePr>
            <a:graphicFrameLocks noGrp="1"/>
          </p:cNvGraphicFramePr>
          <p:nvPr>
            <p:extLst/>
          </p:nvPr>
        </p:nvGraphicFramePr>
        <p:xfrm>
          <a:off x="0" y="1451578"/>
          <a:ext cx="12192000" cy="5411987"/>
        </p:xfrm>
        <a:graphic>
          <a:graphicData uri="http://schemas.openxmlformats.org/drawingml/2006/table">
            <a:tbl>
              <a:tblPr firstRow="1" firstCol="1" bandRow="1">
                <a:tableStyleId>{5C22544A-7EE6-4342-B048-85BDC9FD1C3A}</a:tableStyleId>
              </a:tblPr>
              <a:tblGrid>
                <a:gridCol w="1332854">
                  <a:extLst>
                    <a:ext uri="{9D8B030D-6E8A-4147-A177-3AD203B41FA5}">
                      <a16:colId xmlns:a16="http://schemas.microsoft.com/office/drawing/2014/main" val="2341462008"/>
                    </a:ext>
                  </a:extLst>
                </a:gridCol>
                <a:gridCol w="5052448">
                  <a:extLst>
                    <a:ext uri="{9D8B030D-6E8A-4147-A177-3AD203B41FA5}">
                      <a16:colId xmlns:a16="http://schemas.microsoft.com/office/drawing/2014/main" val="1005149506"/>
                    </a:ext>
                  </a:extLst>
                </a:gridCol>
                <a:gridCol w="2154264">
                  <a:extLst>
                    <a:ext uri="{9D8B030D-6E8A-4147-A177-3AD203B41FA5}">
                      <a16:colId xmlns:a16="http://schemas.microsoft.com/office/drawing/2014/main" val="809832534"/>
                    </a:ext>
                  </a:extLst>
                </a:gridCol>
                <a:gridCol w="3652434">
                  <a:extLst>
                    <a:ext uri="{9D8B030D-6E8A-4147-A177-3AD203B41FA5}">
                      <a16:colId xmlns:a16="http://schemas.microsoft.com/office/drawing/2014/main" val="3562290668"/>
                    </a:ext>
                  </a:extLst>
                </a:gridCol>
              </a:tblGrid>
              <a:tr h="541925">
                <a:tc>
                  <a:txBody>
                    <a:bodyPr/>
                    <a:lstStyle/>
                    <a:p>
                      <a:pPr>
                        <a:lnSpc>
                          <a:spcPct val="107000"/>
                        </a:lnSpc>
                        <a:spcAft>
                          <a:spcPts val="0"/>
                        </a:spcAft>
                      </a:pPr>
                      <a:r>
                        <a:rPr lang="en-GB" sz="1600">
                          <a:effectLst/>
                        </a:rPr>
                        <a:t>Type of citation</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Aft>
                          <a:spcPts val="0"/>
                        </a:spcAft>
                      </a:pPr>
                      <a:r>
                        <a:rPr lang="en-GB" sz="1600">
                          <a:effectLst/>
                        </a:rPr>
                        <a:t>Example</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Aft>
                          <a:spcPts val="0"/>
                        </a:spcAft>
                      </a:pPr>
                      <a:r>
                        <a:rPr lang="en-GB" sz="1600">
                          <a:effectLst/>
                        </a:rPr>
                        <a:t>Description</a:t>
                      </a:r>
                      <a:endParaRPr lang="en-IE" sz="160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Aft>
                          <a:spcPts val="0"/>
                        </a:spcAft>
                      </a:pPr>
                      <a:r>
                        <a:rPr lang="en-GB" sz="1600" dirty="0">
                          <a:effectLst/>
                        </a:rPr>
                        <a:t>Possible reasons for use</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extLst>
                  <a:ext uri="{0D108BD9-81ED-4DB2-BD59-A6C34878D82A}">
                    <a16:rowId xmlns:a16="http://schemas.microsoft.com/office/drawing/2014/main" val="3774264951"/>
                  </a:ext>
                </a:extLst>
              </a:tr>
              <a:tr h="1367030">
                <a:tc>
                  <a:txBody>
                    <a:bodyPr/>
                    <a:lstStyle/>
                    <a:p>
                      <a:pPr>
                        <a:lnSpc>
                          <a:spcPct val="107000"/>
                        </a:lnSpc>
                        <a:spcAft>
                          <a:spcPts val="0"/>
                        </a:spcAft>
                      </a:pPr>
                      <a:r>
                        <a:rPr lang="en-GB" sz="1600" dirty="0">
                          <a:solidFill>
                            <a:schemeClr val="tx1">
                              <a:lumMod val="50000"/>
                            </a:schemeClr>
                          </a:solidFill>
                          <a:effectLst/>
                        </a:rPr>
                        <a:t> </a:t>
                      </a:r>
                    </a:p>
                  </a:txBody>
                  <a:tcPr marL="65101" marR="65101" marT="0" marB="0"/>
                </a:tc>
                <a:tc>
                  <a:txBody>
                    <a:bodyPr/>
                    <a:lstStyle/>
                    <a:p>
                      <a:pPr>
                        <a:lnSpc>
                          <a:spcPct val="107000"/>
                        </a:lnSpc>
                        <a:spcBef>
                          <a:spcPts val="600"/>
                        </a:spcBef>
                        <a:spcAft>
                          <a:spcPts val="600"/>
                        </a:spcAft>
                      </a:pPr>
                      <a:r>
                        <a:rPr lang="en-GB" sz="1600" dirty="0">
                          <a:solidFill>
                            <a:schemeClr val="bg1"/>
                          </a:solidFill>
                          <a:effectLst/>
                        </a:rPr>
                        <a:t>Jones (2009) claims that “teaching grammar is a nightmare for the unprepared teacher” (p.117).  </a:t>
                      </a:r>
                      <a:endParaRPr lang="en-I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r>
                        <a:rPr lang="en-GB" sz="1600" dirty="0">
                          <a:solidFill>
                            <a:schemeClr val="bg1"/>
                          </a:solidFill>
                          <a:effectLst/>
                        </a:rPr>
                        <a:t>Using the exact words of the original author </a:t>
                      </a:r>
                      <a:endParaRPr lang="en-I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r>
                        <a:rPr lang="en-GB" sz="1600" b="1" dirty="0">
                          <a:solidFill>
                            <a:schemeClr val="bg1"/>
                          </a:solidFill>
                          <a:effectLst/>
                        </a:rPr>
                        <a:t> </a:t>
                      </a:r>
                      <a:endParaRPr lang="en-I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extLst>
                  <a:ext uri="{0D108BD9-81ED-4DB2-BD59-A6C34878D82A}">
                    <a16:rowId xmlns:a16="http://schemas.microsoft.com/office/drawing/2014/main" val="3826365873"/>
                  </a:ext>
                </a:extLst>
              </a:tr>
              <a:tr h="1937288">
                <a:tc>
                  <a:txBody>
                    <a:bodyPr/>
                    <a:lstStyle/>
                    <a:p>
                      <a:pPr>
                        <a:lnSpc>
                          <a:spcPct val="107000"/>
                        </a:lnSpc>
                        <a:spcAft>
                          <a:spcPts val="0"/>
                        </a:spcAft>
                      </a:pPr>
                      <a:r>
                        <a:rPr lang="en-GB" sz="1600" dirty="0">
                          <a:solidFill>
                            <a:schemeClr val="tx1"/>
                          </a:solidFill>
                          <a:effectLst/>
                        </a:rPr>
                        <a:t>Paraphrase</a:t>
                      </a:r>
                      <a:endParaRPr lang="en-IE"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nchor="ctr"/>
                </a:tc>
                <a:tc>
                  <a:txBody>
                    <a:bodyPr/>
                    <a:lstStyle/>
                    <a:p>
                      <a:pPr>
                        <a:lnSpc>
                          <a:spcPct val="107000"/>
                        </a:lnSpc>
                        <a:spcBef>
                          <a:spcPts val="600"/>
                        </a:spcBef>
                        <a:spcAft>
                          <a:spcPts val="600"/>
                        </a:spcAft>
                      </a:pPr>
                      <a:r>
                        <a:rPr lang="en-GB" sz="1600" dirty="0">
                          <a:solidFill>
                            <a:schemeClr val="bg1">
                              <a:lumMod val="95000"/>
                              <a:lumOff val="5000"/>
                            </a:schemeClr>
                          </a:solidFill>
                          <a:effectLst/>
                        </a:rPr>
                        <a:t>According to Hyland (2009), students frequently believe that the grades they receive for essays are based on the personal likes and dislikes of their instructors, as they receive no guidance on expectations for writing in their field of study.</a:t>
                      </a:r>
                      <a:endParaRPr lang="en-IE" sz="1600" dirty="0">
                        <a:solidFill>
                          <a:schemeClr val="bg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r>
                        <a:rPr lang="en-GB" sz="1600" dirty="0">
                          <a:solidFill>
                            <a:schemeClr val="bg1">
                              <a:lumMod val="95000"/>
                              <a:lumOff val="5000"/>
                            </a:schemeClr>
                          </a:solidFill>
                          <a:effectLst/>
                        </a:rPr>
                        <a:t>Using your own words to express an idea from the source, while keeping the detailed meaning of the original </a:t>
                      </a:r>
                      <a:endParaRPr lang="en-IE" sz="1600" dirty="0">
                        <a:solidFill>
                          <a:schemeClr val="bg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endParaRPr lang="en-I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extLst>
                  <a:ext uri="{0D108BD9-81ED-4DB2-BD59-A6C34878D82A}">
                    <a16:rowId xmlns:a16="http://schemas.microsoft.com/office/drawing/2014/main" val="3942248506"/>
                  </a:ext>
                </a:extLst>
              </a:tr>
              <a:tr h="1565744">
                <a:tc>
                  <a:txBody>
                    <a:bodyPr/>
                    <a:lstStyle/>
                    <a:p>
                      <a:pPr>
                        <a:lnSpc>
                          <a:spcPct val="107000"/>
                        </a:lnSpc>
                        <a:spcAft>
                          <a:spcPts val="0"/>
                        </a:spcAft>
                      </a:pPr>
                      <a:r>
                        <a:rPr lang="en-GB" sz="1600" dirty="0">
                          <a:effectLst/>
                        </a:rPr>
                        <a:t> </a:t>
                      </a:r>
                    </a:p>
                    <a:p>
                      <a:pPr>
                        <a:lnSpc>
                          <a:spcPct val="107000"/>
                        </a:lnSpc>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r>
                        <a:rPr lang="en-GB" sz="1600" dirty="0">
                          <a:effectLst/>
                        </a:rPr>
                        <a:t>Wong (2012) describes three methods for teaching grammar, and argues that Systemic-Functional Grammar is the most effective at secondary and tertiary levels.</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r>
                        <a:rPr lang="en-GB" sz="1600" dirty="0">
                          <a:effectLst/>
                        </a:rPr>
                        <a:t>Expressing the main ideas from a source, in your own words, and in shortened form</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tc>
                  <a:txBody>
                    <a:bodyPr/>
                    <a:lstStyle/>
                    <a:p>
                      <a:pPr>
                        <a:lnSpc>
                          <a:spcPct val="107000"/>
                        </a:lnSpc>
                        <a:spcBef>
                          <a:spcPts val="600"/>
                        </a:spcBef>
                        <a:spcAft>
                          <a:spcPts val="600"/>
                        </a:spcAft>
                      </a:pPr>
                      <a:r>
                        <a:rPr lang="en-GB" sz="1600" dirty="0">
                          <a:effectLst/>
                        </a:rPr>
                        <a:t>- </a:t>
                      </a:r>
                      <a:r>
                        <a:rPr lang="en-GB" sz="1600" b="0" dirty="0">
                          <a:effectLst/>
                        </a:rPr>
                        <a:t>to capture the overall message, when the fine details are not necessary for the argument you are making, or when providing details would make your paper too long </a:t>
                      </a:r>
                      <a:endParaRPr lang="en-IE"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5101" marR="65101" marT="0" marB="0"/>
                </a:tc>
                <a:extLst>
                  <a:ext uri="{0D108BD9-81ED-4DB2-BD59-A6C34878D82A}">
                    <a16:rowId xmlns:a16="http://schemas.microsoft.com/office/drawing/2014/main" val="3971544143"/>
                  </a:ext>
                </a:extLst>
              </a:tr>
            </a:tbl>
          </a:graphicData>
        </a:graphic>
      </p:graphicFrame>
    </p:spTree>
    <p:extLst>
      <p:ext uri="{BB962C8B-B14F-4D97-AF65-F5344CB8AC3E}">
        <p14:creationId xmlns:p14="http://schemas.microsoft.com/office/powerpoint/2010/main" val="4067933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GB" b="1" dirty="0"/>
              <a:t>Types of Citation</a:t>
            </a:r>
            <a:r>
              <a:rPr lang="en-US" b="1" dirty="0"/>
              <a:t>: Task 4</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537882"/>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3"/>
            </a:pPr>
            <a:r>
              <a:rPr lang="en-GB" dirty="0"/>
              <a:t>Read the following text and discuss the questions below with a classmate.</a:t>
            </a:r>
            <a:r>
              <a:rPr lang="en-IE" dirty="0"/>
              <a:t> </a:t>
            </a:r>
          </a:p>
        </p:txBody>
      </p:sp>
      <p:sp>
        <p:nvSpPr>
          <p:cNvPr id="3" name="Rectangle 2">
            <a:extLst>
              <a:ext uri="{FF2B5EF4-FFF2-40B4-BE49-F238E27FC236}">
                <a16:creationId xmlns:a16="http://schemas.microsoft.com/office/drawing/2014/main" id="{94E7FBC8-3DFE-8141-AED6-FC8AF79371BE}"/>
              </a:ext>
            </a:extLst>
          </p:cNvPr>
          <p:cNvSpPr/>
          <p:nvPr/>
        </p:nvSpPr>
        <p:spPr>
          <a:xfrm>
            <a:off x="0" y="902847"/>
            <a:ext cx="12192000" cy="2799549"/>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nSpc>
                <a:spcPct val="107000"/>
              </a:lnSpc>
              <a:spcBef>
                <a:spcPts val="600"/>
              </a:spcBef>
              <a:spcAft>
                <a:spcPts val="600"/>
              </a:spcAft>
            </a:pPr>
            <a:r>
              <a:rPr lang="en-GB" dirty="0">
                <a:latin typeface="+mj-lt"/>
                <a:ea typeface="Calibri" panose="020F0502020204030204" pitchFamily="34" charset="0"/>
                <a:cs typeface="Times New Roman" panose="02020603050405020304" pitchFamily="18" charset="0"/>
              </a:rPr>
              <a:t>Direct quotation is the most obvious and most abused form of referring to another writer’s thoughts. It should be used only when you will </a:t>
            </a:r>
            <a:r>
              <a:rPr lang="en-GB" dirty="0" err="1" smtClean="0">
                <a:latin typeface="+mj-lt"/>
                <a:ea typeface="Calibri" panose="020F0502020204030204" pitchFamily="34" charset="0"/>
                <a:cs typeface="Times New Roman" panose="02020603050405020304" pitchFamily="18" charset="0"/>
              </a:rPr>
              <a:t>analyze</a:t>
            </a:r>
            <a:r>
              <a:rPr lang="en-GB" dirty="0" smtClean="0">
                <a:latin typeface="+mj-lt"/>
                <a:ea typeface="Calibri" panose="020F0502020204030204" pitchFamily="34" charset="0"/>
                <a:cs typeface="Times New Roman" panose="02020603050405020304" pitchFamily="18" charset="0"/>
              </a:rPr>
              <a:t> </a:t>
            </a:r>
            <a:r>
              <a:rPr lang="en-GB" dirty="0">
                <a:latin typeface="+mj-lt"/>
                <a:ea typeface="Calibri" panose="020F0502020204030204" pitchFamily="34" charset="0"/>
                <a:cs typeface="Times New Roman" panose="02020603050405020304" pitchFamily="18" charset="0"/>
              </a:rPr>
              <a:t>the exact words of the original text or when the meaning is so open to interpretation that any change of words might lead to distortion. Occasionally you may want to use the direct testimony of other writers if their phrasing is so precise and stirring that the rhetorical effect strengthens your own argument …. In any case, it is not enough just to quote and move on: you must work the quotation into the line of your argument. You need to understand the relevance of the quotation to the point you are making and to indicate what the reader should understand from the quotation …. The greatest danger of using quotations is that they may remain foreign, undigested lumps interrupting your ongoing argument.</a:t>
            </a:r>
            <a:endParaRPr lang="en-IE" dirty="0">
              <a:latin typeface="+mj-lt"/>
              <a:ea typeface="Calibri" panose="020F0502020204030204" pitchFamily="34" charset="0"/>
              <a:cs typeface="Times New Roman" panose="02020603050405020304" pitchFamily="18" charset="0"/>
            </a:endParaRPr>
          </a:p>
          <a:p>
            <a:pPr>
              <a:lnSpc>
                <a:spcPct val="107000"/>
              </a:lnSpc>
              <a:spcBef>
                <a:spcPts val="600"/>
              </a:spcBef>
              <a:spcAft>
                <a:spcPts val="600"/>
              </a:spcAft>
            </a:pPr>
            <a:r>
              <a:rPr lang="en-GB" sz="1200" dirty="0">
                <a:latin typeface="+mj-lt"/>
                <a:ea typeface="Calibri" panose="020F0502020204030204" pitchFamily="34" charset="0"/>
                <a:cs typeface="Times New Roman" panose="02020603050405020304" pitchFamily="18" charset="0"/>
              </a:rPr>
              <a:t>Source: Bazerman, C. (1992). </a:t>
            </a:r>
            <a:r>
              <a:rPr lang="en-GB" sz="1200" i="1" dirty="0">
                <a:latin typeface="+mj-lt"/>
                <a:ea typeface="Calibri" panose="020F0502020204030204" pitchFamily="34" charset="0"/>
                <a:cs typeface="Times New Roman" panose="02020603050405020304" pitchFamily="18" charset="0"/>
              </a:rPr>
              <a:t>The informed writer: Using sources in the disciplines</a:t>
            </a:r>
            <a:r>
              <a:rPr lang="en-GB" sz="1200" dirty="0">
                <a:latin typeface="+mj-lt"/>
                <a:ea typeface="Calibri" panose="020F0502020204030204" pitchFamily="34" charset="0"/>
                <a:cs typeface="Times New Roman" panose="02020603050405020304" pitchFamily="18" charset="0"/>
              </a:rPr>
              <a:t> (4</a:t>
            </a:r>
            <a:r>
              <a:rPr lang="en-GB" sz="1200" baseline="30000" dirty="0">
                <a:latin typeface="+mj-lt"/>
                <a:ea typeface="Calibri" panose="020F0502020204030204" pitchFamily="34" charset="0"/>
                <a:cs typeface="Times New Roman" panose="02020603050405020304" pitchFamily="18" charset="0"/>
              </a:rPr>
              <a:t>th</a:t>
            </a:r>
            <a:r>
              <a:rPr lang="en-GB" sz="1200" dirty="0">
                <a:latin typeface="+mj-lt"/>
                <a:ea typeface="Calibri" panose="020F0502020204030204" pitchFamily="34" charset="0"/>
                <a:cs typeface="Times New Roman" panose="02020603050405020304" pitchFamily="18" charset="0"/>
              </a:rPr>
              <a:t> ed.). Boston: Houghton Mifflin.</a:t>
            </a:r>
            <a:endParaRPr lang="en-IE" dirty="0">
              <a:latin typeface="+mj-l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4F666B2-D5A0-F047-9C56-967384C28C3B}"/>
              </a:ext>
            </a:extLst>
          </p:cNvPr>
          <p:cNvSpPr/>
          <p:nvPr/>
        </p:nvSpPr>
        <p:spPr>
          <a:xfrm>
            <a:off x="0" y="3682747"/>
            <a:ext cx="12192000" cy="317849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342900" lvl="0" indent="-342900">
              <a:lnSpc>
                <a:spcPct val="115000"/>
              </a:lnSpc>
              <a:buFont typeface="Symbol" pitchFamily="2" charset="2"/>
              <a:buChar char=""/>
            </a:pPr>
            <a:r>
              <a:rPr lang="en-TT" sz="2000" dirty="0">
                <a:ea typeface="Calibri" panose="020F0502020204030204" pitchFamily="34" charset="0"/>
                <a:cs typeface="Times New Roman" panose="02020603050405020304" pitchFamily="18" charset="0"/>
              </a:rPr>
              <a:t>Why do you think the author says that direct quotation is an “abused” form of citation?</a:t>
            </a:r>
            <a:endParaRPr lang="en-IE" dirty="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itchFamily="2" charset="2"/>
              <a:buChar char=""/>
            </a:pPr>
            <a:r>
              <a:rPr lang="en-TT" sz="2000" dirty="0">
                <a:ea typeface="Calibri" panose="020F0502020204030204" pitchFamily="34" charset="0"/>
                <a:cs typeface="Times New Roman" panose="02020603050405020304" pitchFamily="18" charset="0"/>
              </a:rPr>
              <a:t>In what cases does he believe it is acceptable to use direct quotation?</a:t>
            </a:r>
            <a:endParaRPr lang="en-IE" dirty="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itchFamily="2" charset="2"/>
              <a:buChar char=""/>
            </a:pPr>
            <a:r>
              <a:rPr lang="en-TT" sz="2000" dirty="0">
                <a:ea typeface="Calibri" panose="020F0502020204030204" pitchFamily="34" charset="0"/>
                <a:cs typeface="Times New Roman" panose="02020603050405020304" pitchFamily="18" charset="0"/>
              </a:rPr>
              <a:t>What advice does he give about how to use quotation effectively?</a:t>
            </a:r>
            <a:endParaRPr lang="en-IE" dirty="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itchFamily="2" charset="2"/>
              <a:buChar char=""/>
            </a:pPr>
            <a:r>
              <a:rPr lang="en-TT" sz="2000" dirty="0">
                <a:ea typeface="Calibri" panose="020F0502020204030204" pitchFamily="34" charset="0"/>
                <a:cs typeface="Times New Roman" panose="02020603050405020304" pitchFamily="18" charset="0"/>
              </a:rPr>
              <a:t>The author refers to “stirring phrasing”. Can you find any examples of this kind of phrasing in the paragraph?</a:t>
            </a:r>
            <a:endParaRPr lang="en-IE" dirty="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itchFamily="2" charset="2"/>
              <a:buChar char=""/>
            </a:pPr>
            <a:r>
              <a:rPr lang="en-TT" sz="2000" dirty="0">
                <a:ea typeface="Calibri" panose="020F0502020204030204" pitchFamily="34" charset="0"/>
                <a:cs typeface="Times New Roman" panose="02020603050405020304" pitchFamily="18" charset="0"/>
              </a:rPr>
              <a:t>Do you have any counter-arguments to what he says here?</a:t>
            </a:r>
            <a:endParaRPr lang="en-IE" dirty="0">
              <a:ea typeface="Calibri" panose="020F0502020204030204" pitchFamily="34" charset="0"/>
              <a:cs typeface="Times New Roman" panose="02020603050405020304" pitchFamily="18" charset="0"/>
            </a:endParaRPr>
          </a:p>
          <a:p>
            <a:pPr>
              <a:lnSpc>
                <a:spcPct val="107000"/>
              </a:lnSpc>
              <a:spcAft>
                <a:spcPts val="0"/>
              </a:spcAft>
            </a:pPr>
            <a:r>
              <a:rPr lang="en-GB" sz="2000" dirty="0">
                <a:ea typeface="Calibri" panose="020F0502020204030204" pitchFamily="34" charset="0"/>
                <a:cs typeface="Times New Roman" panose="02020603050405020304" pitchFamily="18" charset="0"/>
              </a:rPr>
              <a:t> </a:t>
            </a:r>
            <a:endParaRPr lang="en-IE" dirty="0">
              <a:ea typeface="Calibri" panose="020F0502020204030204" pitchFamily="34" charset="0"/>
              <a:cs typeface="Times New Roman" panose="02020603050405020304" pitchFamily="18" charset="0"/>
            </a:endParaRPr>
          </a:p>
          <a:p>
            <a:pPr>
              <a:lnSpc>
                <a:spcPct val="107000"/>
              </a:lnSpc>
              <a:spcAft>
                <a:spcPts val="0"/>
              </a:spcAft>
            </a:pPr>
            <a:r>
              <a:rPr lang="en-GB" sz="2000" dirty="0">
                <a:ea typeface="Calibri" panose="020F0502020204030204" pitchFamily="34" charset="0"/>
                <a:cs typeface="Times New Roman" panose="02020603050405020304" pitchFamily="18" charset="0"/>
              </a:rPr>
              <a:t>You can make notes in the box below. After your first discussion, share your ideas with another pair or small group.</a:t>
            </a:r>
            <a:endParaRPr lang="en-IE"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871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GB" sz="2400" b="1" dirty="0"/>
              <a:t>Using Reporting Structures/Reporting Verbs to Indicate Attitude</a:t>
            </a:r>
            <a:r>
              <a:rPr lang="en-IE" sz="2400" b="1" dirty="0"/>
              <a:t>: Task 5</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537882"/>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a:pPr>
            <a:r>
              <a:rPr lang="en-GB" dirty="0"/>
              <a:t>The reporting verb or structure one chooses for a citation can sometimes show your attitude towards the source material you are citing. What attitude do you think is expressed in the following?</a:t>
            </a:r>
            <a:r>
              <a:rPr lang="en-IE" dirty="0"/>
              <a:t> </a:t>
            </a:r>
          </a:p>
        </p:txBody>
      </p:sp>
      <p:graphicFrame>
        <p:nvGraphicFramePr>
          <p:cNvPr id="3" name="Table 2">
            <a:extLst>
              <a:ext uri="{FF2B5EF4-FFF2-40B4-BE49-F238E27FC236}">
                <a16:creationId xmlns:a16="http://schemas.microsoft.com/office/drawing/2014/main" id="{C6C63B97-005F-C948-9C47-C7819C865B05}"/>
              </a:ext>
            </a:extLst>
          </p:cNvPr>
          <p:cNvGraphicFramePr>
            <a:graphicFrameLocks noGrp="1"/>
          </p:cNvGraphicFramePr>
          <p:nvPr>
            <p:extLst/>
          </p:nvPr>
        </p:nvGraphicFramePr>
        <p:xfrm>
          <a:off x="1" y="1478534"/>
          <a:ext cx="12191999" cy="4264984"/>
        </p:xfrm>
        <a:graphic>
          <a:graphicData uri="http://schemas.openxmlformats.org/drawingml/2006/table">
            <a:tbl>
              <a:tblPr firstRow="1" firstCol="1" bandRow="1">
                <a:tableStyleId>{5C22544A-7EE6-4342-B048-85BDC9FD1C3A}</a:tableStyleId>
              </a:tblPr>
              <a:tblGrid>
                <a:gridCol w="5371670">
                  <a:extLst>
                    <a:ext uri="{9D8B030D-6E8A-4147-A177-3AD203B41FA5}">
                      <a16:colId xmlns:a16="http://schemas.microsoft.com/office/drawing/2014/main" val="193664016"/>
                    </a:ext>
                  </a:extLst>
                </a:gridCol>
                <a:gridCol w="1916233">
                  <a:extLst>
                    <a:ext uri="{9D8B030D-6E8A-4147-A177-3AD203B41FA5}">
                      <a16:colId xmlns:a16="http://schemas.microsoft.com/office/drawing/2014/main" val="1910194575"/>
                    </a:ext>
                  </a:extLst>
                </a:gridCol>
                <a:gridCol w="2106775">
                  <a:extLst>
                    <a:ext uri="{9D8B030D-6E8A-4147-A177-3AD203B41FA5}">
                      <a16:colId xmlns:a16="http://schemas.microsoft.com/office/drawing/2014/main" val="291520891"/>
                    </a:ext>
                  </a:extLst>
                </a:gridCol>
                <a:gridCol w="1724339">
                  <a:extLst>
                    <a:ext uri="{9D8B030D-6E8A-4147-A177-3AD203B41FA5}">
                      <a16:colId xmlns:a16="http://schemas.microsoft.com/office/drawing/2014/main" val="2158434804"/>
                    </a:ext>
                  </a:extLst>
                </a:gridCol>
                <a:gridCol w="1072982">
                  <a:extLst>
                    <a:ext uri="{9D8B030D-6E8A-4147-A177-3AD203B41FA5}">
                      <a16:colId xmlns:a16="http://schemas.microsoft.com/office/drawing/2014/main" val="3341470325"/>
                    </a:ext>
                  </a:extLst>
                </a:gridCol>
              </a:tblGrid>
              <a:tr h="261972">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gn="ctr">
                        <a:lnSpc>
                          <a:spcPct val="107000"/>
                        </a:lnSpc>
                        <a:spcAft>
                          <a:spcPts val="0"/>
                        </a:spcAft>
                      </a:pPr>
                      <a:r>
                        <a:rPr lang="en-GB" sz="1800">
                          <a:effectLst/>
                        </a:rPr>
                        <a:t>The writer…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2331083"/>
                  </a:ext>
                </a:extLst>
              </a:tr>
              <a:tr h="1091127">
                <a:tc>
                  <a:txBody>
                    <a:bodyPr/>
                    <a:lstStyle/>
                    <a:p>
                      <a:pPr>
                        <a:lnSpc>
                          <a:spcPct val="107000"/>
                        </a:lnSpc>
                        <a:spcAft>
                          <a:spcPts val="0"/>
                        </a:spcAft>
                      </a:pPr>
                      <a:r>
                        <a:rPr lang="en-GB" sz="1800" dirty="0">
                          <a:effectLst/>
                        </a:rPr>
                        <a:t>Reporting structure/reporting verb</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800" b="1">
                          <a:effectLst/>
                        </a:rPr>
                        <a:t>…supports the source</a:t>
                      </a:r>
                      <a:endParaRPr lang="en-IE"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800" b="1">
                          <a:effectLst/>
                        </a:rPr>
                        <a:t>…is being neutral about the source</a:t>
                      </a:r>
                      <a:endParaRPr lang="en-IE"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800" b="1">
                          <a:effectLst/>
                        </a:rPr>
                        <a:t>…is being critical of the source</a:t>
                      </a:r>
                      <a:endParaRPr lang="en-IE"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b="1" dirty="0">
                          <a:effectLst/>
                        </a:rPr>
                        <a:t>I’m not sure</a:t>
                      </a:r>
                      <a:endParaRPr lang="en-IE"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7217584"/>
                  </a:ext>
                </a:extLst>
              </a:tr>
              <a:tr h="262071">
                <a:tc>
                  <a:txBody>
                    <a:bodyPr/>
                    <a:lstStyle/>
                    <a:p>
                      <a:pPr>
                        <a:lnSpc>
                          <a:spcPct val="150000"/>
                        </a:lnSpc>
                        <a:spcAft>
                          <a:spcPts val="0"/>
                        </a:spcAft>
                      </a:pPr>
                      <a:r>
                        <a:rPr lang="en-GB" sz="1800" dirty="0">
                          <a:solidFill>
                            <a:schemeClr val="bg1"/>
                          </a:solidFill>
                          <a:effectLst/>
                        </a:rPr>
                        <a:t>Campbell (2010) states that …</a:t>
                      </a:r>
                      <a:endParaRPr lang="en-IE"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800" dirty="0">
                          <a:effectLst/>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 </a:t>
                      </a:r>
                      <a:r>
                        <a:rPr lang="en-IE" sz="1800" b="0" i="0" u="none" strike="noStrike" kern="1200" dirty="0">
                          <a:solidFill>
                            <a:schemeClr val="dk1"/>
                          </a:solidFill>
                          <a:effectLst/>
                          <a:latin typeface="+mn-lt"/>
                          <a:ea typeface="+mn-ea"/>
                          <a:cs typeface="+mn-cs"/>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8305753"/>
                  </a:ext>
                </a:extLst>
              </a:tr>
              <a:tr h="262071">
                <a:tc>
                  <a:txBody>
                    <a:bodyPr/>
                    <a:lstStyle/>
                    <a:p>
                      <a:pPr>
                        <a:lnSpc>
                          <a:spcPct val="150000"/>
                        </a:lnSpc>
                        <a:spcAft>
                          <a:spcPts val="0"/>
                        </a:spcAft>
                      </a:pPr>
                      <a:r>
                        <a:rPr lang="en-GB" sz="1800">
                          <a:solidFill>
                            <a:schemeClr val="tx1">
                              <a:lumMod val="50000"/>
                            </a:schemeClr>
                          </a:solidFill>
                          <a:effectLst/>
                        </a:rPr>
                        <a:t>Mitchell (2007) claims that …</a:t>
                      </a:r>
                      <a:endParaRPr lang="en-IE" sz="18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1444065"/>
                  </a:ext>
                </a:extLst>
              </a:tr>
              <a:tr h="262071">
                <a:tc>
                  <a:txBody>
                    <a:bodyPr/>
                    <a:lstStyle/>
                    <a:p>
                      <a:pPr>
                        <a:lnSpc>
                          <a:spcPct val="150000"/>
                        </a:lnSpc>
                        <a:spcAft>
                          <a:spcPts val="0"/>
                        </a:spcAft>
                      </a:pPr>
                      <a:r>
                        <a:rPr lang="en-GB" sz="1800">
                          <a:solidFill>
                            <a:schemeClr val="tx1">
                              <a:lumMod val="50000"/>
                            </a:schemeClr>
                          </a:solidFill>
                          <a:effectLst/>
                        </a:rPr>
                        <a:t>As Fung (2011) explains, …</a:t>
                      </a:r>
                      <a:endParaRPr lang="en-IE" sz="18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4127070"/>
                  </a:ext>
                </a:extLst>
              </a:tr>
              <a:tr h="262071">
                <a:tc>
                  <a:txBody>
                    <a:bodyPr/>
                    <a:lstStyle/>
                    <a:p>
                      <a:pPr>
                        <a:lnSpc>
                          <a:spcPct val="150000"/>
                        </a:lnSpc>
                        <a:spcAft>
                          <a:spcPts val="0"/>
                        </a:spcAft>
                      </a:pPr>
                      <a:r>
                        <a:rPr lang="en-GB" sz="1800">
                          <a:solidFill>
                            <a:schemeClr val="tx1">
                              <a:lumMod val="50000"/>
                            </a:schemeClr>
                          </a:solidFill>
                          <a:effectLst/>
                        </a:rPr>
                        <a:t>Wu (2008) demonstrates that …</a:t>
                      </a:r>
                      <a:endParaRPr lang="en-IE" sz="18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16317"/>
                  </a:ext>
                </a:extLst>
              </a:tr>
              <a:tr h="262071">
                <a:tc>
                  <a:txBody>
                    <a:bodyPr/>
                    <a:lstStyle/>
                    <a:p>
                      <a:pPr>
                        <a:lnSpc>
                          <a:spcPct val="150000"/>
                        </a:lnSpc>
                        <a:spcAft>
                          <a:spcPts val="0"/>
                        </a:spcAft>
                      </a:pPr>
                      <a:r>
                        <a:rPr lang="en-GB" sz="1800" dirty="0">
                          <a:solidFill>
                            <a:schemeClr val="tx1">
                              <a:lumMod val="50000"/>
                            </a:schemeClr>
                          </a:solidFill>
                          <a:effectLst/>
                        </a:rPr>
                        <a:t>According to Singh (2013), … </a:t>
                      </a:r>
                      <a:endParaRPr lang="en-IE"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3931454"/>
                  </a:ext>
                </a:extLst>
              </a:tr>
              <a:tr h="538325">
                <a:tc>
                  <a:txBody>
                    <a:bodyPr/>
                    <a:lstStyle/>
                    <a:p>
                      <a:pPr>
                        <a:lnSpc>
                          <a:spcPct val="150000"/>
                        </a:lnSpc>
                        <a:spcAft>
                          <a:spcPts val="0"/>
                        </a:spcAft>
                      </a:pPr>
                      <a:r>
                        <a:rPr lang="en-GB" sz="1800" dirty="0">
                          <a:solidFill>
                            <a:schemeClr val="tx1">
                              <a:lumMod val="50000"/>
                            </a:schemeClr>
                          </a:solidFill>
                          <a:effectLst/>
                        </a:rPr>
                        <a:t>Unskilled writers …tend to take less time to plan (</a:t>
                      </a:r>
                      <a:r>
                        <a:rPr lang="en-GB" sz="1800" dirty="0" err="1">
                          <a:solidFill>
                            <a:schemeClr val="tx1">
                              <a:lumMod val="50000"/>
                            </a:schemeClr>
                          </a:solidFill>
                          <a:effectLst/>
                        </a:rPr>
                        <a:t>Pionko</a:t>
                      </a:r>
                      <a:r>
                        <a:rPr lang="en-GB" sz="1800" dirty="0">
                          <a:solidFill>
                            <a:schemeClr val="tx1">
                              <a:lumMod val="50000"/>
                            </a:schemeClr>
                          </a:solidFill>
                          <a:effectLst/>
                        </a:rPr>
                        <a:t>, 1979),</a:t>
                      </a:r>
                      <a:endParaRPr lang="en-IE"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16328"/>
                  </a:ext>
                </a:extLst>
              </a:tr>
            </a:tbl>
          </a:graphicData>
        </a:graphic>
      </p:graphicFrame>
    </p:spTree>
    <p:extLst>
      <p:ext uri="{BB962C8B-B14F-4D97-AF65-F5344CB8AC3E}">
        <p14:creationId xmlns:p14="http://schemas.microsoft.com/office/powerpoint/2010/main" val="1567741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GB" sz="2400" b="1" dirty="0"/>
              <a:t>Using Reporting Structures/Reporting Verbs to Indicate Attitude</a:t>
            </a:r>
            <a:r>
              <a:rPr lang="en-IE" sz="2400" b="1" dirty="0"/>
              <a:t>: Task 5</a:t>
            </a:r>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2"/>
            </a:pPr>
            <a:r>
              <a:rPr lang="en-GB" dirty="0"/>
              <a:t>Re-read the text in Unit 5, Task 3 (“Approaches to Writing: Product versus Process”). Find examples of reporting verbs/structures that seem to indicate the writer’s attitude to the source material. </a:t>
            </a:r>
            <a:endParaRPr lang="en-IE" dirty="0"/>
          </a:p>
        </p:txBody>
      </p:sp>
      <p:sp>
        <p:nvSpPr>
          <p:cNvPr id="3" name="Rectangle 2">
            <a:extLst>
              <a:ext uri="{FF2B5EF4-FFF2-40B4-BE49-F238E27FC236}">
                <a16:creationId xmlns:a16="http://schemas.microsoft.com/office/drawing/2014/main" id="{03AD0825-C721-334F-8459-E5C783AE38AF}"/>
              </a:ext>
            </a:extLst>
          </p:cNvPr>
          <p:cNvSpPr/>
          <p:nvPr/>
        </p:nvSpPr>
        <p:spPr>
          <a:xfrm>
            <a:off x="5292671" y="2349125"/>
            <a:ext cx="6096000" cy="1873141"/>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nSpc>
                <a:spcPct val="107000"/>
              </a:lnSpc>
              <a:spcAft>
                <a:spcPts val="600"/>
              </a:spcAft>
            </a:pPr>
            <a:r>
              <a:rPr lang="en-GB" sz="2400" b="1" dirty="0">
                <a:ea typeface="Times New Roman" panose="02020603050405020304" pitchFamily="18" charset="0"/>
                <a:cs typeface="Segoe UI"/>
              </a:rPr>
              <a:t>Examples include:</a:t>
            </a:r>
          </a:p>
          <a:p>
            <a:pPr marL="342900" indent="-342900">
              <a:lnSpc>
                <a:spcPct val="107000"/>
              </a:lnSpc>
              <a:spcAft>
                <a:spcPts val="600"/>
              </a:spcAft>
              <a:buFont typeface="Arial" panose="020B0604020202020204" pitchFamily="34" charset="0"/>
              <a:buChar char="•"/>
            </a:pPr>
            <a:r>
              <a:rPr lang="en-GB" sz="2400" b="1" dirty="0">
                <a:ea typeface="Times New Roman" panose="02020603050405020304" pitchFamily="18" charset="0"/>
                <a:cs typeface="Segoe UI"/>
              </a:rPr>
              <a:t>“assumes”</a:t>
            </a:r>
          </a:p>
          <a:p>
            <a:pPr marL="342900" indent="-342900">
              <a:lnSpc>
                <a:spcPct val="107000"/>
              </a:lnSpc>
              <a:spcAft>
                <a:spcPts val="600"/>
              </a:spcAft>
              <a:buFont typeface="Arial" panose="020B0604020202020204" pitchFamily="34" charset="0"/>
              <a:buChar char="•"/>
            </a:pPr>
            <a:r>
              <a:rPr lang="en-GB" sz="2400" b="1" dirty="0">
                <a:ea typeface="Times New Roman" panose="02020603050405020304" pitchFamily="18" charset="0"/>
                <a:cs typeface="Segoe UI"/>
              </a:rPr>
              <a:t>“As Hyland (2003) points out”</a:t>
            </a:r>
          </a:p>
          <a:p>
            <a:pPr marL="342900" indent="-342900">
              <a:lnSpc>
                <a:spcPct val="107000"/>
              </a:lnSpc>
              <a:spcAft>
                <a:spcPts val="600"/>
              </a:spcAft>
              <a:buFont typeface="Arial" panose="020B0604020202020204" pitchFamily="34" charset="0"/>
              <a:buChar char="•"/>
            </a:pPr>
            <a:r>
              <a:rPr lang="en-GB" sz="2400" b="1" dirty="0">
                <a:ea typeface="Times New Roman" panose="02020603050405020304" pitchFamily="18" charset="0"/>
                <a:cs typeface="Segoe UI"/>
              </a:rPr>
              <a:t>“Beach (1979) reports” </a:t>
            </a:r>
            <a:endParaRPr lang="en-IE" sz="2000" dirty="0">
              <a:effectLst/>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3A5E787A-6410-7F40-B63A-EA88DAB0D661}"/>
              </a:ext>
            </a:extLst>
          </p:cNvPr>
          <p:cNvPicPr>
            <a:picLocks noChangeAspect="1"/>
          </p:cNvPicPr>
          <p:nvPr/>
        </p:nvPicPr>
        <p:blipFill rotWithShape="1">
          <a:blip r:embed="rId3"/>
          <a:srcRect b="8755"/>
          <a:stretch/>
        </p:blipFill>
        <p:spPr>
          <a:xfrm>
            <a:off x="958312" y="1935674"/>
            <a:ext cx="2743200" cy="27000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84155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When choosing reporting verbs, it is important to consider how the meaning of the verb interacts with your evaluation of the material you are </a:t>
            </a:r>
            <a:r>
              <a:rPr lang="en-GB" dirty="0" smtClean="0"/>
              <a:t>citing. </a:t>
            </a:r>
            <a:r>
              <a:rPr lang="en-GB" dirty="0"/>
              <a:t>For example, can you see why the following does not make sense?</a:t>
            </a:r>
            <a:endParaRPr lang="en-IE" dirty="0"/>
          </a:p>
        </p:txBody>
      </p:sp>
      <p:sp>
        <p:nvSpPr>
          <p:cNvPr id="3" name="Rectangle 2">
            <a:extLst>
              <a:ext uri="{FF2B5EF4-FFF2-40B4-BE49-F238E27FC236}">
                <a16:creationId xmlns:a16="http://schemas.microsoft.com/office/drawing/2014/main" id="{1D7BB3CE-3877-0E45-B4C7-0D91D53E87E5}"/>
              </a:ext>
            </a:extLst>
          </p:cNvPr>
          <p:cNvSpPr/>
          <p:nvPr/>
        </p:nvSpPr>
        <p:spPr>
          <a:xfrm>
            <a:off x="1193370" y="1736031"/>
            <a:ext cx="10502685" cy="830997"/>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400" dirty="0">
                <a:ea typeface="Times New Roman" panose="02020603050405020304" pitchFamily="18" charset="0"/>
                <a:cs typeface="Segoe UI"/>
              </a:rPr>
              <a:t>McCarthy (2007) incorrectly shows that economic factors were the chief motivation of the government’s decision. </a:t>
            </a:r>
            <a:endParaRPr lang="en-US" sz="2400" dirty="0"/>
          </a:p>
        </p:txBody>
      </p:sp>
      <p:sp>
        <p:nvSpPr>
          <p:cNvPr id="6" name="Rectangle 5">
            <a:extLst>
              <a:ext uri="{FF2B5EF4-FFF2-40B4-BE49-F238E27FC236}">
                <a16:creationId xmlns:a16="http://schemas.microsoft.com/office/drawing/2014/main" id="{C908F30C-35C4-1A46-A576-5545BD1E15A7}"/>
              </a:ext>
            </a:extLst>
          </p:cNvPr>
          <p:cNvSpPr/>
          <p:nvPr/>
        </p:nvSpPr>
        <p:spPr>
          <a:xfrm>
            <a:off x="1193371" y="3093043"/>
            <a:ext cx="10502684" cy="3105402"/>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nSpc>
                <a:spcPct val="107000"/>
              </a:lnSpc>
              <a:spcAft>
                <a:spcPts val="600"/>
              </a:spcAft>
            </a:pPr>
            <a:r>
              <a:rPr lang="en-GB" sz="2400" dirty="0">
                <a:ea typeface="Times New Roman" panose="02020603050405020304" pitchFamily="18" charset="0"/>
                <a:cs typeface="Segoe UI"/>
              </a:rPr>
              <a:t>It is also important to know the grammatical patterns and collocations associated with different verbs, </a:t>
            </a:r>
            <a:r>
              <a:rPr lang="en-GB" sz="2400" i="1" dirty="0">
                <a:ea typeface="Times New Roman" panose="02020603050405020304" pitchFamily="18" charset="0"/>
                <a:cs typeface="Segoe UI"/>
              </a:rPr>
              <a:t>e.g.</a:t>
            </a:r>
            <a:r>
              <a:rPr lang="en-GB" sz="2400" dirty="0">
                <a:ea typeface="Times New Roman" panose="02020603050405020304" pitchFamily="18" charset="0"/>
                <a:cs typeface="Segoe UI"/>
              </a:rPr>
              <a:t>: </a:t>
            </a:r>
          </a:p>
          <a:p>
            <a:pPr marL="285750" lvl="0" indent="-285750">
              <a:lnSpc>
                <a:spcPct val="150000"/>
              </a:lnSpc>
              <a:buFont typeface="Arial" panose="020B0604020202020204" pitchFamily="34" charset="0"/>
              <a:buChar char="•"/>
            </a:pPr>
            <a:r>
              <a:rPr lang="en-TT" sz="2400" dirty="0"/>
              <a:t>West (2013) </a:t>
            </a:r>
            <a:r>
              <a:rPr lang="en-TT" sz="2400" b="1" dirty="0"/>
              <a:t>argues/maintains/suggests that</a:t>
            </a:r>
            <a:r>
              <a:rPr lang="en-TT" sz="2400" dirty="0"/>
              <a:t> …</a:t>
            </a:r>
            <a:endParaRPr lang="en-IE" sz="2400" dirty="0"/>
          </a:p>
          <a:p>
            <a:pPr marL="285750" lvl="0" indent="-285750">
              <a:lnSpc>
                <a:spcPct val="150000"/>
              </a:lnSpc>
              <a:buFont typeface="Arial" panose="020B0604020202020204" pitchFamily="34" charset="0"/>
              <a:buChar char="•"/>
            </a:pPr>
            <a:r>
              <a:rPr lang="en-TT" sz="2400" dirty="0" err="1"/>
              <a:t>Tsui</a:t>
            </a:r>
            <a:r>
              <a:rPr lang="en-TT" sz="2400" dirty="0"/>
              <a:t> (2005) </a:t>
            </a:r>
            <a:r>
              <a:rPr lang="en-TT" sz="2400" b="1" dirty="0"/>
              <a:t>defines </a:t>
            </a:r>
            <a:r>
              <a:rPr lang="en-TT" sz="2400" dirty="0"/>
              <a:t>X </a:t>
            </a:r>
            <a:r>
              <a:rPr lang="en-TT" sz="2400" b="1" dirty="0"/>
              <a:t>as </a:t>
            </a:r>
            <a:r>
              <a:rPr lang="en-TT" sz="2400" dirty="0"/>
              <a:t>…</a:t>
            </a:r>
            <a:endParaRPr lang="en-IE" sz="2400" dirty="0"/>
          </a:p>
          <a:p>
            <a:pPr marL="285750" indent="-285750">
              <a:lnSpc>
                <a:spcPct val="150000"/>
              </a:lnSpc>
              <a:buFont typeface="Arial" panose="020B0604020202020204" pitchFamily="34" charset="0"/>
              <a:buChar char="•"/>
            </a:pPr>
            <a:r>
              <a:rPr lang="en-GB" sz="2400" dirty="0"/>
              <a:t>Schmitt (2006) </a:t>
            </a:r>
            <a:r>
              <a:rPr lang="en-GB" sz="2400" b="1" dirty="0"/>
              <a:t>connects</a:t>
            </a:r>
            <a:r>
              <a:rPr lang="en-GB" sz="2400" dirty="0"/>
              <a:t> the growth in trade </a:t>
            </a:r>
            <a:r>
              <a:rPr lang="en-GB" sz="2400" b="1" dirty="0"/>
              <a:t>with</a:t>
            </a:r>
            <a:r>
              <a:rPr lang="en-GB" sz="2400" dirty="0"/>
              <a:t> the decreasing power of the monarchy.</a:t>
            </a:r>
            <a:r>
              <a:rPr lang="en-IE" sz="2000" dirty="0"/>
              <a:t> </a:t>
            </a:r>
            <a:endParaRPr lang="en-IE"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7221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pic>
        <p:nvPicPr>
          <p:cNvPr id="4" name="Picture 3">
            <a:extLst>
              <a:ext uri="{FF2B5EF4-FFF2-40B4-BE49-F238E27FC236}">
                <a16:creationId xmlns:a16="http://schemas.microsoft.com/office/drawing/2014/main" id="{9F9ADD9B-4A49-194A-9741-86B444DE457B}"/>
              </a:ext>
            </a:extLst>
          </p:cNvPr>
          <p:cNvPicPr>
            <a:picLocks noChangeAspect="1"/>
          </p:cNvPicPr>
          <p:nvPr/>
        </p:nvPicPr>
        <p:blipFill rotWithShape="1">
          <a:blip r:embed="rId3"/>
          <a:srcRect b="8231"/>
          <a:stretch/>
        </p:blipFill>
        <p:spPr>
          <a:xfrm>
            <a:off x="803329" y="2071230"/>
            <a:ext cx="2743200" cy="271554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Rectangle 2">
            <a:extLst>
              <a:ext uri="{FF2B5EF4-FFF2-40B4-BE49-F238E27FC236}">
                <a16:creationId xmlns:a16="http://schemas.microsoft.com/office/drawing/2014/main" id="{6DCC276F-B4EA-D34C-8CB4-AD15B00889B7}"/>
              </a:ext>
            </a:extLst>
          </p:cNvPr>
          <p:cNvSpPr/>
          <p:nvPr/>
        </p:nvSpPr>
        <p:spPr>
          <a:xfrm>
            <a:off x="4843468" y="2151530"/>
            <a:ext cx="7348531" cy="294631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Aft>
                <a:spcPts val="0"/>
              </a:spcAft>
            </a:pPr>
            <a:r>
              <a:rPr lang="en-GB" sz="2400" dirty="0">
                <a:ea typeface="Times New Roman" panose="02020603050405020304" pitchFamily="18" charset="0"/>
                <a:cs typeface="Segoe UI"/>
              </a:rPr>
              <a:t>1.  Smith (2004) </a:t>
            </a:r>
            <a:r>
              <a:rPr lang="en-GB" sz="2400" b="1" dirty="0">
                <a:ea typeface="Times New Roman" panose="02020603050405020304" pitchFamily="18" charset="0"/>
                <a:cs typeface="Segoe UI"/>
              </a:rPr>
              <a:t>acknowledges </a:t>
            </a:r>
            <a:r>
              <a:rPr lang="en-GB" sz="2400" dirty="0">
                <a:ea typeface="Times New Roman" panose="02020603050405020304" pitchFamily="18" charset="0"/>
                <a:cs typeface="Segoe UI"/>
              </a:rPr>
              <a:t>the limitations of the article’s main argument.</a:t>
            </a:r>
            <a:endParaRPr lang="en-IE" sz="2400" dirty="0">
              <a:ea typeface="Calibri" panose="020F0502020204030204" pitchFamily="34" charset="0"/>
              <a:cs typeface="Times New Roman" panose="02020603050405020304" pitchFamily="18" charset="0"/>
            </a:endParaRPr>
          </a:p>
          <a:p>
            <a:pPr marL="800100" lvl="1" indent="-342900">
              <a:lnSpc>
                <a:spcPct val="115000"/>
              </a:lnSpc>
              <a:buFont typeface="+mj-lt"/>
              <a:buAutoNum type="alphaLcParenR"/>
            </a:pPr>
            <a:r>
              <a:rPr lang="en-TT" sz="2400" dirty="0">
                <a:ea typeface="Times New Roman" panose="02020603050405020304" pitchFamily="18" charset="0"/>
                <a:cs typeface="Segoe UI"/>
              </a:rPr>
              <a:t>argue</a:t>
            </a:r>
            <a:endParaRPr lang="en-IE" sz="2400" dirty="0">
              <a:ea typeface="Calibri" panose="020F0502020204030204" pitchFamily="34" charset="0"/>
              <a:cs typeface="Times New Roman" panose="02020603050405020304" pitchFamily="18" charset="0"/>
            </a:endParaRPr>
          </a:p>
          <a:p>
            <a:pPr marL="800100" lvl="1" indent="-342900">
              <a:lnSpc>
                <a:spcPct val="115000"/>
              </a:lnSpc>
              <a:buFont typeface="+mj-lt"/>
              <a:buAutoNum type="alphaLcParenR"/>
            </a:pPr>
            <a:r>
              <a:rPr lang="en-TT" sz="2400" dirty="0">
                <a:ea typeface="Times New Roman" panose="02020603050405020304" pitchFamily="18" charset="0"/>
                <a:cs typeface="Segoe UI"/>
              </a:rPr>
              <a:t>understand</a:t>
            </a:r>
            <a:endParaRPr lang="en-IE" sz="2400" dirty="0">
              <a:ea typeface="Calibri" panose="020F0502020204030204" pitchFamily="34" charset="0"/>
              <a:cs typeface="Times New Roman" panose="02020603050405020304" pitchFamily="18" charset="0"/>
            </a:endParaRPr>
          </a:p>
          <a:p>
            <a:pPr marL="800100" lvl="1" indent="-342900">
              <a:lnSpc>
                <a:spcPct val="115000"/>
              </a:lnSpc>
              <a:buFont typeface="+mj-lt"/>
              <a:buAutoNum type="alphaLcParenR"/>
            </a:pPr>
            <a:r>
              <a:rPr lang="en-TT" sz="2400" b="1" dirty="0">
                <a:ea typeface="Times New Roman" panose="02020603050405020304" pitchFamily="18" charset="0"/>
                <a:cs typeface="Segoe UI"/>
              </a:rPr>
              <a:t>acknowledge</a:t>
            </a:r>
            <a:endParaRPr lang="en-IE" sz="2400" dirty="0">
              <a:ea typeface="Calibri" panose="020F0502020204030204" pitchFamily="34" charset="0"/>
              <a:cs typeface="Times New Roman" panose="02020603050405020304" pitchFamily="18" charset="0"/>
            </a:endParaRPr>
          </a:p>
          <a:p>
            <a:pPr marL="800100" lvl="1" indent="-342900">
              <a:lnSpc>
                <a:spcPct val="115000"/>
              </a:lnSpc>
              <a:buFont typeface="+mj-lt"/>
              <a:buAutoNum type="alphaLcParenR"/>
            </a:pPr>
            <a:r>
              <a:rPr lang="en-TT" sz="2400" dirty="0">
                <a:ea typeface="Times New Roman" panose="02020603050405020304" pitchFamily="18" charset="0"/>
                <a:cs typeface="Segoe UI"/>
              </a:rPr>
              <a:t>compare</a:t>
            </a:r>
            <a:endParaRPr lang="en-IE" sz="2400" dirty="0">
              <a:ea typeface="Calibri" panose="020F0502020204030204" pitchFamily="34" charset="0"/>
              <a:cs typeface="Times New Roman" panose="02020603050405020304" pitchFamily="18" charset="0"/>
            </a:endParaRPr>
          </a:p>
          <a:p>
            <a:pPr lvl="1">
              <a:lnSpc>
                <a:spcPct val="107000"/>
              </a:lnSpc>
            </a:pPr>
            <a:r>
              <a:rPr lang="en-GB" sz="2400" dirty="0">
                <a:ea typeface="Times New Roman" panose="02020603050405020304" pitchFamily="18" charset="0"/>
                <a:cs typeface="Segoe UI"/>
              </a:rPr>
              <a:t>(“acknowledge limitations” is a collocation)</a:t>
            </a:r>
            <a:endParaRPr lang="en-IE" sz="2400"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8389180-22C8-7C44-B1E1-113B8487F913}"/>
              </a:ext>
            </a:extLst>
          </p:cNvPr>
          <p:cNvSpPr txBox="1"/>
          <p:nvPr/>
        </p:nvSpPr>
        <p:spPr>
          <a:xfrm>
            <a:off x="8195392" y="5988948"/>
            <a:ext cx="3996607"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Words that frequently go together</a:t>
            </a:r>
          </a:p>
        </p:txBody>
      </p:sp>
      <p:cxnSp>
        <p:nvCxnSpPr>
          <p:cNvPr id="9" name="Straight Arrow Connector 8">
            <a:extLst>
              <a:ext uri="{FF2B5EF4-FFF2-40B4-BE49-F238E27FC236}">
                <a16:creationId xmlns:a16="http://schemas.microsoft.com/office/drawing/2014/main" id="{ABFA2FD2-4D95-F049-9252-0529EC10ECC3}"/>
              </a:ext>
            </a:extLst>
          </p:cNvPr>
          <p:cNvCxnSpPr>
            <a:cxnSpLocks/>
            <a:stCxn id="6" idx="0"/>
          </p:cNvCxnSpPr>
          <p:nvPr/>
        </p:nvCxnSpPr>
        <p:spPr>
          <a:xfrm flipV="1">
            <a:off x="10193696" y="5097849"/>
            <a:ext cx="360650" cy="8910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329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843468" y="2151530"/>
            <a:ext cx="7348531" cy="3046988"/>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2"/>
            </a:pPr>
            <a:r>
              <a:rPr lang="en-GB" sz="2400" dirty="0"/>
              <a:t>In her landmark study, Jacobs (2011) _______________ many traditional and established theories as being irrelevant to the 21</a:t>
            </a:r>
            <a:r>
              <a:rPr lang="en-GB" sz="2400" baseline="30000" dirty="0"/>
              <a:t>st</a:t>
            </a:r>
            <a:r>
              <a:rPr lang="en-GB" sz="2400" dirty="0"/>
              <a:t>-century context.</a:t>
            </a:r>
            <a:endParaRPr lang="en-IE" sz="2400" dirty="0"/>
          </a:p>
          <a:p>
            <a:pPr marL="914400" lvl="1" indent="-457200">
              <a:buFont typeface="+mj-lt"/>
              <a:buAutoNum type="alphaLcParenR"/>
            </a:pPr>
            <a:r>
              <a:rPr lang="en-TT" sz="2400" dirty="0"/>
              <a:t>argue</a:t>
            </a:r>
            <a:endParaRPr lang="en-IE" sz="2400" dirty="0"/>
          </a:p>
          <a:p>
            <a:pPr marL="914400" lvl="1" indent="-457200">
              <a:buFont typeface="+mj-lt"/>
              <a:buAutoNum type="alphaLcParenR"/>
            </a:pPr>
            <a:r>
              <a:rPr lang="en-TT" sz="2400" dirty="0"/>
              <a:t>claim</a:t>
            </a:r>
            <a:endParaRPr lang="en-IE" sz="2400" dirty="0"/>
          </a:p>
          <a:p>
            <a:pPr marL="914400" lvl="1" indent="-457200">
              <a:buFont typeface="+mj-lt"/>
              <a:buAutoNum type="alphaLcParenR"/>
            </a:pPr>
            <a:r>
              <a:rPr lang="en-TT" sz="2400" dirty="0"/>
              <a:t>support</a:t>
            </a:r>
            <a:endParaRPr lang="en-IE" sz="2400" dirty="0"/>
          </a:p>
          <a:p>
            <a:pPr marL="914400" lvl="1" indent="-457200">
              <a:buFont typeface="+mj-lt"/>
              <a:buAutoNum type="alphaLcParenR"/>
            </a:pPr>
            <a:r>
              <a:rPr lang="en-TT" sz="2400" dirty="0"/>
              <a:t>challenge</a:t>
            </a:r>
            <a:endParaRPr lang="en-IE" sz="2400" dirty="0"/>
          </a:p>
        </p:txBody>
      </p:sp>
      <p:pic>
        <p:nvPicPr>
          <p:cNvPr id="10" name="Picture 9">
            <a:extLst>
              <a:ext uri="{FF2B5EF4-FFF2-40B4-BE49-F238E27FC236}">
                <a16:creationId xmlns:a16="http://schemas.microsoft.com/office/drawing/2014/main" id="{ABA2A8C3-451B-E744-B0B1-272038DE293C}"/>
              </a:ext>
            </a:extLst>
          </p:cNvPr>
          <p:cNvPicPr>
            <a:picLocks noChangeAspect="1"/>
          </p:cNvPicPr>
          <p:nvPr/>
        </p:nvPicPr>
        <p:blipFill>
          <a:blip r:embed="rId3"/>
          <a:stretch>
            <a:fillRect/>
          </a:stretch>
        </p:blipFill>
        <p:spPr>
          <a:xfrm>
            <a:off x="577809" y="1901426"/>
            <a:ext cx="3547195" cy="3547195"/>
          </a:xfrm>
          <a:prstGeom prst="rect">
            <a:avLst/>
          </a:prstGeom>
        </p:spPr>
      </p:pic>
    </p:spTree>
    <p:extLst>
      <p:ext uri="{BB962C8B-B14F-4D97-AF65-F5344CB8AC3E}">
        <p14:creationId xmlns:p14="http://schemas.microsoft.com/office/powerpoint/2010/main" val="216677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843468" y="2151530"/>
            <a:ext cx="7348531" cy="267765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3"/>
            </a:pPr>
            <a:r>
              <a:rPr lang="en-GB" sz="2400" dirty="0"/>
              <a:t>The results of Chan’s (2008) survey clearly ________________ that voting preferences were different among varying age groups.</a:t>
            </a:r>
            <a:endParaRPr lang="en-IE" sz="2400" dirty="0"/>
          </a:p>
          <a:p>
            <a:pPr marL="457200" lvl="0" indent="-457200">
              <a:buFont typeface="+mj-lt"/>
              <a:buAutoNum type="alphaLcParenR"/>
            </a:pPr>
            <a:r>
              <a:rPr lang="en-TT" sz="2400" dirty="0"/>
              <a:t>point out</a:t>
            </a:r>
            <a:endParaRPr lang="en-IE" sz="2400" dirty="0"/>
          </a:p>
          <a:p>
            <a:pPr marL="457200" lvl="0" indent="-457200">
              <a:buFont typeface="+mj-lt"/>
              <a:buAutoNum type="alphaLcParenR"/>
            </a:pPr>
            <a:r>
              <a:rPr lang="en-TT" sz="2400" dirty="0"/>
              <a:t>assert</a:t>
            </a:r>
            <a:endParaRPr lang="en-IE" sz="2400" dirty="0"/>
          </a:p>
          <a:p>
            <a:pPr marL="457200" lvl="0" indent="-457200">
              <a:buFont typeface="+mj-lt"/>
              <a:buAutoNum type="alphaLcParenR"/>
            </a:pPr>
            <a:r>
              <a:rPr lang="en-TT" sz="2400" dirty="0"/>
              <a:t>indicate</a:t>
            </a:r>
            <a:endParaRPr lang="en-IE" sz="2400" dirty="0"/>
          </a:p>
          <a:p>
            <a:pPr marL="457200" lvl="0" indent="-457200">
              <a:buFont typeface="+mj-lt"/>
              <a:buAutoNum type="alphaLcParenR"/>
            </a:pPr>
            <a:r>
              <a:rPr lang="en-TT" sz="2400" dirty="0"/>
              <a:t>maintain</a:t>
            </a:r>
            <a:endParaRPr lang="en-IE" sz="2400" dirty="0"/>
          </a:p>
        </p:txBody>
      </p:sp>
      <p:pic>
        <p:nvPicPr>
          <p:cNvPr id="7" name="Picture 6">
            <a:extLst>
              <a:ext uri="{FF2B5EF4-FFF2-40B4-BE49-F238E27FC236}">
                <a16:creationId xmlns:a16="http://schemas.microsoft.com/office/drawing/2014/main" id="{A053A40F-552E-6649-9024-F941B64D5A18}"/>
              </a:ext>
            </a:extLst>
          </p:cNvPr>
          <p:cNvPicPr>
            <a:picLocks noChangeAspect="1"/>
          </p:cNvPicPr>
          <p:nvPr/>
        </p:nvPicPr>
        <p:blipFill>
          <a:blip r:embed="rId3"/>
          <a:stretch>
            <a:fillRect/>
          </a:stretch>
        </p:blipFill>
        <p:spPr>
          <a:xfrm>
            <a:off x="493259" y="2326570"/>
            <a:ext cx="3458809" cy="365268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650086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843468" y="2151530"/>
            <a:ext cx="7348531" cy="267765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4"/>
            </a:pPr>
            <a:r>
              <a:rPr lang="en-GB" sz="2400" dirty="0"/>
              <a:t>Researchers of climate studies _________________ rising sea levels to the melting of the polar ice caps.</a:t>
            </a:r>
            <a:endParaRPr lang="en-IE" sz="2400" dirty="0"/>
          </a:p>
          <a:p>
            <a:pPr marL="457200" lvl="0" indent="-457200">
              <a:buFont typeface="+mj-lt"/>
              <a:buAutoNum type="alphaLcParenR"/>
            </a:pPr>
            <a:r>
              <a:rPr lang="en-TT" sz="2400" dirty="0"/>
              <a:t>attribute</a:t>
            </a:r>
            <a:endParaRPr lang="en-IE" sz="2400" dirty="0"/>
          </a:p>
          <a:p>
            <a:pPr marL="457200" lvl="0" indent="-457200">
              <a:buFont typeface="+mj-lt"/>
              <a:buAutoNum type="alphaLcParenR"/>
            </a:pPr>
            <a:r>
              <a:rPr lang="en-TT" sz="2400" dirty="0"/>
              <a:t>prove</a:t>
            </a:r>
            <a:endParaRPr lang="en-IE" sz="2400" dirty="0"/>
          </a:p>
          <a:p>
            <a:pPr marL="457200" lvl="0" indent="-457200">
              <a:buFont typeface="+mj-lt"/>
              <a:buAutoNum type="alphaLcParenR"/>
            </a:pPr>
            <a:r>
              <a:rPr lang="en-TT" sz="2400" dirty="0"/>
              <a:t>clarify</a:t>
            </a:r>
            <a:endParaRPr lang="en-IE" sz="2400" dirty="0"/>
          </a:p>
          <a:p>
            <a:pPr marL="457200" lvl="0" indent="-457200">
              <a:buFont typeface="+mj-lt"/>
              <a:buAutoNum type="alphaLcParenR"/>
            </a:pPr>
            <a:r>
              <a:rPr lang="en-TT" sz="2400" dirty="0"/>
              <a:t>challenge</a:t>
            </a:r>
            <a:endParaRPr lang="en-IE" sz="2400" dirty="0"/>
          </a:p>
        </p:txBody>
      </p:sp>
      <p:pic>
        <p:nvPicPr>
          <p:cNvPr id="9" name="Picture 8">
            <a:extLst>
              <a:ext uri="{FF2B5EF4-FFF2-40B4-BE49-F238E27FC236}">
                <a16:creationId xmlns:a16="http://schemas.microsoft.com/office/drawing/2014/main" id="{066A32AB-1895-D644-913C-D447778C235E}"/>
              </a:ext>
            </a:extLst>
          </p:cNvPr>
          <p:cNvPicPr>
            <a:picLocks noChangeAspect="1"/>
          </p:cNvPicPr>
          <p:nvPr/>
        </p:nvPicPr>
        <p:blipFill>
          <a:blip r:embed="rId3"/>
          <a:stretch>
            <a:fillRect/>
          </a:stretch>
        </p:blipFill>
        <p:spPr>
          <a:xfrm>
            <a:off x="629296" y="2216473"/>
            <a:ext cx="2781300" cy="29210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674149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448014" y="2151530"/>
            <a:ext cx="7743985" cy="3046988"/>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5"/>
            </a:pPr>
            <a:r>
              <a:rPr lang="en-GB" sz="2400" dirty="0"/>
              <a:t>According to Boynton (2009), many Americans now _______________ that legalization of marijuana is a preferable alternative to the growing drug violence in the US and Mexico.</a:t>
            </a:r>
            <a:endParaRPr lang="en-IE" sz="2400" dirty="0"/>
          </a:p>
          <a:p>
            <a:pPr marL="457200" lvl="0" indent="-457200">
              <a:buFont typeface="+mj-lt"/>
              <a:buAutoNum type="alphaLcParenR"/>
            </a:pPr>
            <a:r>
              <a:rPr lang="en-TT" sz="2400" dirty="0"/>
              <a:t>maintain</a:t>
            </a:r>
            <a:endParaRPr lang="en-IE" sz="2400" dirty="0"/>
          </a:p>
          <a:p>
            <a:pPr marL="457200" lvl="0" indent="-457200">
              <a:buFont typeface="+mj-lt"/>
              <a:buAutoNum type="alphaLcParenR"/>
            </a:pPr>
            <a:r>
              <a:rPr lang="en-TT" sz="2400" dirty="0"/>
              <a:t>clarify</a:t>
            </a:r>
            <a:endParaRPr lang="en-IE" sz="2400" dirty="0"/>
          </a:p>
          <a:p>
            <a:pPr marL="457200" lvl="0" indent="-457200">
              <a:buFont typeface="+mj-lt"/>
              <a:buAutoNum type="alphaLcParenR"/>
            </a:pPr>
            <a:r>
              <a:rPr lang="en-TT" sz="2400" dirty="0"/>
              <a:t>debate</a:t>
            </a:r>
            <a:endParaRPr lang="en-IE" sz="2400" dirty="0"/>
          </a:p>
          <a:p>
            <a:pPr marL="457200" lvl="0" indent="-457200">
              <a:buFont typeface="+mj-lt"/>
              <a:buAutoNum type="alphaLcParenR"/>
            </a:pPr>
            <a:r>
              <a:rPr lang="en-TT" sz="2400" dirty="0"/>
              <a:t>mention</a:t>
            </a:r>
            <a:endParaRPr lang="en-IE" sz="2400" dirty="0"/>
          </a:p>
        </p:txBody>
      </p:sp>
      <p:pic>
        <p:nvPicPr>
          <p:cNvPr id="7" name="Picture 6">
            <a:extLst>
              <a:ext uri="{FF2B5EF4-FFF2-40B4-BE49-F238E27FC236}">
                <a16:creationId xmlns:a16="http://schemas.microsoft.com/office/drawing/2014/main" id="{71606AAF-9611-FD4A-8979-739F2A43615C}"/>
              </a:ext>
            </a:extLst>
          </p:cNvPr>
          <p:cNvPicPr>
            <a:picLocks noChangeAspect="1"/>
          </p:cNvPicPr>
          <p:nvPr/>
        </p:nvPicPr>
        <p:blipFill rotWithShape="1">
          <a:blip r:embed="rId3"/>
          <a:srcRect b="9299"/>
          <a:stretch/>
        </p:blipFill>
        <p:spPr>
          <a:xfrm>
            <a:off x="772332" y="2151530"/>
            <a:ext cx="2743200" cy="26839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67735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448014" y="2151530"/>
            <a:ext cx="7743985" cy="267765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6"/>
            </a:pPr>
            <a:r>
              <a:rPr lang="en-GB" sz="2400" dirty="0"/>
              <a:t>Although the US Supreme Court has passed legislation allowing same-sex marriage, some groups continue to ______________ these laws.</a:t>
            </a:r>
            <a:endParaRPr lang="en-IE" sz="2400" dirty="0"/>
          </a:p>
          <a:p>
            <a:pPr marL="457200" lvl="0" indent="-457200">
              <a:buFont typeface="+mj-lt"/>
              <a:buAutoNum type="alphaLcParenR"/>
            </a:pPr>
            <a:r>
              <a:rPr lang="en-TT" sz="2400" dirty="0"/>
              <a:t>argue</a:t>
            </a:r>
            <a:endParaRPr lang="en-IE" sz="2400" dirty="0"/>
          </a:p>
          <a:p>
            <a:pPr marL="457200" lvl="0" indent="-457200">
              <a:buFont typeface="+mj-lt"/>
              <a:buAutoNum type="alphaLcParenR"/>
            </a:pPr>
            <a:r>
              <a:rPr lang="en-TT" sz="2400" dirty="0"/>
              <a:t>challenge</a:t>
            </a:r>
            <a:endParaRPr lang="en-IE" sz="2400" dirty="0"/>
          </a:p>
          <a:p>
            <a:pPr marL="457200" lvl="0" indent="-457200">
              <a:buFont typeface="+mj-lt"/>
              <a:buAutoNum type="alphaLcParenR"/>
            </a:pPr>
            <a:r>
              <a:rPr lang="en-TT" sz="2400" dirty="0"/>
              <a:t>claim</a:t>
            </a:r>
            <a:endParaRPr lang="en-IE" sz="2400" dirty="0"/>
          </a:p>
          <a:p>
            <a:pPr marL="457200" lvl="0" indent="-457200">
              <a:buFont typeface="+mj-lt"/>
              <a:buAutoNum type="alphaLcParenR"/>
            </a:pPr>
            <a:r>
              <a:rPr lang="en-TT" sz="2400" dirty="0"/>
              <a:t>identify</a:t>
            </a:r>
            <a:endParaRPr lang="en-IE" sz="2400" dirty="0"/>
          </a:p>
        </p:txBody>
      </p:sp>
      <p:pic>
        <p:nvPicPr>
          <p:cNvPr id="7" name="Picture 6">
            <a:extLst>
              <a:ext uri="{FF2B5EF4-FFF2-40B4-BE49-F238E27FC236}">
                <a16:creationId xmlns:a16="http://schemas.microsoft.com/office/drawing/2014/main" id="{DCC4F59E-99A5-2D4C-8168-B49680160EBC}"/>
              </a:ext>
            </a:extLst>
          </p:cNvPr>
          <p:cNvPicPr>
            <a:picLocks noChangeAspect="1"/>
          </p:cNvPicPr>
          <p:nvPr/>
        </p:nvPicPr>
        <p:blipFill rotWithShape="1">
          <a:blip r:embed="rId3"/>
          <a:srcRect b="9511"/>
          <a:stretch/>
        </p:blipFill>
        <p:spPr>
          <a:xfrm>
            <a:off x="679343" y="2151530"/>
            <a:ext cx="2743200" cy="26776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43420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448014" y="2151530"/>
            <a:ext cx="7743985" cy="267765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7"/>
            </a:pPr>
            <a:r>
              <a:rPr lang="en-GB" sz="2400" dirty="0"/>
              <a:t>In his research, Lebowski (1998) _______________ that there may be additional information to be considered.</a:t>
            </a:r>
            <a:endParaRPr lang="en-IE" sz="2400" dirty="0"/>
          </a:p>
          <a:p>
            <a:pPr marL="457200" lvl="0" indent="-457200">
              <a:buFont typeface="+mj-lt"/>
              <a:buAutoNum type="alphaLcParenR"/>
            </a:pPr>
            <a:r>
              <a:rPr lang="en-TT" sz="2400" dirty="0"/>
              <a:t>attribute</a:t>
            </a:r>
            <a:endParaRPr lang="en-IE" sz="2400" dirty="0"/>
          </a:p>
          <a:p>
            <a:pPr marL="457200" lvl="0" indent="-457200">
              <a:buFont typeface="+mj-lt"/>
              <a:buAutoNum type="alphaLcParenR"/>
            </a:pPr>
            <a:r>
              <a:rPr lang="en-TT" sz="2400" dirty="0"/>
              <a:t>recommend </a:t>
            </a:r>
            <a:endParaRPr lang="en-IE" sz="2400" dirty="0"/>
          </a:p>
          <a:p>
            <a:pPr marL="457200" lvl="0" indent="-457200">
              <a:buFont typeface="+mj-lt"/>
              <a:buAutoNum type="alphaLcParenR"/>
            </a:pPr>
            <a:r>
              <a:rPr lang="en-TT" sz="2400" dirty="0"/>
              <a:t>prove</a:t>
            </a:r>
            <a:endParaRPr lang="en-IE" sz="2400" dirty="0"/>
          </a:p>
          <a:p>
            <a:pPr marL="457200" lvl="0" indent="-457200">
              <a:buFont typeface="+mj-lt"/>
              <a:buAutoNum type="alphaLcParenR"/>
            </a:pPr>
            <a:r>
              <a:rPr lang="en-TT" sz="2400" dirty="0"/>
              <a:t>suggest</a:t>
            </a:r>
            <a:endParaRPr lang="en-IE" sz="2400" dirty="0"/>
          </a:p>
        </p:txBody>
      </p:sp>
      <p:pic>
        <p:nvPicPr>
          <p:cNvPr id="7" name="Picture 6">
            <a:extLst>
              <a:ext uri="{FF2B5EF4-FFF2-40B4-BE49-F238E27FC236}">
                <a16:creationId xmlns:a16="http://schemas.microsoft.com/office/drawing/2014/main" id="{EA13D0C2-1A82-8745-AD4E-F9BD2F157C00}"/>
              </a:ext>
            </a:extLst>
          </p:cNvPr>
          <p:cNvPicPr>
            <a:picLocks noChangeAspect="1"/>
          </p:cNvPicPr>
          <p:nvPr/>
        </p:nvPicPr>
        <p:blipFill rotWithShape="1">
          <a:blip r:embed="rId3"/>
          <a:srcRect b="9511"/>
          <a:stretch/>
        </p:blipFill>
        <p:spPr>
          <a:xfrm>
            <a:off x="1020305" y="2151530"/>
            <a:ext cx="2743200" cy="267765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496524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448014" y="2151530"/>
            <a:ext cx="7743985" cy="3046988"/>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8"/>
            </a:pPr>
            <a:r>
              <a:rPr lang="en-GB" sz="2400" dirty="0"/>
              <a:t>Phillips &amp; Robertson (2003) ________________ that the containers of electronic waste had been shipped illegally from the United States to Hong Kong.</a:t>
            </a:r>
            <a:endParaRPr lang="en-IE" sz="2400" dirty="0"/>
          </a:p>
          <a:p>
            <a:pPr marL="457200" lvl="0" indent="-457200">
              <a:buFont typeface="+mj-lt"/>
              <a:buAutoNum type="alphaLcParenR"/>
            </a:pPr>
            <a:r>
              <a:rPr lang="en-TT" sz="2400" dirty="0"/>
              <a:t>conclude</a:t>
            </a:r>
            <a:endParaRPr lang="en-IE" sz="2400" dirty="0"/>
          </a:p>
          <a:p>
            <a:pPr marL="457200" lvl="0" indent="-457200">
              <a:buFont typeface="+mj-lt"/>
              <a:buAutoNum type="alphaLcParenR"/>
            </a:pPr>
            <a:r>
              <a:rPr lang="en-TT" sz="2400" dirty="0"/>
              <a:t>highlight</a:t>
            </a:r>
            <a:endParaRPr lang="en-IE" sz="2400" dirty="0"/>
          </a:p>
          <a:p>
            <a:pPr marL="457200" lvl="0" indent="-457200">
              <a:buFont typeface="+mj-lt"/>
              <a:buAutoNum type="alphaLcParenR"/>
            </a:pPr>
            <a:r>
              <a:rPr lang="en-TT" sz="2400" dirty="0"/>
              <a:t>predict</a:t>
            </a:r>
            <a:endParaRPr lang="en-IE" sz="2400" dirty="0"/>
          </a:p>
          <a:p>
            <a:pPr marL="457200" lvl="0" indent="-457200">
              <a:buFont typeface="+mj-lt"/>
              <a:buAutoNum type="alphaLcParenR"/>
            </a:pPr>
            <a:r>
              <a:rPr lang="en-TT" sz="2400" dirty="0"/>
              <a:t>interpret</a:t>
            </a:r>
            <a:endParaRPr lang="en-IE" sz="2400" dirty="0"/>
          </a:p>
        </p:txBody>
      </p:sp>
      <p:pic>
        <p:nvPicPr>
          <p:cNvPr id="6" name="Picture 5">
            <a:extLst>
              <a:ext uri="{FF2B5EF4-FFF2-40B4-BE49-F238E27FC236}">
                <a16:creationId xmlns:a16="http://schemas.microsoft.com/office/drawing/2014/main" id="{B4F91DC4-A387-A649-9E86-8A5FE8ECF1B7}"/>
              </a:ext>
            </a:extLst>
          </p:cNvPr>
          <p:cNvPicPr>
            <a:picLocks noChangeAspect="1"/>
          </p:cNvPicPr>
          <p:nvPr/>
        </p:nvPicPr>
        <p:blipFill rotWithShape="1">
          <a:blip r:embed="rId3"/>
          <a:srcRect b="9511"/>
          <a:stretch/>
        </p:blipFill>
        <p:spPr>
          <a:xfrm>
            <a:off x="679342" y="2151530"/>
            <a:ext cx="3121573" cy="304698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540038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448014" y="2151530"/>
            <a:ext cx="7743985" cy="3046988"/>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342900" indent="-342900">
              <a:buFont typeface="+mj-lt"/>
              <a:buAutoNum type="arabicPeriod" startAt="9"/>
            </a:pPr>
            <a:r>
              <a:rPr lang="en-GB" sz="2400" dirty="0"/>
              <a:t>At the end of the third presidential debate, the President ________________ the Governor’s arguments and _______________ the main points of his own position.</a:t>
            </a:r>
            <a:endParaRPr lang="en-IE" sz="2400" dirty="0"/>
          </a:p>
          <a:p>
            <a:pPr marL="457200" lvl="0" indent="-457200">
              <a:buFont typeface="+mj-lt"/>
              <a:buAutoNum type="alphaLcParenR"/>
            </a:pPr>
            <a:r>
              <a:rPr lang="en-TT" sz="2400" dirty="0"/>
              <a:t>discount &amp; conclude</a:t>
            </a:r>
            <a:endParaRPr lang="en-IE" sz="2400" dirty="0"/>
          </a:p>
          <a:p>
            <a:pPr marL="457200" lvl="0" indent="-457200">
              <a:buFont typeface="+mj-lt"/>
              <a:buAutoNum type="alphaLcParenR"/>
            </a:pPr>
            <a:r>
              <a:rPr lang="en-TT" sz="2400" dirty="0"/>
              <a:t>identify &amp; mention</a:t>
            </a:r>
            <a:endParaRPr lang="en-IE" sz="2400" dirty="0"/>
          </a:p>
          <a:p>
            <a:pPr marL="457200" lvl="0" indent="-457200">
              <a:buFont typeface="+mj-lt"/>
              <a:buAutoNum type="alphaLcParenR"/>
            </a:pPr>
            <a:r>
              <a:rPr lang="en-TT" sz="2400" dirty="0"/>
              <a:t>challenge &amp; claim</a:t>
            </a:r>
            <a:endParaRPr lang="en-IE" sz="2400" dirty="0"/>
          </a:p>
          <a:p>
            <a:pPr marL="457200" lvl="0" indent="-457200">
              <a:buFont typeface="+mj-lt"/>
              <a:buAutoNum type="alphaLcParenR"/>
            </a:pPr>
            <a:r>
              <a:rPr lang="en-TT" sz="2400" dirty="0"/>
              <a:t>refute &amp; restate</a:t>
            </a:r>
            <a:endParaRPr lang="en-IE" sz="2400" dirty="0"/>
          </a:p>
        </p:txBody>
      </p:sp>
      <p:pic>
        <p:nvPicPr>
          <p:cNvPr id="4" name="Picture 3">
            <a:extLst>
              <a:ext uri="{FF2B5EF4-FFF2-40B4-BE49-F238E27FC236}">
                <a16:creationId xmlns:a16="http://schemas.microsoft.com/office/drawing/2014/main" id="{ABACBBEB-A073-8142-B59F-2BC778985DC0}"/>
              </a:ext>
            </a:extLst>
          </p:cNvPr>
          <p:cNvPicPr>
            <a:picLocks noChangeAspect="1"/>
          </p:cNvPicPr>
          <p:nvPr/>
        </p:nvPicPr>
        <p:blipFill rotWithShape="1">
          <a:blip r:embed="rId3"/>
          <a:srcRect b="11918"/>
          <a:stretch/>
        </p:blipFill>
        <p:spPr>
          <a:xfrm>
            <a:off x="728421" y="2182202"/>
            <a:ext cx="3174569" cy="30163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94491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GB" b="1" dirty="0"/>
              <a:t>Reporting Verbs – Meaning and Grammar: Task 6</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Rectangle 7">
            <a:extLst>
              <a:ext uri="{FF2B5EF4-FFF2-40B4-BE49-F238E27FC236}">
                <a16:creationId xmlns:a16="http://schemas.microsoft.com/office/drawing/2014/main" id="{92B7C452-C271-C743-8FF3-36164424AD9F}"/>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Choose the most appropriate reporting verb from the choices provided. Think about both meaning and grammar. Make sure to put the verb into the correct form (usually </a:t>
            </a:r>
            <a:r>
              <a:rPr lang="en-GB" b="1" dirty="0"/>
              <a:t>present simple</a:t>
            </a:r>
            <a:r>
              <a:rPr lang="en-GB" dirty="0"/>
              <a:t>).</a:t>
            </a:r>
            <a:r>
              <a:rPr lang="en-IE" dirty="0"/>
              <a:t> </a:t>
            </a:r>
          </a:p>
        </p:txBody>
      </p:sp>
      <p:sp>
        <p:nvSpPr>
          <p:cNvPr id="3" name="Rectangle 2">
            <a:extLst>
              <a:ext uri="{FF2B5EF4-FFF2-40B4-BE49-F238E27FC236}">
                <a16:creationId xmlns:a16="http://schemas.microsoft.com/office/drawing/2014/main" id="{6DCC276F-B4EA-D34C-8CB4-AD15B00889B7}"/>
              </a:ext>
            </a:extLst>
          </p:cNvPr>
          <p:cNvSpPr/>
          <p:nvPr/>
        </p:nvSpPr>
        <p:spPr>
          <a:xfrm>
            <a:off x="4448014" y="2151530"/>
            <a:ext cx="7743985" cy="3046988"/>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457200" indent="-457200">
              <a:buFont typeface="+mj-lt"/>
              <a:buAutoNum type="arabicPeriod" startAt="10"/>
            </a:pPr>
            <a:r>
              <a:rPr lang="en-GB" sz="2400" dirty="0"/>
              <a:t>Fisher (2006) _______________ the major problems associated with urban transportation and _______________ a new perspective on alternative transportation methods.</a:t>
            </a:r>
            <a:endParaRPr lang="en-IE" sz="2400" dirty="0"/>
          </a:p>
          <a:p>
            <a:pPr marL="457200" lvl="0" indent="-457200">
              <a:buFont typeface="+mj-lt"/>
              <a:buAutoNum type="alphaLcParenR"/>
            </a:pPr>
            <a:r>
              <a:rPr lang="en-TT" sz="2400" dirty="0"/>
              <a:t>highlight &amp; offer</a:t>
            </a:r>
            <a:endParaRPr lang="en-IE" sz="2400" dirty="0"/>
          </a:p>
          <a:p>
            <a:pPr marL="457200" lvl="0" indent="-457200">
              <a:buFont typeface="+mj-lt"/>
              <a:buAutoNum type="alphaLcParenR"/>
            </a:pPr>
            <a:r>
              <a:rPr lang="en-TT" sz="2400" dirty="0"/>
              <a:t>challenge &amp; express</a:t>
            </a:r>
            <a:endParaRPr lang="en-IE" sz="2400" dirty="0"/>
          </a:p>
          <a:p>
            <a:pPr marL="457200" lvl="0" indent="-457200">
              <a:buFont typeface="+mj-lt"/>
              <a:buAutoNum type="alphaLcParenR"/>
            </a:pPr>
            <a:r>
              <a:rPr lang="en-TT" sz="2400" dirty="0"/>
              <a:t>offer &amp; stress</a:t>
            </a:r>
            <a:endParaRPr lang="en-IE" sz="2400" dirty="0"/>
          </a:p>
          <a:p>
            <a:pPr marL="457200" lvl="0" indent="-457200">
              <a:buFont typeface="+mj-lt"/>
              <a:buAutoNum type="alphaLcParenR"/>
            </a:pPr>
            <a:r>
              <a:rPr lang="en-TT" sz="2400" dirty="0"/>
              <a:t>deduce &amp; suggest</a:t>
            </a:r>
            <a:endParaRPr lang="en-IE" sz="2400" dirty="0"/>
          </a:p>
        </p:txBody>
      </p:sp>
      <p:pic>
        <p:nvPicPr>
          <p:cNvPr id="6" name="Picture 5">
            <a:extLst>
              <a:ext uri="{FF2B5EF4-FFF2-40B4-BE49-F238E27FC236}">
                <a16:creationId xmlns:a16="http://schemas.microsoft.com/office/drawing/2014/main" id="{8A9B5C18-5BF5-6740-A9C9-4508C147407A}"/>
              </a:ext>
            </a:extLst>
          </p:cNvPr>
          <p:cNvPicPr>
            <a:picLocks noChangeAspect="1"/>
          </p:cNvPicPr>
          <p:nvPr/>
        </p:nvPicPr>
        <p:blipFill rotWithShape="1">
          <a:blip r:embed="rId3"/>
          <a:srcRect l="15316" t="10215" r="10641" b="18031"/>
          <a:stretch/>
        </p:blipFill>
        <p:spPr>
          <a:xfrm>
            <a:off x="897992" y="2262751"/>
            <a:ext cx="2541578" cy="26567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9690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a:bodyPr>
          <a:lstStyle/>
          <a:p>
            <a:r>
              <a:rPr lang="en-US" b="1" dirty="0"/>
              <a:t>Tense Usage in Academic Writing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Rectangle 2">
            <a:extLst>
              <a:ext uri="{FF2B5EF4-FFF2-40B4-BE49-F238E27FC236}">
                <a16:creationId xmlns:a16="http://schemas.microsoft.com/office/drawing/2014/main" id="{72856A68-81E2-C54F-A6E9-D69F2D258765}"/>
              </a:ext>
            </a:extLst>
          </p:cNvPr>
          <p:cNvSpPr/>
          <p:nvPr/>
        </p:nvSpPr>
        <p:spPr>
          <a:xfrm>
            <a:off x="5292670" y="1739782"/>
            <a:ext cx="6899329" cy="353943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IE" sz="2800" dirty="0">
                <a:solidFill>
                  <a:schemeClr val="tx1"/>
                </a:solidFill>
              </a:rPr>
              <a:t>The three tenses used the most often are the:</a:t>
            </a:r>
          </a:p>
          <a:p>
            <a:pPr marL="342900" indent="-342900">
              <a:buFont typeface="+mj-lt"/>
              <a:buAutoNum type="arabicPeriod"/>
            </a:pPr>
            <a:r>
              <a:rPr lang="en-IE" sz="2800" b="1" dirty="0">
                <a:solidFill>
                  <a:schemeClr val="tx1"/>
                </a:solidFill>
              </a:rPr>
              <a:t>simple present </a:t>
            </a:r>
          </a:p>
          <a:p>
            <a:pPr marL="342900" indent="-342900">
              <a:buFont typeface="+mj-lt"/>
              <a:buAutoNum type="arabicPeriod"/>
            </a:pPr>
            <a:r>
              <a:rPr lang="en-IE" sz="2800" b="1" dirty="0" smtClean="0">
                <a:solidFill>
                  <a:schemeClr val="tx1"/>
                </a:solidFill>
              </a:rPr>
              <a:t>simple </a:t>
            </a:r>
            <a:r>
              <a:rPr lang="en-IE" sz="2800" b="1" dirty="0">
                <a:solidFill>
                  <a:schemeClr val="tx1"/>
                </a:solidFill>
              </a:rPr>
              <a:t>past</a:t>
            </a:r>
            <a:r>
              <a:rPr lang="en-IE" sz="2800" dirty="0">
                <a:solidFill>
                  <a:schemeClr val="tx1"/>
                </a:solidFill>
              </a:rPr>
              <a:t>, </a:t>
            </a:r>
          </a:p>
          <a:p>
            <a:pPr marL="342900" indent="-342900">
              <a:buFont typeface="+mj-lt"/>
              <a:buAutoNum type="arabicPeriod"/>
            </a:pPr>
            <a:r>
              <a:rPr lang="en-IE" sz="2800" b="1" dirty="0">
                <a:solidFill>
                  <a:schemeClr val="tx1"/>
                </a:solidFill>
              </a:rPr>
              <a:t>present perfect</a:t>
            </a:r>
            <a:r>
              <a:rPr lang="en-IE" sz="2800" dirty="0">
                <a:solidFill>
                  <a:schemeClr val="tx1"/>
                </a:solidFill>
              </a:rPr>
              <a:t>. </a:t>
            </a:r>
          </a:p>
          <a:p>
            <a:pPr marL="342900" indent="-342900">
              <a:buFont typeface="+mj-lt"/>
              <a:buAutoNum type="arabicPeriod"/>
            </a:pPr>
            <a:endParaRPr lang="en-IE" sz="2800" dirty="0">
              <a:solidFill>
                <a:schemeClr val="tx1"/>
              </a:solidFill>
            </a:endParaRPr>
          </a:p>
          <a:p>
            <a:r>
              <a:rPr lang="en-IE" sz="2800" dirty="0">
                <a:solidFill>
                  <a:schemeClr val="tx1"/>
                </a:solidFill>
              </a:rPr>
              <a:t>*The next most common tense is the </a:t>
            </a:r>
            <a:r>
              <a:rPr lang="en-IE" sz="2800" b="1" dirty="0">
                <a:solidFill>
                  <a:schemeClr val="tx1"/>
                </a:solidFill>
              </a:rPr>
              <a:t>future</a:t>
            </a:r>
            <a:r>
              <a:rPr lang="en-IE" sz="2800" dirty="0">
                <a:solidFill>
                  <a:schemeClr val="tx1"/>
                </a:solidFill>
              </a:rPr>
              <a:t>.</a:t>
            </a:r>
            <a:endParaRPr lang="en-US" sz="2800" dirty="0">
              <a:solidFill>
                <a:schemeClr val="tx1"/>
              </a:solidFill>
            </a:endParaRPr>
          </a:p>
        </p:txBody>
      </p:sp>
      <p:pic>
        <p:nvPicPr>
          <p:cNvPr id="6" name="Picture 5">
            <a:extLst>
              <a:ext uri="{FF2B5EF4-FFF2-40B4-BE49-F238E27FC236}">
                <a16:creationId xmlns:a16="http://schemas.microsoft.com/office/drawing/2014/main" id="{5E7ADD6F-AFA6-B042-BD1B-32310BD600C9}"/>
              </a:ext>
            </a:extLst>
          </p:cNvPr>
          <p:cNvPicPr>
            <a:picLocks noChangeAspect="1"/>
          </p:cNvPicPr>
          <p:nvPr/>
        </p:nvPicPr>
        <p:blipFill rotWithShape="1">
          <a:blip r:embed="rId3"/>
          <a:srcRect b="10049"/>
          <a:stretch/>
        </p:blipFill>
        <p:spPr>
          <a:xfrm>
            <a:off x="803329" y="1668294"/>
            <a:ext cx="3629186" cy="352141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74912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F188-ECB7-C645-AE46-105398EB9FB4}"/>
              </a:ext>
            </a:extLst>
          </p:cNvPr>
          <p:cNvSpPr>
            <a:spLocks noGrp="1"/>
          </p:cNvSpPr>
          <p:nvPr>
            <p:ph type="title"/>
          </p:nvPr>
        </p:nvSpPr>
        <p:spPr>
          <a:xfrm>
            <a:off x="221685" y="0"/>
            <a:ext cx="9402762" cy="759417"/>
          </a:xfrm>
        </p:spPr>
        <p:txBody>
          <a:bodyPr/>
          <a:lstStyle/>
          <a:p>
            <a:r>
              <a:rPr lang="en-US" b="1" dirty="0"/>
              <a:t>Simple Present</a:t>
            </a:r>
          </a:p>
        </p:txBody>
      </p:sp>
      <p:sp>
        <p:nvSpPr>
          <p:cNvPr id="3" name="Content Placeholder 2">
            <a:extLst>
              <a:ext uri="{FF2B5EF4-FFF2-40B4-BE49-F238E27FC236}">
                <a16:creationId xmlns:a16="http://schemas.microsoft.com/office/drawing/2014/main" id="{449B237F-138D-9F45-8F8B-655496BF0DEE}"/>
              </a:ext>
            </a:extLst>
          </p:cNvPr>
          <p:cNvSpPr>
            <a:spLocks noGrp="1"/>
          </p:cNvSpPr>
          <p:nvPr>
            <p:ph idx="1"/>
          </p:nvPr>
        </p:nvSpPr>
        <p:spPr>
          <a:xfrm>
            <a:off x="5129938" y="1534332"/>
            <a:ext cx="7062061" cy="5323668"/>
          </a:xfrm>
        </p:spPr>
        <p:txBody>
          <a:bodyPr>
            <a:normAutofit/>
          </a:bodyPr>
          <a:lstStyle/>
          <a:p>
            <a:pPr marL="0" indent="0">
              <a:buNone/>
            </a:pPr>
            <a:r>
              <a:rPr lang="en-IE" sz="2400" b="1" dirty="0"/>
              <a:t>Simple present: </a:t>
            </a:r>
            <a:r>
              <a:rPr lang="en-IE" sz="2400" dirty="0"/>
              <a:t>Use the simple </a:t>
            </a:r>
            <a:r>
              <a:rPr lang="en-IE" sz="2400" dirty="0" smtClean="0"/>
              <a:t>present tense </a:t>
            </a:r>
            <a:r>
              <a:rPr lang="en-IE" sz="2400" dirty="0"/>
              <a:t>to describe a general truth or a habitual action. This tense indicates that the statement is generally true in the past, present, and future.</a:t>
            </a:r>
          </a:p>
          <a:p>
            <a:r>
              <a:rPr lang="en-IE" sz="2400" b="1" i="1" dirty="0"/>
              <a:t>Example:</a:t>
            </a:r>
            <a:r>
              <a:rPr lang="en-IE" sz="2400" dirty="0"/>
              <a:t> The hospital </a:t>
            </a:r>
            <a:r>
              <a:rPr lang="en-IE" sz="2400" b="1" dirty="0"/>
              <a:t>admits</a:t>
            </a:r>
            <a:r>
              <a:rPr lang="en-IE" sz="2400" dirty="0"/>
              <a:t> patients whether or not they have proof of insurance.</a:t>
            </a:r>
          </a:p>
          <a:p>
            <a:endParaRPr lang="en-US" sz="2400" dirty="0"/>
          </a:p>
        </p:txBody>
      </p:sp>
      <p:pic>
        <p:nvPicPr>
          <p:cNvPr id="4" name="Picture 3">
            <a:extLst>
              <a:ext uri="{FF2B5EF4-FFF2-40B4-BE49-F238E27FC236}">
                <a16:creationId xmlns:a16="http://schemas.microsoft.com/office/drawing/2014/main" id="{765EE05F-A8DE-4D4C-BC07-5324F02C6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5" name="Picture 4">
            <a:extLst>
              <a:ext uri="{FF2B5EF4-FFF2-40B4-BE49-F238E27FC236}">
                <a16:creationId xmlns:a16="http://schemas.microsoft.com/office/drawing/2014/main" id="{384D8CA5-9B66-1047-86C1-4DED2612A318}"/>
              </a:ext>
            </a:extLst>
          </p:cNvPr>
          <p:cNvPicPr>
            <a:picLocks noChangeAspect="1"/>
          </p:cNvPicPr>
          <p:nvPr/>
        </p:nvPicPr>
        <p:blipFill rotWithShape="1">
          <a:blip r:embed="rId3"/>
          <a:srcRect b="11941"/>
          <a:stretch/>
        </p:blipFill>
        <p:spPr>
          <a:xfrm>
            <a:off x="469039" y="1642819"/>
            <a:ext cx="4179711" cy="286912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2235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F188-ECB7-C645-AE46-105398EB9FB4}"/>
              </a:ext>
            </a:extLst>
          </p:cNvPr>
          <p:cNvSpPr>
            <a:spLocks noGrp="1"/>
          </p:cNvSpPr>
          <p:nvPr>
            <p:ph type="title"/>
          </p:nvPr>
        </p:nvSpPr>
        <p:spPr>
          <a:xfrm>
            <a:off x="221685" y="0"/>
            <a:ext cx="9402762" cy="759417"/>
          </a:xfrm>
        </p:spPr>
        <p:txBody>
          <a:bodyPr/>
          <a:lstStyle/>
          <a:p>
            <a:r>
              <a:rPr lang="en-US" b="1" dirty="0"/>
              <a:t>Simple Past</a:t>
            </a:r>
          </a:p>
        </p:txBody>
      </p:sp>
      <p:sp>
        <p:nvSpPr>
          <p:cNvPr id="3" name="Content Placeholder 2">
            <a:extLst>
              <a:ext uri="{FF2B5EF4-FFF2-40B4-BE49-F238E27FC236}">
                <a16:creationId xmlns:a16="http://schemas.microsoft.com/office/drawing/2014/main" id="{449B237F-138D-9F45-8F8B-655496BF0DEE}"/>
              </a:ext>
            </a:extLst>
          </p:cNvPr>
          <p:cNvSpPr>
            <a:spLocks noGrp="1"/>
          </p:cNvSpPr>
          <p:nvPr>
            <p:ph idx="1"/>
          </p:nvPr>
        </p:nvSpPr>
        <p:spPr>
          <a:xfrm>
            <a:off x="5129938" y="1534332"/>
            <a:ext cx="7062061" cy="5323668"/>
          </a:xfrm>
        </p:spPr>
        <p:txBody>
          <a:bodyPr>
            <a:normAutofit/>
          </a:bodyPr>
          <a:lstStyle/>
          <a:p>
            <a:pPr marL="0" indent="0">
              <a:buNone/>
            </a:pPr>
            <a:r>
              <a:rPr lang="en-IE" sz="2400" b="1" dirty="0"/>
              <a:t>Simple past</a:t>
            </a:r>
            <a:r>
              <a:rPr lang="en-IE" sz="2400" dirty="0"/>
              <a:t>: Use the simple past tense to describe a completed action that took place at a specific point in the past (e.g., last year, 1 hour ago, last Sunday). </a:t>
            </a:r>
          </a:p>
          <a:p>
            <a:pPr marL="0" indent="0">
              <a:buNone/>
            </a:pPr>
            <a:r>
              <a:rPr lang="en-IE" sz="2400" dirty="0"/>
              <a:t>In the example below, the specific point of time in the past is 1998.</a:t>
            </a:r>
          </a:p>
          <a:p>
            <a:r>
              <a:rPr lang="en-IE" sz="2400" b="1" i="1" dirty="0"/>
              <a:t>Example:</a:t>
            </a:r>
            <a:r>
              <a:rPr lang="en-IE" sz="2400" dirty="0"/>
              <a:t> Zimbardo (1998) </a:t>
            </a:r>
            <a:r>
              <a:rPr lang="en-IE" sz="2400" b="1" dirty="0"/>
              <a:t>researched</a:t>
            </a:r>
            <a:r>
              <a:rPr lang="en-IE" sz="2400" dirty="0"/>
              <a:t> many aspects of social psychology.</a:t>
            </a:r>
          </a:p>
          <a:p>
            <a:endParaRPr lang="en-US" sz="3200" dirty="0"/>
          </a:p>
        </p:txBody>
      </p:sp>
      <p:pic>
        <p:nvPicPr>
          <p:cNvPr id="4" name="Picture 3">
            <a:extLst>
              <a:ext uri="{FF2B5EF4-FFF2-40B4-BE49-F238E27FC236}">
                <a16:creationId xmlns:a16="http://schemas.microsoft.com/office/drawing/2014/main" id="{765EE05F-A8DE-4D4C-BC07-5324F02C6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5">
            <a:extLst>
              <a:ext uri="{FF2B5EF4-FFF2-40B4-BE49-F238E27FC236}">
                <a16:creationId xmlns:a16="http://schemas.microsoft.com/office/drawing/2014/main" id="{2444C03B-106F-BF4F-832F-8BA2BFDE8AE0}"/>
              </a:ext>
            </a:extLst>
          </p:cNvPr>
          <p:cNvPicPr>
            <a:picLocks noChangeAspect="1"/>
          </p:cNvPicPr>
          <p:nvPr/>
        </p:nvPicPr>
        <p:blipFill rotWithShape="1">
          <a:blip r:embed="rId3"/>
          <a:srcRect b="9016"/>
          <a:stretch/>
        </p:blipFill>
        <p:spPr>
          <a:xfrm>
            <a:off x="787830" y="1708687"/>
            <a:ext cx="3505677" cy="34406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5820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F188-ECB7-C645-AE46-105398EB9FB4}"/>
              </a:ext>
            </a:extLst>
          </p:cNvPr>
          <p:cNvSpPr>
            <a:spLocks noGrp="1"/>
          </p:cNvSpPr>
          <p:nvPr>
            <p:ph type="title"/>
          </p:nvPr>
        </p:nvSpPr>
        <p:spPr>
          <a:xfrm>
            <a:off x="221685" y="0"/>
            <a:ext cx="9402762" cy="759417"/>
          </a:xfrm>
        </p:spPr>
        <p:txBody>
          <a:bodyPr/>
          <a:lstStyle/>
          <a:p>
            <a:r>
              <a:rPr lang="en-US" b="1" dirty="0"/>
              <a:t>Present Perfect</a:t>
            </a:r>
          </a:p>
        </p:txBody>
      </p:sp>
      <p:sp>
        <p:nvSpPr>
          <p:cNvPr id="3" name="Content Placeholder 2">
            <a:extLst>
              <a:ext uri="{FF2B5EF4-FFF2-40B4-BE49-F238E27FC236}">
                <a16:creationId xmlns:a16="http://schemas.microsoft.com/office/drawing/2014/main" id="{449B237F-138D-9F45-8F8B-655496BF0DEE}"/>
              </a:ext>
            </a:extLst>
          </p:cNvPr>
          <p:cNvSpPr>
            <a:spLocks noGrp="1"/>
          </p:cNvSpPr>
          <p:nvPr>
            <p:ph idx="1"/>
          </p:nvPr>
        </p:nvSpPr>
        <p:spPr>
          <a:xfrm>
            <a:off x="4897464" y="1348353"/>
            <a:ext cx="7294535" cy="5509647"/>
          </a:xfrm>
        </p:spPr>
        <p:txBody>
          <a:bodyPr>
            <a:normAutofit/>
          </a:bodyPr>
          <a:lstStyle/>
          <a:p>
            <a:pPr marL="0" indent="0">
              <a:buNone/>
            </a:pPr>
            <a:r>
              <a:rPr lang="en-IE" sz="2000" b="1" dirty="0"/>
              <a:t>Present perfect:</a:t>
            </a:r>
            <a:r>
              <a:rPr lang="en-IE" sz="2000" dirty="0"/>
              <a:t> Use the present perfect </a:t>
            </a:r>
            <a:r>
              <a:rPr lang="en-IE" sz="2000" dirty="0" smtClean="0"/>
              <a:t>tense to </a:t>
            </a:r>
            <a:r>
              <a:rPr lang="en-IE" sz="2000" dirty="0"/>
              <a:t>indicate an action that occurred at a nonspecific time in the past. </a:t>
            </a:r>
          </a:p>
          <a:p>
            <a:pPr marL="0" indent="0">
              <a:buNone/>
            </a:pPr>
            <a:r>
              <a:rPr lang="en-IE" sz="2000" dirty="0"/>
              <a:t>This action has relevance in the present.</a:t>
            </a:r>
          </a:p>
          <a:p>
            <a:pPr marL="0" indent="0">
              <a:buNone/>
            </a:pPr>
            <a:r>
              <a:rPr lang="en-IE" sz="2000" dirty="0"/>
              <a:t> The present perfect is also sometimes used to introduce background information in a paragraph. </a:t>
            </a:r>
          </a:p>
          <a:p>
            <a:pPr marL="0" indent="0">
              <a:buNone/>
            </a:pPr>
            <a:r>
              <a:rPr lang="en-IE" sz="2000" dirty="0"/>
              <a:t>After the first sentence, the tense shifts to the simple past.</a:t>
            </a:r>
          </a:p>
          <a:p>
            <a:r>
              <a:rPr lang="en-IE" sz="2000" b="1" i="1" dirty="0"/>
              <a:t>Example:</a:t>
            </a:r>
            <a:r>
              <a:rPr lang="en-IE" sz="2000" dirty="0"/>
              <a:t> Numerous researchers </a:t>
            </a:r>
            <a:r>
              <a:rPr lang="en-IE" sz="2000" b="1" dirty="0"/>
              <a:t>have used</a:t>
            </a:r>
            <a:r>
              <a:rPr lang="en-IE" sz="2000" dirty="0"/>
              <a:t> this method.</a:t>
            </a:r>
          </a:p>
          <a:p>
            <a:r>
              <a:rPr lang="en-IE" sz="2000" b="1" i="1" dirty="0"/>
              <a:t>Example:</a:t>
            </a:r>
            <a:r>
              <a:rPr lang="en-IE" sz="2000" dirty="0"/>
              <a:t> Many researchers </a:t>
            </a:r>
            <a:r>
              <a:rPr lang="en-IE" sz="2000" b="1" dirty="0"/>
              <a:t>have studied</a:t>
            </a:r>
            <a:r>
              <a:rPr lang="en-IE" sz="2000" dirty="0"/>
              <a:t> how small business owners can be successful beyond the initial few years in business. They found common themes among the small business owners.</a:t>
            </a:r>
          </a:p>
        </p:txBody>
      </p:sp>
      <p:pic>
        <p:nvPicPr>
          <p:cNvPr id="4" name="Picture 3">
            <a:extLst>
              <a:ext uri="{FF2B5EF4-FFF2-40B4-BE49-F238E27FC236}">
                <a16:creationId xmlns:a16="http://schemas.microsoft.com/office/drawing/2014/main" id="{765EE05F-A8DE-4D4C-BC07-5324F02C6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7" name="Picture 6">
            <a:extLst>
              <a:ext uri="{FF2B5EF4-FFF2-40B4-BE49-F238E27FC236}">
                <a16:creationId xmlns:a16="http://schemas.microsoft.com/office/drawing/2014/main" id="{D8821F0B-9EC3-B247-9FF0-844DA6C179BE}"/>
              </a:ext>
            </a:extLst>
          </p:cNvPr>
          <p:cNvPicPr>
            <a:picLocks noChangeAspect="1"/>
          </p:cNvPicPr>
          <p:nvPr/>
        </p:nvPicPr>
        <p:blipFill rotWithShape="1">
          <a:blip r:embed="rId3"/>
          <a:srcRect l="14545" t="11609" r="10653" b="11874"/>
          <a:stretch/>
        </p:blipFill>
        <p:spPr>
          <a:xfrm>
            <a:off x="666427" y="2061276"/>
            <a:ext cx="3905574" cy="22472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89225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F188-ECB7-C645-AE46-105398EB9FB4}"/>
              </a:ext>
            </a:extLst>
          </p:cNvPr>
          <p:cNvSpPr>
            <a:spLocks noGrp="1"/>
          </p:cNvSpPr>
          <p:nvPr>
            <p:ph type="title"/>
          </p:nvPr>
        </p:nvSpPr>
        <p:spPr>
          <a:xfrm>
            <a:off x="221685" y="0"/>
            <a:ext cx="9402762" cy="759417"/>
          </a:xfrm>
        </p:spPr>
        <p:txBody>
          <a:bodyPr/>
          <a:lstStyle/>
          <a:p>
            <a:r>
              <a:rPr lang="en-US" b="1" dirty="0"/>
              <a:t>Future (Passive)</a:t>
            </a:r>
          </a:p>
        </p:txBody>
      </p:sp>
      <p:sp>
        <p:nvSpPr>
          <p:cNvPr id="3" name="Content Placeholder 2">
            <a:extLst>
              <a:ext uri="{FF2B5EF4-FFF2-40B4-BE49-F238E27FC236}">
                <a16:creationId xmlns:a16="http://schemas.microsoft.com/office/drawing/2014/main" id="{449B237F-138D-9F45-8F8B-655496BF0DEE}"/>
              </a:ext>
            </a:extLst>
          </p:cNvPr>
          <p:cNvSpPr>
            <a:spLocks noGrp="1"/>
          </p:cNvSpPr>
          <p:nvPr>
            <p:ph idx="1"/>
          </p:nvPr>
        </p:nvSpPr>
        <p:spPr>
          <a:xfrm>
            <a:off x="4897464" y="1689529"/>
            <a:ext cx="7294535" cy="5168471"/>
          </a:xfrm>
        </p:spPr>
        <p:txBody>
          <a:bodyPr>
            <a:normAutofit/>
          </a:bodyPr>
          <a:lstStyle/>
          <a:p>
            <a:pPr marL="0" indent="0">
              <a:buNone/>
            </a:pPr>
            <a:r>
              <a:rPr lang="en-IE" sz="2400" b="1" dirty="0"/>
              <a:t>Future:</a:t>
            </a:r>
            <a:r>
              <a:rPr lang="en-IE" sz="2400" dirty="0"/>
              <a:t> Use the future passive to describe an action that will take place at a particular point in the future (at Walden, this is used especially when writing a proposal for a doctoral capstone study).</a:t>
            </a:r>
          </a:p>
          <a:p>
            <a:r>
              <a:rPr lang="en-IE" sz="2400" b="1" i="1" dirty="0"/>
              <a:t>Example:</a:t>
            </a:r>
            <a:r>
              <a:rPr lang="en-IE" sz="2400" dirty="0"/>
              <a:t>  Semi-structured interviews </a:t>
            </a:r>
            <a:r>
              <a:rPr lang="en-IE" sz="2400" b="1" dirty="0"/>
              <a:t>will be </a:t>
            </a:r>
            <a:r>
              <a:rPr lang="en-IE" sz="2400" b="1" dirty="0" smtClean="0"/>
              <a:t>conducted</a:t>
            </a:r>
            <a:r>
              <a:rPr lang="en-IE" sz="2400" dirty="0"/>
              <a:t> next year.</a:t>
            </a:r>
          </a:p>
        </p:txBody>
      </p:sp>
      <p:pic>
        <p:nvPicPr>
          <p:cNvPr id="4" name="Picture 3">
            <a:extLst>
              <a:ext uri="{FF2B5EF4-FFF2-40B4-BE49-F238E27FC236}">
                <a16:creationId xmlns:a16="http://schemas.microsoft.com/office/drawing/2014/main" id="{765EE05F-A8DE-4D4C-BC07-5324F02C6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5" name="Picture 4">
            <a:extLst>
              <a:ext uri="{FF2B5EF4-FFF2-40B4-BE49-F238E27FC236}">
                <a16:creationId xmlns:a16="http://schemas.microsoft.com/office/drawing/2014/main" id="{FA09FCBD-F377-8543-89F5-F5E2BE0C75AA}"/>
              </a:ext>
            </a:extLst>
          </p:cNvPr>
          <p:cNvPicPr>
            <a:picLocks noChangeAspect="1"/>
          </p:cNvPicPr>
          <p:nvPr/>
        </p:nvPicPr>
        <p:blipFill>
          <a:blip r:embed="rId3"/>
          <a:stretch>
            <a:fillRect/>
          </a:stretch>
        </p:blipFill>
        <p:spPr>
          <a:xfrm>
            <a:off x="660292" y="1689529"/>
            <a:ext cx="3674309" cy="38588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80266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7" name="Table 6">
            <a:extLst>
              <a:ext uri="{FF2B5EF4-FFF2-40B4-BE49-F238E27FC236}">
                <a16:creationId xmlns:a16="http://schemas.microsoft.com/office/drawing/2014/main" id="{D079AB50-2AAA-8A4D-976E-780967AA0E85}"/>
              </a:ext>
            </a:extLst>
          </p:cNvPr>
          <p:cNvGraphicFramePr>
            <a:graphicFrameLocks noGrp="1"/>
          </p:cNvGraphicFramePr>
          <p:nvPr>
            <p:extLst/>
          </p:nvPr>
        </p:nvGraphicFramePr>
        <p:xfrm>
          <a:off x="-1" y="-1"/>
          <a:ext cx="12192001" cy="6858001"/>
        </p:xfrm>
        <a:graphic>
          <a:graphicData uri="http://schemas.openxmlformats.org/drawingml/2006/table">
            <a:tbl>
              <a:tblPr firstRow="1" firstCol="1" bandRow="1">
                <a:tableStyleId>{5C22544A-7EE6-4342-B048-85BDC9FD1C3A}</a:tableStyleId>
              </a:tblPr>
              <a:tblGrid>
                <a:gridCol w="12192001">
                  <a:extLst>
                    <a:ext uri="{9D8B030D-6E8A-4147-A177-3AD203B41FA5}">
                      <a16:colId xmlns:a16="http://schemas.microsoft.com/office/drawing/2014/main" val="2928984907"/>
                    </a:ext>
                  </a:extLst>
                </a:gridCol>
              </a:tblGrid>
              <a:tr h="6858001">
                <a:tc>
                  <a:txBody>
                    <a:bodyPr/>
                    <a:lstStyle/>
                    <a:p>
                      <a:pPr>
                        <a:lnSpc>
                          <a:spcPct val="107000"/>
                        </a:lnSpc>
                        <a:spcAft>
                          <a:spcPts val="0"/>
                        </a:spcAft>
                      </a:pPr>
                      <a:r>
                        <a:rPr lang="en-US" sz="2000" dirty="0">
                          <a:effectLst/>
                        </a:rPr>
                        <a:t>Useful Resources </a:t>
                      </a:r>
                      <a:endParaRPr lang="en-IE" sz="2000" dirty="0">
                        <a:effectLst/>
                      </a:endParaRPr>
                    </a:p>
                    <a:p>
                      <a:pPr>
                        <a:lnSpc>
                          <a:spcPct val="107000"/>
                        </a:lnSpc>
                        <a:spcAft>
                          <a:spcPts val="0"/>
                        </a:spcAft>
                      </a:pPr>
                      <a:r>
                        <a:rPr lang="en-US" sz="2000" dirty="0">
                          <a:effectLst/>
                        </a:rPr>
                        <a:t> </a:t>
                      </a:r>
                      <a:endParaRPr lang="en-IE" sz="2000" dirty="0">
                        <a:effectLst/>
                      </a:endParaRPr>
                    </a:p>
                    <a:p>
                      <a:pPr marL="457200">
                        <a:lnSpc>
                          <a:spcPct val="115000"/>
                        </a:lnSpc>
                        <a:spcAft>
                          <a:spcPts val="0"/>
                        </a:spcAft>
                      </a:pPr>
                      <a:r>
                        <a:rPr lang="en-TT" sz="2000" dirty="0">
                          <a:effectLst/>
                        </a:rPr>
                        <a:t> </a:t>
                      </a:r>
                      <a:endParaRPr lang="en-IE" sz="2000" dirty="0">
                        <a:effectLst/>
                      </a:endParaRPr>
                    </a:p>
                    <a:p>
                      <a:pPr marL="457200">
                        <a:lnSpc>
                          <a:spcPct val="115000"/>
                        </a:lnSpc>
                        <a:spcAft>
                          <a:spcPts val="0"/>
                        </a:spcAft>
                      </a:pPr>
                      <a:r>
                        <a:rPr lang="en-GB" sz="2000" dirty="0" smtClean="0">
                          <a:hlinkClick r:id="rId3"/>
                        </a:rPr>
                        <a:t>http://online-resources.lc.cityu.edu.hk/WebPages/OnlineResources/</a:t>
                      </a:r>
                      <a:r>
                        <a:rPr lang="en-TT" sz="2000" dirty="0" smtClean="0">
                          <a:effectLst/>
                        </a:rPr>
                        <a:t> </a:t>
                      </a:r>
                      <a:r>
                        <a:rPr lang="en-TT" sz="2000" dirty="0">
                          <a:effectLst/>
                        </a:rPr>
                        <a:t>- Scroll down to “Writing &gt;&gt; Academic Skills”</a:t>
                      </a:r>
                      <a:endParaRPr lang="en-IE" sz="2000" dirty="0">
                        <a:effectLst/>
                      </a:endParaRPr>
                    </a:p>
                    <a:p>
                      <a:pPr marL="457200">
                        <a:lnSpc>
                          <a:spcPct val="115000"/>
                        </a:lnSpc>
                        <a:spcAft>
                          <a:spcPts val="0"/>
                        </a:spcAft>
                      </a:pPr>
                      <a:r>
                        <a:rPr lang="en-TT" sz="2000" dirty="0">
                          <a:effectLst/>
                        </a:rPr>
                        <a:t> </a:t>
                      </a:r>
                      <a:endParaRPr lang="en-IE" sz="2000" dirty="0">
                        <a:effectLst/>
                      </a:endParaRPr>
                    </a:p>
                    <a:p>
                      <a:pPr marL="457200">
                        <a:lnSpc>
                          <a:spcPct val="115000"/>
                        </a:lnSpc>
                        <a:spcAft>
                          <a:spcPts val="0"/>
                        </a:spcAft>
                      </a:pPr>
                      <a:r>
                        <a:rPr lang="en-TT" sz="2000" u="sng" dirty="0">
                          <a:effectLst/>
                          <a:hlinkClick r:id="rId4"/>
                        </a:rPr>
                        <a:t>http://www4.caes.hku.hk/plagiarism/</a:t>
                      </a:r>
                      <a:r>
                        <a:rPr lang="en-TT" sz="2000" dirty="0">
                          <a:effectLst/>
                        </a:rPr>
                        <a:t> - This self-study website from HKU discusses plagiarism and how it can be avoided.</a:t>
                      </a:r>
                      <a:endParaRPr lang="en-IE" sz="2000" dirty="0">
                        <a:effectLst/>
                      </a:endParaRPr>
                    </a:p>
                    <a:p>
                      <a:pPr marL="457200">
                        <a:lnSpc>
                          <a:spcPct val="115000"/>
                        </a:lnSpc>
                        <a:spcAft>
                          <a:spcPts val="0"/>
                        </a:spcAft>
                      </a:pPr>
                      <a:r>
                        <a:rPr lang="en-TT" sz="2000" dirty="0">
                          <a:effectLst/>
                        </a:rPr>
                        <a:t> </a:t>
                      </a:r>
                      <a:endParaRPr lang="en-IE" sz="2000" dirty="0">
                        <a:effectLst/>
                      </a:endParaRPr>
                    </a:p>
                    <a:p>
                      <a:pPr marL="457200">
                        <a:lnSpc>
                          <a:spcPct val="115000"/>
                        </a:lnSpc>
                        <a:spcAft>
                          <a:spcPts val="0"/>
                        </a:spcAft>
                      </a:pPr>
                      <a:r>
                        <a:rPr lang="en-TT" sz="2000" u="sng" dirty="0" smtClean="0">
                          <a:effectLst/>
                          <a:hlinkClick r:id="rId5"/>
                        </a:rPr>
                        <a:t>http</a:t>
                      </a:r>
                      <a:r>
                        <a:rPr lang="en-TT" sz="2000" u="sng" dirty="0">
                          <a:effectLst/>
                          <a:hlinkClick r:id="rId5"/>
                        </a:rPr>
                        <a:t>://www2.elc.polyu.edu.hk/CILL/referencemachine.htm</a:t>
                      </a:r>
                      <a:r>
                        <a:rPr lang="en-TT" sz="2000" dirty="0">
                          <a:effectLst/>
                        </a:rPr>
                        <a:t> - This site from </a:t>
                      </a:r>
                      <a:r>
                        <a:rPr lang="en-TT" sz="2000" dirty="0" err="1">
                          <a:effectLst/>
                        </a:rPr>
                        <a:t>PolyU</a:t>
                      </a:r>
                      <a:r>
                        <a:rPr lang="en-TT" sz="2000" dirty="0">
                          <a:effectLst/>
                        </a:rPr>
                        <a:t> can help you to create a reference list.</a:t>
                      </a:r>
                      <a:endParaRPr lang="en-IE" sz="2000" dirty="0">
                        <a:effectLst/>
                      </a:endParaRPr>
                    </a:p>
                    <a:p>
                      <a:pPr marL="457200">
                        <a:lnSpc>
                          <a:spcPct val="115000"/>
                        </a:lnSpc>
                        <a:spcAft>
                          <a:spcPts val="0"/>
                        </a:spcAft>
                      </a:pPr>
                      <a:r>
                        <a:rPr lang="en-TT" sz="2000" dirty="0">
                          <a:effectLst/>
                        </a:rPr>
                        <a:t> </a:t>
                      </a:r>
                      <a:endParaRPr lang="en-IE" sz="2000" dirty="0">
                        <a:effectLst/>
                      </a:endParaRPr>
                    </a:p>
                    <a:p>
                      <a:pPr marL="457200">
                        <a:lnSpc>
                          <a:spcPct val="115000"/>
                        </a:lnSpc>
                        <a:spcAft>
                          <a:spcPts val="0"/>
                        </a:spcAft>
                      </a:pPr>
                      <a:r>
                        <a:rPr lang="en-TT" sz="2000" u="sng" dirty="0" smtClean="0">
                          <a:effectLst/>
                          <a:hlinkClick r:id="rId6"/>
                        </a:rPr>
                        <a:t>http://www.cityu.edu.hk/ah/</a:t>
                      </a:r>
                      <a:r>
                        <a:rPr lang="en-TT" sz="2000" u="sng" dirty="0" smtClean="0">
                          <a:effectLst/>
                        </a:rPr>
                        <a:t> </a:t>
                      </a:r>
                      <a:r>
                        <a:rPr lang="en-TT" sz="2000" dirty="0" err="1" smtClean="0">
                          <a:effectLst/>
                        </a:rPr>
                        <a:t>CityU’s</a:t>
                      </a:r>
                      <a:r>
                        <a:rPr lang="en-TT" sz="2000" dirty="0" smtClean="0">
                          <a:effectLst/>
                        </a:rPr>
                        <a:t> </a:t>
                      </a:r>
                      <a:r>
                        <a:rPr lang="en-TT" sz="2000" dirty="0">
                          <a:effectLst/>
                        </a:rPr>
                        <a:t>website on academic honesty</a:t>
                      </a:r>
                      <a:endParaRPr lang="en-IE" sz="2000" dirty="0">
                        <a:effectLst/>
                      </a:endParaRPr>
                    </a:p>
                    <a:p>
                      <a:pPr>
                        <a:lnSpc>
                          <a:spcPct val="107000"/>
                        </a:lnSpc>
                        <a:spcAft>
                          <a:spcPts val="0"/>
                        </a:spcAft>
                      </a:pPr>
                      <a:r>
                        <a:rPr lang="en-US" sz="2000" dirty="0">
                          <a:effectLst/>
                        </a:rPr>
                        <a:t> </a:t>
                      </a:r>
                      <a:endParaRPr lang="en-IE" sz="2000" dirty="0">
                        <a:effectLst/>
                      </a:endParaRPr>
                    </a:p>
                    <a:p>
                      <a:pPr>
                        <a:lnSpc>
                          <a:spcPct val="107000"/>
                        </a:lnSpc>
                        <a:spcAft>
                          <a:spcPts val="0"/>
                        </a:spcAft>
                      </a:pPr>
                      <a:r>
                        <a:rPr lang="en-US" sz="2000" dirty="0">
                          <a:effectLst/>
                        </a:rPr>
                        <a:t> </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solidFill>
                  </a:tcPr>
                </a:tc>
                <a:extLst>
                  <a:ext uri="{0D108BD9-81ED-4DB2-BD59-A6C34878D82A}">
                    <a16:rowId xmlns:a16="http://schemas.microsoft.com/office/drawing/2014/main" val="1719111805"/>
                  </a:ext>
                </a:extLst>
              </a:tr>
            </a:tbl>
          </a:graphicData>
        </a:graphic>
      </p:graphicFrame>
    </p:spTree>
    <p:extLst>
      <p:ext uri="{BB962C8B-B14F-4D97-AF65-F5344CB8AC3E}">
        <p14:creationId xmlns:p14="http://schemas.microsoft.com/office/powerpoint/2010/main" val="4197999019"/>
      </p:ext>
    </p:extLst>
  </p:cSld>
  <p:clrMapOvr>
    <a:masterClrMapping/>
  </p:clrMapOvr>
</p:sld>
</file>

<file path=ppt/theme/theme1.xml><?xml version="1.0" encoding="utf-8"?>
<a:theme xmlns:a="http://schemas.openxmlformats.org/drawingml/2006/main" name="Wisp">
  <a:themeElements>
    <a:clrScheme name="Custom 1">
      <a:dk1>
        <a:srgbClr val="000000"/>
      </a:dk1>
      <a:lt1>
        <a:srgbClr val="FFFFFF"/>
      </a:lt1>
      <a:dk2>
        <a:srgbClr val="44546A"/>
      </a:dk2>
      <a:lt2>
        <a:srgbClr val="E7E6E6"/>
      </a:lt2>
      <a:accent1>
        <a:srgbClr val="EC7C3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spDef>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CF1EC92E-0BFE-2141-BB89-EBCC2049F6A2}" vid="{AEB72230-B2E9-D240-A7C6-FBCAAE6DC5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3272</TotalTime>
  <Words>3738</Words>
  <Application>Microsoft Office PowerPoint</Application>
  <PresentationFormat>Widescreen</PresentationFormat>
  <Paragraphs>356</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Century Gothic</vt:lpstr>
      <vt:lpstr>Segoe UI</vt:lpstr>
      <vt:lpstr>Symbol</vt:lpstr>
      <vt:lpstr>Times New Roman</vt:lpstr>
      <vt:lpstr>Wingdings 3</vt:lpstr>
      <vt:lpstr>Wisp</vt:lpstr>
      <vt:lpstr>LC0200A: EAP 1 – Unit 6 English for Academic Purposes</vt:lpstr>
      <vt:lpstr>Today’s Class Objectives </vt:lpstr>
      <vt:lpstr>Integrating Sources: Unit 6</vt:lpstr>
      <vt:lpstr>Vocabulary Matching: Task 1</vt:lpstr>
      <vt:lpstr>Discussion, Reading, &amp; Summary Writing: Task 2</vt:lpstr>
      <vt:lpstr>Discussion: Task 2</vt:lpstr>
      <vt:lpstr>Citation Mechanics: Task 3</vt:lpstr>
      <vt:lpstr>Citation Mechanics: Task 3</vt:lpstr>
      <vt:lpstr>Integrating Sources: Journey</vt:lpstr>
      <vt:lpstr>Integrating Sources: Journey</vt:lpstr>
      <vt:lpstr>Integrating Sources: Journey</vt:lpstr>
      <vt:lpstr>Integrating Sources: Journey</vt:lpstr>
      <vt:lpstr>Integrating Sources: Journey</vt:lpstr>
      <vt:lpstr>Integrating Sources: Journey</vt:lpstr>
      <vt:lpstr>Citation Mechanics: Task 3</vt:lpstr>
      <vt:lpstr>Integral &amp; Non-integral Citation Styles</vt:lpstr>
      <vt:lpstr>Citation Mechanics: Task 3</vt:lpstr>
      <vt:lpstr>Citation Mechanics: Task 3</vt:lpstr>
      <vt:lpstr>Citation Mechanics: Task 3</vt:lpstr>
      <vt:lpstr>Citation Mechanics: Task 3</vt:lpstr>
      <vt:lpstr>Types of Citation: Task 4</vt:lpstr>
      <vt:lpstr>Types of Citation: Task 4</vt:lpstr>
      <vt:lpstr>Using Reporting Structures/Reporting Verbs to Indicate Attitude: Task 5</vt:lpstr>
      <vt:lpstr>Using Reporting Structures/Reporting Verbs to Indicate Attitude: Task 5</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Reporting Verbs – Meaning and Grammar: Task 6 </vt:lpstr>
      <vt:lpstr>Tense Usage in Academic Writing</vt:lpstr>
      <vt:lpstr>Simple Present</vt:lpstr>
      <vt:lpstr>Simple Past</vt:lpstr>
      <vt:lpstr>Present Perfect</vt:lpstr>
      <vt:lpstr>Future (Passive)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EL0200A: EAP 1 English for Academic Purposes</dc:title>
  <dc:creator>Mr. John Mc Colgan</dc:creator>
  <cp:lastModifiedBy>Ms. OSTASZEWSKA Magdalena Maria</cp:lastModifiedBy>
  <cp:revision>184</cp:revision>
  <cp:lastPrinted>2019-06-14T00:34:32Z</cp:lastPrinted>
  <dcterms:created xsi:type="dcterms:W3CDTF">2019-06-06T04:29:23Z</dcterms:created>
  <dcterms:modified xsi:type="dcterms:W3CDTF">2021-09-24T13:13:20Z</dcterms:modified>
</cp:coreProperties>
</file>