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9" r:id="rId4"/>
    <p:sldId id="260" r:id="rId5"/>
    <p:sldId id="261" r:id="rId6"/>
    <p:sldId id="262" r:id="rId7"/>
    <p:sldId id="266" r:id="rId8"/>
    <p:sldId id="263" r:id="rId9"/>
    <p:sldId id="264" r:id="rId10"/>
    <p:sldId id="265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2" autoAdjust="0"/>
    <p:restoredTop sz="94727"/>
  </p:normalViewPr>
  <p:slideViewPr>
    <p:cSldViewPr>
      <p:cViewPr>
        <p:scale>
          <a:sx n="72" d="100"/>
          <a:sy n="72" d="100"/>
        </p:scale>
        <p:origin x="1109" y="-3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64DB847-A7C6-423F-B771-46A6092732E3}" type="datetimeFigureOut">
              <a:rPr lang="en-US"/>
              <a:pPr>
                <a:defRPr/>
              </a:pPr>
              <a:t>4/11/2019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7FC56A9-71FA-49A8-A49B-73E0C4B6E0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0" y="6477000"/>
            <a:ext cx="4572000" cy="381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477000"/>
            <a:ext cx="4572000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1000" y="1295400"/>
            <a:ext cx="8229600" cy="20574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3333B2"/>
            </a:solidFill>
          </a:ln>
          <a:effectLst>
            <a:outerShdw blurRad="1143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71563" y="6488113"/>
            <a:ext cx="3500437" cy="369887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err="1">
                <a:solidFill>
                  <a:schemeClr val="bg1"/>
                </a:solidFill>
                <a:latin typeface="+mn-lt"/>
                <a:cs typeface="+mn-cs"/>
              </a:rPr>
              <a:t>awu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772400" cy="838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667000"/>
            <a:ext cx="6400800" cy="5334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1071563" cy="365125"/>
          </a:xfrm>
        </p:spPr>
        <p:txBody>
          <a:bodyPr/>
          <a:lstStyle>
            <a:lvl1pPr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0B4CF9C-55F4-4FFE-BD8D-163EF165F112}" type="datetime1">
              <a:rPr lang="en-US" smtClean="0"/>
              <a:t>4/11/2019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0" y="6492875"/>
            <a:ext cx="3429000" cy="365125"/>
          </a:xfrm>
        </p:spPr>
        <p:txBody>
          <a:bodyPr/>
          <a:lstStyle>
            <a:lvl1pPr algn="l"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A sample title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1000" y="6492875"/>
            <a:ext cx="1143000" cy="365125"/>
          </a:xfrm>
        </p:spPr>
        <p:txBody>
          <a:bodyPr/>
          <a:lstStyle>
            <a:lvl1pPr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06CB4F1-E69D-4458-B775-B121381A0F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0" y="6477000"/>
            <a:ext cx="4572000" cy="381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477000"/>
            <a:ext cx="4572000" cy="381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100000">
                <a:srgbClr val="C00000"/>
              </a:gs>
            </a:gsLst>
            <a:lin ang="10800000" scaled="1"/>
            <a:tileRect/>
          </a:gradFill>
          <a:ln>
            <a:noFill/>
          </a:ln>
          <a:effectLst>
            <a:outerShdw blurRad="50800" dist="88900" dir="54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71563" y="6488113"/>
            <a:ext cx="3500437" cy="36988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err="1">
                <a:solidFill>
                  <a:schemeClr val="bg1"/>
                </a:solidFill>
                <a:latin typeface="+mn-lt"/>
                <a:cs typeface="+mn-cs"/>
              </a:rPr>
              <a:t>awu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382000" cy="5059363"/>
          </a:xfrm>
        </p:spPr>
        <p:txBody>
          <a:bodyPr/>
          <a:lstStyle>
            <a:lvl1pPr>
              <a:buSzPct val="60000"/>
              <a:buFontTx/>
              <a:buBlip>
                <a:blip r:embed="rId2"/>
              </a:buBlip>
              <a:defRPr sz="2600"/>
            </a:lvl1pPr>
            <a:lvl2pPr>
              <a:buSzPct val="60000"/>
              <a:buFontTx/>
              <a:buBlip>
                <a:blip r:embed="rId3"/>
              </a:buBlip>
              <a:defRPr sz="2600"/>
            </a:lvl2pPr>
            <a:lvl3pPr>
              <a:defRPr sz="2600"/>
            </a:lvl3pPr>
            <a:lvl4pPr>
              <a:defRPr sz="2600"/>
            </a:lvl4pPr>
            <a:lvl5pPr>
              <a:defRPr sz="2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15400" cy="762000"/>
          </a:xfrm>
        </p:spPr>
        <p:txBody>
          <a:bodyPr/>
          <a:lstStyle>
            <a:lvl1pPr marL="182880" algn="l">
              <a:defRPr sz="4300" b="0" i="0" baseline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0" y="6492875"/>
            <a:ext cx="3505200" cy="365125"/>
          </a:xfrm>
        </p:spPr>
        <p:txBody>
          <a:bodyPr/>
          <a:lstStyle>
            <a:lvl1pPr algn="l"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A sample title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492875"/>
            <a:ext cx="1066800" cy="365125"/>
          </a:xfrm>
        </p:spPr>
        <p:txBody>
          <a:bodyPr/>
          <a:lstStyle>
            <a:lvl1pPr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BC7FEBF-A170-470C-A369-F0D066FB58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90982-9BD1-41A4-898E-2DE3EFDAD62B}" type="datetime1">
              <a:rPr lang="en-US" smtClean="0"/>
              <a:t>4/11/2019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 sample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2F621-4695-46C1-8607-7F4A48817B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6490727"/>
            <a:ext cx="4572000" cy="381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77000"/>
            <a:ext cx="4572000" cy="381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100000">
                <a:srgbClr val="C00000"/>
              </a:gs>
            </a:gsLst>
            <a:lin ang="10800000" scaled="1"/>
            <a:tileRect/>
          </a:gradFill>
          <a:ln>
            <a:noFill/>
          </a:ln>
          <a:effectLst>
            <a:outerShdw blurRad="50800" dist="88900" dir="54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071563" y="6488113"/>
            <a:ext cx="3500437" cy="36988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err="1">
                <a:solidFill>
                  <a:schemeClr val="bg1"/>
                </a:solidFill>
                <a:latin typeface="+mn-lt"/>
                <a:cs typeface="+mn-cs"/>
              </a:rPr>
              <a:t>awu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066800"/>
            <a:ext cx="4267200" cy="5059363"/>
          </a:xfrm>
        </p:spPr>
        <p:txBody>
          <a:bodyPr/>
          <a:lstStyle>
            <a:lvl1pPr>
              <a:buSzPct val="60000"/>
              <a:buFontTx/>
              <a:buBlip>
                <a:blip r:embed="rId2"/>
              </a:buBlip>
              <a:defRPr sz="2400"/>
            </a:lvl1pPr>
            <a:lvl2pPr>
              <a:buSzPct val="60000"/>
              <a:buFontTx/>
              <a:buBlip>
                <a:blip r:embed="rId2"/>
              </a:buBlip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267200" cy="5059363"/>
          </a:xfrm>
        </p:spPr>
        <p:txBody>
          <a:bodyPr/>
          <a:lstStyle>
            <a:lvl1pPr>
              <a:buSzPct val="60000"/>
              <a:buFontTx/>
              <a:buBlip>
                <a:blip r:embed="rId2"/>
              </a:buBlip>
              <a:defRPr sz="2400"/>
            </a:lvl1pPr>
            <a:lvl2pPr>
              <a:buSzPct val="60000"/>
              <a:buFontTx/>
              <a:buBlip>
                <a:blip r:embed="rId2"/>
              </a:buBlip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839200" cy="762000"/>
          </a:xfrm>
        </p:spPr>
        <p:txBody>
          <a:bodyPr/>
          <a:lstStyle>
            <a:lvl1pPr marL="182880" algn="l">
              <a:defRPr sz="4300" b="0" i="0" baseline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0" y="6492875"/>
            <a:ext cx="3505200" cy="365125"/>
          </a:xfrm>
        </p:spPr>
        <p:txBody>
          <a:bodyPr/>
          <a:lstStyle>
            <a:lvl1pPr algn="l"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A sample title</a:t>
            </a: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492875"/>
            <a:ext cx="1066800" cy="365125"/>
          </a:xfrm>
        </p:spPr>
        <p:txBody>
          <a:bodyPr/>
          <a:lstStyle>
            <a:lvl1pPr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A58546F-1E4E-426D-9940-5EB4B4A746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72000" y="6477000"/>
            <a:ext cx="4572000" cy="381000"/>
          </a:xfrm>
          <a:prstGeom prst="rect">
            <a:avLst/>
          </a:prstGeom>
          <a:solidFill>
            <a:srgbClr val="3333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477000"/>
            <a:ext cx="4572000" cy="381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rgbClr val="3333B2"/>
              </a:gs>
            </a:gsLst>
            <a:lin ang="10800000" scaled="1"/>
            <a:tileRect/>
          </a:gradFill>
          <a:ln>
            <a:noFill/>
          </a:ln>
          <a:effectLst>
            <a:outerShdw blurRad="50800" dist="88900" dir="54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071563" y="6488113"/>
            <a:ext cx="3500437" cy="36988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schemeClr val="bg1"/>
                </a:solidFill>
                <a:latin typeface="+mn-lt"/>
                <a:cs typeface="+mn-cs"/>
              </a:rPr>
              <a:t>Vu Pham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8382000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76400"/>
            <a:ext cx="8382000" cy="4449763"/>
          </a:xfrm>
        </p:spPr>
        <p:txBody>
          <a:bodyPr/>
          <a:lstStyle>
            <a:lvl1pPr>
              <a:buSzPct val="60000"/>
              <a:buFontTx/>
              <a:buBlip>
                <a:blip r:embed="rId2"/>
              </a:buBlip>
              <a:defRPr sz="2200"/>
            </a:lvl1pPr>
            <a:lvl2pPr>
              <a:buSzPct val="60000"/>
              <a:buFontTx/>
              <a:buBlip>
                <a:blip r:embed="rId2"/>
              </a:buBlip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839200" cy="762000"/>
          </a:xfrm>
          <a:gradFill>
            <a:gsLst>
              <a:gs pos="0">
                <a:schemeClr val="bg2">
                  <a:lumMod val="25000"/>
                </a:schemeClr>
              </a:gs>
              <a:gs pos="100000">
                <a:srgbClr val="C00000"/>
              </a:gs>
            </a:gsLst>
            <a:lin ang="10800000" scaled="1"/>
          </a:gradFill>
        </p:spPr>
        <p:txBody>
          <a:bodyPr/>
          <a:lstStyle>
            <a:lvl1pPr marL="182880" algn="l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0" y="6492875"/>
            <a:ext cx="3505200" cy="365125"/>
          </a:xfrm>
          <a:solidFill>
            <a:srgbClr val="C00000"/>
          </a:solidFill>
        </p:spPr>
        <p:txBody>
          <a:bodyPr/>
          <a:lstStyle>
            <a:lvl1pPr algn="l"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/>
              <a:t>A sample title</a:t>
            </a:r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077200" y="6492875"/>
            <a:ext cx="1066800" cy="365125"/>
          </a:xfrm>
          <a:solidFill>
            <a:srgbClr val="C00000"/>
          </a:solidFill>
        </p:spPr>
        <p:txBody>
          <a:bodyPr/>
          <a:lstStyle>
            <a:lvl1pPr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F25B14B-C98E-4C14-96E7-18DD3A29C1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7659C-7A1E-4BA8-A357-D19EE208B1A5}" type="datetime1">
              <a:rPr lang="en-US" smtClean="0"/>
              <a:t>4/11/2019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 sample title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2A947-F0B9-4AC8-B617-2CA04D3999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64503-3AD9-4F80-9E80-DDFEFC8BB6B0}" type="datetime1">
              <a:rPr lang="en-US" smtClean="0"/>
              <a:t>4/11/2019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 sample title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05516-340B-459A-81CA-6701DA508F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A9556C-2595-4E56-A717-316D8EFEAEE5}" type="datetime1">
              <a:rPr lang="en-US" smtClean="0"/>
              <a:t>4/11/2019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 sample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EA575-3527-424C-A005-428A5216F8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90A5D-7968-4289-B148-46667062E381}" type="datetime1">
              <a:rPr lang="en-US" smtClean="0"/>
              <a:t>4/11/2019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 sample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9EB02-20BD-4C4F-B59A-1CA3F89D9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C3D0017-6054-459D-AE5C-191A18401D8C}" type="datetime1">
              <a:rPr lang="en-US" smtClean="0"/>
              <a:t>4/11/2019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A sample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D6CB6DE-1033-4C2C-8280-139BC16F7C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66" r:id="rId3"/>
    <p:sldLayoutId id="2147483673" r:id="rId4"/>
    <p:sldLayoutId id="2147483674" r:id="rId5"/>
    <p:sldLayoutId id="2147483667" r:id="rId6"/>
    <p:sldLayoutId id="2147483668" r:id="rId7"/>
    <p:sldLayoutId id="2147483669" r:id="rId8"/>
    <p:sldLayoutId id="2147483670" r:id="rId9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/>
              <a:t>EE2004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09600" y="2420888"/>
            <a:ext cx="6400800" cy="533400"/>
          </a:xfrm>
        </p:spPr>
        <p:txBody>
          <a:bodyPr rtlCol="0">
            <a:normAutofit lnSpcReduction="1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dirty="0"/>
              <a:t>Timer  </a:t>
            </a:r>
            <a:r>
              <a:rPr lang="en-US" dirty="0" err="1"/>
              <a:t>ConT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A14B406-5083-4B3B-8D13-1ADD5D042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Timer Interrupt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4FAFBD8-0F8B-49AB-AFA6-D5E71AD5C10C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1196975"/>
          <a:ext cx="7772400" cy="24685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61831"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rgbClr val="FFC000"/>
                          </a:solidFill>
                        </a:rPr>
                        <a:t>Interrupt</a:t>
                      </a:r>
                    </a:p>
                  </a:txBody>
                  <a:tcPr marT="45704" marB="45704"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rgbClr val="FF0000"/>
                          </a:solidFill>
                        </a:rPr>
                        <a:t>Flag Bit</a:t>
                      </a:r>
                    </a:p>
                  </a:txBody>
                  <a:tcPr marT="45704" marB="45704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Register</a:t>
                      </a:r>
                    </a:p>
                  </a:txBody>
                  <a:tcPr marT="45704" marB="45704"/>
                </a:tc>
                <a:tc>
                  <a:txBody>
                    <a:bodyPr/>
                    <a:lstStyle/>
                    <a:p>
                      <a:r>
                        <a:rPr lang="en-US" sz="2200" dirty="0">
                          <a:solidFill>
                            <a:srgbClr val="FF0000"/>
                          </a:solidFill>
                        </a:rPr>
                        <a:t>Enable Bit</a:t>
                      </a:r>
                    </a:p>
                  </a:txBody>
                  <a:tcPr marT="45704" marB="45704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Register</a:t>
                      </a:r>
                    </a:p>
                  </a:txBody>
                  <a:tcPr marT="45704" marB="4570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683">
                <a:tc>
                  <a:txBody>
                    <a:bodyPr/>
                    <a:lstStyle/>
                    <a:p>
                      <a:r>
                        <a:rPr lang="en-US" sz="2200" dirty="0"/>
                        <a:t>Timer0</a:t>
                      </a:r>
                    </a:p>
                  </a:txBody>
                  <a:tcPr marT="45704" marB="45704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TMR0IF</a:t>
                      </a:r>
                    </a:p>
                  </a:txBody>
                  <a:tcPr marT="45704" marB="45704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INTCON</a:t>
                      </a:r>
                    </a:p>
                  </a:txBody>
                  <a:tcPr marT="45704" marB="45704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TMR0IE</a:t>
                      </a:r>
                    </a:p>
                  </a:txBody>
                  <a:tcPr marT="45704" marB="45704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INTCON</a:t>
                      </a:r>
                    </a:p>
                  </a:txBody>
                  <a:tcPr marT="45704" marB="4570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683">
                <a:tc>
                  <a:txBody>
                    <a:bodyPr/>
                    <a:lstStyle/>
                    <a:p>
                      <a:r>
                        <a:rPr lang="en-US" sz="2200" dirty="0"/>
                        <a:t>Timer1</a:t>
                      </a:r>
                    </a:p>
                  </a:txBody>
                  <a:tcPr marT="45704" marB="45704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TMR1IF</a:t>
                      </a:r>
                    </a:p>
                  </a:txBody>
                  <a:tcPr marT="45704" marB="45704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PIR1</a:t>
                      </a:r>
                    </a:p>
                  </a:txBody>
                  <a:tcPr marT="45704" marB="45704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TMR1IE</a:t>
                      </a:r>
                    </a:p>
                  </a:txBody>
                  <a:tcPr marT="45704" marB="45704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PIE1</a:t>
                      </a:r>
                    </a:p>
                  </a:txBody>
                  <a:tcPr marT="45704" marB="4570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683">
                <a:tc>
                  <a:txBody>
                    <a:bodyPr/>
                    <a:lstStyle/>
                    <a:p>
                      <a:r>
                        <a:rPr lang="en-US" sz="2200" dirty="0"/>
                        <a:t>Timer2</a:t>
                      </a:r>
                    </a:p>
                  </a:txBody>
                  <a:tcPr marT="45704" marB="45704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TMR2IF</a:t>
                      </a:r>
                    </a:p>
                  </a:txBody>
                  <a:tcPr marT="45704" marB="45704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PIR1</a:t>
                      </a:r>
                    </a:p>
                  </a:txBody>
                  <a:tcPr marT="45704" marB="45704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TMR3IE</a:t>
                      </a:r>
                    </a:p>
                  </a:txBody>
                  <a:tcPr marT="45704" marB="45704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PIE1</a:t>
                      </a:r>
                    </a:p>
                  </a:txBody>
                  <a:tcPr marT="45704" marB="4570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683">
                <a:tc>
                  <a:txBody>
                    <a:bodyPr/>
                    <a:lstStyle/>
                    <a:p>
                      <a:r>
                        <a:rPr lang="en-US" sz="2200" dirty="0"/>
                        <a:t>Timer3</a:t>
                      </a:r>
                    </a:p>
                  </a:txBody>
                  <a:tcPr marT="45704" marB="45704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TMR3IF</a:t>
                      </a:r>
                    </a:p>
                  </a:txBody>
                  <a:tcPr marT="45704" marB="45704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PIR3</a:t>
                      </a:r>
                    </a:p>
                  </a:txBody>
                  <a:tcPr marT="45704" marB="45704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TMR3IE</a:t>
                      </a:r>
                    </a:p>
                  </a:txBody>
                  <a:tcPr marT="45704" marB="45704"/>
                </a:tc>
                <a:tc>
                  <a:txBody>
                    <a:bodyPr/>
                    <a:lstStyle/>
                    <a:p>
                      <a:r>
                        <a:rPr lang="en-US" sz="2200" dirty="0"/>
                        <a:t>PIE2</a:t>
                      </a:r>
                    </a:p>
                  </a:txBody>
                  <a:tcPr marT="45704" marB="4570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extBox 3">
            <a:extLst>
              <a:ext uri="{FF2B5EF4-FFF2-40B4-BE49-F238E27FC236}">
                <a16:creationId xmlns:a16="http://schemas.microsoft.com/office/drawing/2014/main" id="{D3C4B3A5-7605-401B-A6D8-C9B2D56DA7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2538" y="3989388"/>
            <a:ext cx="584211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200" dirty="0">
                <a:latin typeface="Calibri" panose="020F0502020204030204" pitchFamily="34" charset="0"/>
                <a:ea typeface="新細明體" pitchFamily="18" charset="-120"/>
                <a:cs typeface="Arial" pitchFamily="34" charset="0"/>
              </a:rPr>
              <a:t>Timer Interrupt Flag Bits and Associated Registers</a:t>
            </a: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86475930-C963-4573-B888-A91423C85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438" y="4724400"/>
            <a:ext cx="80613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49AD7D41-C411-41D1-BB31-91FA771944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459" y="5536109"/>
            <a:ext cx="757188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200" dirty="0">
                <a:latin typeface="Calibri" panose="020F0502020204030204" pitchFamily="34" charset="0"/>
                <a:ea typeface="新細明體" pitchFamily="18" charset="-120"/>
                <a:cs typeface="Arial" pitchFamily="34" charset="0"/>
              </a:rPr>
              <a:t>INTCON Register with Timer0 Interrupt Enable and Interrupt Flag</a:t>
            </a:r>
          </a:p>
        </p:txBody>
      </p:sp>
    </p:spTree>
    <p:extLst>
      <p:ext uri="{BB962C8B-B14F-4D97-AF65-F5344CB8AC3E}">
        <p14:creationId xmlns:p14="http://schemas.microsoft.com/office/powerpoint/2010/main" val="3763208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688EF40-E597-4EE9-AC5A-9DC8A12B2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INTCON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E0B3E8-4608-4C40-8C16-22A9CD07DF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7" y="1357312"/>
            <a:ext cx="8924925" cy="414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706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E73CF66-4899-452C-9CD8-5C0678BB8C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Enable Timer0 interrupt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TIMER0 roll over flag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98AD62C-6D50-482A-9CCE-1F80C4BB2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TIMER0 Interrupt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8659EC-7381-4D2D-AC7D-DF07F1FCFE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074" y="2132856"/>
            <a:ext cx="8724900" cy="3714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ACA700B-D56A-4B3E-A620-71DA528DCC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3596480"/>
            <a:ext cx="7354110" cy="120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818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8EBB333-00A7-4394-A84A-42F6FDA93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Timer Interrupt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48651D-075B-42CA-9A8F-2D9AD0BD5C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052736"/>
            <a:ext cx="8028384" cy="193474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0CFEFEC-BB7A-4FE8-93E1-8CD351634B2A}"/>
              </a:ext>
            </a:extLst>
          </p:cNvPr>
          <p:cNvSpPr/>
          <p:nvPr/>
        </p:nvSpPr>
        <p:spPr>
          <a:xfrm>
            <a:off x="179512" y="836712"/>
            <a:ext cx="7704856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7DEB8A-98C1-4705-8A14-782C5A14EA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784" y="3088264"/>
            <a:ext cx="7380312" cy="289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561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256EE4-CD9D-4CED-922C-457635679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Timer Interrupt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CE1D7F-366A-48AF-AC85-571D54E7C7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96752"/>
            <a:ext cx="8274124" cy="289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319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BD821D-EC6B-43D4-A71B-A7AAAC35BA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PORTC is connected to 8 switches</a:t>
            </a:r>
          </a:p>
          <a:p>
            <a:r>
              <a:rPr lang="en-US" dirty="0"/>
              <a:t>PORTD to 8 LEDs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Write a program uses Timer0 to generate a square ware on pin PORTB.5, while at the same time, data is transferred from PORTC to PORTD.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BDFC3F8-37FC-4622-A940-9AFBBC6DF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Example</a:t>
            </a:r>
          </a:p>
        </p:txBody>
      </p:sp>
    </p:spTree>
    <p:extLst>
      <p:ext uri="{BB962C8B-B14F-4D97-AF65-F5344CB8AC3E}">
        <p14:creationId xmlns:p14="http://schemas.microsoft.com/office/powerpoint/2010/main" val="2746220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BD821D-EC6B-43D4-A71B-A7AAAC35BA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BDFC3F8-37FC-4622-A940-9AFBBC6DF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43E1DB-BDD3-40AA-8AA0-D6C76BDDA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" y="1066800"/>
            <a:ext cx="9077325" cy="30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3250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BD821D-EC6B-43D4-A71B-A7AAAC35BA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BDFC3F8-37FC-4622-A940-9AFBBC6DF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832296-988E-4B6D-A7CB-DEBC321C86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53" y="1046087"/>
            <a:ext cx="9144000" cy="2944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980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BD821D-EC6B-43D4-A71B-A7AAAC35BA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BDFC3F8-37FC-4622-A940-9AFBBC6DF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5B6E8D-8A00-44DE-BD8C-EAC827D2F3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66800"/>
            <a:ext cx="9144000" cy="294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467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A6251F5-01D0-46ED-9DAE-661EBC0E15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Interrupt set up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7D519DD-B735-4933-8E8E-EB149C044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 Code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C88D7D-3C1D-427C-B6FA-E209A7AFA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844824"/>
            <a:ext cx="8153400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6454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A6251F5-01D0-46ED-9DAE-661EBC0E1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037" y="764704"/>
            <a:ext cx="8382000" cy="5059363"/>
          </a:xfrm>
        </p:spPr>
        <p:txBody>
          <a:bodyPr/>
          <a:lstStyle/>
          <a:p>
            <a:r>
              <a:rPr lang="en-US" dirty="0"/>
              <a:t>Main program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7D519DD-B735-4933-8E8E-EB149C044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 Code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89E02B-2991-4DB4-B4A2-354CF3F4C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86" y="1196752"/>
            <a:ext cx="8175501" cy="146620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141E509-B677-4C11-A8EF-6884A701EF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2662960"/>
            <a:ext cx="7307535" cy="3753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7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F0577E-223E-40E7-A96B-BE124E3B0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Interrupt Routine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CC0E07B-32F2-4AF5-A2F1-F5C19E06423F}"/>
              </a:ext>
            </a:extLst>
          </p:cNvPr>
          <p:cNvGrpSpPr/>
          <p:nvPr/>
        </p:nvGrpSpPr>
        <p:grpSpPr>
          <a:xfrm>
            <a:off x="304800" y="1933575"/>
            <a:ext cx="8534400" cy="2990850"/>
            <a:chOff x="304800" y="1933575"/>
            <a:chExt cx="8534400" cy="299085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EB8627E-13EB-409C-BE56-3A93D9346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4800" y="1933575"/>
              <a:ext cx="8534400" cy="299085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DCB476D-9B9F-4BFF-916D-2200DEB99B4E}"/>
                </a:ext>
              </a:extLst>
            </p:cNvPr>
            <p:cNvSpPr/>
            <p:nvPr/>
          </p:nvSpPr>
          <p:spPr>
            <a:xfrm>
              <a:off x="5868144" y="4293096"/>
              <a:ext cx="2818656" cy="3600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66042136"/>
      </p:ext>
    </p:extLst>
  </p:cSld>
  <p:clrMapOvr>
    <a:masterClrMapping/>
  </p:clrMapOvr>
</p:sld>
</file>

<file path=ppt/theme/theme1.xml><?xml version="1.0" encoding="utf-8"?>
<a:theme xmlns:a="http://schemas.openxmlformats.org/drawingml/2006/main" name="Beam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E8F0DDD3-DE0A-5243-9DE3-D27482A63DAF}" vid="{4DC67438-0D20-7943-B5E4-EAE424B1C7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Beamer</Template>
  <TotalTime>345</TotalTime>
  <Words>118</Words>
  <Application>Microsoft Office PowerPoint</Application>
  <PresentationFormat>On-screen Show (4:3)</PresentationFormat>
  <Paragraphs>52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Beamer</vt:lpstr>
      <vt:lpstr>EE2004</vt:lpstr>
      <vt:lpstr>Timer Interrupt</vt:lpstr>
      <vt:lpstr>INTCON </vt:lpstr>
      <vt:lpstr>TIMER0 Interrupt</vt:lpstr>
      <vt:lpstr>Timer Interrupt</vt:lpstr>
      <vt:lpstr>Timer Interrupt</vt:lpstr>
      <vt:lpstr>Programming Example</vt:lpstr>
      <vt:lpstr>Programming</vt:lpstr>
      <vt:lpstr>Programming</vt:lpstr>
      <vt:lpstr>Programming</vt:lpstr>
      <vt:lpstr>Source Code</vt:lpstr>
      <vt:lpstr>Source Code</vt:lpstr>
      <vt:lpstr>Interrupt Routine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EE2004</dc:title>
  <dc:creator>Dr. WU Kwok Ming Angus</dc:creator>
  <cp:lastModifiedBy>Dr. WU Kwok Ming Angus</cp:lastModifiedBy>
  <cp:revision>40</cp:revision>
  <dcterms:created xsi:type="dcterms:W3CDTF">2019-01-22T16:15:55Z</dcterms:created>
  <dcterms:modified xsi:type="dcterms:W3CDTF">2019-04-11T05:24:46Z</dcterms:modified>
</cp:coreProperties>
</file>