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60"/>
  </p:notesMasterIdLst>
  <p:sldIdLst>
    <p:sldId id="40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603" r:id="rId25"/>
    <p:sldId id="280" r:id="rId26"/>
    <p:sldId id="281" r:id="rId27"/>
    <p:sldId id="605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606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604" r:id="rId49"/>
    <p:sldId id="407" r:id="rId50"/>
    <p:sldId id="408" r:id="rId51"/>
    <p:sldId id="409" r:id="rId52"/>
    <p:sldId id="410" r:id="rId53"/>
    <p:sldId id="411" r:id="rId54"/>
    <p:sldId id="602" r:id="rId55"/>
    <p:sldId id="414" r:id="rId56"/>
    <p:sldId id="415" r:id="rId57"/>
    <p:sldId id="416" r:id="rId58"/>
    <p:sldId id="417" r:id="rId5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741"/>
  </p:normalViewPr>
  <p:slideViewPr>
    <p:cSldViewPr snapToGrid="0" snapToObjects="1">
      <p:cViewPr varScale="1">
        <p:scale>
          <a:sx n="84" d="100"/>
          <a:sy n="84" d="100"/>
        </p:scale>
        <p:origin x="19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514294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1pPr>
    <a:lvl2pPr indent="228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2pPr>
    <a:lvl3pPr indent="457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3pPr>
    <a:lvl4pPr indent="685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4pPr>
    <a:lvl5pPr indent="9144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5pPr>
    <a:lvl6pPr indent="11430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6pPr>
    <a:lvl7pPr indent="1371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7pPr>
    <a:lvl8pPr indent="1600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8pPr>
    <a:lvl9pPr indent="1828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514196-70E2-4D90-A2E3-BFDED2C3A698}" type="slidenum">
              <a:rPr kumimoji="0" lang="en-US" altLang="zh-H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H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45292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A833FA-C73E-4527-BC36-310C7801C8B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90957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A833FA-C73E-4527-BC36-310C7801C8B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64499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A833FA-C73E-4527-BC36-310C7801C8B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215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A833FA-C73E-4527-BC36-310C7801C8B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82871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A833FA-C73E-4527-BC36-310C7801C8B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20326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A833FA-C73E-4527-BC36-310C7801C8B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260652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A833FA-C73E-4527-BC36-310C7801C8B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新細明體" panose="02020500000000000000" pitchFamily="18" charset="-120"/>
                <a:cs typeface="+mn-cs"/>
                <a:sym typeface="Helvetica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622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228600" algn="ctr">
              <a:spcBef>
                <a:spcPts val="0"/>
              </a:spcBef>
              <a:buSzTx/>
              <a:buNone/>
            </a:lvl2pPr>
            <a:lvl3pPr marL="0" indent="457200" algn="ctr">
              <a:spcBef>
                <a:spcPts val="0"/>
              </a:spcBef>
              <a:buSzTx/>
              <a:buNone/>
            </a:lvl3pPr>
            <a:lvl4pPr marL="0" indent="685800" algn="ctr">
              <a:spcBef>
                <a:spcPts val="0"/>
              </a:spcBef>
              <a:buSzTx/>
              <a:buNone/>
            </a:lvl4pPr>
            <a:lvl5pPr marL="0" indent="914400" algn="ctr">
              <a:spcBef>
                <a:spcPts val="0"/>
              </a:spcBef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952500" y="254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006600"/>
            <a:ext cx="11099800" cy="7033915"/>
          </a:xfrm>
          <a:prstGeom prst="rect">
            <a:avLst/>
          </a:prstGeom>
        </p:spPr>
        <p:txBody>
          <a:bodyPr anchor="t"/>
          <a:lstStyle>
            <a:lvl1pPr marL="444500" indent="-444500"/>
            <a:lvl2pPr marL="889000" indent="-444500"/>
            <a:lvl3pPr marL="1333500" indent="-444500"/>
            <a:lvl4pPr marL="1778000" indent="-444500"/>
            <a:lvl5pPr marL="2222500" indent="-4445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952500" y="3937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2999418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92890" y="99208"/>
            <a:ext cx="12819018" cy="951779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42347" y="4551680"/>
            <a:ext cx="9103360" cy="2275840"/>
          </a:xfrm>
        </p:spPr>
        <p:txBody>
          <a:bodyPr/>
          <a:lstStyle>
            <a:lvl1pPr marL="0" indent="0" algn="ctr">
              <a:buNone/>
              <a:defRPr sz="3698">
                <a:solidFill>
                  <a:schemeClr val="tx2"/>
                </a:solidFill>
              </a:defRPr>
            </a:lvl1pPr>
            <a:lvl2pPr marL="650230" indent="0" algn="ctr">
              <a:buNone/>
            </a:lvl2pPr>
            <a:lvl3pPr marL="1300460" indent="0" algn="ctr">
              <a:buNone/>
            </a:lvl3pPr>
            <a:lvl4pPr marL="1950690" indent="0" algn="ctr">
              <a:buNone/>
            </a:lvl4pPr>
            <a:lvl5pPr marL="2600919" indent="0" algn="ctr">
              <a:buNone/>
            </a:lvl5pPr>
            <a:lvl6pPr marL="3251149" indent="0" algn="ctr">
              <a:buNone/>
            </a:lvl6pPr>
            <a:lvl7pPr marL="3901379" indent="0" algn="ctr">
              <a:buNone/>
            </a:lvl7pPr>
            <a:lvl8pPr marL="4551609" indent="0" algn="ctr">
              <a:buNone/>
            </a:lvl8pPr>
            <a:lvl9pPr marL="5201839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D6FA-5E89-4606-B01A-582F3A7D6BE2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991">
                <a:solidFill>
                  <a:srgbClr val="FFFFFF"/>
                </a:solidFill>
              </a:defRPr>
            </a:lvl1pPr>
          </a:lstStyle>
          <a:p>
            <a:fld id="{EF121DD9-FBA9-45B1-A338-48B62220DCA2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89503" y="2061231"/>
            <a:ext cx="12830630" cy="217223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0" name="Rectangle 9"/>
          <p:cNvSpPr/>
          <p:nvPr/>
        </p:nvSpPr>
        <p:spPr>
          <a:xfrm>
            <a:off x="89503" y="1986446"/>
            <a:ext cx="12830630" cy="171492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1" name="Rectangle 10"/>
          <p:cNvSpPr/>
          <p:nvPr/>
        </p:nvSpPr>
        <p:spPr>
          <a:xfrm>
            <a:off x="89503" y="4233456"/>
            <a:ext cx="12830630" cy="15720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50240" y="2141768"/>
            <a:ext cx="11704320" cy="2090702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8118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8F54-14D4-4174-8095-78313D8724AE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300480" y="2214104"/>
            <a:ext cx="11054080" cy="6347389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50804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10" name="Rounded Rectangle 9"/>
          <p:cNvSpPr/>
          <p:nvPr/>
        </p:nvSpPr>
        <p:spPr>
          <a:xfrm>
            <a:off x="92890" y="99208"/>
            <a:ext cx="12819018" cy="951779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1354668"/>
            <a:ext cx="11054080" cy="1937173"/>
          </a:xfrm>
        </p:spPr>
        <p:txBody>
          <a:bodyPr anchor="b" anchorCtr="0"/>
          <a:lstStyle>
            <a:lvl1pPr algn="l">
              <a:buNone/>
              <a:defRPr sz="5689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3623734"/>
            <a:ext cx="11054080" cy="1903306"/>
          </a:xfrm>
        </p:spPr>
        <p:txBody>
          <a:bodyPr anchor="t" anchorCtr="0"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B6A6-8190-45EC-A936-53BC4BAE5221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37920" y="8778240"/>
            <a:ext cx="5689600" cy="650240"/>
          </a:xfrm>
        </p:spPr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7" name="Rectangle 6"/>
          <p:cNvSpPr/>
          <p:nvPr/>
        </p:nvSpPr>
        <p:spPr>
          <a:xfrm flipV="1">
            <a:off x="98720" y="3380380"/>
            <a:ext cx="12819221" cy="13004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8" name="Rectangle 7"/>
          <p:cNvSpPr/>
          <p:nvPr/>
        </p:nvSpPr>
        <p:spPr>
          <a:xfrm>
            <a:off x="98342" y="3330098"/>
            <a:ext cx="12819600" cy="6502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9" name="Rectangle 8"/>
          <p:cNvSpPr/>
          <p:nvPr/>
        </p:nvSpPr>
        <p:spPr>
          <a:xfrm>
            <a:off x="97147" y="3511296"/>
            <a:ext cx="12820794" cy="65024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8077" y="8830259"/>
            <a:ext cx="650240" cy="650240"/>
          </a:xfrm>
        </p:spPr>
        <p:txBody>
          <a:bodyPr/>
          <a:lstStyle/>
          <a:p>
            <a:fld id="{3FE18A3F-6483-453B-81DE-444EA92C52D0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8461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3248-FBC3-4E2A-BD6C-3A4F4BE515A2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390F-A280-4BBD-8F3F-9177F03D9C7F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300480" y="2059093"/>
            <a:ext cx="5331968" cy="65024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7017173" y="2059093"/>
            <a:ext cx="5331968" cy="65024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03578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0" y="388338"/>
            <a:ext cx="11054080" cy="162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0480" y="2059094"/>
            <a:ext cx="5310293" cy="1083733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413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44" b="1"/>
            </a:lvl2pPr>
            <a:lvl3pPr>
              <a:buNone/>
              <a:defRPr sz="2560" b="1"/>
            </a:lvl3pPr>
            <a:lvl4pPr>
              <a:buNone/>
              <a:defRPr sz="2276" b="1"/>
            </a:lvl4pPr>
            <a:lvl5pPr>
              <a:buNone/>
              <a:defRPr sz="2276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044267" y="2059094"/>
            <a:ext cx="5310293" cy="1083733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413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44" b="1"/>
            </a:lvl2pPr>
            <a:lvl3pPr>
              <a:buNone/>
              <a:defRPr sz="2560" b="1"/>
            </a:lvl3pPr>
            <a:lvl4pPr>
              <a:buNone/>
              <a:defRPr sz="2276" b="1"/>
            </a:lvl4pPr>
            <a:lvl5pPr>
              <a:buNone/>
              <a:defRPr sz="2276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B4DA-70E4-479A-B359-906C67767E4B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E0CE3-B325-46E7-99BE-0FC9F5F3702C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300480" y="3197013"/>
            <a:ext cx="5310293" cy="552704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7044267" y="3197013"/>
            <a:ext cx="5310293" cy="552704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2788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1F934-E24B-43E3-8465-D4C2AD4CB3DB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3A93-9814-4C58-BA77-C4CCFEB8AAF6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332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1CB3-FF13-494C-83F4-500012DDDF46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06FC-530B-4CD8-9A41-3FE82D34B383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1507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034" y="99207"/>
            <a:ext cx="12819018" cy="9519514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0" y="388338"/>
            <a:ext cx="11054080" cy="1625600"/>
          </a:xfrm>
        </p:spPr>
        <p:txBody>
          <a:bodyPr anchor="b" anchorCtr="0"/>
          <a:lstStyle>
            <a:lvl1pPr algn="l">
              <a:buNone/>
              <a:defRPr sz="5689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300480" y="2275840"/>
            <a:ext cx="2709333" cy="6394027"/>
          </a:xfrm>
        </p:spPr>
        <p:txBody>
          <a:bodyPr/>
          <a:lstStyle>
            <a:lvl1pPr marL="0" indent="0">
              <a:buNone/>
              <a:defRPr sz="2560"/>
            </a:lvl1pPr>
            <a:lvl2pPr>
              <a:buNone/>
              <a:defRPr sz="1707"/>
            </a:lvl2pPr>
            <a:lvl3pPr>
              <a:buNone/>
              <a:defRPr sz="1422"/>
            </a:lvl3pPr>
            <a:lvl4pPr>
              <a:buNone/>
              <a:defRPr sz="1280"/>
            </a:lvl4pPr>
            <a:lvl5pPr>
              <a:buNone/>
              <a:defRPr sz="128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E972-859D-45D8-B024-8966E515BD97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C49-761C-4ABC-BE11-4AD83494D7BA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226560" y="2275840"/>
            <a:ext cx="8128000" cy="6394027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55883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0" y="6969671"/>
            <a:ext cx="10403840" cy="742810"/>
          </a:xfrm>
        </p:spPr>
        <p:txBody>
          <a:bodyPr anchor="ctr">
            <a:noAutofit/>
          </a:bodyPr>
          <a:lstStyle>
            <a:lvl1pPr algn="l">
              <a:buNone/>
              <a:defRPr sz="3982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0480" y="7745173"/>
            <a:ext cx="10403840" cy="975360"/>
          </a:xfrm>
        </p:spPr>
        <p:txBody>
          <a:bodyPr/>
          <a:lstStyle>
            <a:lvl1pPr marL="0" indent="0">
              <a:buFontTx/>
              <a:buNone/>
              <a:defRPr sz="2276"/>
            </a:lvl1pPr>
            <a:lvl2pPr>
              <a:defRPr sz="1707"/>
            </a:lvl2pPr>
            <a:lvl3pPr>
              <a:defRPr sz="1422"/>
            </a:lvl3pPr>
            <a:lvl4pPr>
              <a:defRPr sz="1280"/>
            </a:lvl4pPr>
            <a:lvl5pPr>
              <a:defRPr sz="128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806D-3C41-44B6-B8E1-249676A026BB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00480" y="8778240"/>
            <a:ext cx="5527040" cy="650240"/>
          </a:xfrm>
        </p:spPr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8077" y="8830259"/>
            <a:ext cx="650240" cy="650240"/>
          </a:xfrm>
        </p:spPr>
        <p:txBody>
          <a:bodyPr/>
          <a:lstStyle/>
          <a:p>
            <a:fld id="{5ACFDECD-2490-4FC6-8B54-F2AF30D33C28}" type="slidenum">
              <a:rPr lang="zh-TW" altLang="en-US" smtClean="0"/>
              <a:pPr/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97148" y="6661056"/>
            <a:ext cx="12809728" cy="13004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2" name="Rectangle 11"/>
          <p:cNvSpPr/>
          <p:nvPr/>
        </p:nvSpPr>
        <p:spPr>
          <a:xfrm>
            <a:off x="97434" y="6614008"/>
            <a:ext cx="12809442" cy="6502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3" name="Rectangle 12"/>
          <p:cNvSpPr/>
          <p:nvPr/>
        </p:nvSpPr>
        <p:spPr>
          <a:xfrm>
            <a:off x="97437" y="6788586"/>
            <a:ext cx="12809439" cy="69414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7150" y="94827"/>
            <a:ext cx="12802664" cy="651594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4551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95804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5976B-8B85-40A5-BA11-A244AA88BF72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61FE2-700C-4144-B3AD-A6DB18903C0C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637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601"/>
            <a:ext cx="2861056" cy="8322169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0480" y="390600"/>
            <a:ext cx="7911253" cy="8322169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A9C3-8133-4C7A-A731-7037E1915819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Chapter 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DAA2-7CAF-4B3A-9872-8DD4D3AD8567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05866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92890" y="99208"/>
            <a:ext cx="12819018" cy="951779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42347" y="4551680"/>
            <a:ext cx="9103360" cy="2275840"/>
          </a:xfrm>
        </p:spPr>
        <p:txBody>
          <a:bodyPr/>
          <a:lstStyle>
            <a:lvl1pPr marL="0" indent="0" algn="ctr">
              <a:buNone/>
              <a:defRPr sz="3698">
                <a:solidFill>
                  <a:schemeClr val="tx2"/>
                </a:solidFill>
              </a:defRPr>
            </a:lvl1pPr>
            <a:lvl2pPr marL="650230" indent="0" algn="ctr">
              <a:buNone/>
            </a:lvl2pPr>
            <a:lvl3pPr marL="1300460" indent="0" algn="ctr">
              <a:buNone/>
            </a:lvl3pPr>
            <a:lvl4pPr marL="1950690" indent="0" algn="ctr">
              <a:buNone/>
            </a:lvl4pPr>
            <a:lvl5pPr marL="2600919" indent="0" algn="ctr">
              <a:buNone/>
            </a:lvl5pPr>
            <a:lvl6pPr marL="3251149" indent="0" algn="ctr">
              <a:buNone/>
            </a:lvl6pPr>
            <a:lvl7pPr marL="3901379" indent="0" algn="ctr">
              <a:buNone/>
            </a:lvl7pPr>
            <a:lvl8pPr marL="4551609" indent="0" algn="ctr">
              <a:buNone/>
            </a:lvl8pPr>
            <a:lvl9pPr marL="5201839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99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2B6CD3-9F76-41B3-979F-C98A18C658E4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89503" y="2061231"/>
            <a:ext cx="12830630" cy="217223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0" name="Rectangle 9"/>
          <p:cNvSpPr/>
          <p:nvPr/>
        </p:nvSpPr>
        <p:spPr>
          <a:xfrm>
            <a:off x="89503" y="1986446"/>
            <a:ext cx="12830630" cy="171492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1" name="Rectangle 10"/>
          <p:cNvSpPr/>
          <p:nvPr/>
        </p:nvSpPr>
        <p:spPr>
          <a:xfrm>
            <a:off x="89503" y="4233456"/>
            <a:ext cx="12830630" cy="15720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50240" y="2141768"/>
            <a:ext cx="11704320" cy="2090702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0027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300480" y="2167467"/>
            <a:ext cx="11054080" cy="6394027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73960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10" name="Rounded Rectangle 9"/>
          <p:cNvSpPr/>
          <p:nvPr/>
        </p:nvSpPr>
        <p:spPr>
          <a:xfrm>
            <a:off x="92890" y="99208"/>
            <a:ext cx="12819018" cy="951779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1354668"/>
            <a:ext cx="11054080" cy="1937173"/>
          </a:xfrm>
        </p:spPr>
        <p:txBody>
          <a:bodyPr anchor="b" anchorCtr="0"/>
          <a:lstStyle>
            <a:lvl1pPr algn="l">
              <a:buNone/>
              <a:defRPr sz="5689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3623734"/>
            <a:ext cx="11054080" cy="1903306"/>
          </a:xfrm>
        </p:spPr>
        <p:txBody>
          <a:bodyPr anchor="t" anchorCtr="0"/>
          <a:lstStyle>
            <a:lvl1pPr marL="0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37920" y="8778240"/>
            <a:ext cx="5689600" cy="65024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98720" y="3380380"/>
            <a:ext cx="12819221" cy="13004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8" name="Rectangle 7"/>
          <p:cNvSpPr/>
          <p:nvPr/>
        </p:nvSpPr>
        <p:spPr>
          <a:xfrm>
            <a:off x="98342" y="3330098"/>
            <a:ext cx="12819600" cy="6502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9" name="Rectangle 8"/>
          <p:cNvSpPr/>
          <p:nvPr/>
        </p:nvSpPr>
        <p:spPr>
          <a:xfrm>
            <a:off x="97147" y="3511296"/>
            <a:ext cx="12820794" cy="65024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8077" y="8830259"/>
            <a:ext cx="650240" cy="650240"/>
          </a:xfrm>
        </p:spPr>
        <p:txBody>
          <a:bodyPr/>
          <a:lstStyle/>
          <a:p>
            <a:pPr>
              <a:defRPr/>
            </a:pPr>
            <a:fld id="{194BB62E-262E-4FF8-BCCB-2EC7EB6C2E5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0659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E4716-5C03-480B-950E-22EB8D2A0F6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300480" y="2059093"/>
            <a:ext cx="5331968" cy="65024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7017173" y="2059093"/>
            <a:ext cx="5331968" cy="65024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084865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0" y="388338"/>
            <a:ext cx="11054080" cy="162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0480" y="2059094"/>
            <a:ext cx="5310293" cy="1083733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413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44" b="1"/>
            </a:lvl2pPr>
            <a:lvl3pPr>
              <a:buNone/>
              <a:defRPr sz="2560" b="1"/>
            </a:lvl3pPr>
            <a:lvl4pPr>
              <a:buNone/>
              <a:defRPr sz="2276" b="1"/>
            </a:lvl4pPr>
            <a:lvl5pPr>
              <a:buNone/>
              <a:defRPr sz="2276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044267" y="2059094"/>
            <a:ext cx="5310293" cy="1083733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413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844" b="1"/>
            </a:lvl2pPr>
            <a:lvl3pPr>
              <a:buNone/>
              <a:defRPr sz="2560" b="1"/>
            </a:lvl3pPr>
            <a:lvl4pPr>
              <a:buNone/>
              <a:defRPr sz="2276" b="1"/>
            </a:lvl4pPr>
            <a:lvl5pPr>
              <a:buNone/>
              <a:defRPr sz="2276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F4C11-0256-4F8A-A89D-14D8622E13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300480" y="3197013"/>
            <a:ext cx="5310293" cy="552704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7044267" y="3197013"/>
            <a:ext cx="5310293" cy="552704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50657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4DF14-669A-4445-9FAC-FCE57A37091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7544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C350C-2539-4A51-95B9-3AC3BB25B2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30382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034" y="99207"/>
            <a:ext cx="12819018" cy="9519514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0" y="388338"/>
            <a:ext cx="11054080" cy="1625600"/>
          </a:xfrm>
        </p:spPr>
        <p:txBody>
          <a:bodyPr anchor="b" anchorCtr="0"/>
          <a:lstStyle>
            <a:lvl1pPr algn="l">
              <a:buNone/>
              <a:defRPr sz="5689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300480" y="2275840"/>
            <a:ext cx="2709333" cy="6394027"/>
          </a:xfrm>
        </p:spPr>
        <p:txBody>
          <a:bodyPr/>
          <a:lstStyle>
            <a:lvl1pPr marL="0" indent="0">
              <a:buNone/>
              <a:defRPr sz="2560"/>
            </a:lvl1pPr>
            <a:lvl2pPr>
              <a:buNone/>
              <a:defRPr sz="1707"/>
            </a:lvl2pPr>
            <a:lvl3pPr>
              <a:buNone/>
              <a:defRPr sz="1422"/>
            </a:lvl3pPr>
            <a:lvl4pPr>
              <a:buNone/>
              <a:defRPr sz="1280"/>
            </a:lvl4pPr>
            <a:lvl5pPr>
              <a:buNone/>
              <a:defRPr sz="128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121DB-C1A4-49ED-A9FE-10AB657FFB8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226560" y="2275840"/>
            <a:ext cx="8128000" cy="6394027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10186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480" y="6969671"/>
            <a:ext cx="10403840" cy="742810"/>
          </a:xfrm>
        </p:spPr>
        <p:txBody>
          <a:bodyPr anchor="ctr">
            <a:noAutofit/>
          </a:bodyPr>
          <a:lstStyle>
            <a:lvl1pPr algn="l">
              <a:buNone/>
              <a:defRPr sz="3982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0480" y="7745173"/>
            <a:ext cx="10403840" cy="975360"/>
          </a:xfrm>
        </p:spPr>
        <p:txBody>
          <a:bodyPr/>
          <a:lstStyle>
            <a:lvl1pPr marL="0" indent="0">
              <a:buFontTx/>
              <a:buNone/>
              <a:defRPr sz="2276"/>
            </a:lvl1pPr>
            <a:lvl2pPr>
              <a:defRPr sz="1707"/>
            </a:lvl2pPr>
            <a:lvl3pPr>
              <a:defRPr sz="1422"/>
            </a:lvl3pPr>
            <a:lvl4pPr>
              <a:defRPr sz="1280"/>
            </a:lvl4pPr>
            <a:lvl5pPr>
              <a:defRPr sz="128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00480" y="8778240"/>
            <a:ext cx="5527040" cy="65024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8077" y="8830259"/>
            <a:ext cx="650240" cy="650240"/>
          </a:xfrm>
        </p:spPr>
        <p:txBody>
          <a:bodyPr/>
          <a:lstStyle/>
          <a:p>
            <a:pPr>
              <a:defRPr/>
            </a:pPr>
            <a:fld id="{15921FFF-9A07-420C-925D-33C0EF8C019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97148" y="6661056"/>
            <a:ext cx="12809728" cy="13004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2" name="Rectangle 11"/>
          <p:cNvSpPr/>
          <p:nvPr/>
        </p:nvSpPr>
        <p:spPr>
          <a:xfrm>
            <a:off x="97434" y="6614008"/>
            <a:ext cx="12809442" cy="6502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13" name="Rectangle 12"/>
          <p:cNvSpPr/>
          <p:nvPr/>
        </p:nvSpPr>
        <p:spPr>
          <a:xfrm>
            <a:off x="97437" y="6788586"/>
            <a:ext cx="12809439" cy="69414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7150" y="94827"/>
            <a:ext cx="12802664" cy="6515947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4551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653640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B9AAD-F366-411B-97FB-FC12A89D920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4981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601"/>
            <a:ext cx="2861056" cy="8322169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0480" y="390600"/>
            <a:ext cx="7911253" cy="8322169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AB18E-E6F8-4CC8-8522-822A32C01ED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93260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316" y="433494"/>
            <a:ext cx="11379200" cy="17294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06027" y="2492587"/>
            <a:ext cx="1137920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6027" y="5635413"/>
            <a:ext cx="1137920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7DC3-3BDC-4337-9866-3DFBFCB70C6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392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508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norm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4938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1pPr>
      <a:lvl2pPr marL="9383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2pPr>
      <a:lvl3pPr marL="13828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3pPr>
      <a:lvl4pPr marL="18273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4pPr>
      <a:lvl5pPr marL="22718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5pPr>
      <a:lvl6pPr marL="27163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6pPr>
      <a:lvl7pPr marL="31608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7pPr>
      <a:lvl8pPr marL="36053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8pPr>
      <a:lvl9pPr marL="4049888" marR="0" indent="-49388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034" y="99207"/>
            <a:ext cx="12819018" cy="9519514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300480" y="390596"/>
            <a:ext cx="11054080" cy="16256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300480" y="2059093"/>
            <a:ext cx="11054080" cy="65024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78240" y="8805334"/>
            <a:ext cx="3522133" cy="677333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991">
                <a:solidFill>
                  <a:schemeClr val="tx2"/>
                </a:solidFill>
              </a:defRPr>
            </a:lvl1pPr>
          </a:lstStyle>
          <a:p>
            <a:fld id="{938789F3-2BA1-420B-9C9E-28272C45D9C7}" type="datetime1">
              <a:rPr lang="zh-TW" altLang="en-US" smtClean="0"/>
              <a:pPr/>
              <a:t>2021/11/22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300480" y="8778240"/>
            <a:ext cx="5635413" cy="65024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991">
                <a:solidFill>
                  <a:schemeClr val="tx2"/>
                </a:solidFill>
              </a:defRPr>
            </a:lvl1pPr>
          </a:lstStyle>
          <a:p>
            <a:r>
              <a:rPr lang="en-US" altLang="zh-CN"/>
              <a:t>Chapter 6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08077" y="8832427"/>
            <a:ext cx="650240" cy="65024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99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FD0E853-7063-4B3F-A4CF-6DE2E358EB03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2069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689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0138" indent="-390138" algn="l" rtl="0" eaLnBrk="1" latinLnBrk="0" hangingPunct="1">
        <a:spcBef>
          <a:spcPts val="825"/>
        </a:spcBef>
        <a:buClr>
          <a:schemeClr val="accent1"/>
        </a:buClr>
        <a:buSzPct val="85000"/>
        <a:buFont typeface="Wingdings 2"/>
        <a:buChar char=""/>
        <a:defRPr kumimoji="0" sz="3698" kern="1200">
          <a:solidFill>
            <a:schemeClr val="tx1"/>
          </a:solidFill>
          <a:latin typeface="+mn-lt"/>
          <a:ea typeface="+mn-ea"/>
          <a:cs typeface="+mn-cs"/>
        </a:defRPr>
      </a:lvl1pPr>
      <a:lvl2pPr marL="780276" indent="-325115" algn="l" rtl="0" eaLnBrk="1" latinLnBrk="0" hangingPunct="1">
        <a:spcBef>
          <a:spcPts val="526"/>
        </a:spcBef>
        <a:buClr>
          <a:schemeClr val="accent2"/>
        </a:buClr>
        <a:buSzPct val="85000"/>
        <a:buFont typeface="Wingdings 2"/>
        <a:buChar char=""/>
        <a:defRPr kumimoji="0"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170414" indent="-325115" algn="l" rtl="0" eaLnBrk="1" latinLnBrk="0" hangingPunct="1">
        <a:spcBef>
          <a:spcPts val="526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1560552" indent="-325115" algn="l" rtl="0" eaLnBrk="1" latinLnBrk="0" hangingPunct="1">
        <a:spcBef>
          <a:spcPts val="526"/>
        </a:spcBef>
        <a:buClr>
          <a:schemeClr val="accent3"/>
        </a:buClr>
        <a:buSzPct val="80000"/>
        <a:buFont typeface="Wingdings 2"/>
        <a:buChar char=""/>
        <a:defRPr kumimoji="0" sz="2844" kern="1200">
          <a:solidFill>
            <a:schemeClr val="tx1"/>
          </a:solidFill>
          <a:latin typeface="+mn-lt"/>
          <a:ea typeface="+mn-ea"/>
          <a:cs typeface="+mn-cs"/>
        </a:defRPr>
      </a:lvl4pPr>
      <a:lvl5pPr marL="1950690" indent="-325115" algn="l" rtl="0" eaLnBrk="1" latinLnBrk="0" hangingPunct="1">
        <a:spcBef>
          <a:spcPts val="526"/>
        </a:spcBef>
        <a:buClr>
          <a:schemeClr val="accent3"/>
        </a:buClr>
        <a:buFontTx/>
        <a:buChar char="o"/>
        <a:defRPr kumimoji="0" sz="2844" kern="1200">
          <a:solidFill>
            <a:schemeClr val="tx1"/>
          </a:solidFill>
          <a:latin typeface="+mn-lt"/>
          <a:ea typeface="+mn-ea"/>
          <a:cs typeface="+mn-cs"/>
        </a:defRPr>
      </a:lvl5pPr>
      <a:lvl6pPr marL="2340827" indent="-325115" algn="l" rtl="0" eaLnBrk="1" latinLnBrk="0" hangingPunct="1">
        <a:spcBef>
          <a:spcPts val="526"/>
        </a:spcBef>
        <a:buClr>
          <a:schemeClr val="accent3"/>
        </a:buClr>
        <a:buChar char="•"/>
        <a:defRPr kumimoji="0" sz="256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30965" indent="-325115" algn="l" rtl="0" eaLnBrk="1" latinLnBrk="0" hangingPunct="1">
        <a:spcBef>
          <a:spcPts val="526"/>
        </a:spcBef>
        <a:buClr>
          <a:schemeClr val="accent2"/>
        </a:buClr>
        <a:buChar char="•"/>
        <a:defRPr kumimoji="0"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3121103" indent="-325115" algn="l" rtl="0" eaLnBrk="1" latinLnBrk="0" hangingPunct="1">
        <a:spcBef>
          <a:spcPts val="526"/>
        </a:spcBef>
        <a:buClr>
          <a:schemeClr val="accent1">
            <a:tint val="60000"/>
          </a:schemeClr>
        </a:buClr>
        <a:buChar char="•"/>
        <a:defRPr kumimoji="0"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3511241" indent="-325115" algn="l" rtl="0" eaLnBrk="1" latinLnBrk="0" hangingPunct="1">
        <a:spcBef>
          <a:spcPts val="526"/>
        </a:spcBef>
        <a:buClr>
          <a:schemeClr val="accent2">
            <a:tint val="60000"/>
          </a:schemeClr>
        </a:buClr>
        <a:buChar char="•"/>
        <a:defRPr kumimoji="0"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512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034" y="99207"/>
            <a:ext cx="12819018" cy="9519514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512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300480" y="390596"/>
            <a:ext cx="11054080" cy="16256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300480" y="2059093"/>
            <a:ext cx="11054080" cy="65024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78240" y="8805334"/>
            <a:ext cx="3522133" cy="677333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99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300480" y="8778240"/>
            <a:ext cx="5635413" cy="65024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99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08077" y="8832427"/>
            <a:ext cx="650240" cy="65024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99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1A08BBD-CB6A-46D3-AE9D-A3169587182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966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689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0138" indent="-390138" algn="l" rtl="0" eaLnBrk="1" latinLnBrk="0" hangingPunct="1">
        <a:spcBef>
          <a:spcPts val="825"/>
        </a:spcBef>
        <a:buClr>
          <a:schemeClr val="accent1"/>
        </a:buClr>
        <a:buSzPct val="85000"/>
        <a:buFont typeface="Wingdings 2"/>
        <a:buChar char=""/>
        <a:defRPr kumimoji="0" sz="3698" kern="1200">
          <a:solidFill>
            <a:schemeClr val="tx1"/>
          </a:solidFill>
          <a:latin typeface="+mn-lt"/>
          <a:ea typeface="+mn-ea"/>
          <a:cs typeface="+mn-cs"/>
        </a:defRPr>
      </a:lvl1pPr>
      <a:lvl2pPr marL="780276" indent="-325115" algn="l" rtl="0" eaLnBrk="1" latinLnBrk="0" hangingPunct="1">
        <a:spcBef>
          <a:spcPts val="526"/>
        </a:spcBef>
        <a:buClr>
          <a:schemeClr val="accent2"/>
        </a:buClr>
        <a:buSzPct val="85000"/>
        <a:buFont typeface="Wingdings 2"/>
        <a:buChar char=""/>
        <a:defRPr kumimoji="0"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170414" indent="-325115" algn="l" rtl="0" eaLnBrk="1" latinLnBrk="0" hangingPunct="1">
        <a:spcBef>
          <a:spcPts val="526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1560552" indent="-325115" algn="l" rtl="0" eaLnBrk="1" latinLnBrk="0" hangingPunct="1">
        <a:spcBef>
          <a:spcPts val="526"/>
        </a:spcBef>
        <a:buClr>
          <a:schemeClr val="accent3"/>
        </a:buClr>
        <a:buSzPct val="80000"/>
        <a:buFont typeface="Wingdings 2"/>
        <a:buChar char=""/>
        <a:defRPr kumimoji="0" sz="2844" kern="1200">
          <a:solidFill>
            <a:schemeClr val="tx1"/>
          </a:solidFill>
          <a:latin typeface="+mn-lt"/>
          <a:ea typeface="+mn-ea"/>
          <a:cs typeface="+mn-cs"/>
        </a:defRPr>
      </a:lvl4pPr>
      <a:lvl5pPr marL="1950690" indent="-325115" algn="l" rtl="0" eaLnBrk="1" latinLnBrk="0" hangingPunct="1">
        <a:spcBef>
          <a:spcPts val="526"/>
        </a:spcBef>
        <a:buClr>
          <a:schemeClr val="accent3"/>
        </a:buClr>
        <a:buFontTx/>
        <a:buChar char="o"/>
        <a:defRPr kumimoji="0" sz="2844" kern="1200">
          <a:solidFill>
            <a:schemeClr val="tx1"/>
          </a:solidFill>
          <a:latin typeface="+mn-lt"/>
          <a:ea typeface="+mn-ea"/>
          <a:cs typeface="+mn-cs"/>
        </a:defRPr>
      </a:lvl5pPr>
      <a:lvl6pPr marL="2340827" indent="-325115" algn="l" rtl="0" eaLnBrk="1" latinLnBrk="0" hangingPunct="1">
        <a:spcBef>
          <a:spcPts val="526"/>
        </a:spcBef>
        <a:buClr>
          <a:schemeClr val="accent3"/>
        </a:buClr>
        <a:buChar char="•"/>
        <a:defRPr kumimoji="0" sz="256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30965" indent="-325115" algn="l" rtl="0" eaLnBrk="1" latinLnBrk="0" hangingPunct="1">
        <a:spcBef>
          <a:spcPts val="526"/>
        </a:spcBef>
        <a:buClr>
          <a:schemeClr val="accent2"/>
        </a:buClr>
        <a:buChar char="•"/>
        <a:defRPr kumimoji="0"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3121103" indent="-325115" algn="l" rtl="0" eaLnBrk="1" latinLnBrk="0" hangingPunct="1">
        <a:spcBef>
          <a:spcPts val="526"/>
        </a:spcBef>
        <a:buClr>
          <a:schemeClr val="accent1">
            <a:tint val="60000"/>
          </a:schemeClr>
        </a:buClr>
        <a:buChar char="•"/>
        <a:defRPr kumimoji="0"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3511241" indent="-325115" algn="l" rtl="0" eaLnBrk="1" latinLnBrk="0" hangingPunct="1">
        <a:spcBef>
          <a:spcPts val="526"/>
        </a:spcBef>
        <a:buClr>
          <a:schemeClr val="accent2">
            <a:tint val="60000"/>
          </a:schemeClr>
        </a:buClr>
        <a:buChar char="•"/>
        <a:defRPr kumimoji="0"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66987" y="6177280"/>
            <a:ext cx="11162453" cy="195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8" tIns="65024" rIns="130048" bIns="65024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ts val="818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endParaRPr kumimoji="0" lang="en-US" altLang="zh-TW" sz="3129" b="0" i="1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  <a:sym typeface="Helvetica Light"/>
            </a:endParaRPr>
          </a:p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ts val="818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en-US" altLang="zh-TW" sz="3129" b="0" i="1" u="none" strike="noStrike" kern="1200" cap="none" spc="0" normalizeH="0" baseline="0" noProof="0" dirty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  <a:sym typeface="Helvetica Light"/>
              </a:rPr>
              <a:t>Computer Science, City University of Hong Kong</a:t>
            </a:r>
          </a:p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ts val="818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 2" panose="05020102010507070707" pitchFamily="18" charset="2"/>
              <a:buNone/>
              <a:tabLst/>
              <a:defRPr/>
            </a:pPr>
            <a:r>
              <a:rPr kumimoji="0" lang="en-US" altLang="zh-TW" sz="3129" b="0" i="1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  <a:sym typeface="Helvetica Light"/>
              </a:rPr>
              <a:t>Semester A 2021-22</a:t>
            </a:r>
            <a:endParaRPr kumimoji="0" lang="en-US" altLang="zh-TW" sz="3129" b="0" i="1" u="none" strike="noStrike" kern="1200" cap="none" spc="0" normalizeH="0" baseline="0" noProof="0" dirty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1227" y="2709333"/>
            <a:ext cx="12395200" cy="195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48" tIns="65024" rIns="130048" bIns="13004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68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t>CS2311 Computer Programming</a:t>
            </a:r>
            <a:br>
              <a:rPr kumimoji="0" lang="en-US" altLang="zh-TW" sz="568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</a:br>
            <a:endParaRPr kumimoji="0" lang="en-US" altLang="zh-TW" sz="568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285776" y="4674532"/>
            <a:ext cx="4197816" cy="70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13004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982" b="0" i="0" u="none" strike="noStrike" kern="1200" cap="none" spc="0" normalizeH="0" baseline="0" noProof="0" dirty="0">
                <a:ln>
                  <a:noFill/>
                </a:ln>
                <a:solidFill>
                  <a:srgbClr val="D34817">
                    <a:lumMod val="75000"/>
                  </a:srgb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  <a:sym typeface="Helvetica Light"/>
              </a:rPr>
              <a:t>LT12: Final Revision</a:t>
            </a:r>
            <a:endParaRPr kumimoji="0" lang="en-US" altLang="zh-HK" sz="3982" b="0" i="0" u="none" strike="noStrike" kern="1200" cap="none" spc="0" normalizeH="0" baseline="0" noProof="0" dirty="0">
              <a:ln>
                <a:noFill/>
              </a:ln>
              <a:solidFill>
                <a:srgbClr val="D34817">
                  <a:lumMod val="75000"/>
                </a:srgb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083827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xfrm>
            <a:off x="1270000" y="2750312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Basic syntax</a:t>
            </a:r>
          </a:p>
        </p:txBody>
      </p:sp>
      <p:sp>
        <p:nvSpPr>
          <p:cNvPr id="131" name="Shape 131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Variable scope</a:t>
            </a:r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"/>
          </p:nvPr>
        </p:nvSpPr>
        <p:spPr>
          <a:xfrm>
            <a:off x="952500" y="2182876"/>
            <a:ext cx="11099800" cy="1938685"/>
          </a:xfrm>
          <a:prstGeom prst="rect">
            <a:avLst/>
          </a:prstGeom>
        </p:spPr>
        <p:txBody>
          <a:bodyPr/>
          <a:lstStyle/>
          <a:p>
            <a:r>
              <a:rPr dirty="0"/>
              <a:t>Global variables are </a:t>
            </a:r>
            <a:r>
              <a:rPr b="1" dirty="0"/>
              <a:t>NOT</a:t>
            </a:r>
            <a:r>
              <a:rPr dirty="0"/>
              <a:t> recommended</a:t>
            </a:r>
          </a:p>
          <a:p>
            <a:r>
              <a:rPr dirty="0"/>
              <a:t>Scope in user-defined functions</a:t>
            </a:r>
          </a:p>
        </p:txBody>
      </p:sp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1828800" y="4239005"/>
            <a:ext cx="5390071" cy="499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summ(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x,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y)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{</a:t>
            </a:r>
          </a:p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return</a:t>
            </a:r>
            <a:r>
              <a:rPr dirty="0">
                <a:solidFill>
                  <a:srgbClr val="000000"/>
                </a:solidFill>
              </a:rPr>
              <a:t> x+y;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endParaRPr dirty="0"/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main(){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x, y;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cin</a:t>
            </a:r>
            <a:r>
              <a:rPr dirty="0"/>
              <a:t> &gt;&gt; x &gt;&gt; y;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</a:t>
            </a:r>
            <a:r>
              <a:rPr dirty="0">
                <a:solidFill>
                  <a:srgbClr val="31595D"/>
                </a:solidFill>
              </a:rPr>
              <a:t>summ</a:t>
            </a:r>
            <a:r>
              <a:rPr dirty="0"/>
              <a:t>(x,y);</a:t>
            </a:r>
          </a:p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return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 and char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52500" y="2457196"/>
            <a:ext cx="11099800" cy="1003350"/>
          </a:xfrm>
          <a:prstGeom prst="rect">
            <a:avLst/>
          </a:prstGeom>
        </p:spPr>
        <p:txBody>
          <a:bodyPr/>
          <a:lstStyle/>
          <a:p>
            <a:r>
              <a:rPr dirty="0"/>
              <a:t>Escape sequences</a:t>
            </a:r>
          </a:p>
        </p:txBody>
      </p:sp>
      <p:sp>
        <p:nvSpPr>
          <p:cNvPr id="141" name="Shape 141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42" name="Shape 142"/>
          <p:cNvSpPr/>
          <p:nvPr/>
        </p:nvSpPr>
        <p:spPr>
          <a:xfrm>
            <a:off x="2164376" y="3444943"/>
            <a:ext cx="8142648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chemeClr val="accent4">
                    <a:hueOff val="384618"/>
                    <a:satOff val="3869"/>
                    <a:lumOff val="5802"/>
                  </a:schemeClr>
                </a:solidFill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rPr dirty="0"/>
              <a:t>'\n', '\t', '\#', '\0', '\'', '\"' </a:t>
            </a:r>
          </a:p>
        </p:txBody>
      </p:sp>
      <p:sp>
        <p:nvSpPr>
          <p:cNvPr id="143" name="Shape 143"/>
          <p:cNvSpPr/>
          <p:nvPr/>
        </p:nvSpPr>
        <p:spPr>
          <a:xfrm>
            <a:off x="952500" y="4144383"/>
            <a:ext cx="11099801" cy="1300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444500" indent="-444500" algn="l">
              <a:spcBef>
                <a:spcPts val="4200"/>
              </a:spcBef>
              <a:buSzPct val="75000"/>
              <a:buChar char="•"/>
              <a:defRPr sz="4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Characters are </a:t>
            </a:r>
            <a:r>
              <a:rPr dirty="0">
                <a:solidFill>
                  <a:srgbClr val="C00000"/>
                </a:solidFill>
              </a:rPr>
              <a:t>almost</a:t>
            </a:r>
            <a:r>
              <a:rPr dirty="0"/>
              <a:t> the same as integers</a:t>
            </a:r>
          </a:p>
        </p:txBody>
      </p:sp>
      <p:sp>
        <p:nvSpPr>
          <p:cNvPr id="144" name="Shape 144"/>
          <p:cNvSpPr/>
          <p:nvPr/>
        </p:nvSpPr>
        <p:spPr>
          <a:xfrm>
            <a:off x="4330053" y="5723979"/>
            <a:ext cx="3023894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'e'</a:t>
            </a:r>
            <a:r>
              <a:rPr dirty="0"/>
              <a:t> </a:t>
            </a:r>
          </a:p>
        </p:txBody>
      </p:sp>
      <p:sp>
        <p:nvSpPr>
          <p:cNvPr id="145" name="Shape 145"/>
          <p:cNvSpPr/>
          <p:nvPr/>
        </p:nvSpPr>
        <p:spPr>
          <a:xfrm>
            <a:off x="4330015" y="7686537"/>
            <a:ext cx="3023970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</a:t>
            </a:r>
            <a:r>
              <a:rPr dirty="0"/>
              <a:t>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101</a:t>
            </a:r>
            <a:r>
              <a:rPr dirty="0"/>
              <a:t> </a:t>
            </a:r>
          </a:p>
        </p:txBody>
      </p:sp>
      <p:sp>
        <p:nvSpPr>
          <p:cNvPr id="146" name="Shape 146"/>
          <p:cNvSpPr/>
          <p:nvPr/>
        </p:nvSpPr>
        <p:spPr>
          <a:xfrm>
            <a:off x="1016000" y="5458618"/>
            <a:ext cx="3325639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 = </a:t>
            </a:r>
            <a:r>
              <a:rPr dirty="0">
                <a:solidFill>
                  <a:srgbClr val="272AD8"/>
                </a:solidFill>
              </a:rPr>
              <a:t>'d'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c++;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c;</a:t>
            </a:r>
          </a:p>
        </p:txBody>
      </p:sp>
      <p:sp>
        <p:nvSpPr>
          <p:cNvPr id="147" name="Shape 147"/>
          <p:cNvSpPr/>
          <p:nvPr/>
        </p:nvSpPr>
        <p:spPr>
          <a:xfrm>
            <a:off x="8026399" y="5536208"/>
            <a:ext cx="4799263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 = </a:t>
            </a:r>
            <a:r>
              <a:rPr dirty="0">
                <a:solidFill>
                  <a:srgbClr val="272AD8"/>
                </a:solidFill>
              </a:rPr>
              <a:t>'d'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cout &lt;&lt; (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)</a:t>
            </a:r>
            <a:r>
              <a:rPr lang="en-US" dirty="0"/>
              <a:t>(</a:t>
            </a:r>
            <a:r>
              <a:rPr dirty="0"/>
              <a:t>c+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lang="en-US" dirty="0">
                <a:solidFill>
                  <a:srgbClr val="272AD8"/>
                </a:solidFill>
              </a:rPr>
              <a:t>)</a:t>
            </a:r>
            <a:r>
              <a:rPr dirty="0"/>
              <a:t>;</a:t>
            </a:r>
          </a:p>
        </p:txBody>
      </p:sp>
      <p:sp>
        <p:nvSpPr>
          <p:cNvPr id="148" name="Shape 148"/>
          <p:cNvSpPr/>
          <p:nvPr/>
        </p:nvSpPr>
        <p:spPr>
          <a:xfrm>
            <a:off x="1016000" y="7516427"/>
            <a:ext cx="3325639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 = </a:t>
            </a:r>
            <a:r>
              <a:rPr dirty="0">
                <a:solidFill>
                  <a:srgbClr val="272AD8"/>
                </a:solidFill>
              </a:rPr>
              <a:t>'d'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cout &lt;&lt; c+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;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Strings (cstring)</a:t>
            </a:r>
          </a:p>
        </p:txBody>
      </p:sp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Strings are a </a:t>
            </a:r>
            <a:r>
              <a:rPr dirty="0">
                <a:solidFill>
                  <a:srgbClr val="C00000"/>
                </a:solidFill>
              </a:rPr>
              <a:t>special</a:t>
            </a:r>
            <a:r>
              <a:rPr dirty="0"/>
              <a:t> kind of arrays (will be covered </a:t>
            </a:r>
            <a:r>
              <a:rPr lang="en-US" altLang="zh-CN" dirty="0"/>
              <a:t>later</a:t>
            </a:r>
            <a:r>
              <a:rPr dirty="0"/>
              <a:t>)</a:t>
            </a:r>
          </a:p>
        </p:txBody>
      </p:sp>
      <p:sp>
        <p:nvSpPr>
          <p:cNvPr id="152" name="Shape 152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2763167" y="4055683"/>
            <a:ext cx="6796732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C2349B"/>
                </a:solidFill>
              </a:rPr>
              <a:t>char</a:t>
            </a:r>
            <a:r>
              <a:rPr dirty="0"/>
              <a:t> name[] = </a:t>
            </a:r>
            <a:r>
              <a:rPr dirty="0">
                <a:solidFill>
                  <a:srgbClr val="E44448"/>
                </a:solidFill>
              </a:rPr>
              <a:t>"</a:t>
            </a:r>
            <a:r>
              <a:rPr lang="en-US" dirty="0">
                <a:solidFill>
                  <a:srgbClr val="E44448"/>
                </a:solidFill>
              </a:rPr>
              <a:t>CS2311 CityU</a:t>
            </a:r>
            <a:r>
              <a:rPr dirty="0">
                <a:solidFill>
                  <a:srgbClr val="E44448"/>
                </a:solidFill>
              </a:rPr>
              <a:t>"</a:t>
            </a:r>
            <a:r>
              <a:rPr dirty="0"/>
              <a:t>;</a:t>
            </a:r>
          </a:p>
        </p:txBody>
      </p:sp>
      <p:sp>
        <p:nvSpPr>
          <p:cNvPr id="154" name="Shape 154"/>
          <p:cNvSpPr/>
          <p:nvPr/>
        </p:nvSpPr>
        <p:spPr>
          <a:xfrm>
            <a:off x="952500" y="4903762"/>
            <a:ext cx="11099801" cy="16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444500" indent="-444500" algn="l">
              <a:spcBef>
                <a:spcPts val="4200"/>
              </a:spcBef>
              <a:buSzPct val="75000"/>
              <a:buChar char="•"/>
              <a:defRPr sz="4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Size is </a:t>
            </a:r>
            <a:r>
              <a:rPr dirty="0">
                <a:solidFill>
                  <a:srgbClr val="7030A0"/>
                </a:solidFill>
              </a:rPr>
              <a:t>optional</a:t>
            </a:r>
            <a:r>
              <a:rPr dirty="0"/>
              <a:t>; string </a:t>
            </a:r>
            <a:r>
              <a:rPr dirty="0">
                <a:solidFill>
                  <a:srgbClr val="0070C0"/>
                </a:solidFill>
              </a:rPr>
              <a:t>identifier</a:t>
            </a:r>
            <a:r>
              <a:rPr dirty="0"/>
              <a:t> is a </a:t>
            </a:r>
            <a:r>
              <a:rPr dirty="0">
                <a:solidFill>
                  <a:srgbClr val="FF0000"/>
                </a:solidFill>
              </a:rPr>
              <a:t>constant</a:t>
            </a:r>
            <a:r>
              <a:rPr dirty="0"/>
              <a:t> pointer; etc.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3201">
              <a:defRPr sz="7290"/>
            </a:lvl1pPr>
          </a:lstStyle>
          <a:p>
            <a:r>
              <a:t>Conversion between types</a:t>
            </a:r>
          </a:p>
        </p:txBody>
      </p:sp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1621143" y="4849089"/>
            <a:ext cx="2473378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0</a:t>
            </a:r>
            <a:r>
              <a:rPr dirty="0"/>
              <a:t> </a:t>
            </a:r>
          </a:p>
        </p:txBody>
      </p:sp>
      <p:sp>
        <p:nvSpPr>
          <p:cNvPr id="159" name="Shape 159"/>
          <p:cNvSpPr/>
          <p:nvPr/>
        </p:nvSpPr>
        <p:spPr>
          <a:xfrm>
            <a:off x="6982303" y="4849089"/>
            <a:ext cx="4400258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</a:t>
            </a:r>
            <a:r>
              <a:rPr dirty="0"/>
              <a:t>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0.333333</a:t>
            </a:r>
            <a:r>
              <a:rPr dirty="0"/>
              <a:t> </a:t>
            </a:r>
          </a:p>
        </p:txBody>
      </p:sp>
      <p:sp>
        <p:nvSpPr>
          <p:cNvPr id="160" name="Shape 160"/>
          <p:cNvSpPr/>
          <p:nvPr/>
        </p:nvSpPr>
        <p:spPr>
          <a:xfrm>
            <a:off x="1653775" y="2737288"/>
            <a:ext cx="2408114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double</a:t>
            </a:r>
            <a:r>
              <a:rPr dirty="0">
                <a:solidFill>
                  <a:srgbClr val="000000"/>
                </a:solidFill>
              </a:rPr>
              <a:t> z;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z = 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/</a:t>
            </a:r>
            <a:r>
              <a:rPr dirty="0">
                <a:solidFill>
                  <a:srgbClr val="272AD8"/>
                </a:solidFill>
              </a:rPr>
              <a:t>3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cout &lt;&lt; z;</a:t>
            </a:r>
          </a:p>
        </p:txBody>
      </p:sp>
      <p:sp>
        <p:nvSpPr>
          <p:cNvPr id="161" name="Shape 161"/>
          <p:cNvSpPr/>
          <p:nvPr/>
        </p:nvSpPr>
        <p:spPr>
          <a:xfrm>
            <a:off x="7721931" y="2737288"/>
            <a:ext cx="2637496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double</a:t>
            </a:r>
            <a:r>
              <a:rPr dirty="0">
                <a:solidFill>
                  <a:srgbClr val="000000"/>
                </a:solidFill>
              </a:rPr>
              <a:t> z;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z = </a:t>
            </a:r>
            <a:r>
              <a:rPr dirty="0">
                <a:solidFill>
                  <a:srgbClr val="272AD8"/>
                </a:solidFill>
              </a:rPr>
              <a:t>1.0</a:t>
            </a:r>
            <a:r>
              <a:rPr dirty="0"/>
              <a:t>/</a:t>
            </a:r>
            <a:r>
              <a:rPr dirty="0">
                <a:solidFill>
                  <a:srgbClr val="272AD8"/>
                </a:solidFill>
              </a:rPr>
              <a:t>3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cout &lt;&lt; z;</a:t>
            </a:r>
          </a:p>
        </p:txBody>
      </p:sp>
      <p:sp>
        <p:nvSpPr>
          <p:cNvPr id="162" name="Shape 162"/>
          <p:cNvSpPr/>
          <p:nvPr/>
        </p:nvSpPr>
        <p:spPr>
          <a:xfrm>
            <a:off x="1638300" y="6996708"/>
            <a:ext cx="47192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 = </a:t>
            </a:r>
            <a:r>
              <a:rPr dirty="0">
                <a:solidFill>
                  <a:srgbClr val="272AD8"/>
                </a:solidFill>
              </a:rPr>
              <a:t>'d'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cout &lt;&lt; (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)</a:t>
            </a:r>
            <a:r>
              <a:rPr lang="en-US" dirty="0"/>
              <a:t>(</a:t>
            </a:r>
            <a:r>
              <a:rPr dirty="0"/>
              <a:t>c+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dirty="0"/>
              <a:t>;</a:t>
            </a:r>
          </a:p>
        </p:txBody>
      </p:sp>
      <p:sp>
        <p:nvSpPr>
          <p:cNvPr id="163" name="Shape 163"/>
          <p:cNvSpPr/>
          <p:nvPr/>
        </p:nvSpPr>
        <p:spPr>
          <a:xfrm>
            <a:off x="6895453" y="7184479"/>
            <a:ext cx="3023894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'e'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Operators</a:t>
            </a:r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xfrm>
            <a:off x="952500" y="2603500"/>
            <a:ext cx="11099800" cy="791965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rgbClr val="C00000"/>
                </a:solidFill>
              </a:rPr>
              <a:t>Increment</a:t>
            </a:r>
            <a:r>
              <a:rPr dirty="0"/>
              <a:t> and </a:t>
            </a:r>
            <a:r>
              <a:rPr dirty="0">
                <a:solidFill>
                  <a:srgbClr val="7030A0"/>
                </a:solidFill>
              </a:rPr>
              <a:t>decrement</a:t>
            </a:r>
            <a:r>
              <a:rPr dirty="0"/>
              <a:t> operators</a:t>
            </a:r>
          </a:p>
        </p:txBody>
      </p:sp>
      <p:sp>
        <p:nvSpPr>
          <p:cNvPr id="167" name="Shape 167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1003300" y="5473699"/>
            <a:ext cx="7391996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44500" indent="-444500" algn="l">
              <a:spcBef>
                <a:spcPts val="4200"/>
              </a:spcBef>
              <a:buSzPct val="75000"/>
              <a:buChar char="•"/>
              <a:defRPr sz="4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Efficient assignment operators</a:t>
            </a:r>
          </a:p>
        </p:txBody>
      </p:sp>
      <p:sp>
        <p:nvSpPr>
          <p:cNvPr id="169" name="Shape 169"/>
          <p:cNvSpPr/>
          <p:nvPr/>
        </p:nvSpPr>
        <p:spPr>
          <a:xfrm>
            <a:off x="2997200" y="3346450"/>
            <a:ext cx="2637495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int</a:t>
            </a:r>
            <a:r>
              <a:rPr dirty="0">
                <a:solidFill>
                  <a:srgbClr val="000000"/>
                </a:solidFill>
              </a:rPr>
              <a:t> x =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x++;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--x;</a:t>
            </a:r>
          </a:p>
        </p:txBody>
      </p:sp>
      <p:sp>
        <p:nvSpPr>
          <p:cNvPr id="170" name="Shape 170"/>
          <p:cNvSpPr/>
          <p:nvPr/>
        </p:nvSpPr>
        <p:spPr>
          <a:xfrm>
            <a:off x="3022600" y="6388099"/>
            <a:ext cx="263749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int</a:t>
            </a:r>
            <a:r>
              <a:rPr dirty="0">
                <a:solidFill>
                  <a:srgbClr val="000000"/>
                </a:solidFill>
              </a:rPr>
              <a:t> x = </a:t>
            </a:r>
            <a:r>
              <a:rPr dirty="0">
                <a:solidFill>
                  <a:srgbClr val="272AD8"/>
                </a:solidFill>
              </a:rPr>
              <a:t>4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x += 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x %= </a:t>
            </a:r>
            <a:r>
              <a:rPr dirty="0">
                <a:solidFill>
                  <a:srgbClr val="272AD8"/>
                </a:solidFill>
              </a:rPr>
              <a:t>2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cout &lt;&lt; x;</a:t>
            </a:r>
          </a:p>
        </p:txBody>
      </p:sp>
      <p:sp>
        <p:nvSpPr>
          <p:cNvPr id="171" name="Shape 171"/>
          <p:cNvSpPr/>
          <p:nvPr/>
        </p:nvSpPr>
        <p:spPr>
          <a:xfrm>
            <a:off x="7856804" y="7002710"/>
            <a:ext cx="2473455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</a:t>
            </a:r>
            <a:r>
              <a:rPr dirty="0"/>
              <a:t>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1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animBg="1"/>
      <p:bldP spid="169" grpId="0" animBg="1"/>
      <p:bldP spid="170" grpId="0" animBg="1"/>
      <p:bldP spid="17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Operators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xfrm>
            <a:off x="952500" y="2384044"/>
            <a:ext cx="11099800" cy="1364804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rgbClr val="C00000"/>
                </a:solidFill>
              </a:rPr>
              <a:t>Logical</a:t>
            </a:r>
            <a:r>
              <a:rPr dirty="0"/>
              <a:t> operators (different from mathematics; commonly used in </a:t>
            </a:r>
            <a:r>
              <a:rPr dirty="0">
                <a:solidFill>
                  <a:srgbClr val="7030A0"/>
                </a:solidFill>
              </a:rPr>
              <a:t>loops</a:t>
            </a:r>
            <a:r>
              <a:rPr dirty="0"/>
              <a:t>)</a:t>
            </a:r>
          </a:p>
        </p:txBody>
      </p:sp>
      <p:sp>
        <p:nvSpPr>
          <p:cNvPr id="175" name="Shape 1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1422400" y="3936999"/>
            <a:ext cx="6536978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char</a:t>
            </a:r>
            <a:r>
              <a:rPr dirty="0">
                <a:solidFill>
                  <a:srgbClr val="000000"/>
                </a:solidFill>
              </a:rPr>
              <a:t> x;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cin &gt;&gt; x;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if</a:t>
            </a:r>
            <a:r>
              <a:rPr dirty="0"/>
              <a:t> (</a:t>
            </a:r>
            <a:r>
              <a:rPr dirty="0">
                <a:solidFill>
                  <a:srgbClr val="272AD8"/>
                </a:solidFill>
              </a:rPr>
              <a:t>'a'</a:t>
            </a:r>
            <a:r>
              <a:rPr dirty="0"/>
              <a:t> &lt;= x &lt;= </a:t>
            </a:r>
            <a:r>
              <a:rPr dirty="0">
                <a:solidFill>
                  <a:srgbClr val="272AD8"/>
                </a:solidFill>
              </a:rPr>
              <a:t>'z'</a:t>
            </a:r>
            <a:r>
              <a:rPr dirty="0"/>
              <a:t>)</a:t>
            </a:r>
          </a:p>
          <a:p>
            <a:pPr algn="l" defTabSz="457200">
              <a:tabLst>
                <a:tab pos="419100" algn="l"/>
              </a:tabLst>
              <a:defRPr sz="30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cout &lt;&lt; </a:t>
            </a:r>
            <a:r>
              <a:rPr dirty="0"/>
              <a:t>"lowercase"</a:t>
            </a:r>
            <a:r>
              <a:rPr dirty="0">
                <a:solidFill>
                  <a:srgbClr val="000000"/>
                </a:solidFill>
              </a:rPr>
              <a:t> &lt;&lt; endl;</a:t>
            </a:r>
          </a:p>
        </p:txBody>
      </p:sp>
      <p:pic>
        <p:nvPicPr>
          <p:cNvPr id="177" name="red-cross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800" y="4194398"/>
            <a:ext cx="1364804" cy="136480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/>
          <p:nvPr/>
        </p:nvSpPr>
        <p:spPr>
          <a:xfrm>
            <a:off x="1422400" y="6191249"/>
            <a:ext cx="6536978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char</a:t>
            </a:r>
            <a:r>
              <a:rPr dirty="0">
                <a:solidFill>
                  <a:srgbClr val="000000"/>
                </a:solidFill>
              </a:rPr>
              <a:t> x;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cin &gt;&gt; x;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if</a:t>
            </a:r>
            <a:r>
              <a:rPr dirty="0"/>
              <a:t> (</a:t>
            </a:r>
            <a:r>
              <a:rPr dirty="0">
                <a:solidFill>
                  <a:srgbClr val="272AD8"/>
                </a:solidFill>
              </a:rPr>
              <a:t>'a'</a:t>
            </a:r>
            <a:r>
              <a:rPr dirty="0"/>
              <a:t> &lt;= x &amp;&amp; x &lt;= </a:t>
            </a:r>
            <a:r>
              <a:rPr dirty="0">
                <a:solidFill>
                  <a:srgbClr val="272AD8"/>
                </a:solidFill>
              </a:rPr>
              <a:t>'z'</a:t>
            </a:r>
            <a:r>
              <a:rPr dirty="0"/>
              <a:t>)</a:t>
            </a:r>
          </a:p>
          <a:p>
            <a:pPr algn="l" defTabSz="457200">
              <a:tabLst>
                <a:tab pos="419100" algn="l"/>
              </a:tabLst>
              <a:defRPr sz="30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cout &lt;&lt; </a:t>
            </a:r>
            <a:r>
              <a:rPr dirty="0"/>
              <a:t>"lowercase"</a:t>
            </a:r>
            <a:r>
              <a:rPr dirty="0">
                <a:solidFill>
                  <a:srgbClr val="000000"/>
                </a:solidFill>
              </a:rPr>
              <a:t> &lt;&lt; endl;</a:t>
            </a:r>
          </a:p>
        </p:txBody>
      </p:sp>
      <p:pic>
        <p:nvPicPr>
          <p:cNvPr id="179" name="greenti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955" y="6793554"/>
            <a:ext cx="1830494" cy="13969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animBg="1"/>
      <p:bldP spid="1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Operators</a:t>
            </a:r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xfrm>
            <a:off x="952500" y="2603500"/>
            <a:ext cx="11099800" cy="1651149"/>
          </a:xfrm>
          <a:prstGeom prst="rect">
            <a:avLst/>
          </a:prstGeom>
        </p:spPr>
        <p:txBody>
          <a:bodyPr/>
          <a:lstStyle/>
          <a:p>
            <a:r>
              <a:t>Equality operator (different from the assignment operator!)</a:t>
            </a:r>
          </a:p>
        </p:txBody>
      </p:sp>
      <p:sp>
        <p:nvSpPr>
          <p:cNvPr id="183" name="Shape 1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84" name="Shape 184"/>
          <p:cNvSpPr/>
          <p:nvPr/>
        </p:nvSpPr>
        <p:spPr>
          <a:xfrm>
            <a:off x="685800" y="4298950"/>
            <a:ext cx="7454504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x=0;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if</a:t>
            </a:r>
            <a:r>
              <a:rPr dirty="0"/>
              <a:t> (x ==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)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</a:t>
            </a:r>
            <a:r>
              <a:rPr dirty="0">
                <a:solidFill>
                  <a:srgbClr val="D12F1B"/>
                </a:solidFill>
              </a:rPr>
              <a:t>"false"</a:t>
            </a:r>
            <a:r>
              <a:rPr dirty="0"/>
              <a:t>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185" name="Shape 185"/>
          <p:cNvSpPr/>
          <p:nvPr/>
        </p:nvSpPr>
        <p:spPr>
          <a:xfrm>
            <a:off x="1614487" y="6559550"/>
            <a:ext cx="6536979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int</a:t>
            </a:r>
            <a:r>
              <a:rPr dirty="0">
                <a:solidFill>
                  <a:srgbClr val="000000"/>
                </a:solidFill>
              </a:rPr>
              <a:t> x=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if</a:t>
            </a:r>
            <a:r>
              <a:rPr dirty="0"/>
              <a:t> (x =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)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</a:t>
            </a:r>
            <a:r>
              <a:rPr dirty="0">
                <a:solidFill>
                  <a:srgbClr val="D12F1B"/>
                </a:solidFill>
              </a:rPr>
              <a:t>"false"</a:t>
            </a:r>
            <a:r>
              <a:rPr dirty="0"/>
              <a:t>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186" name="Shape 186"/>
          <p:cNvSpPr/>
          <p:nvPr/>
        </p:nvSpPr>
        <p:spPr>
          <a:xfrm>
            <a:off x="8601689" y="4551610"/>
            <a:ext cx="3574485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</a:t>
            </a:r>
            <a:r>
              <a:rPr dirty="0"/>
              <a:t>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false</a:t>
            </a:r>
            <a:r>
              <a:rPr dirty="0"/>
              <a:t> </a:t>
            </a:r>
          </a:p>
        </p:txBody>
      </p:sp>
      <p:sp>
        <p:nvSpPr>
          <p:cNvPr id="187" name="Shape 187"/>
          <p:cNvSpPr/>
          <p:nvPr/>
        </p:nvSpPr>
        <p:spPr>
          <a:xfrm>
            <a:off x="8604084" y="7372346"/>
            <a:ext cx="2071096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animBg="1"/>
      <p:bldP spid="185" grpId="0" animBg="1"/>
      <p:bldP spid="186" grpId="0" animBg="1"/>
      <p:bldP spid="1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>
                <a:latin typeface="Menlo"/>
                <a:ea typeface="Menlo"/>
                <a:cs typeface="Menlo"/>
                <a:sym typeface="Menlo"/>
              </a:rPr>
              <a:t>cout</a:t>
            </a:r>
            <a:r>
              <a:t> formatting</a:t>
            </a:r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xfrm>
            <a:off x="952500" y="2609850"/>
            <a:ext cx="11099800" cy="770980"/>
          </a:xfrm>
          <a:prstGeom prst="rect">
            <a:avLst/>
          </a:prstGeom>
        </p:spPr>
        <p:txBody>
          <a:bodyPr/>
          <a:lstStyle/>
          <a:p>
            <a:r>
              <a:rPr dirty="0"/>
              <a:t>Remember to add the following:</a:t>
            </a:r>
          </a:p>
        </p:txBody>
      </p:sp>
      <p:sp>
        <p:nvSpPr>
          <p:cNvPr id="191" name="Shape 1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1955800" y="3371849"/>
            <a:ext cx="4013783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78492A"/>
                </a:solidFill>
              </a:rPr>
              <a:t>#include</a:t>
            </a:r>
            <a:r>
              <a:rPr dirty="0"/>
              <a:t>&lt;iomanip&gt;</a:t>
            </a:r>
          </a:p>
        </p:txBody>
      </p:sp>
      <p:sp>
        <p:nvSpPr>
          <p:cNvPr id="193" name="Shape 193"/>
          <p:cNvSpPr/>
          <p:nvPr/>
        </p:nvSpPr>
        <p:spPr>
          <a:xfrm>
            <a:off x="952500" y="4298950"/>
            <a:ext cx="11099800" cy="770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444500" indent="-444500" algn="l">
              <a:spcBef>
                <a:spcPts val="4200"/>
              </a:spcBef>
              <a:buSzPct val="75000"/>
              <a:buChar char="•"/>
              <a:defRPr sz="4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Syntax:</a:t>
            </a:r>
          </a:p>
        </p:txBody>
      </p:sp>
      <p:sp>
        <p:nvSpPr>
          <p:cNvPr id="194" name="Shape 194"/>
          <p:cNvSpPr/>
          <p:nvPr/>
        </p:nvSpPr>
        <p:spPr>
          <a:xfrm>
            <a:off x="1943100" y="5562600"/>
            <a:ext cx="8830792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solidFill>
                  <a:srgbClr val="272AD8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double</a:t>
            </a:r>
            <a:r>
              <a:rPr>
                <a:solidFill>
                  <a:srgbClr val="000000"/>
                </a:solidFill>
              </a:rPr>
              <a:t> x=</a:t>
            </a:r>
            <a:r>
              <a:t>0.1234567</a:t>
            </a:r>
            <a:r>
              <a:rPr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703DAA"/>
                </a:solidFill>
              </a:rPr>
              <a:t>cout</a:t>
            </a:r>
            <a:r>
              <a:rPr>
                <a:solidFill>
                  <a:srgbClr val="000000"/>
                </a:solidFill>
              </a:rPr>
              <a:t> &lt;&lt; </a:t>
            </a:r>
            <a:r>
              <a:t>fixed</a:t>
            </a:r>
            <a:r>
              <a:rPr>
                <a:solidFill>
                  <a:srgbClr val="000000"/>
                </a:solidFill>
              </a:rPr>
              <a:t> &lt;&lt; </a:t>
            </a:r>
            <a:r>
              <a:t>setprecision</a:t>
            </a:r>
            <a:r>
              <a:rPr>
                <a:solidFill>
                  <a:srgbClr val="000000"/>
                </a:solidFill>
              </a:rPr>
              <a:t>(</a:t>
            </a:r>
            <a:r>
              <a:rPr>
                <a:solidFill>
                  <a:srgbClr val="272AD8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) &lt;&lt; x;</a:t>
            </a:r>
          </a:p>
        </p:txBody>
      </p:sp>
      <p:sp>
        <p:nvSpPr>
          <p:cNvPr id="195" name="Shape 195"/>
          <p:cNvSpPr/>
          <p:nvPr/>
        </p:nvSpPr>
        <p:spPr>
          <a:xfrm>
            <a:off x="2046418" y="7510710"/>
            <a:ext cx="3299228" cy="650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>
                <a:latin typeface="+mj-lt"/>
                <a:ea typeface="+mj-ea"/>
                <a:cs typeface="+mj-cs"/>
                <a:sym typeface="Helvetica"/>
              </a:rPr>
              <a:t>Output is</a:t>
            </a:r>
            <a:r>
              <a:rPr dirty="0"/>
              <a:t> </a:t>
            </a:r>
            <a:r>
              <a:rPr dirty="0">
                <a:solidFill>
                  <a:srgbClr val="FF9300"/>
                </a:solidFill>
                <a:latin typeface="Menlo"/>
                <a:ea typeface="Menlo"/>
                <a:cs typeface="Menlo"/>
                <a:sym typeface="Menlo"/>
              </a:rPr>
              <a:t>0.12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 animBg="1"/>
      <p:bldP spid="193" grpId="0" animBg="1"/>
      <p:bldP spid="194" grpId="0" animBg="1"/>
      <p:bldP spid="19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title"/>
          </p:nvPr>
        </p:nvSpPr>
        <p:spPr>
          <a:xfrm>
            <a:off x="1035992" y="2677160"/>
            <a:ext cx="11293129" cy="3302000"/>
          </a:xfrm>
          <a:prstGeom prst="rect">
            <a:avLst/>
          </a:prstGeom>
        </p:spPr>
        <p:txBody>
          <a:bodyPr/>
          <a:lstStyle/>
          <a:p>
            <a:r>
              <a:t>Conditional statements</a:t>
            </a:r>
          </a:p>
        </p:txBody>
      </p:sp>
      <p:sp>
        <p:nvSpPr>
          <p:cNvPr id="198" name="Shape 1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xfrm>
            <a:off x="952500" y="244856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if… else…</a:t>
            </a:r>
          </a:p>
        </p:txBody>
      </p:sp>
      <p:sp>
        <p:nvSpPr>
          <p:cNvPr id="201" name="Shape 201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11099800" cy="3423593"/>
          </a:xfrm>
          <a:prstGeom prst="rect">
            <a:avLst/>
          </a:prstGeom>
        </p:spPr>
        <p:txBody>
          <a:bodyPr/>
          <a:lstStyle/>
          <a:p>
            <a:r>
              <a:rPr dirty="0"/>
              <a:t>The if statement can only have </a:t>
            </a:r>
            <a:r>
              <a:rPr dirty="0">
                <a:solidFill>
                  <a:srgbClr val="C00000"/>
                </a:solidFill>
              </a:rPr>
              <a:t>one</a:t>
            </a:r>
            <a:r>
              <a:rPr dirty="0"/>
              <a:t> statement in its body</a:t>
            </a:r>
          </a:p>
          <a:p>
            <a:r>
              <a:rPr dirty="0"/>
              <a:t>So it’s strongly recommended to always use a </a:t>
            </a:r>
            <a:r>
              <a:rPr dirty="0">
                <a:solidFill>
                  <a:srgbClr val="7030A0"/>
                </a:solidFill>
              </a:rPr>
              <a:t>compound statement</a:t>
            </a:r>
          </a:p>
        </p:txBody>
      </p:sp>
      <p:sp>
        <p:nvSpPr>
          <p:cNvPr id="202" name="Shape 2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2775148" y="6318250"/>
            <a:ext cx="7454504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if</a:t>
            </a:r>
            <a:r>
              <a:rPr dirty="0"/>
              <a:t> (mark &gt;= </a:t>
            </a:r>
            <a:r>
              <a:rPr dirty="0">
                <a:solidFill>
                  <a:srgbClr val="272AD8"/>
                </a:solidFill>
              </a:rPr>
              <a:t>90</a:t>
            </a:r>
            <a:r>
              <a:rPr dirty="0"/>
              <a:t>) {</a:t>
            </a:r>
          </a:p>
          <a:p>
            <a:pPr algn="l" defTabSz="457200">
              <a:tabLst>
                <a:tab pos="419100" algn="l"/>
              </a:tabLst>
              <a:defRPr sz="30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>
                <a:solidFill>
                  <a:srgbClr val="000000"/>
                </a:solidFill>
              </a:rPr>
              <a:t> &lt;&lt; </a:t>
            </a:r>
            <a:r>
              <a:rPr dirty="0"/>
              <a:t>"Excellent!\n"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dangling </a:t>
            </a:r>
            <a:r>
              <a:rPr>
                <a:latin typeface="Menlo"/>
                <a:ea typeface="Menlo"/>
                <a:cs typeface="Menlo"/>
                <a:sym typeface="Menlo"/>
              </a:rPr>
              <a:t>else</a:t>
            </a:r>
          </a:p>
        </p:txBody>
      </p:sp>
      <p:sp>
        <p:nvSpPr>
          <p:cNvPr id="206" name="Shape 206"/>
          <p:cNvSpPr>
            <a:spLocks noGrp="1"/>
          </p:cNvSpPr>
          <p:nvPr>
            <p:ph type="body" sz="quarter" idx="1"/>
          </p:nvPr>
        </p:nvSpPr>
        <p:spPr>
          <a:xfrm>
            <a:off x="952500" y="2603500"/>
            <a:ext cx="11099800" cy="128086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35609" indent="-435609" defTabSz="572516">
              <a:spcBef>
                <a:spcPts val="4100"/>
              </a:spcBef>
              <a:defRPr sz="3920"/>
            </a:pPr>
            <a:r>
              <a:rPr dirty="0"/>
              <a:t>The </a:t>
            </a:r>
            <a:r>
              <a:rPr dirty="0">
                <a:latin typeface="Menlo"/>
                <a:ea typeface="Menlo"/>
                <a:cs typeface="Menlo"/>
                <a:sym typeface="Menlo"/>
              </a:rPr>
              <a:t>else</a:t>
            </a:r>
            <a:r>
              <a:rPr dirty="0"/>
              <a:t> part always matches the </a:t>
            </a:r>
            <a:r>
              <a:rPr b="1" dirty="0"/>
              <a:t>NEAREST</a:t>
            </a:r>
            <a:r>
              <a:rPr dirty="0"/>
              <a:t> </a:t>
            </a:r>
            <a:r>
              <a:rPr dirty="0">
                <a:latin typeface="Menlo"/>
                <a:ea typeface="Menlo"/>
                <a:cs typeface="Menlo"/>
                <a:sym typeface="Menlo"/>
              </a:rPr>
              <a:t>if</a:t>
            </a:r>
          </a:p>
        </p:txBody>
      </p:sp>
      <p:sp>
        <p:nvSpPr>
          <p:cNvPr id="207" name="Shape 2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3577983" y="3924299"/>
            <a:ext cx="5848834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if</a:t>
            </a:r>
            <a:r>
              <a:rPr dirty="0"/>
              <a:t> (a==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) {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if</a:t>
            </a:r>
            <a:r>
              <a:rPr dirty="0"/>
              <a:t> (b==</a:t>
            </a:r>
            <a:r>
              <a:rPr dirty="0">
                <a:solidFill>
                  <a:srgbClr val="272AD8"/>
                </a:solidFill>
              </a:rPr>
              <a:t>2</a:t>
            </a:r>
            <a:r>
              <a:rPr dirty="0"/>
              <a:t>) {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cout &lt;&lt; </a:t>
            </a:r>
            <a:r>
              <a:rPr dirty="0">
                <a:solidFill>
                  <a:srgbClr val="D12F1B"/>
                </a:solidFill>
              </a:rPr>
              <a:t>“***\n"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else </a:t>
            </a:r>
            <a:r>
              <a:rPr dirty="0"/>
              <a:t>{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cout &lt;&lt; </a:t>
            </a:r>
            <a:r>
              <a:rPr dirty="0">
                <a:solidFill>
                  <a:srgbClr val="D12F1B"/>
                </a:solidFill>
              </a:rPr>
              <a:t>“###\n”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49148">
              <a:defRPr sz="8460"/>
            </a:lvl1pPr>
          </a:lstStyle>
          <a:p>
            <a:r>
              <a:t>Short-circuit evaluation</a:t>
            </a:r>
          </a:p>
        </p:txBody>
      </p:sp>
      <p:sp>
        <p:nvSpPr>
          <p:cNvPr id="211" name="Shape 211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11099800" cy="4245273"/>
          </a:xfrm>
          <a:prstGeom prst="rect">
            <a:avLst/>
          </a:prstGeom>
        </p:spPr>
        <p:txBody>
          <a:bodyPr/>
          <a:lstStyle/>
          <a:p>
            <a:r>
              <a:rPr dirty="0"/>
              <a:t>Applies to logical </a:t>
            </a:r>
            <a:r>
              <a:rPr b="1" dirty="0"/>
              <a:t>AND</a:t>
            </a:r>
            <a:r>
              <a:rPr dirty="0"/>
              <a:t> and </a:t>
            </a:r>
            <a:r>
              <a:rPr b="1" dirty="0"/>
              <a:t>OR</a:t>
            </a:r>
            <a:r>
              <a:rPr dirty="0"/>
              <a:t> operators</a:t>
            </a:r>
          </a:p>
          <a:p>
            <a:r>
              <a:rPr dirty="0"/>
              <a:t>The </a:t>
            </a:r>
            <a:r>
              <a:rPr dirty="0">
                <a:solidFill>
                  <a:srgbClr val="C00000"/>
                </a:solidFill>
              </a:rPr>
              <a:t>left part</a:t>
            </a:r>
            <a:r>
              <a:rPr dirty="0"/>
              <a:t> is </a:t>
            </a:r>
            <a:r>
              <a:rPr dirty="0">
                <a:solidFill>
                  <a:srgbClr val="FF0000"/>
                </a:solidFill>
              </a:rPr>
              <a:t>always</a:t>
            </a:r>
            <a:r>
              <a:rPr dirty="0"/>
              <a:t> </a:t>
            </a:r>
            <a:r>
              <a:rPr dirty="0">
                <a:solidFill>
                  <a:srgbClr val="7030A0"/>
                </a:solidFill>
              </a:rPr>
              <a:t>evaluated</a:t>
            </a:r>
            <a:r>
              <a:rPr dirty="0"/>
              <a:t>. The </a:t>
            </a:r>
            <a:r>
              <a:rPr dirty="0">
                <a:solidFill>
                  <a:srgbClr val="0070C0"/>
                </a:solidFill>
              </a:rPr>
              <a:t>right part</a:t>
            </a:r>
            <a:r>
              <a:rPr dirty="0"/>
              <a:t> may or may not be evaluated</a:t>
            </a:r>
          </a:p>
          <a:p>
            <a:r>
              <a:rPr dirty="0"/>
              <a:t>The key is to remember the </a:t>
            </a:r>
            <a:r>
              <a:rPr dirty="0">
                <a:solidFill>
                  <a:srgbClr val="00B050"/>
                </a:solidFill>
              </a:rPr>
              <a:t>truth table</a:t>
            </a:r>
            <a:r>
              <a:rPr dirty="0"/>
              <a:t> for the two operators</a:t>
            </a:r>
          </a:p>
        </p:txBody>
      </p:sp>
      <p:sp>
        <p:nvSpPr>
          <p:cNvPr id="212" name="Shape 2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Conditional operator</a:t>
            </a:r>
          </a:p>
        </p:txBody>
      </p:sp>
      <p:sp>
        <p:nvSpPr>
          <p:cNvPr id="215" name="Shape 2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4036745" y="5591274"/>
            <a:ext cx="6104235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x, y;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703DAA"/>
                </a:solidFill>
              </a:rPr>
              <a:t>cin</a:t>
            </a:r>
            <a:r>
              <a:rPr dirty="0"/>
              <a:t> &gt;&gt; x &gt;&gt; y;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min_x = (x</a:t>
            </a:r>
            <a:r>
              <a:rPr lang="en-US" dirty="0"/>
              <a:t>&lt;</a:t>
            </a:r>
            <a:r>
              <a:rPr dirty="0"/>
              <a:t>y) ? </a:t>
            </a:r>
            <a:r>
              <a:rPr lang="en-US" dirty="0"/>
              <a:t>x</a:t>
            </a:r>
            <a:r>
              <a:rPr dirty="0"/>
              <a:t> : </a:t>
            </a:r>
            <a:r>
              <a:rPr lang="en-US" dirty="0"/>
              <a:t>y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min_x;</a:t>
            </a:r>
          </a:p>
        </p:txBody>
      </p:sp>
      <p:sp>
        <p:nvSpPr>
          <p:cNvPr id="217" name="Shape 217"/>
          <p:cNvSpPr/>
          <p:nvPr/>
        </p:nvSpPr>
        <p:spPr>
          <a:xfrm>
            <a:off x="952500" y="2603500"/>
            <a:ext cx="11099800" cy="2733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00050" indent="-400050" algn="l" defTabSz="525779">
              <a:spcBef>
                <a:spcPts val="3700"/>
              </a:spcBef>
              <a:buSzPct val="75000"/>
              <a:buChar char="•"/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Usually used as a concise way for expressing simple conditional statements.</a:t>
            </a:r>
          </a:p>
          <a:p>
            <a:pPr marL="400050" indent="-400050" algn="l" defTabSz="525779">
              <a:spcBef>
                <a:spcPts val="3700"/>
              </a:spcBef>
              <a:buSzPct val="75000"/>
              <a:buChar char="•"/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The part </a:t>
            </a:r>
            <a:r>
              <a:rPr dirty="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before</a:t>
            </a:r>
            <a:r>
              <a:rPr dirty="0"/>
              <a:t> “:” applies when the condition is </a:t>
            </a:r>
            <a:r>
              <a:rPr dirty="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true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Loops</a:t>
            </a:r>
          </a:p>
        </p:txBody>
      </p:sp>
      <p:sp>
        <p:nvSpPr>
          <p:cNvPr id="220" name="Shape 2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while</a:t>
            </a:r>
          </a:p>
        </p:txBody>
      </p:sp>
      <p:sp>
        <p:nvSpPr>
          <p:cNvPr id="223" name="Shape 223"/>
          <p:cNvSpPr>
            <a:spLocks noGrp="1"/>
          </p:cNvSpPr>
          <p:nvPr>
            <p:ph type="body" idx="1"/>
          </p:nvPr>
        </p:nvSpPr>
        <p:spPr>
          <a:xfrm>
            <a:off x="952500" y="2171192"/>
            <a:ext cx="11099800" cy="7033915"/>
          </a:xfrm>
          <a:prstGeom prst="rect">
            <a:avLst/>
          </a:prstGeom>
        </p:spPr>
        <p:txBody>
          <a:bodyPr/>
          <a:lstStyle/>
          <a:p>
            <a:r>
              <a:rPr dirty="0"/>
              <a:t>Basic syntax; always use the compound statement</a:t>
            </a:r>
          </a:p>
          <a:p>
            <a:r>
              <a:rPr dirty="0">
                <a:latin typeface="Menlo"/>
                <a:ea typeface="Menlo"/>
                <a:cs typeface="Menlo"/>
                <a:sym typeface="Menlo"/>
              </a:rPr>
              <a:t>do… while</a:t>
            </a:r>
            <a:r>
              <a:rPr dirty="0"/>
              <a:t>: the loop body will be run for </a:t>
            </a:r>
            <a:r>
              <a:rPr dirty="0">
                <a:solidFill>
                  <a:srgbClr val="C00000"/>
                </a:solidFill>
              </a:rPr>
              <a:t>at least once</a:t>
            </a:r>
          </a:p>
        </p:txBody>
      </p:sp>
      <p:sp>
        <p:nvSpPr>
          <p:cNvPr id="224" name="Shape 2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for</a:t>
            </a:r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xfrm>
            <a:off x="952500" y="1993900"/>
            <a:ext cx="11099800" cy="884139"/>
          </a:xfrm>
          <a:prstGeom prst="rect">
            <a:avLst/>
          </a:prstGeom>
        </p:spPr>
        <p:txBody>
          <a:bodyPr/>
          <a:lstStyle/>
          <a:p>
            <a:r>
              <a:t>Basic syntax; number of iterations</a:t>
            </a:r>
          </a:p>
        </p:txBody>
      </p:sp>
      <p:sp>
        <p:nvSpPr>
          <p:cNvPr id="228" name="Shape 228"/>
          <p:cNvSpPr/>
          <p:nvPr/>
        </p:nvSpPr>
        <p:spPr>
          <a:xfrm>
            <a:off x="1016000" y="2832099"/>
            <a:ext cx="7225122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sum = </a:t>
            </a:r>
            <a:r>
              <a:rPr>
                <a:solidFill>
                  <a:srgbClr val="272AD8"/>
                </a:solidFill>
              </a:rPr>
              <a:t>0</a:t>
            </a:r>
            <a:r>
              <a:t>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for</a:t>
            </a:r>
            <a:r>
              <a:t> 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i=</a:t>
            </a:r>
            <a:r>
              <a:rPr>
                <a:solidFill>
                  <a:srgbClr val="272AD8"/>
                </a:solidFill>
              </a:rPr>
              <a:t>0</a:t>
            </a:r>
            <a:r>
              <a:t>; i&lt;</a:t>
            </a:r>
            <a:r>
              <a:rPr>
                <a:solidFill>
                  <a:srgbClr val="272AD8"/>
                </a:solidFill>
              </a:rPr>
              <a:t>10</a:t>
            </a:r>
            <a:r>
              <a:t>; i++) {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t>        sum += i;</a:t>
            </a:r>
          </a:p>
          <a:p>
            <a:pPr algn="l" defTabSz="457200">
              <a:tabLst>
                <a:tab pos="419100" algn="l"/>
              </a:tabLst>
              <a:defRPr sz="3000">
                <a:latin typeface="Menlo"/>
                <a:ea typeface="Menlo"/>
                <a:cs typeface="Menlo"/>
                <a:sym typeface="Menlo"/>
              </a:defRPr>
            </a:pPr>
            <a:r>
              <a:t>    }</a:t>
            </a:r>
          </a:p>
        </p:txBody>
      </p:sp>
      <p:sp>
        <p:nvSpPr>
          <p:cNvPr id="229" name="Shape 2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952500" y="5448300"/>
            <a:ext cx="11099801" cy="3226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444500" indent="-444500" algn="l">
              <a:spcBef>
                <a:spcPts val="4200"/>
              </a:spcBef>
              <a:buSzPct val="75000"/>
              <a:buChar char="•"/>
              <a:defRPr sz="4000"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Always a good practice to initialise a variable before use</a:t>
            </a:r>
          </a:p>
          <a:p>
            <a:pPr marL="444500" indent="-444500" algn="l">
              <a:spcBef>
                <a:spcPts val="4200"/>
              </a:spcBef>
              <a:buSzPct val="75000"/>
              <a:buChar char="•"/>
              <a:defRPr sz="4000"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Nested for loops, remember to use </a:t>
            </a:r>
            <a:r>
              <a:rPr dirty="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different</a:t>
            </a:r>
            <a:r>
              <a:rPr dirty="0"/>
              <a:t> index variables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break, continue</a:t>
            </a:r>
          </a:p>
        </p:txBody>
      </p:sp>
      <p:sp>
        <p:nvSpPr>
          <p:cNvPr id="233" name="Shape 2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Menlo"/>
                <a:ea typeface="Menlo"/>
                <a:cs typeface="Menlo"/>
                <a:sym typeface="Menlo"/>
              </a:rPr>
              <a:t>break</a:t>
            </a:r>
            <a:r>
              <a:rPr dirty="0"/>
              <a:t> causes the control flow to exit from the </a:t>
            </a:r>
            <a:r>
              <a:rPr dirty="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innermost</a:t>
            </a:r>
            <a:r>
              <a:rPr dirty="0"/>
              <a:t> loop or switch statement</a:t>
            </a:r>
          </a:p>
          <a:p>
            <a:r>
              <a:rPr dirty="0">
                <a:latin typeface="Menlo"/>
                <a:ea typeface="Menlo"/>
                <a:cs typeface="Menlo"/>
                <a:sym typeface="Menlo"/>
              </a:rPr>
              <a:t>continue</a:t>
            </a:r>
            <a:r>
              <a:rPr dirty="0"/>
              <a:t> causes the control flow to directly jump to the end of the </a:t>
            </a:r>
            <a:r>
              <a:rPr dirty="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current</a:t>
            </a:r>
            <a:r>
              <a:rPr dirty="0"/>
              <a:t> iteration, i.e. the start of the </a:t>
            </a:r>
            <a:r>
              <a:rPr dirty="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next</a:t>
            </a:r>
            <a:r>
              <a:rPr dirty="0"/>
              <a:t> iteration</a:t>
            </a:r>
          </a:p>
          <a:p>
            <a:r>
              <a:rPr dirty="0">
                <a:latin typeface="Menlo"/>
                <a:ea typeface="Menlo"/>
                <a:cs typeface="Menlo"/>
                <a:sym typeface="Menlo"/>
              </a:rPr>
              <a:t>break</a:t>
            </a:r>
            <a:r>
              <a:rPr dirty="0"/>
              <a:t>, control exists from the loop; </a:t>
            </a:r>
            <a:r>
              <a:rPr dirty="0">
                <a:latin typeface="Menlo"/>
                <a:ea typeface="Menlo"/>
                <a:cs typeface="Menlo"/>
                <a:sym typeface="Menlo"/>
              </a:rPr>
              <a:t>continue</a:t>
            </a:r>
            <a:r>
              <a:rPr dirty="0"/>
              <a:t>, control is still inside the loop, but just skip the rest of the current iteration</a:t>
            </a:r>
          </a:p>
        </p:txBody>
      </p:sp>
      <p:sp>
        <p:nvSpPr>
          <p:cNvPr id="234" name="Shape 2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Arrays and strings</a:t>
            </a:r>
          </a:p>
        </p:txBody>
      </p:sp>
      <p:sp>
        <p:nvSpPr>
          <p:cNvPr id="127" name="Shape 127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03955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7469"/>
            </a:lvl1pPr>
          </a:lstStyle>
          <a:p>
            <a:r>
              <a:t>Definition and initialization</a:t>
            </a:r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50800" y="2247899"/>
            <a:ext cx="568062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Student_IDs[</a:t>
            </a:r>
            <a:r>
              <a:rPr dirty="0">
                <a:solidFill>
                  <a:srgbClr val="272AD8"/>
                </a:solidFill>
              </a:rPr>
              <a:t>10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for</a:t>
            </a:r>
            <a:r>
              <a:rPr dirty="0"/>
              <a:t>(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i=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 i&lt;</a:t>
            </a:r>
            <a:r>
              <a:rPr dirty="0">
                <a:solidFill>
                  <a:srgbClr val="272AD8"/>
                </a:solidFill>
              </a:rPr>
              <a:t>10</a:t>
            </a:r>
            <a:r>
              <a:rPr dirty="0"/>
              <a:t>; i++)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Student_IDs[i] =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</a:t>
            </a:r>
          </a:p>
        </p:txBody>
      </p:sp>
      <p:sp>
        <p:nvSpPr>
          <p:cNvPr id="132" name="Shape 132"/>
          <p:cNvSpPr/>
          <p:nvPr/>
        </p:nvSpPr>
        <p:spPr>
          <a:xfrm>
            <a:off x="6705600" y="2489200"/>
            <a:ext cx="568062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Student_IDs[</a:t>
            </a:r>
            <a:r>
              <a:rPr dirty="0">
                <a:solidFill>
                  <a:srgbClr val="272AD8"/>
                </a:solidFill>
              </a:rPr>
              <a:t>10</a:t>
            </a:r>
            <a:r>
              <a:rPr dirty="0"/>
              <a:t>] = {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,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};</a:t>
            </a:r>
          </a:p>
        </p:txBody>
      </p:sp>
      <p:graphicFrame>
        <p:nvGraphicFramePr>
          <p:cNvPr id="133" name="Table 133"/>
          <p:cNvGraphicFramePr/>
          <p:nvPr/>
        </p:nvGraphicFramePr>
        <p:xfrm>
          <a:off x="6800601" y="3918272"/>
          <a:ext cx="5490610" cy="599578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54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99578"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 dirty="0"/>
                        <a:t>1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 dirty="0"/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4" name="Table 134"/>
          <p:cNvGraphicFramePr/>
          <p:nvPr/>
        </p:nvGraphicFramePr>
        <p:xfrm>
          <a:off x="806201" y="3924622"/>
          <a:ext cx="5490610" cy="599578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54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906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99578"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/>
                        <a:t>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 dirty="0"/>
                        <a:t>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5" name="Shape 135"/>
          <p:cNvSpPr/>
          <p:nvPr/>
        </p:nvSpPr>
        <p:spPr>
          <a:xfrm>
            <a:off x="825500" y="4965700"/>
            <a:ext cx="230106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Student_IDs</a:t>
            </a:r>
          </a:p>
        </p:txBody>
      </p:sp>
      <p:sp>
        <p:nvSpPr>
          <p:cNvPr id="136" name="Shape 136"/>
          <p:cNvSpPr/>
          <p:nvPr/>
        </p:nvSpPr>
        <p:spPr>
          <a:xfrm flipH="1" flipV="1">
            <a:off x="1120027" y="4566046"/>
            <a:ext cx="218095" cy="47790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6781800" y="4991100"/>
            <a:ext cx="230106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Student_IDs</a:t>
            </a:r>
          </a:p>
        </p:txBody>
      </p:sp>
      <p:sp>
        <p:nvSpPr>
          <p:cNvPr id="138" name="Shape 138"/>
          <p:cNvSpPr/>
          <p:nvPr/>
        </p:nvSpPr>
        <p:spPr>
          <a:xfrm flipH="1" flipV="1">
            <a:off x="7076327" y="4591446"/>
            <a:ext cx="218095" cy="47790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4159082" y="6241673"/>
            <a:ext cx="4711226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char</a:t>
            </a:r>
            <a:r>
              <a:rPr dirty="0">
                <a:solidFill>
                  <a:srgbClr val="000000"/>
                </a:solidFill>
              </a:rPr>
              <a:t> name[</a:t>
            </a:r>
            <a:r>
              <a:rPr dirty="0">
                <a:solidFill>
                  <a:srgbClr val="272AD8"/>
                </a:solidFill>
              </a:rPr>
              <a:t>6</a:t>
            </a:r>
            <a:r>
              <a:rPr dirty="0">
                <a:solidFill>
                  <a:srgbClr val="000000"/>
                </a:solidFill>
              </a:rPr>
              <a:t>] = </a:t>
            </a:r>
            <a:r>
              <a:rPr dirty="0"/>
              <a:t>"H</a:t>
            </a:r>
            <a:r>
              <a:rPr lang="en-US" dirty="0"/>
              <a:t>ello</a:t>
            </a:r>
            <a:r>
              <a:rPr dirty="0"/>
              <a:t>"</a:t>
            </a:r>
            <a:r>
              <a:rPr dirty="0">
                <a:solidFill>
                  <a:srgbClr val="000000"/>
                </a:solidFill>
              </a:rPr>
              <a:t>;</a:t>
            </a:r>
          </a:p>
        </p:txBody>
      </p:sp>
      <p:sp>
        <p:nvSpPr>
          <p:cNvPr id="140" name="Shape 140"/>
          <p:cNvSpPr/>
          <p:nvPr/>
        </p:nvSpPr>
        <p:spPr>
          <a:xfrm>
            <a:off x="4159082" y="6695550"/>
            <a:ext cx="4510850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name[] = </a:t>
            </a:r>
            <a:r>
              <a:rPr dirty="0">
                <a:solidFill>
                  <a:srgbClr val="D12F1B"/>
                </a:solidFill>
              </a:rPr>
              <a:t>"H</a:t>
            </a:r>
            <a:r>
              <a:rPr lang="en-US" dirty="0">
                <a:solidFill>
                  <a:srgbClr val="D12F1B"/>
                </a:solidFill>
              </a:rPr>
              <a:t>ello</a:t>
            </a:r>
            <a:r>
              <a:rPr dirty="0">
                <a:solidFill>
                  <a:srgbClr val="D12F1B"/>
                </a:solidFill>
              </a:rPr>
              <a:t>"</a:t>
            </a:r>
            <a:r>
              <a:rPr dirty="0"/>
              <a:t>;</a:t>
            </a:r>
          </a:p>
        </p:txBody>
      </p:sp>
      <p:graphicFrame>
        <p:nvGraphicFramePr>
          <p:cNvPr id="141" name="Table 141"/>
          <p:cNvGraphicFramePr/>
          <p:nvPr/>
        </p:nvGraphicFramePr>
        <p:xfrm>
          <a:off x="4626874" y="7461547"/>
          <a:ext cx="3369588" cy="599578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561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1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5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15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9578"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H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 dirty="0"/>
                        <a:t>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lang="en-US" sz="2600" dirty="0"/>
                        <a:t>l</a:t>
                      </a:r>
                      <a:endParaRPr sz="2600" dirty="0"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2600" dirty="0"/>
                        <a:t>l</a:t>
                      </a:r>
                      <a:endParaRPr sz="2600" dirty="0"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2600" dirty="0"/>
                        <a:t>o</a:t>
                      </a:r>
                      <a:endParaRPr sz="2600" dirty="0"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sz="2600" dirty="0">
                          <a:solidFill>
                            <a:schemeClr val="accent5"/>
                          </a:solidFill>
                        </a:rPr>
                        <a:t>\0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2" name="Shape 142"/>
          <p:cNvSpPr/>
          <p:nvPr/>
        </p:nvSpPr>
        <p:spPr>
          <a:xfrm>
            <a:off x="4646172" y="8502625"/>
            <a:ext cx="90948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name</a:t>
            </a:r>
          </a:p>
        </p:txBody>
      </p:sp>
      <p:sp>
        <p:nvSpPr>
          <p:cNvPr id="143" name="Shape 143"/>
          <p:cNvSpPr/>
          <p:nvPr/>
        </p:nvSpPr>
        <p:spPr>
          <a:xfrm flipH="1" flipV="1">
            <a:off x="4940699" y="8102971"/>
            <a:ext cx="218095" cy="47790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99923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2" grpId="0" animBg="1"/>
      <p:bldP spid="14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Operations to Array</a:t>
            </a:r>
            <a:endParaRPr dirty="0"/>
          </a:p>
        </p:txBody>
      </p:sp>
      <p:sp>
        <p:nvSpPr>
          <p:cNvPr id="146" name="Shape 146"/>
          <p:cNvSpPr>
            <a:spLocks noGrp="1"/>
          </p:cNvSpPr>
          <p:nvPr>
            <p:ph type="body" sz="half" idx="1"/>
          </p:nvPr>
        </p:nvSpPr>
        <p:spPr>
          <a:xfrm>
            <a:off x="952500" y="2006600"/>
            <a:ext cx="11099800" cy="3222129"/>
          </a:xfrm>
          <a:prstGeom prst="rect">
            <a:avLst/>
          </a:prstGeom>
        </p:spPr>
        <p:txBody>
          <a:bodyPr/>
          <a:lstStyle/>
          <a:p>
            <a:r>
              <a:rPr dirty="0"/>
              <a:t>The first element has an index of “0”, not “1”</a:t>
            </a:r>
          </a:p>
          <a:p>
            <a:r>
              <a:rPr dirty="0"/>
              <a:t>Check </a:t>
            </a:r>
            <a:r>
              <a:rPr dirty="0">
                <a:solidFill>
                  <a:srgbClr val="C00000"/>
                </a:solidFill>
              </a:rPr>
              <a:t>out-of-bound</a:t>
            </a:r>
            <a:r>
              <a:rPr dirty="0"/>
              <a:t> access</a:t>
            </a:r>
          </a:p>
          <a:p>
            <a:r>
              <a:rPr lang="en-US" dirty="0"/>
              <a:t>Know how to use</a:t>
            </a:r>
            <a:r>
              <a:rPr dirty="0"/>
              <a:t> the </a:t>
            </a:r>
            <a:r>
              <a:rPr dirty="0">
                <a:solidFill>
                  <a:srgbClr val="FF0000"/>
                </a:solidFill>
              </a:rPr>
              <a:t>Bubble sort</a:t>
            </a:r>
            <a:r>
              <a:rPr dirty="0"/>
              <a:t> algorithm</a:t>
            </a:r>
          </a:p>
        </p:txBody>
      </p:sp>
      <p:sp>
        <p:nvSpPr>
          <p:cNvPr id="147" name="Shape 147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32826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Out-of-bound access</a:t>
            </a:r>
          </a:p>
        </p:txBody>
      </p:sp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2171110" y="2539999"/>
            <a:ext cx="8662580" cy="467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sum(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numbers[],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size)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result = </a:t>
            </a:r>
            <a:r>
              <a:rPr>
                <a:solidFill>
                  <a:srgbClr val="272AD8"/>
                </a:solidFill>
              </a:rPr>
              <a:t>0</a:t>
            </a:r>
            <a: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for</a:t>
            </a:r>
            <a:r>
              <a:t> 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i=</a:t>
            </a:r>
            <a:r>
              <a:rPr>
                <a:solidFill>
                  <a:srgbClr val="272AD8"/>
                </a:solidFill>
              </a:rPr>
              <a:t>0</a:t>
            </a:r>
            <a:r>
              <a:t>; i&lt;size; i++)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    result += numbers[i];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return</a:t>
            </a:r>
            <a:r>
              <a:t> result;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main()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</a:t>
            </a:r>
            <a:r>
              <a:rPr>
                <a:solidFill>
                  <a:srgbClr val="272AD8"/>
                </a:solidFill>
              </a:rPr>
              <a:t>10</a:t>
            </a:r>
            <a:r>
              <a:t>] = {</a:t>
            </a:r>
            <a:r>
              <a:rPr>
                <a:solidFill>
                  <a:srgbClr val="272AD8"/>
                </a:solidFill>
              </a:rPr>
              <a:t>2</a:t>
            </a:r>
            <a:r>
              <a:t>,</a:t>
            </a:r>
            <a:r>
              <a:rPr>
                <a:solidFill>
                  <a:srgbClr val="272AD8"/>
                </a:solidFill>
              </a:rPr>
              <a:t>3</a:t>
            </a:r>
            <a:r>
              <a:t>,</a:t>
            </a:r>
            <a:r>
              <a:rPr>
                <a:solidFill>
                  <a:srgbClr val="272AD8"/>
                </a:solidFill>
              </a:rPr>
              <a:t>5</a:t>
            </a:r>
            <a:r>
              <a:t>,</a:t>
            </a:r>
            <a:r>
              <a:rPr>
                <a:solidFill>
                  <a:srgbClr val="272AD8"/>
                </a:solidFill>
              </a:rPr>
              <a:t>7</a:t>
            </a:r>
            <a:r>
              <a:t>,</a:t>
            </a:r>
            <a:r>
              <a:rPr>
                <a:solidFill>
                  <a:srgbClr val="272AD8"/>
                </a:solidFill>
              </a:rPr>
              <a:t>11</a:t>
            </a:r>
            <a:r>
              <a:t>};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703DAA"/>
                </a:solidFill>
              </a:rPr>
              <a:t>cout</a:t>
            </a:r>
            <a:r>
              <a:t> &lt;&lt; </a:t>
            </a:r>
            <a:r>
              <a:rPr>
                <a:solidFill>
                  <a:srgbClr val="D12F1B"/>
                </a:solidFill>
              </a:rPr>
              <a:t>"Sum is "</a:t>
            </a:r>
            <a:r>
              <a:t> &lt;&lt; </a:t>
            </a:r>
            <a:r>
              <a:rPr>
                <a:solidFill>
                  <a:srgbClr val="31595D"/>
                </a:solidFill>
              </a:rPr>
              <a:t>sum</a:t>
            </a:r>
            <a:r>
              <a:t>(numbers, </a:t>
            </a:r>
            <a:r>
              <a:rPr>
                <a:solidFill>
                  <a:srgbClr val="272AD8"/>
                </a:solidFill>
              </a:rPr>
              <a:t>10</a:t>
            </a:r>
            <a:r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return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272AD8"/>
                </a:solidFill>
              </a:rPr>
              <a:t>0</a:t>
            </a:r>
            <a:r>
              <a:rPr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52" name="Shape 152"/>
          <p:cNvSpPr/>
          <p:nvPr/>
        </p:nvSpPr>
        <p:spPr>
          <a:xfrm>
            <a:off x="6661951" y="2406810"/>
            <a:ext cx="1905000" cy="598786"/>
          </a:xfrm>
          <a:prstGeom prst="roundRect">
            <a:avLst>
              <a:gd name="adj" fmla="val 31814"/>
            </a:avLst>
          </a:prstGeom>
          <a:ln w="25400">
            <a:solidFill>
              <a:schemeClr val="accent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4491853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7919"/>
            </a:lvl1pPr>
          </a:lstStyle>
          <a:p>
            <a:r>
              <a:t>Multi-dimensional arrays</a:t>
            </a:r>
          </a:p>
        </p:txBody>
      </p:sp>
      <p:sp>
        <p:nvSpPr>
          <p:cNvPr id="155" name="Shape 155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978327" y="2057399"/>
            <a:ext cx="11078541" cy="543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	  </a:t>
            </a:r>
            <a:r>
              <a:rPr dirty="0">
                <a:solidFill>
                  <a:schemeClr val="accent2"/>
                </a:solidFill>
              </a:rPr>
              <a:t>// read marks of every student, for every question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marks[</a:t>
            </a:r>
            <a:r>
              <a:rPr dirty="0">
                <a:solidFill>
                  <a:srgbClr val="272AD8"/>
                </a:solidFill>
              </a:rPr>
              <a:t>126</a:t>
            </a:r>
            <a:r>
              <a:rPr dirty="0"/>
              <a:t>][</a:t>
            </a:r>
            <a:r>
              <a:rPr dirty="0">
                <a:solidFill>
                  <a:srgbClr val="272AD8"/>
                </a:solidFill>
              </a:rPr>
              <a:t>9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i, j;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for</a:t>
            </a:r>
            <a:r>
              <a:rPr dirty="0"/>
              <a:t> (i=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 i&lt;</a:t>
            </a:r>
            <a:r>
              <a:rPr dirty="0">
                <a:solidFill>
                  <a:srgbClr val="272AD8"/>
                </a:solidFill>
              </a:rPr>
              <a:t>126</a:t>
            </a:r>
            <a:r>
              <a:rPr dirty="0"/>
              <a:t>; i++)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</a:t>
            </a:r>
            <a:r>
              <a:rPr dirty="0">
                <a:solidFill>
                  <a:srgbClr val="BB2CA2"/>
                </a:solidFill>
              </a:rPr>
              <a:t>for</a:t>
            </a:r>
            <a:r>
              <a:rPr dirty="0"/>
              <a:t> (j=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 j&lt;</a:t>
            </a:r>
            <a:r>
              <a:rPr dirty="0">
                <a:solidFill>
                  <a:srgbClr val="272AD8"/>
                </a:solidFill>
              </a:rPr>
              <a:t>9</a:t>
            </a:r>
            <a:r>
              <a:rPr dirty="0"/>
              <a:t>; j++)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    </a:t>
            </a:r>
            <a:r>
              <a:rPr dirty="0">
                <a:solidFill>
                  <a:srgbClr val="703DAA"/>
                </a:solidFill>
              </a:rPr>
              <a:t>cin</a:t>
            </a:r>
            <a:r>
              <a:rPr dirty="0"/>
              <a:t> &gt;&gt; marks[i][j];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008400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// compute average mark for question 9</a:t>
            </a:r>
            <a:endParaRPr dirty="0">
              <a:solidFill>
                <a:srgbClr val="000000"/>
              </a:solidFill>
            </a:endParaRP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result =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for</a:t>
            </a:r>
            <a:r>
              <a:rPr dirty="0"/>
              <a:t> (i=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 i&lt;</a:t>
            </a:r>
            <a:r>
              <a:rPr dirty="0">
                <a:solidFill>
                  <a:srgbClr val="272AD8"/>
                </a:solidFill>
              </a:rPr>
              <a:t>126</a:t>
            </a:r>
            <a:r>
              <a:rPr dirty="0"/>
              <a:t>; i++)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result += marks[i][</a:t>
            </a:r>
            <a:r>
              <a:rPr dirty="0">
                <a:solidFill>
                  <a:srgbClr val="272AD8"/>
                </a:solidFill>
              </a:rPr>
              <a:t>8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>
                <a:solidFill>
                  <a:srgbClr val="000000"/>
                </a:solidFill>
              </a:rPr>
              <a:t> &lt;&lt; </a:t>
            </a:r>
            <a:r>
              <a:rPr dirty="0"/>
              <a:t>"Average mark for Q.9 is "</a:t>
            </a:r>
            <a:r>
              <a:rPr dirty="0">
                <a:solidFill>
                  <a:srgbClr val="000000"/>
                </a:solidFill>
              </a:rPr>
              <a:t> &lt;&lt; result/</a:t>
            </a:r>
            <a:r>
              <a:rPr dirty="0">
                <a:solidFill>
                  <a:srgbClr val="272AD8"/>
                </a:solidFill>
              </a:rPr>
              <a:t>126.0</a:t>
            </a:r>
            <a:r>
              <a:rPr dirty="0">
                <a:solidFill>
                  <a:srgbClr val="000000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34708859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5">
              <a:defRPr sz="7919"/>
            </a:lvl1pPr>
          </a:lstStyle>
          <a:p>
            <a:r>
              <a:t>Multi-dimensional arrays</a:t>
            </a:r>
          </a:p>
        </p:txBody>
      </p:sp>
      <p:sp>
        <p:nvSpPr>
          <p:cNvPr id="155" name="Shape 155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978327" y="3323520"/>
            <a:ext cx="10344178" cy="2903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	  </a:t>
            </a:r>
            <a:r>
              <a:rPr dirty="0">
                <a:solidFill>
                  <a:schemeClr val="accent2"/>
                </a:solidFill>
              </a:rPr>
              <a:t>// </a:t>
            </a:r>
            <a:r>
              <a:rPr lang="en-US" dirty="0">
                <a:solidFill>
                  <a:schemeClr val="accent2"/>
                </a:solidFill>
              </a:rPr>
              <a:t>print each </a:t>
            </a:r>
            <a:r>
              <a:rPr lang="en-US" dirty="0" err="1">
                <a:solidFill>
                  <a:schemeClr val="accent2"/>
                </a:solidFill>
              </a:rPr>
              <a:t>cstring</a:t>
            </a:r>
            <a:r>
              <a:rPr lang="en-US" dirty="0">
                <a:solidFill>
                  <a:schemeClr val="accent2"/>
                </a:solidFill>
              </a:rPr>
              <a:t> stored in a 2D char array</a:t>
            </a:r>
            <a:endParaRPr dirty="0">
              <a:solidFill>
                <a:schemeClr val="accent2"/>
              </a:solidFill>
            </a:endParaRP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lang="en-US" dirty="0">
                <a:solidFill>
                  <a:srgbClr val="BB2CA2"/>
                </a:solidFill>
              </a:rPr>
              <a:t>char</a:t>
            </a:r>
            <a:r>
              <a:rPr dirty="0"/>
              <a:t> </a:t>
            </a:r>
            <a:r>
              <a:rPr lang="en-US" dirty="0"/>
              <a:t>strs</a:t>
            </a:r>
            <a:r>
              <a:rPr dirty="0"/>
              <a:t>[</a:t>
            </a:r>
            <a:r>
              <a:rPr lang="en-US" dirty="0">
                <a:solidFill>
                  <a:srgbClr val="272AD8"/>
                </a:solidFill>
              </a:rPr>
              <a:t>2</a:t>
            </a:r>
            <a:r>
              <a:rPr dirty="0"/>
              <a:t>][</a:t>
            </a:r>
            <a:r>
              <a:rPr lang="en-US" dirty="0">
                <a:solidFill>
                  <a:srgbClr val="272AD8"/>
                </a:solidFill>
              </a:rPr>
              <a:t>10</a:t>
            </a:r>
            <a:r>
              <a:rPr dirty="0"/>
              <a:t>]</a:t>
            </a:r>
            <a:r>
              <a:rPr lang="en-US" dirty="0"/>
              <a:t>={“hello”, “world”}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for</a:t>
            </a:r>
            <a:r>
              <a:rPr dirty="0"/>
              <a:t> (i=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 </a:t>
            </a:r>
            <a:r>
              <a:rPr dirty="0" err="1"/>
              <a:t>i</a:t>
            </a:r>
            <a:r>
              <a:rPr dirty="0"/>
              <a:t>&lt;</a:t>
            </a:r>
            <a:r>
              <a:rPr lang="en-US" dirty="0">
                <a:solidFill>
                  <a:srgbClr val="272AD8"/>
                </a:solidFill>
              </a:rPr>
              <a:t>2</a:t>
            </a:r>
            <a:r>
              <a:rPr dirty="0"/>
              <a:t>; i++)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rgbClr val="703DAA"/>
                </a:solidFill>
              </a:rPr>
              <a:t>					</a:t>
            </a:r>
            <a:r>
              <a:rPr lang="en-US" dirty="0" err="1">
                <a:solidFill>
                  <a:srgbClr val="703DAA"/>
                </a:solidFill>
              </a:rPr>
              <a:t>cout</a:t>
            </a:r>
            <a:r>
              <a:rPr dirty="0"/>
              <a:t> </a:t>
            </a:r>
            <a:r>
              <a:rPr lang="en-US" dirty="0"/>
              <a:t>&lt;&lt;</a:t>
            </a:r>
            <a:r>
              <a:rPr dirty="0"/>
              <a:t> </a:t>
            </a:r>
            <a:r>
              <a:rPr lang="en-US" dirty="0"/>
              <a:t>strs</a:t>
            </a:r>
            <a:r>
              <a:rPr dirty="0"/>
              <a:t>[</a:t>
            </a:r>
            <a:r>
              <a:rPr dirty="0" err="1"/>
              <a:t>i</a:t>
            </a:r>
            <a:r>
              <a:rPr dirty="0"/>
              <a:t>]</a:t>
            </a:r>
            <a:r>
              <a:rPr lang="en-US" dirty="0"/>
              <a:t> &lt;&lt; </a:t>
            </a:r>
            <a:r>
              <a:rPr lang="en-US" dirty="0" err="1"/>
              <a:t>endl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008400"/>
                </a:solidFill>
                <a:latin typeface="Menlo"/>
                <a:ea typeface="Menlo"/>
                <a:cs typeface="Menlo"/>
                <a:sym typeface="Menlo"/>
              </a:defRPr>
            </a:pPr>
            <a:endParaRPr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912862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String input</a:t>
            </a:r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xfrm>
            <a:off x="952500" y="2006600"/>
            <a:ext cx="11099800" cy="811163"/>
          </a:xfrm>
          <a:prstGeom prst="rect">
            <a:avLst/>
          </a:prstGeom>
        </p:spPr>
        <p:txBody>
          <a:bodyPr/>
          <a:lstStyle/>
          <a:p>
            <a:r>
              <a:t>cin, cin.getline()</a:t>
            </a:r>
          </a:p>
        </p:txBody>
      </p:sp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1168400" y="3035300"/>
            <a:ext cx="3295055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char</a:t>
            </a:r>
            <a:r>
              <a:t> s[</a:t>
            </a:r>
            <a:r>
              <a:rPr>
                <a:solidFill>
                  <a:srgbClr val="272AD8"/>
                </a:solidFill>
              </a:rPr>
              <a:t>20</a:t>
            </a:r>
            <a:r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703DAA"/>
                </a:solidFill>
              </a:rPr>
              <a:t>cin</a:t>
            </a:r>
            <a:r>
              <a:t> &gt;&gt; s;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703DAA"/>
                </a:solidFill>
              </a:rPr>
              <a:t>cin</a:t>
            </a:r>
            <a:r>
              <a:t> &gt;&gt; s;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703DAA"/>
                </a:solidFill>
              </a:rPr>
              <a:t>cout</a:t>
            </a:r>
            <a:r>
              <a:t> &lt;&lt; s;</a:t>
            </a:r>
          </a:p>
        </p:txBody>
      </p:sp>
      <p:sp>
        <p:nvSpPr>
          <p:cNvPr id="162" name="Shape 162"/>
          <p:cNvSpPr/>
          <p:nvPr/>
        </p:nvSpPr>
        <p:spPr>
          <a:xfrm>
            <a:off x="6743700" y="3596748"/>
            <a:ext cx="2306722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hello </a:t>
            </a:r>
            <a:r>
              <a:rPr lang="en-US" dirty="0"/>
              <a:t>world</a:t>
            </a:r>
            <a:endParaRPr dirty="0"/>
          </a:p>
        </p:txBody>
      </p:sp>
      <p:sp>
        <p:nvSpPr>
          <p:cNvPr id="163" name="Shape 163"/>
          <p:cNvSpPr/>
          <p:nvPr/>
        </p:nvSpPr>
        <p:spPr>
          <a:xfrm>
            <a:off x="1155700" y="7416799"/>
            <a:ext cx="4885433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s[</a:t>
            </a:r>
            <a:r>
              <a:rPr dirty="0">
                <a:solidFill>
                  <a:srgbClr val="272AD8"/>
                </a:solidFill>
              </a:rPr>
              <a:t>20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>
                <a:solidFill>
                  <a:srgbClr val="703DAA"/>
                </a:solidFill>
              </a:rPr>
              <a:t>cin</a:t>
            </a:r>
            <a:r>
              <a:rPr dirty="0">
                <a:solidFill>
                  <a:srgbClr val="000000"/>
                </a:solidFill>
              </a:rPr>
              <a:t>.</a:t>
            </a:r>
            <a:r>
              <a:rPr dirty="0"/>
              <a:t>getline</a:t>
            </a:r>
            <a:r>
              <a:rPr dirty="0">
                <a:solidFill>
                  <a:srgbClr val="000000"/>
                </a:solidFill>
              </a:rPr>
              <a:t>(s, </a:t>
            </a:r>
            <a:r>
              <a:rPr dirty="0">
                <a:solidFill>
                  <a:srgbClr val="272AD8"/>
                </a:solidFill>
              </a:rPr>
              <a:t>20</a:t>
            </a:r>
            <a:r>
              <a:rPr dirty="0">
                <a:solidFill>
                  <a:srgbClr val="000000"/>
                </a:solidFill>
              </a:rPr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s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164" name="Shape 164"/>
          <p:cNvSpPr/>
          <p:nvPr/>
        </p:nvSpPr>
        <p:spPr>
          <a:xfrm>
            <a:off x="6756400" y="7587694"/>
            <a:ext cx="2306722" cy="902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hello H</a:t>
            </a:r>
            <a:r>
              <a:rPr lang="en-US" dirty="0"/>
              <a:t>ello</a:t>
            </a:r>
            <a:endParaRPr dirty="0"/>
          </a:p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hello He</a:t>
            </a:r>
            <a:r>
              <a:rPr lang="en-US" dirty="0"/>
              <a:t>llo</a:t>
            </a:r>
            <a:endParaRPr dirty="0"/>
          </a:p>
        </p:txBody>
      </p:sp>
      <p:sp>
        <p:nvSpPr>
          <p:cNvPr id="165" name="Shape 165"/>
          <p:cNvSpPr/>
          <p:nvPr/>
        </p:nvSpPr>
        <p:spPr>
          <a:xfrm>
            <a:off x="1193800" y="5321299"/>
            <a:ext cx="3295055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s[</a:t>
            </a:r>
            <a:r>
              <a:rPr dirty="0">
                <a:solidFill>
                  <a:srgbClr val="272AD8"/>
                </a:solidFill>
              </a:rPr>
              <a:t>20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cin</a:t>
            </a:r>
            <a:r>
              <a:rPr dirty="0"/>
              <a:t> &gt;&gt; s;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s;</a:t>
            </a:r>
          </a:p>
        </p:txBody>
      </p:sp>
      <p:sp>
        <p:nvSpPr>
          <p:cNvPr id="166" name="Shape 166"/>
          <p:cNvSpPr/>
          <p:nvPr/>
        </p:nvSpPr>
        <p:spPr>
          <a:xfrm>
            <a:off x="6769100" y="5692248"/>
            <a:ext cx="5512728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 err="1"/>
              <a:t>He</a:t>
            </a:r>
            <a:r>
              <a:rPr lang="en-US" dirty="0" err="1"/>
              <a:t>llllllllllllllllllllllllo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73122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3" grpId="0" animBg="1"/>
      <p:bldP spid="164" grpId="0" animBg="1"/>
      <p:bldP spid="165" grpId="0" animBg="1"/>
      <p:bldP spid="16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End-of-string</a:t>
            </a:r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52500" y="2006600"/>
            <a:ext cx="11099800" cy="1427064"/>
          </a:xfrm>
          <a:prstGeom prst="rect">
            <a:avLst/>
          </a:prstGeom>
        </p:spPr>
        <p:txBody>
          <a:bodyPr/>
          <a:lstStyle/>
          <a:p>
            <a:r>
              <a:t>Always remember to set ‘\0’ for strings when you are dealing with strings</a:t>
            </a:r>
          </a:p>
        </p:txBody>
      </p:sp>
      <p:sp>
        <p:nvSpPr>
          <p:cNvPr id="170" name="Shape 170"/>
          <p:cNvSpPr>
            <a:spLocks noGrp="1"/>
          </p:cNvSpPr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2866900" y="3555999"/>
            <a:ext cx="7271000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>
                <a:solidFill>
                  <a:srgbClr val="000000"/>
                </a:solidFill>
              </a:rPr>
              <a:t> s1[</a:t>
            </a:r>
            <a:r>
              <a:rPr dirty="0">
                <a:solidFill>
                  <a:srgbClr val="272AD8"/>
                </a:solidFill>
              </a:rPr>
              <a:t>20</a:t>
            </a:r>
            <a:r>
              <a:rPr dirty="0">
                <a:solidFill>
                  <a:srgbClr val="000000"/>
                </a:solidFill>
              </a:rPr>
              <a:t>] = </a:t>
            </a:r>
            <a:r>
              <a:rPr dirty="0"/>
              <a:t>"Christmas"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s2[</a:t>
            </a:r>
            <a:r>
              <a:rPr dirty="0">
                <a:solidFill>
                  <a:srgbClr val="272AD8"/>
                </a:solidFill>
              </a:rPr>
              <a:t>20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i;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for</a:t>
            </a:r>
            <a:r>
              <a:rPr dirty="0"/>
              <a:t> (i=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 s1[i] != </a:t>
            </a:r>
            <a:r>
              <a:rPr dirty="0">
                <a:solidFill>
                  <a:srgbClr val="272AD8"/>
                </a:solidFill>
              </a:rPr>
              <a:t>'\0'</a:t>
            </a:r>
            <a:r>
              <a:rPr dirty="0"/>
              <a:t>; i++)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s2[i] = s1[i] + 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s2[i] = </a:t>
            </a:r>
            <a:r>
              <a:rPr dirty="0">
                <a:solidFill>
                  <a:srgbClr val="272AD8"/>
                </a:solidFill>
              </a:rPr>
              <a:t>'\0'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s2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172" name="Shape 172"/>
          <p:cNvSpPr/>
          <p:nvPr/>
        </p:nvSpPr>
        <p:spPr>
          <a:xfrm>
            <a:off x="6299200" y="7553325"/>
            <a:ext cx="190347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Disjtunbt</a:t>
            </a:r>
          </a:p>
        </p:txBody>
      </p:sp>
      <p:sp>
        <p:nvSpPr>
          <p:cNvPr id="173" name="Shape 173"/>
          <p:cNvSpPr/>
          <p:nvPr/>
        </p:nvSpPr>
        <p:spPr>
          <a:xfrm>
            <a:off x="4552569" y="7470775"/>
            <a:ext cx="163906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Output:</a:t>
            </a:r>
          </a:p>
        </p:txBody>
      </p:sp>
      <p:sp>
        <p:nvSpPr>
          <p:cNvPr id="174" name="Shape 174"/>
          <p:cNvSpPr/>
          <p:nvPr/>
        </p:nvSpPr>
        <p:spPr>
          <a:xfrm>
            <a:off x="5609437" y="4614731"/>
            <a:ext cx="2854623" cy="598786"/>
          </a:xfrm>
          <a:prstGeom prst="roundRect">
            <a:avLst>
              <a:gd name="adj" fmla="val 31814"/>
            </a:avLst>
          </a:prstGeom>
          <a:ln w="25400">
            <a:solidFill>
              <a:schemeClr val="accent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3526014" y="5815297"/>
            <a:ext cx="2854623" cy="598786"/>
          </a:xfrm>
          <a:prstGeom prst="roundRect">
            <a:avLst>
              <a:gd name="adj" fmla="val 31814"/>
            </a:avLst>
          </a:prstGeom>
          <a:ln w="25400">
            <a:solidFill>
              <a:schemeClr val="accent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352070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animBg="1"/>
      <p:bldP spid="172" grpId="0" animBg="1"/>
      <p:bldP spid="173" grpId="0" animBg="1"/>
      <p:bldP spid="174" grpId="0" animBg="1"/>
      <p:bldP spid="17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Functions</a:t>
            </a:r>
          </a:p>
        </p:txBody>
      </p:sp>
      <p:sp>
        <p:nvSpPr>
          <p:cNvPr id="178" name="Shape 1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6219212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Declaration</a:t>
            </a:r>
          </a:p>
        </p:txBody>
      </p:sp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2794000" y="3835400"/>
            <a:ext cx="7072201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sum(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numbers[],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size)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result = </a:t>
            </a:r>
            <a:r>
              <a:rPr>
                <a:solidFill>
                  <a:srgbClr val="272AD8"/>
                </a:solidFill>
              </a:rPr>
              <a:t>0</a:t>
            </a:r>
            <a: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for</a:t>
            </a:r>
            <a:r>
              <a:t> 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i=</a:t>
            </a:r>
            <a:r>
              <a:rPr>
                <a:solidFill>
                  <a:srgbClr val="272AD8"/>
                </a:solidFill>
              </a:rPr>
              <a:t>0</a:t>
            </a:r>
            <a:r>
              <a:t>; i&lt;size; i++)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    result += numbers[i];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return</a:t>
            </a:r>
            <a:r>
              <a:t> result;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83" name="Shape 183"/>
          <p:cNvSpPr/>
          <p:nvPr/>
        </p:nvSpPr>
        <p:spPr>
          <a:xfrm flipH="1">
            <a:off x="3047153" y="3073452"/>
            <a:ext cx="353260" cy="834626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4" name="Shape 184"/>
          <p:cNvSpPr/>
          <p:nvPr/>
        </p:nvSpPr>
        <p:spPr>
          <a:xfrm flipH="1">
            <a:off x="6869853" y="3227846"/>
            <a:ext cx="357326" cy="502432"/>
          </a:xfrm>
          <a:prstGeom prst="line">
            <a:avLst/>
          </a:prstGeom>
          <a:ln w="25400">
            <a:solidFill>
              <a:schemeClr val="accent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7231925" y="3212092"/>
            <a:ext cx="560961" cy="560961"/>
          </a:xfrm>
          <a:prstGeom prst="line">
            <a:avLst/>
          </a:prstGeom>
          <a:ln w="25400">
            <a:solidFill>
              <a:schemeClr val="accent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6" name="Shape 186"/>
          <p:cNvSpPr/>
          <p:nvPr/>
        </p:nvSpPr>
        <p:spPr>
          <a:xfrm flipH="1" flipV="1">
            <a:off x="4737146" y="5823538"/>
            <a:ext cx="589535" cy="863578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43715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72516">
              <a:defRPr sz="8820"/>
            </a:lvl1pPr>
          </a:lstStyle>
          <a:p>
            <a:r>
              <a:t>Variables in a function</a:t>
            </a:r>
          </a:p>
        </p:txBody>
      </p:sp>
      <p:sp>
        <p:nvSpPr>
          <p:cNvPr id="189" name="Shape 18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2171110" y="2539999"/>
            <a:ext cx="8662580" cy="467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sum(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numbers[],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size)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result = </a:t>
            </a:r>
            <a:r>
              <a:rPr>
                <a:solidFill>
                  <a:srgbClr val="272AD8"/>
                </a:solidFill>
              </a:rPr>
              <a:t>0</a:t>
            </a:r>
            <a: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for</a:t>
            </a:r>
            <a:r>
              <a:t> 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i=</a:t>
            </a:r>
            <a:r>
              <a:rPr>
                <a:solidFill>
                  <a:srgbClr val="272AD8"/>
                </a:solidFill>
              </a:rPr>
              <a:t>0</a:t>
            </a:r>
            <a:r>
              <a:t>; i&lt;size; i++)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    result += numbers[i];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return</a:t>
            </a:r>
            <a:r>
              <a:t> result;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main()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</a:t>
            </a:r>
            <a:r>
              <a:rPr>
                <a:solidFill>
                  <a:srgbClr val="272AD8"/>
                </a:solidFill>
              </a:rPr>
              <a:t>10</a:t>
            </a:r>
            <a:r>
              <a:t>] = {</a:t>
            </a:r>
            <a:r>
              <a:rPr>
                <a:solidFill>
                  <a:srgbClr val="272AD8"/>
                </a:solidFill>
              </a:rPr>
              <a:t>2</a:t>
            </a:r>
            <a:r>
              <a:t>,</a:t>
            </a:r>
            <a:r>
              <a:rPr>
                <a:solidFill>
                  <a:srgbClr val="272AD8"/>
                </a:solidFill>
              </a:rPr>
              <a:t>3</a:t>
            </a:r>
            <a:r>
              <a:t>,</a:t>
            </a:r>
            <a:r>
              <a:rPr>
                <a:solidFill>
                  <a:srgbClr val="272AD8"/>
                </a:solidFill>
              </a:rPr>
              <a:t>5</a:t>
            </a:r>
            <a:r>
              <a:t>,</a:t>
            </a:r>
            <a:r>
              <a:rPr>
                <a:solidFill>
                  <a:srgbClr val="272AD8"/>
                </a:solidFill>
              </a:rPr>
              <a:t>7</a:t>
            </a:r>
            <a:r>
              <a:t>,</a:t>
            </a:r>
            <a:r>
              <a:rPr>
                <a:solidFill>
                  <a:srgbClr val="272AD8"/>
                </a:solidFill>
              </a:rPr>
              <a:t>11</a:t>
            </a:r>
            <a:r>
              <a:t>};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703DAA"/>
                </a:solidFill>
              </a:rPr>
              <a:t>cout</a:t>
            </a:r>
            <a:r>
              <a:t> &lt;&lt; </a:t>
            </a:r>
            <a:r>
              <a:rPr>
                <a:solidFill>
                  <a:srgbClr val="D12F1B"/>
                </a:solidFill>
              </a:rPr>
              <a:t>"Sum is "</a:t>
            </a:r>
            <a:r>
              <a:t> &lt;&lt; </a:t>
            </a:r>
            <a:r>
              <a:rPr>
                <a:solidFill>
                  <a:srgbClr val="31595D"/>
                </a:solidFill>
              </a:rPr>
              <a:t>sum</a:t>
            </a:r>
            <a:r>
              <a:t>(numbers, </a:t>
            </a:r>
            <a:r>
              <a:rPr>
                <a:solidFill>
                  <a:srgbClr val="272AD8"/>
                </a:solidFill>
              </a:rPr>
              <a:t>10</a:t>
            </a:r>
            <a:r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return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272AD8"/>
                </a:solidFill>
              </a:rPr>
              <a:t>0</a:t>
            </a:r>
            <a:r>
              <a:rPr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91" name="Shape 191"/>
          <p:cNvSpPr/>
          <p:nvPr/>
        </p:nvSpPr>
        <p:spPr>
          <a:xfrm flipH="1" flipV="1">
            <a:off x="5850827" y="2922041"/>
            <a:ext cx="2318287" cy="177458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2" name="Shape 192"/>
          <p:cNvSpPr/>
          <p:nvPr/>
        </p:nvSpPr>
        <p:spPr>
          <a:xfrm flipH="1">
            <a:off x="5860357" y="4673652"/>
            <a:ext cx="2302556" cy="900557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7840726" y="4667250"/>
            <a:ext cx="507034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t>local to the function only</a:t>
            </a:r>
          </a:p>
        </p:txBody>
      </p:sp>
    </p:spTree>
    <p:extLst>
      <p:ext uri="{BB962C8B-B14F-4D97-AF65-F5344CB8AC3E}">
        <p14:creationId xmlns:p14="http://schemas.microsoft.com/office/powerpoint/2010/main" val="1756129601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Parameter passing</a:t>
            </a:r>
          </a:p>
        </p:txBody>
      </p:sp>
      <p:sp>
        <p:nvSpPr>
          <p:cNvPr id="196" name="Shape 19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171110" y="3225799"/>
            <a:ext cx="8662580" cy="467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sum(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numbers[],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size)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result = </a:t>
            </a:r>
            <a:r>
              <a:rPr>
                <a:solidFill>
                  <a:srgbClr val="272AD8"/>
                </a:solidFill>
              </a:rPr>
              <a:t>0</a:t>
            </a:r>
            <a: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for</a:t>
            </a:r>
            <a:r>
              <a:t> 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i=</a:t>
            </a:r>
            <a:r>
              <a:rPr>
                <a:solidFill>
                  <a:srgbClr val="272AD8"/>
                </a:solidFill>
              </a:rPr>
              <a:t>0</a:t>
            </a:r>
            <a:r>
              <a:t>; i&lt;size; i++)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    result += numbers[i];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return</a:t>
            </a:r>
            <a:r>
              <a:t> result;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main()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</a:t>
            </a:r>
            <a:r>
              <a:rPr>
                <a:solidFill>
                  <a:srgbClr val="272AD8"/>
                </a:solidFill>
              </a:rPr>
              <a:t>10</a:t>
            </a:r>
            <a:r>
              <a:t>] = {</a:t>
            </a:r>
            <a:r>
              <a:rPr>
                <a:solidFill>
                  <a:srgbClr val="272AD8"/>
                </a:solidFill>
              </a:rPr>
              <a:t>2</a:t>
            </a:r>
            <a:r>
              <a:t>,</a:t>
            </a:r>
            <a:r>
              <a:rPr>
                <a:solidFill>
                  <a:srgbClr val="272AD8"/>
                </a:solidFill>
              </a:rPr>
              <a:t>3</a:t>
            </a:r>
            <a:r>
              <a:t>,</a:t>
            </a:r>
            <a:r>
              <a:rPr>
                <a:solidFill>
                  <a:srgbClr val="272AD8"/>
                </a:solidFill>
              </a:rPr>
              <a:t>5</a:t>
            </a:r>
            <a:r>
              <a:t>,</a:t>
            </a:r>
            <a:r>
              <a:rPr>
                <a:solidFill>
                  <a:srgbClr val="272AD8"/>
                </a:solidFill>
              </a:rPr>
              <a:t>7</a:t>
            </a:r>
            <a:r>
              <a:t>,</a:t>
            </a:r>
            <a:r>
              <a:rPr>
                <a:solidFill>
                  <a:srgbClr val="272AD8"/>
                </a:solidFill>
              </a:rPr>
              <a:t>11</a:t>
            </a:r>
            <a:r>
              <a:t>};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703DAA"/>
                </a:solidFill>
              </a:rPr>
              <a:t>cout</a:t>
            </a:r>
            <a:r>
              <a:t> &lt;&lt; </a:t>
            </a:r>
            <a:r>
              <a:rPr>
                <a:solidFill>
                  <a:srgbClr val="D12F1B"/>
                </a:solidFill>
              </a:rPr>
              <a:t>"Sum is "</a:t>
            </a:r>
            <a:r>
              <a:t> &lt;&lt; </a:t>
            </a:r>
            <a:r>
              <a:rPr>
                <a:solidFill>
                  <a:srgbClr val="31595D"/>
                </a:solidFill>
              </a:rPr>
              <a:t>sum</a:t>
            </a:r>
            <a:r>
              <a:t>(numbers, </a:t>
            </a:r>
            <a:r>
              <a:rPr>
                <a:solidFill>
                  <a:srgbClr val="272AD8"/>
                </a:solidFill>
              </a:rPr>
              <a:t>10</a:t>
            </a:r>
            <a:r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return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272AD8"/>
                </a:solidFill>
              </a:rPr>
              <a:t>0</a:t>
            </a:r>
            <a:r>
              <a:rPr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  <p:sp>
        <p:nvSpPr>
          <p:cNvPr id="198" name="Shape 198"/>
          <p:cNvSpPr/>
          <p:nvPr/>
        </p:nvSpPr>
        <p:spPr>
          <a:xfrm>
            <a:off x="4798057" y="2856518"/>
            <a:ext cx="544770" cy="370325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2665065" y="2231363"/>
            <a:ext cx="302647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dirty="0"/>
              <a:t>call by </a:t>
            </a:r>
            <a:r>
              <a:rPr lang="en-US" dirty="0"/>
              <a:t>pointer</a:t>
            </a:r>
            <a:endParaRPr dirty="0"/>
          </a:p>
        </p:txBody>
      </p:sp>
      <p:sp>
        <p:nvSpPr>
          <p:cNvPr id="200" name="Shape 200"/>
          <p:cNvSpPr/>
          <p:nvPr/>
        </p:nvSpPr>
        <p:spPr>
          <a:xfrm flipH="1">
            <a:off x="7951377" y="2855490"/>
            <a:ext cx="359524" cy="359524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6749618" y="2235807"/>
            <a:ext cx="268056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t>call by value</a:t>
            </a:r>
          </a:p>
        </p:txBody>
      </p:sp>
    </p:spTree>
    <p:extLst>
      <p:ext uri="{BB962C8B-B14F-4D97-AF65-F5344CB8AC3E}">
        <p14:creationId xmlns:p14="http://schemas.microsoft.com/office/powerpoint/2010/main" val="254959639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title"/>
          </p:nvPr>
        </p:nvSpPr>
        <p:spPr>
          <a:xfrm>
            <a:off x="952500" y="38100"/>
            <a:ext cx="11099801" cy="2159000"/>
          </a:xfrm>
          <a:prstGeom prst="rect">
            <a:avLst/>
          </a:prstGeom>
        </p:spPr>
        <p:txBody>
          <a:bodyPr/>
          <a:lstStyle/>
          <a:p>
            <a:r>
              <a:t>Call by reference</a:t>
            </a:r>
          </a:p>
        </p:txBody>
      </p:sp>
      <p:sp>
        <p:nvSpPr>
          <p:cNvPr id="204" name="Shape 2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1207617" y="2165350"/>
            <a:ext cx="38331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t>Variable reference</a:t>
            </a:r>
          </a:p>
        </p:txBody>
      </p:sp>
      <p:sp>
        <p:nvSpPr>
          <p:cNvPr id="206" name="Shape 206"/>
          <p:cNvSpPr/>
          <p:nvPr/>
        </p:nvSpPr>
        <p:spPr>
          <a:xfrm>
            <a:off x="1574719" y="3238499"/>
            <a:ext cx="9855362" cy="467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void</a:t>
            </a:r>
            <a:r>
              <a:rPr dirty="0"/>
              <a:t> sum(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numbers[],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size,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&amp;result)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for</a:t>
            </a:r>
            <a:r>
              <a:rPr dirty="0"/>
              <a:t> (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=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 </a:t>
            </a:r>
            <a:r>
              <a:rPr dirty="0" err="1"/>
              <a:t>i</a:t>
            </a:r>
            <a:r>
              <a:rPr dirty="0"/>
              <a:t>&lt;size; </a:t>
            </a:r>
            <a:r>
              <a:rPr dirty="0" err="1"/>
              <a:t>i</a:t>
            </a:r>
            <a:r>
              <a:rPr dirty="0"/>
              <a:t>++)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    result += numbers[</a:t>
            </a:r>
            <a:r>
              <a:rPr dirty="0" err="1"/>
              <a:t>i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 dirty="0"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main(){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numbers[</a:t>
            </a:r>
            <a:r>
              <a:rPr dirty="0">
                <a:solidFill>
                  <a:srgbClr val="272AD8"/>
                </a:solidFill>
              </a:rPr>
              <a:t>10</a:t>
            </a:r>
            <a:r>
              <a:rPr dirty="0"/>
              <a:t>] = {</a:t>
            </a:r>
            <a:r>
              <a:rPr dirty="0">
                <a:solidFill>
                  <a:srgbClr val="272AD8"/>
                </a:solidFill>
              </a:rPr>
              <a:t>2</a:t>
            </a:r>
            <a:r>
              <a:rPr dirty="0"/>
              <a:t>,</a:t>
            </a:r>
            <a:r>
              <a:rPr dirty="0">
                <a:solidFill>
                  <a:srgbClr val="272AD8"/>
                </a:solidFill>
              </a:rPr>
              <a:t>3</a:t>
            </a:r>
            <a:r>
              <a:rPr dirty="0"/>
              <a:t>,</a:t>
            </a:r>
            <a:r>
              <a:rPr dirty="0">
                <a:solidFill>
                  <a:srgbClr val="272AD8"/>
                </a:solidFill>
              </a:rPr>
              <a:t>5</a:t>
            </a:r>
            <a:r>
              <a:rPr dirty="0"/>
              <a:t>,</a:t>
            </a:r>
            <a:r>
              <a:rPr dirty="0">
                <a:solidFill>
                  <a:srgbClr val="272AD8"/>
                </a:solidFill>
              </a:rPr>
              <a:t>7</a:t>
            </a:r>
            <a:r>
              <a:rPr dirty="0"/>
              <a:t>,</a:t>
            </a:r>
            <a:r>
              <a:rPr dirty="0">
                <a:solidFill>
                  <a:srgbClr val="272AD8"/>
                </a:solidFill>
              </a:rPr>
              <a:t>11</a:t>
            </a:r>
            <a:r>
              <a:rPr dirty="0"/>
              <a:t>};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result =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31595D"/>
                </a:solidFill>
              </a:rPr>
              <a:t>sum</a:t>
            </a:r>
            <a:r>
              <a:rPr dirty="0"/>
              <a:t>(numbers, </a:t>
            </a:r>
            <a:r>
              <a:rPr dirty="0">
                <a:solidFill>
                  <a:srgbClr val="272AD8"/>
                </a:solidFill>
              </a:rPr>
              <a:t>10</a:t>
            </a:r>
            <a:r>
              <a:rPr dirty="0"/>
              <a:t>, result);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>
                <a:solidFill>
                  <a:srgbClr val="703DAA"/>
                </a:solidFill>
              </a:rPr>
              <a:t>cout</a:t>
            </a:r>
            <a:r>
              <a:rPr dirty="0"/>
              <a:t> &lt;&lt; </a:t>
            </a:r>
            <a:r>
              <a:rPr dirty="0">
                <a:solidFill>
                  <a:srgbClr val="D12F1B"/>
                </a:solidFill>
              </a:rPr>
              <a:t>"Sum is "</a:t>
            </a:r>
            <a:r>
              <a:rPr dirty="0"/>
              <a:t> &lt;&lt; result;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return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  <p:sp>
        <p:nvSpPr>
          <p:cNvPr id="207" name="Shape 207"/>
          <p:cNvSpPr/>
          <p:nvPr/>
        </p:nvSpPr>
        <p:spPr>
          <a:xfrm>
            <a:off x="5963113" y="3109132"/>
            <a:ext cx="2357041" cy="598786"/>
          </a:xfrm>
          <a:prstGeom prst="roundRect">
            <a:avLst>
              <a:gd name="adj" fmla="val 31814"/>
            </a:avLst>
          </a:prstGeom>
          <a:ln w="25400">
            <a:solidFill>
              <a:schemeClr val="accent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4365162" y="6270917"/>
            <a:ext cx="1572965" cy="598786"/>
          </a:xfrm>
          <a:prstGeom prst="roundRect">
            <a:avLst>
              <a:gd name="adj" fmla="val 31814"/>
            </a:avLst>
          </a:prstGeom>
          <a:ln w="25400">
            <a:solidFill>
              <a:schemeClr val="accent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6776908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Prototypes</a:t>
            </a:r>
          </a:p>
        </p:txBody>
      </p:sp>
      <p:sp>
        <p:nvSpPr>
          <p:cNvPr id="211" name="Shape 2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1574719" y="2158999"/>
            <a:ext cx="9855362" cy="543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void</a:t>
            </a:r>
            <a:r>
              <a:t> sum(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numbers[],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size,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&amp;result);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int</a:t>
            </a:r>
            <a:r>
              <a:t> main(){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</a:t>
            </a:r>
            <a:r>
              <a:rPr>
                <a:solidFill>
                  <a:srgbClr val="272AD8"/>
                </a:solidFill>
              </a:rPr>
              <a:t>10</a:t>
            </a:r>
            <a:r>
              <a:t>] = {</a:t>
            </a:r>
            <a:r>
              <a:rPr>
                <a:solidFill>
                  <a:srgbClr val="272AD8"/>
                </a:solidFill>
              </a:rPr>
              <a:t>2</a:t>
            </a:r>
            <a:r>
              <a:t>,</a:t>
            </a:r>
            <a:r>
              <a:rPr>
                <a:solidFill>
                  <a:srgbClr val="272AD8"/>
                </a:solidFill>
              </a:rPr>
              <a:t>3</a:t>
            </a:r>
            <a:r>
              <a:t>,</a:t>
            </a:r>
            <a:r>
              <a:rPr>
                <a:solidFill>
                  <a:srgbClr val="272AD8"/>
                </a:solidFill>
              </a:rPr>
              <a:t>5</a:t>
            </a:r>
            <a:r>
              <a:t>,</a:t>
            </a:r>
            <a:r>
              <a:rPr>
                <a:solidFill>
                  <a:srgbClr val="272AD8"/>
                </a:solidFill>
              </a:rPr>
              <a:t>7</a:t>
            </a:r>
            <a:r>
              <a:t>,</a:t>
            </a:r>
            <a:r>
              <a:rPr>
                <a:solidFill>
                  <a:srgbClr val="272AD8"/>
                </a:solidFill>
              </a:rPr>
              <a:t>11</a:t>
            </a:r>
            <a:r>
              <a:t>};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result = </a:t>
            </a:r>
            <a:r>
              <a:rPr>
                <a:solidFill>
                  <a:srgbClr val="272AD8"/>
                </a:solidFill>
              </a:rPr>
              <a:t>0</a:t>
            </a:r>
            <a: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31595D"/>
                </a:solidFill>
              </a:rPr>
              <a:t>sum</a:t>
            </a:r>
            <a:r>
              <a:t>(numbers, </a:t>
            </a:r>
            <a:r>
              <a:rPr>
                <a:solidFill>
                  <a:srgbClr val="272AD8"/>
                </a:solidFill>
              </a:rPr>
              <a:t>10</a:t>
            </a:r>
            <a:r>
              <a:t>, result);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703DAA"/>
                </a:solidFill>
              </a:rPr>
              <a:t>cout</a:t>
            </a:r>
            <a:r>
              <a:t> &lt;&lt; </a:t>
            </a:r>
            <a:r>
              <a:rPr>
                <a:solidFill>
                  <a:srgbClr val="D12F1B"/>
                </a:solidFill>
              </a:rPr>
              <a:t>"Sum is "</a:t>
            </a:r>
            <a:r>
              <a:t> &lt;&lt; result;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return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272AD8"/>
                </a:solidFill>
              </a:rPr>
              <a:t>0</a:t>
            </a:r>
            <a:r>
              <a:rPr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>
                <a:solidFill>
                  <a:srgbClr val="BB2CA2"/>
                </a:solidFill>
              </a:rPr>
              <a:t>void</a:t>
            </a:r>
            <a:r>
              <a:t> sum(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numbers[],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size, 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&amp;result)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</a:t>
            </a:r>
            <a:r>
              <a:rPr>
                <a:solidFill>
                  <a:srgbClr val="BB2CA2"/>
                </a:solidFill>
              </a:rPr>
              <a:t>for</a:t>
            </a:r>
            <a:r>
              <a:t> (</a:t>
            </a:r>
            <a:r>
              <a:rPr>
                <a:solidFill>
                  <a:srgbClr val="BB2CA2"/>
                </a:solidFill>
              </a:rPr>
              <a:t>int</a:t>
            </a:r>
            <a:r>
              <a:t> i=</a:t>
            </a:r>
            <a:r>
              <a:rPr>
                <a:solidFill>
                  <a:srgbClr val="272AD8"/>
                </a:solidFill>
              </a:rPr>
              <a:t>0</a:t>
            </a:r>
            <a:r>
              <a:t>; i&lt;size; i++)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        result += numbers[i];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04190689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Classes and objects</a:t>
            </a:r>
          </a:p>
        </p:txBody>
      </p:sp>
      <p:sp>
        <p:nvSpPr>
          <p:cNvPr id="215" name="Shape 2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211227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Declaration</a:t>
            </a:r>
          </a:p>
        </p:txBody>
      </p:sp>
      <p:sp>
        <p:nvSpPr>
          <p:cNvPr id="218" name="Shape 2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3860886" y="2624901"/>
            <a:ext cx="5913478" cy="4503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class</a:t>
            </a:r>
            <a:r>
              <a:rPr dirty="0"/>
              <a:t> </a:t>
            </a:r>
            <a:r>
              <a:rPr lang="en-US" dirty="0"/>
              <a:t>S</a:t>
            </a:r>
            <a:r>
              <a:rPr dirty="0"/>
              <a:t>tudent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{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private</a:t>
            </a:r>
            <a:r>
              <a:rPr dirty="0">
                <a:solidFill>
                  <a:srgbClr val="000000"/>
                </a:solidFill>
              </a:rPr>
              <a:t>: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</a:t>
            </a:r>
            <a:r>
              <a:rPr lang="en-US" dirty="0"/>
              <a:t>gender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id;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public</a:t>
            </a:r>
            <a:r>
              <a:rPr dirty="0">
                <a:solidFill>
                  <a:srgbClr val="000000"/>
                </a:solidFill>
              </a:rPr>
              <a:t>: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</a:t>
            </a:r>
            <a:r>
              <a:rPr dirty="0" err="1"/>
              <a:t>get_</a:t>
            </a:r>
            <a:r>
              <a:rPr lang="en-US" dirty="0" err="1"/>
              <a:t>gender</a:t>
            </a:r>
            <a:r>
              <a:rPr dirty="0"/>
              <a:t>();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void</a:t>
            </a:r>
            <a:r>
              <a:rPr dirty="0"/>
              <a:t> </a:t>
            </a:r>
            <a:r>
              <a:rPr dirty="0" err="1"/>
              <a:t>set_</a:t>
            </a:r>
            <a:r>
              <a:rPr lang="en-US" dirty="0" err="1"/>
              <a:t>gender</a:t>
            </a:r>
            <a:r>
              <a:rPr dirty="0"/>
              <a:t>(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get_id</a:t>
            </a:r>
            <a:r>
              <a:rPr dirty="0"/>
              <a:t>();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void</a:t>
            </a:r>
            <a:r>
              <a:rPr dirty="0"/>
              <a:t> </a:t>
            </a:r>
            <a:r>
              <a:rPr dirty="0" err="1"/>
              <a:t>set_id</a:t>
            </a:r>
            <a:r>
              <a:rPr dirty="0"/>
              <a:t>(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34228478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Method definition</a:t>
            </a:r>
          </a:p>
        </p:txBody>
      </p:sp>
      <p:sp>
        <p:nvSpPr>
          <p:cNvPr id="222" name="Shape 2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223" name="Shape 223"/>
          <p:cNvSpPr/>
          <p:nvPr/>
        </p:nvSpPr>
        <p:spPr>
          <a:xfrm>
            <a:off x="3662089" y="1755012"/>
            <a:ext cx="5512728" cy="3703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/>
              <a:t>::</a:t>
            </a:r>
            <a:r>
              <a:rPr dirty="0" err="1"/>
              <a:t>get_id</a:t>
            </a:r>
            <a:r>
              <a:rPr dirty="0"/>
              <a:t>()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{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return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4F8187"/>
                </a:solidFill>
              </a:rPr>
              <a:t>id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 dirty="0"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void</a:t>
            </a:r>
            <a:r>
              <a:rPr dirty="0"/>
              <a:t> </a:t>
            </a: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/>
              <a:t>::</a:t>
            </a:r>
            <a:r>
              <a:rPr dirty="0" err="1"/>
              <a:t>set_id</a:t>
            </a:r>
            <a:r>
              <a:rPr dirty="0"/>
              <a:t>(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4F8187"/>
                </a:solidFill>
              </a:rPr>
              <a:t>id</a:t>
            </a:r>
            <a:r>
              <a:rPr dirty="0"/>
              <a:t> = </a:t>
            </a:r>
            <a:r>
              <a:rPr dirty="0" err="1"/>
              <a:t>i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  <p:sp>
        <p:nvSpPr>
          <p:cNvPr id="224" name="Shape 224"/>
          <p:cNvSpPr/>
          <p:nvPr/>
        </p:nvSpPr>
        <p:spPr>
          <a:xfrm>
            <a:off x="878929" y="5860345"/>
            <a:ext cx="11123238" cy="2903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main(){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/>
              <a:t> Helen;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/>
              <a:t>Helen.</a:t>
            </a:r>
            <a:r>
              <a:rPr dirty="0" err="1">
                <a:solidFill>
                  <a:srgbClr val="31595D"/>
                </a:solidFill>
              </a:rPr>
              <a:t>set_id</a:t>
            </a:r>
            <a:r>
              <a:rPr dirty="0"/>
              <a:t>(</a:t>
            </a:r>
            <a:r>
              <a:rPr dirty="0">
                <a:solidFill>
                  <a:srgbClr val="272AD8"/>
                </a:solidFill>
              </a:rPr>
              <a:t>50001111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/>
              <a:t>Helen.</a:t>
            </a:r>
            <a:r>
              <a:rPr dirty="0" err="1">
                <a:solidFill>
                  <a:srgbClr val="31595D"/>
                </a:solidFill>
              </a:rPr>
              <a:t>set_</a:t>
            </a:r>
            <a:r>
              <a:rPr lang="en-US" dirty="0" err="1">
                <a:solidFill>
                  <a:srgbClr val="31595D"/>
                </a:solidFill>
              </a:rPr>
              <a:t>gender</a:t>
            </a:r>
            <a:r>
              <a:rPr dirty="0"/>
              <a:t>(</a:t>
            </a:r>
            <a:r>
              <a:rPr dirty="0">
                <a:solidFill>
                  <a:srgbClr val="272AD8"/>
                </a:solidFill>
              </a:rPr>
              <a:t>'F'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 err="1">
                <a:solidFill>
                  <a:srgbClr val="703DAA"/>
                </a:solidFill>
              </a:rPr>
              <a:t>cout</a:t>
            </a:r>
            <a:r>
              <a:rPr dirty="0">
                <a:solidFill>
                  <a:srgbClr val="000000"/>
                </a:solidFill>
              </a:rPr>
              <a:t> &lt;&lt; </a:t>
            </a:r>
            <a:r>
              <a:rPr dirty="0"/>
              <a:t>"Helen's ID is "</a:t>
            </a:r>
            <a:r>
              <a:rPr dirty="0">
                <a:solidFill>
                  <a:srgbClr val="000000"/>
                </a:solidFill>
              </a:rPr>
              <a:t> &lt;&lt; </a:t>
            </a:r>
            <a:r>
              <a:rPr dirty="0" err="1">
                <a:solidFill>
                  <a:srgbClr val="000000"/>
                </a:solidFill>
              </a:rPr>
              <a:t>Helen.</a:t>
            </a:r>
            <a:r>
              <a:rPr dirty="0" err="1">
                <a:solidFill>
                  <a:srgbClr val="31595D"/>
                </a:solidFill>
              </a:rPr>
              <a:t>get_id</a:t>
            </a:r>
            <a:r>
              <a:rPr dirty="0">
                <a:solidFill>
                  <a:srgbClr val="000000"/>
                </a:solidFill>
              </a:rPr>
              <a:t>() &lt;&lt; </a:t>
            </a:r>
            <a:r>
              <a:rPr dirty="0" err="1">
                <a:solidFill>
                  <a:srgbClr val="3D1D81"/>
                </a:solidFill>
              </a:rPr>
              <a:t>endl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return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20200396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Objects</a:t>
            </a:r>
          </a:p>
        </p:txBody>
      </p:sp>
      <p:sp>
        <p:nvSpPr>
          <p:cNvPr id="227" name="Shape 2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985088" y="1758950"/>
            <a:ext cx="430362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t>object assignment =</a:t>
            </a:r>
          </a:p>
        </p:txBody>
      </p:sp>
      <p:sp>
        <p:nvSpPr>
          <p:cNvPr id="229" name="Shape 229"/>
          <p:cNvSpPr/>
          <p:nvPr/>
        </p:nvSpPr>
        <p:spPr>
          <a:xfrm>
            <a:off x="2369908" y="2624901"/>
            <a:ext cx="8117607" cy="4503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main(){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/>
              <a:t> Helen, </a:t>
            </a:r>
            <a:r>
              <a:rPr dirty="0" err="1"/>
              <a:t>best_student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/>
              <a:t>Helen.</a:t>
            </a:r>
            <a:r>
              <a:rPr dirty="0" err="1">
                <a:solidFill>
                  <a:srgbClr val="31595D"/>
                </a:solidFill>
              </a:rPr>
              <a:t>set_id</a:t>
            </a:r>
            <a:r>
              <a:rPr dirty="0"/>
              <a:t>(</a:t>
            </a:r>
            <a:r>
              <a:rPr dirty="0">
                <a:solidFill>
                  <a:srgbClr val="272AD8"/>
                </a:solidFill>
              </a:rPr>
              <a:t>50001111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/>
              <a:t>Helen.</a:t>
            </a:r>
            <a:r>
              <a:rPr dirty="0" err="1">
                <a:solidFill>
                  <a:srgbClr val="31595D"/>
                </a:solidFill>
              </a:rPr>
              <a:t>set_</a:t>
            </a:r>
            <a:r>
              <a:rPr lang="en-US" dirty="0" err="1">
                <a:solidFill>
                  <a:srgbClr val="31595D"/>
                </a:solidFill>
              </a:rPr>
              <a:t>gender</a:t>
            </a:r>
            <a:r>
              <a:rPr dirty="0"/>
              <a:t>(</a:t>
            </a:r>
            <a:r>
              <a:rPr dirty="0">
                <a:solidFill>
                  <a:srgbClr val="272AD8"/>
                </a:solidFill>
              </a:rPr>
              <a:t>‘F'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 dirty="0"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/>
              <a:t>best_student</a:t>
            </a:r>
            <a:r>
              <a:rPr dirty="0"/>
              <a:t> = Helen;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 dirty="0"/>
          </a:p>
          <a:p>
            <a:pPr algn="l" defTabSz="457200">
              <a:tabLst>
                <a:tab pos="419100" algn="l"/>
              </a:tabLst>
              <a:defRPr sz="26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 err="1">
                <a:solidFill>
                  <a:srgbClr val="703DAA"/>
                </a:solidFill>
              </a:rPr>
              <a:t>cout</a:t>
            </a:r>
            <a:r>
              <a:rPr dirty="0">
                <a:solidFill>
                  <a:srgbClr val="000000"/>
                </a:solidFill>
              </a:rPr>
              <a:t> &lt;&lt; </a:t>
            </a:r>
            <a:r>
              <a:rPr dirty="0"/>
              <a:t>"The best student's ID is "</a:t>
            </a:r>
            <a:r>
              <a:rPr dirty="0">
                <a:solidFill>
                  <a:srgbClr val="000000"/>
                </a:solidFill>
              </a:rPr>
              <a:t> 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&lt;&lt; </a:t>
            </a:r>
            <a:r>
              <a:rPr dirty="0" err="1">
                <a:solidFill>
                  <a:srgbClr val="000000"/>
                </a:solidFill>
              </a:rPr>
              <a:t>best_student.</a:t>
            </a:r>
            <a:r>
              <a:rPr dirty="0" err="1">
                <a:solidFill>
                  <a:srgbClr val="31595D"/>
                </a:solidFill>
              </a:rPr>
              <a:t>get_id</a:t>
            </a:r>
            <a:r>
              <a:rPr dirty="0">
                <a:solidFill>
                  <a:srgbClr val="000000"/>
                </a:solidFill>
              </a:rPr>
              <a:t>() &lt;&lt; </a:t>
            </a:r>
            <a:r>
              <a:rPr dirty="0" err="1">
                <a:solidFill>
                  <a:srgbClr val="3D1D81"/>
                </a:solidFill>
              </a:rPr>
              <a:t>endl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return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  <p:sp>
        <p:nvSpPr>
          <p:cNvPr id="230" name="Shape 230"/>
          <p:cNvSpPr/>
          <p:nvPr/>
        </p:nvSpPr>
        <p:spPr>
          <a:xfrm>
            <a:off x="3096207" y="4577407"/>
            <a:ext cx="4278224" cy="598786"/>
          </a:xfrm>
          <a:prstGeom prst="roundRect">
            <a:avLst>
              <a:gd name="adj" fmla="val 31814"/>
            </a:avLst>
          </a:prstGeom>
          <a:ln w="25400">
            <a:solidFill>
              <a:schemeClr val="accent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922323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14293-AA63-F448-8C8A-F11CDCB26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Array of Objects</a:t>
            </a:r>
            <a:endParaRPr lang="en-US" dirty="0"/>
          </a:p>
        </p:txBody>
      </p:sp>
      <p:sp>
        <p:nvSpPr>
          <p:cNvPr id="3" name="Shape 229">
            <a:extLst>
              <a:ext uri="{FF2B5EF4-FFF2-40B4-BE49-F238E27FC236}">
                <a16:creationId xmlns:a16="http://schemas.microsoft.com/office/drawing/2014/main" id="{8CD7846D-709A-0C43-890B-E3E885D2076C}"/>
              </a:ext>
            </a:extLst>
          </p:cNvPr>
          <p:cNvSpPr/>
          <p:nvPr/>
        </p:nvSpPr>
        <p:spPr>
          <a:xfrm>
            <a:off x="1336975" y="3331752"/>
            <a:ext cx="9842438" cy="6104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chemeClr val="tx1"/>
                </a:solidFill>
              </a:rPr>
              <a:t>…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chemeClr val="tx1"/>
                </a:solidFill>
              </a:rPr>
              <a:t>Triangle </a:t>
            </a:r>
            <a:r>
              <a:rPr lang="en-US" dirty="0" err="1">
                <a:solidFill>
                  <a:schemeClr val="tx1"/>
                </a:solidFill>
              </a:rPr>
              <a:t>arr</a:t>
            </a:r>
            <a:r>
              <a:rPr lang="en-US" dirty="0">
                <a:solidFill>
                  <a:schemeClr val="tx1"/>
                </a:solidFill>
              </a:rPr>
              <a:t>[N];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chemeClr val="tx1"/>
                </a:solidFill>
              </a:rPr>
              <a:t>…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 lang="en-US" dirty="0">
              <a:solidFill>
                <a:schemeClr val="tx1"/>
              </a:solidFill>
            </a:endParaRP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rgbClr val="FF0000"/>
                </a:solidFill>
              </a:rPr>
              <a:t>Triangle temp;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 lang="en-US" dirty="0"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for (int j=0; j&lt;N-1; </a:t>
            </a:r>
            <a:r>
              <a:rPr lang="en-HK" dirty="0" err="1"/>
              <a:t>j++</a:t>
            </a:r>
            <a:r>
              <a:rPr lang="en-HK" dirty="0"/>
              <a:t>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for (int k=N-1; k&gt;j; k--)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if (</a:t>
            </a:r>
            <a:r>
              <a:rPr lang="en-HK" dirty="0" err="1"/>
              <a:t>arr</a:t>
            </a:r>
            <a:r>
              <a:rPr lang="en-HK" dirty="0"/>
              <a:t>[k-1]</a:t>
            </a:r>
            <a:r>
              <a:rPr lang="en-HK" dirty="0">
                <a:solidFill>
                  <a:srgbClr val="FF0000"/>
                </a:solidFill>
              </a:rPr>
              <a:t>.</a:t>
            </a:r>
            <a:r>
              <a:rPr lang="en-HK" dirty="0" err="1">
                <a:solidFill>
                  <a:srgbClr val="FF0000"/>
                </a:solidFill>
              </a:rPr>
              <a:t>getArea</a:t>
            </a:r>
            <a:r>
              <a:rPr lang="en-HK" dirty="0">
                <a:solidFill>
                  <a:srgbClr val="FF0000"/>
                </a:solidFill>
              </a:rPr>
              <a:t>()</a:t>
            </a:r>
            <a:r>
              <a:rPr lang="en-HK" dirty="0"/>
              <a:t> &gt; </a:t>
            </a:r>
            <a:r>
              <a:rPr lang="en-HK" dirty="0" err="1"/>
              <a:t>arr</a:t>
            </a:r>
            <a:r>
              <a:rPr lang="en-HK" dirty="0"/>
              <a:t>[k]</a:t>
            </a:r>
            <a:r>
              <a:rPr lang="en-HK" dirty="0">
                <a:solidFill>
                  <a:srgbClr val="FF0000"/>
                </a:solidFill>
              </a:rPr>
              <a:t>.</a:t>
            </a:r>
            <a:r>
              <a:rPr lang="en-HK" dirty="0" err="1">
                <a:solidFill>
                  <a:srgbClr val="FF0000"/>
                </a:solidFill>
              </a:rPr>
              <a:t>getArea</a:t>
            </a:r>
            <a:r>
              <a:rPr lang="en-HK" dirty="0">
                <a:solidFill>
                  <a:srgbClr val="FF0000"/>
                </a:solidFill>
              </a:rPr>
              <a:t>()</a:t>
            </a:r>
            <a:r>
              <a:rPr lang="en-HK" dirty="0"/>
              <a:t>) 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	temp = </a:t>
            </a:r>
            <a:r>
              <a:rPr lang="en-HK" dirty="0" err="1"/>
              <a:t>arr</a:t>
            </a:r>
            <a:r>
              <a:rPr lang="en-HK" dirty="0"/>
              <a:t>[k-1];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	</a:t>
            </a:r>
            <a:r>
              <a:rPr lang="en-HK" dirty="0" err="1"/>
              <a:t>arr</a:t>
            </a:r>
            <a:r>
              <a:rPr lang="en-HK" dirty="0"/>
              <a:t>[k-1] = </a:t>
            </a:r>
            <a:r>
              <a:rPr lang="en-HK" dirty="0" err="1"/>
              <a:t>arr</a:t>
            </a:r>
            <a:r>
              <a:rPr lang="en-HK" dirty="0"/>
              <a:t>[k];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	</a:t>
            </a:r>
            <a:r>
              <a:rPr lang="en-HK" dirty="0" err="1"/>
              <a:t>arr</a:t>
            </a:r>
            <a:r>
              <a:rPr lang="en-HK" dirty="0"/>
              <a:t>[k] = temp;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}</a:t>
            </a:r>
            <a:endParaRPr dirty="0"/>
          </a:p>
        </p:txBody>
      </p:sp>
      <p:sp>
        <p:nvSpPr>
          <p:cNvPr id="4" name="Shape 229">
            <a:extLst>
              <a:ext uri="{FF2B5EF4-FFF2-40B4-BE49-F238E27FC236}">
                <a16:creationId xmlns:a16="http://schemas.microsoft.com/office/drawing/2014/main" id="{068EC704-AAAC-9E4F-8AB1-07522B78A3CE}"/>
              </a:ext>
            </a:extLst>
          </p:cNvPr>
          <p:cNvSpPr/>
          <p:nvPr/>
        </p:nvSpPr>
        <p:spPr>
          <a:xfrm>
            <a:off x="8056440" y="1998603"/>
            <a:ext cx="4432304" cy="3303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rgbClr val="BB2CA2"/>
                </a:solidFill>
              </a:rPr>
              <a:t>class</a:t>
            </a:r>
            <a:r>
              <a:rPr dirty="0"/>
              <a:t> </a:t>
            </a:r>
            <a:r>
              <a:rPr lang="en-US" dirty="0"/>
              <a:t>Triangle </a:t>
            </a:r>
            <a:r>
              <a:rPr dirty="0"/>
              <a:t>{</a:t>
            </a:r>
            <a:endParaRPr lang="en-US" dirty="0"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private: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int s1, s2, s3;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double area;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public: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double </a:t>
            </a:r>
            <a:r>
              <a:rPr lang="en-HK" dirty="0" err="1">
                <a:solidFill>
                  <a:srgbClr val="C00000"/>
                </a:solidFill>
              </a:rPr>
              <a:t>getArea</a:t>
            </a:r>
            <a:r>
              <a:rPr lang="en-HK" dirty="0">
                <a:solidFill>
                  <a:srgbClr val="C00000"/>
                </a:solidFill>
              </a:rPr>
              <a:t>()</a:t>
            </a:r>
            <a:r>
              <a:rPr lang="en-HK"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HK" dirty="0"/>
              <a:t>			…</a:t>
            </a:r>
            <a:endParaRPr dirty="0"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  <a:r>
              <a:rPr lang="en-US" dirty="0"/>
              <a:t>;</a:t>
            </a:r>
            <a:endParaRPr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EB98005-76E6-4B44-AAE0-B20C7F57C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0" y="7229332"/>
            <a:ext cx="3009900" cy="2006600"/>
          </a:xfrm>
          <a:prstGeom prst="rect">
            <a:avLst/>
          </a:prstGeom>
        </p:spPr>
      </p:pic>
      <p:sp>
        <p:nvSpPr>
          <p:cNvPr id="7" name="Shape 242">
            <a:extLst>
              <a:ext uri="{FF2B5EF4-FFF2-40B4-BE49-F238E27FC236}">
                <a16:creationId xmlns:a16="http://schemas.microsoft.com/office/drawing/2014/main" id="{17DB4BD0-45ED-2B4C-A212-FFD49287F78D}"/>
              </a:ext>
            </a:extLst>
          </p:cNvPr>
          <p:cNvSpPr/>
          <p:nvPr/>
        </p:nvSpPr>
        <p:spPr>
          <a:xfrm>
            <a:off x="8056440" y="5511648"/>
            <a:ext cx="4711226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rPr lang="en-US" dirty="0"/>
              <a:t>Depends on the problems</a:t>
            </a:r>
            <a:endParaRPr dirty="0"/>
          </a:p>
        </p:txBody>
      </p:sp>
      <p:sp>
        <p:nvSpPr>
          <p:cNvPr id="8" name="Shape 186">
            <a:extLst>
              <a:ext uri="{FF2B5EF4-FFF2-40B4-BE49-F238E27FC236}">
                <a16:creationId xmlns:a16="http://schemas.microsoft.com/office/drawing/2014/main" id="{7954025F-B53A-3D43-9421-2B6DF1170583}"/>
              </a:ext>
            </a:extLst>
          </p:cNvPr>
          <p:cNvSpPr/>
          <p:nvPr/>
        </p:nvSpPr>
        <p:spPr>
          <a:xfrm flipH="1">
            <a:off x="7399866" y="6065148"/>
            <a:ext cx="1269999" cy="50270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5411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Constructors</a:t>
            </a:r>
          </a:p>
        </p:txBody>
      </p:sp>
      <p:sp>
        <p:nvSpPr>
          <p:cNvPr id="234" name="Shape 2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952500" y="2006600"/>
            <a:ext cx="11099800" cy="206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444500" indent="-444500" algn="l">
              <a:spcBef>
                <a:spcPts val="4200"/>
              </a:spcBef>
              <a:buSzPct val="75000"/>
              <a:buChar char="•"/>
              <a:defRPr sz="4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The default is there, when there is no user-defined constructor. The default constructor just creates the variables and the object.</a:t>
            </a:r>
          </a:p>
        </p:txBody>
      </p:sp>
      <p:sp>
        <p:nvSpPr>
          <p:cNvPr id="236" name="Shape 236"/>
          <p:cNvSpPr/>
          <p:nvPr/>
        </p:nvSpPr>
        <p:spPr>
          <a:xfrm>
            <a:off x="266700" y="4022020"/>
            <a:ext cx="5713102" cy="2903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public</a:t>
            </a:r>
            <a:r>
              <a:rPr dirty="0">
                <a:solidFill>
                  <a:srgbClr val="000000"/>
                </a:solidFill>
              </a:rPr>
              <a:t>: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</a:t>
            </a:r>
            <a:r>
              <a:rPr dirty="0" err="1"/>
              <a:t>get_</a:t>
            </a:r>
            <a:r>
              <a:rPr lang="en-US" dirty="0" err="1"/>
              <a:t>gender</a:t>
            </a:r>
            <a:r>
              <a:rPr dirty="0"/>
              <a:t>();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void</a:t>
            </a:r>
            <a:r>
              <a:rPr dirty="0"/>
              <a:t> </a:t>
            </a:r>
            <a:r>
              <a:rPr dirty="0" err="1"/>
              <a:t>set_</a:t>
            </a:r>
            <a:r>
              <a:rPr lang="en-US" dirty="0" err="1"/>
              <a:t>gender</a:t>
            </a:r>
            <a:r>
              <a:rPr dirty="0"/>
              <a:t>(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get_id</a:t>
            </a:r>
            <a:r>
              <a:rPr dirty="0"/>
              <a:t>();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void</a:t>
            </a:r>
            <a:r>
              <a:rPr dirty="0"/>
              <a:t> </a:t>
            </a:r>
            <a:r>
              <a:rPr dirty="0" err="1"/>
              <a:t>set_id</a:t>
            </a:r>
            <a:r>
              <a:rPr dirty="0"/>
              <a:t>(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lang="en-US" dirty="0"/>
              <a:t>S</a:t>
            </a:r>
            <a:r>
              <a:rPr dirty="0"/>
              <a:t>tudent(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c,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lang="en-US" dirty="0"/>
              <a:t>S</a:t>
            </a:r>
            <a:r>
              <a:rPr dirty="0"/>
              <a:t>tudent();</a:t>
            </a:r>
          </a:p>
        </p:txBody>
      </p:sp>
      <p:sp>
        <p:nvSpPr>
          <p:cNvPr id="237" name="Shape 237"/>
          <p:cNvSpPr/>
          <p:nvPr/>
        </p:nvSpPr>
        <p:spPr>
          <a:xfrm>
            <a:off x="6248400" y="3971101"/>
            <a:ext cx="6314229" cy="4503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/>
              <a:t>::</a:t>
            </a:r>
            <a:r>
              <a:rPr lang="en-US" dirty="0"/>
              <a:t>S</a:t>
            </a:r>
            <a:r>
              <a:rPr dirty="0"/>
              <a:t>tudent(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c,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i)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lang="en-US" dirty="0">
                <a:solidFill>
                  <a:srgbClr val="4F8187"/>
                </a:solidFill>
              </a:rPr>
              <a:t>gender</a:t>
            </a:r>
            <a:r>
              <a:rPr dirty="0"/>
              <a:t> = c;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4F8187"/>
                </a:solidFill>
              </a:rPr>
              <a:t>id</a:t>
            </a:r>
            <a:r>
              <a:rPr dirty="0"/>
              <a:t> = i;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endParaRPr dirty="0"/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/>
              <a:t>::</a:t>
            </a:r>
            <a:r>
              <a:rPr lang="en-US" dirty="0"/>
              <a:t>S</a:t>
            </a:r>
            <a:r>
              <a:rPr dirty="0"/>
              <a:t>tudent()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{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lang="en-US" dirty="0">
                <a:solidFill>
                  <a:srgbClr val="4F8187"/>
                </a:solidFill>
              </a:rPr>
              <a:t>gender</a:t>
            </a:r>
            <a:r>
              <a:rPr dirty="0"/>
              <a:t> = </a:t>
            </a:r>
            <a:r>
              <a:rPr dirty="0">
                <a:solidFill>
                  <a:srgbClr val="272AD8"/>
                </a:solidFill>
              </a:rPr>
              <a:t>'?'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4F8187"/>
                </a:solidFill>
              </a:rPr>
              <a:t>id</a:t>
            </a:r>
            <a:r>
              <a:rPr dirty="0"/>
              <a:t> =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87995350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Constructors</a:t>
            </a:r>
          </a:p>
        </p:txBody>
      </p:sp>
      <p:sp>
        <p:nvSpPr>
          <p:cNvPr id="240" name="Shape 2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2966299" y="2317016"/>
            <a:ext cx="6915355" cy="3303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main(){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272AD8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>
                <a:solidFill>
                  <a:srgbClr val="000000"/>
                </a:solidFill>
              </a:rPr>
              <a:t> Helen(</a:t>
            </a:r>
            <a:r>
              <a:rPr dirty="0"/>
              <a:t>'F'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/>
              <a:t>50001111</a:t>
            </a:r>
            <a:r>
              <a:rPr dirty="0">
                <a:solidFill>
                  <a:srgbClr val="000000"/>
                </a:solidFill>
              </a:rPr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lang="en-US" dirty="0">
                <a:solidFill>
                  <a:srgbClr val="000000"/>
                </a:solidFill>
              </a:rPr>
              <a:t>S</a:t>
            </a:r>
            <a:r>
              <a:rPr dirty="0"/>
              <a:t>tudent</a:t>
            </a:r>
            <a:r>
              <a:rPr dirty="0">
                <a:solidFill>
                  <a:srgbClr val="000000"/>
                </a:solidFill>
              </a:rPr>
              <a:t> Mike;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>
                <a:solidFill>
                  <a:srgbClr val="703DAA"/>
                </a:solidFill>
              </a:rPr>
              <a:t>cout</a:t>
            </a:r>
            <a:r>
              <a:rPr dirty="0"/>
              <a:t> &lt;&lt; </a:t>
            </a:r>
            <a:r>
              <a:rPr dirty="0" err="1"/>
              <a:t>Mike.</a:t>
            </a:r>
            <a:r>
              <a:rPr dirty="0" err="1">
                <a:solidFill>
                  <a:srgbClr val="31595D"/>
                </a:solidFill>
              </a:rPr>
              <a:t>get_id</a:t>
            </a:r>
            <a:r>
              <a:rPr dirty="0"/>
              <a:t>() &lt;&lt; </a:t>
            </a:r>
            <a:r>
              <a:rPr dirty="0" err="1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Mike = </a:t>
            </a:r>
            <a:r>
              <a:rPr lang="en-US" dirty="0">
                <a:solidFill>
                  <a:srgbClr val="4F8187"/>
                </a:solidFill>
              </a:rPr>
              <a:t>S</a:t>
            </a:r>
            <a:r>
              <a:rPr dirty="0">
                <a:solidFill>
                  <a:srgbClr val="4F8187"/>
                </a:solidFill>
              </a:rPr>
              <a:t>tudent</a:t>
            </a:r>
            <a:r>
              <a:rPr dirty="0"/>
              <a:t>(</a:t>
            </a:r>
            <a:r>
              <a:rPr dirty="0">
                <a:solidFill>
                  <a:srgbClr val="272AD8"/>
                </a:solidFill>
              </a:rPr>
              <a:t>'M'</a:t>
            </a:r>
            <a:r>
              <a:rPr dirty="0"/>
              <a:t>, </a:t>
            </a:r>
            <a:r>
              <a:rPr dirty="0">
                <a:solidFill>
                  <a:srgbClr val="272AD8"/>
                </a:solidFill>
              </a:rPr>
              <a:t>50001113</a:t>
            </a:r>
            <a:r>
              <a:rPr dirty="0"/>
              <a:t>);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 err="1">
                <a:solidFill>
                  <a:srgbClr val="703DAA"/>
                </a:solidFill>
              </a:rPr>
              <a:t>cout</a:t>
            </a:r>
            <a:r>
              <a:rPr dirty="0"/>
              <a:t> &lt;&lt; </a:t>
            </a:r>
            <a:r>
              <a:rPr dirty="0" err="1"/>
              <a:t>Mike.</a:t>
            </a:r>
            <a:r>
              <a:rPr dirty="0" err="1">
                <a:solidFill>
                  <a:srgbClr val="31595D"/>
                </a:solidFill>
              </a:rPr>
              <a:t>get_id</a:t>
            </a:r>
            <a:r>
              <a:rPr dirty="0"/>
              <a:t>() &lt;&lt; </a:t>
            </a:r>
            <a:r>
              <a:rPr dirty="0" err="1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return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}</a:t>
            </a:r>
          </a:p>
        </p:txBody>
      </p:sp>
      <p:sp>
        <p:nvSpPr>
          <p:cNvPr id="242" name="Shape 242"/>
          <p:cNvSpPr/>
          <p:nvPr/>
        </p:nvSpPr>
        <p:spPr>
          <a:xfrm>
            <a:off x="6565900" y="6496049"/>
            <a:ext cx="170467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t>0</a:t>
            </a:r>
          </a:p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t>50001113</a:t>
            </a:r>
          </a:p>
        </p:txBody>
      </p:sp>
      <p:sp>
        <p:nvSpPr>
          <p:cNvPr id="243" name="Shape 243"/>
          <p:cNvSpPr/>
          <p:nvPr/>
        </p:nvSpPr>
        <p:spPr>
          <a:xfrm>
            <a:off x="4311319" y="6604000"/>
            <a:ext cx="151196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306196401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Pointers</a:t>
            </a:r>
          </a:p>
        </p:txBody>
      </p:sp>
      <p:sp>
        <p:nvSpPr>
          <p:cNvPr id="246" name="Shape 2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093395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Basics</a:t>
            </a:r>
          </a:p>
        </p:txBody>
      </p:sp>
      <p:sp>
        <p:nvSpPr>
          <p:cNvPr id="249" name="Shape 2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675822" y="4508500"/>
            <a:ext cx="4885433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*p1;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c = </a:t>
            </a:r>
            <a:r>
              <a:rPr dirty="0">
                <a:solidFill>
                  <a:srgbClr val="272AD8"/>
                </a:solidFill>
              </a:rPr>
              <a:t>'a'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p1 = &amp;c;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*p1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251" name="Shape 251"/>
          <p:cNvSpPr/>
          <p:nvPr/>
        </p:nvSpPr>
        <p:spPr>
          <a:xfrm>
            <a:off x="635000" y="6603999"/>
            <a:ext cx="5879418" cy="200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/>
              <a:t> *p1;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>
                <a:solidFill>
                  <a:srgbClr val="BB2CA2"/>
                </a:solidFill>
              </a:rPr>
              <a:t>char</a:t>
            </a:r>
            <a:r>
              <a:rPr dirty="0">
                <a:solidFill>
                  <a:srgbClr val="000000"/>
                </a:solidFill>
              </a:rPr>
              <a:t> s[] = </a:t>
            </a:r>
            <a:r>
              <a:rPr dirty="0"/>
              <a:t>"Eason Chan"</a:t>
            </a:r>
            <a:r>
              <a:rPr dirty="0">
                <a:solidFill>
                  <a:srgbClr val="000000"/>
                </a:solidFill>
              </a:rPr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p1 = s;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*p1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p1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252" name="Shape 252"/>
          <p:cNvSpPr/>
          <p:nvPr/>
        </p:nvSpPr>
        <p:spPr>
          <a:xfrm>
            <a:off x="6609918" y="2711450"/>
            <a:ext cx="176616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Output: </a:t>
            </a:r>
          </a:p>
        </p:txBody>
      </p:sp>
      <p:sp>
        <p:nvSpPr>
          <p:cNvPr id="253" name="Shape 253"/>
          <p:cNvSpPr/>
          <p:nvPr/>
        </p:nvSpPr>
        <p:spPr>
          <a:xfrm>
            <a:off x="8382000" y="2603499"/>
            <a:ext cx="289746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t>1</a:t>
            </a:r>
          </a:p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t>0x7fff5fbff8cc</a:t>
            </a:r>
          </a:p>
        </p:txBody>
      </p:sp>
      <p:sp>
        <p:nvSpPr>
          <p:cNvPr id="254" name="Shape 254"/>
          <p:cNvSpPr/>
          <p:nvPr/>
        </p:nvSpPr>
        <p:spPr>
          <a:xfrm>
            <a:off x="685800" y="2031999"/>
            <a:ext cx="5084230" cy="200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*p1 = </a:t>
            </a:r>
            <a:r>
              <a:rPr dirty="0">
                <a:solidFill>
                  <a:srgbClr val="BB2CA2"/>
                </a:solidFill>
              </a:rPr>
              <a:t>NULL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BB2CA2"/>
                </a:solidFill>
              </a:rPr>
              <a:t>int</a:t>
            </a:r>
            <a:r>
              <a:rPr dirty="0"/>
              <a:t> c = 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p1 = &amp;c;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*p1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p1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255" name="Shape 255"/>
          <p:cNvSpPr/>
          <p:nvPr/>
        </p:nvSpPr>
        <p:spPr>
          <a:xfrm>
            <a:off x="6609918" y="4997450"/>
            <a:ext cx="176616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Output: </a:t>
            </a:r>
          </a:p>
        </p:txBody>
      </p:sp>
      <p:sp>
        <p:nvSpPr>
          <p:cNvPr id="256" name="Shape 256"/>
          <p:cNvSpPr/>
          <p:nvPr/>
        </p:nvSpPr>
        <p:spPr>
          <a:xfrm>
            <a:off x="6609918" y="7283450"/>
            <a:ext cx="176616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Output: </a:t>
            </a:r>
          </a:p>
        </p:txBody>
      </p:sp>
      <p:sp>
        <p:nvSpPr>
          <p:cNvPr id="257" name="Shape 257"/>
          <p:cNvSpPr/>
          <p:nvPr/>
        </p:nvSpPr>
        <p:spPr>
          <a:xfrm>
            <a:off x="8470900" y="5080000"/>
            <a:ext cx="3130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a</a:t>
            </a:r>
          </a:p>
        </p:txBody>
      </p:sp>
      <p:sp>
        <p:nvSpPr>
          <p:cNvPr id="258" name="Shape 258"/>
          <p:cNvSpPr/>
          <p:nvPr/>
        </p:nvSpPr>
        <p:spPr>
          <a:xfrm>
            <a:off x="8369300" y="7175499"/>
            <a:ext cx="210227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t>E</a:t>
            </a:r>
          </a:p>
          <a:p>
            <a: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pPr>
            <a:r>
              <a:t>Eason Chan</a:t>
            </a:r>
          </a:p>
        </p:txBody>
      </p:sp>
    </p:spTree>
    <p:extLst>
      <p:ext uri="{BB962C8B-B14F-4D97-AF65-F5344CB8AC3E}">
        <p14:creationId xmlns:p14="http://schemas.microsoft.com/office/powerpoint/2010/main" val="6977989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51" grpId="0" animBg="1"/>
      <p:bldP spid="252" grpId="0" animBg="1"/>
      <p:bldP spid="253" grpId="0" animBg="1"/>
      <p:bldP spid="255" grpId="0" animBg="1"/>
      <p:bldP spid="256" grpId="0" animBg="1"/>
      <p:bldP spid="257" grpId="0" animBg="1"/>
      <p:bldP spid="25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Copying</a:t>
            </a:r>
          </a:p>
        </p:txBody>
      </p:sp>
      <p:sp>
        <p:nvSpPr>
          <p:cNvPr id="262" name="Shape 2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1778000" y="2971800"/>
            <a:ext cx="3967907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p1 = p2;</a:t>
            </a:r>
          </a:p>
          <a:p>
            <a:pPr algn="l" defTabSz="457200">
              <a:tabLst>
                <a:tab pos="419100" algn="l"/>
              </a:tabLst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  *p1 = *p2;</a:t>
            </a:r>
          </a:p>
        </p:txBody>
      </p:sp>
      <p:sp>
        <p:nvSpPr>
          <p:cNvPr id="264" name="Shape 264"/>
          <p:cNvSpPr/>
          <p:nvPr/>
        </p:nvSpPr>
        <p:spPr>
          <a:xfrm>
            <a:off x="7007860" y="2863850"/>
            <a:ext cx="292608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copy address</a:t>
            </a:r>
          </a:p>
        </p:txBody>
      </p:sp>
      <p:sp>
        <p:nvSpPr>
          <p:cNvPr id="265" name="Shape 265"/>
          <p:cNvSpPr/>
          <p:nvPr/>
        </p:nvSpPr>
        <p:spPr>
          <a:xfrm>
            <a:off x="7041312" y="3448050"/>
            <a:ext cx="278297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r>
              <a:t>copy content</a:t>
            </a:r>
          </a:p>
        </p:txBody>
      </p:sp>
    </p:spTree>
    <p:extLst>
      <p:ext uri="{BB962C8B-B14F-4D97-AF65-F5344CB8AC3E}">
        <p14:creationId xmlns:p14="http://schemas.microsoft.com/office/powerpoint/2010/main" val="499428663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Pointers and arrays</a:t>
            </a:r>
          </a:p>
        </p:txBody>
      </p:sp>
      <p:sp>
        <p:nvSpPr>
          <p:cNvPr id="268" name="Shape 2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sp>
        <p:nvSpPr>
          <p:cNvPr id="269" name="Shape 269"/>
          <p:cNvSpPr/>
          <p:nvPr/>
        </p:nvSpPr>
        <p:spPr>
          <a:xfrm>
            <a:off x="508000" y="1955186"/>
            <a:ext cx="5713102" cy="1703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double</a:t>
            </a:r>
            <a:r>
              <a:rPr dirty="0">
                <a:solidFill>
                  <a:srgbClr val="000000"/>
                </a:solidFill>
              </a:rPr>
              <a:t> x[</a:t>
            </a:r>
            <a:r>
              <a:rPr dirty="0">
                <a:solidFill>
                  <a:srgbClr val="272AD8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] = {</a:t>
            </a:r>
            <a:r>
              <a:rPr dirty="0">
                <a:solidFill>
                  <a:srgbClr val="272AD8"/>
                </a:solidFill>
              </a:rPr>
              <a:t>1.1</a:t>
            </a:r>
            <a:r>
              <a:rPr dirty="0">
                <a:solidFill>
                  <a:srgbClr val="000000"/>
                </a:solidFill>
              </a:rPr>
              <a:t>,</a:t>
            </a:r>
            <a:r>
              <a:rPr dirty="0">
                <a:solidFill>
                  <a:srgbClr val="272AD8"/>
                </a:solidFill>
              </a:rPr>
              <a:t>2.2</a:t>
            </a:r>
            <a:r>
              <a:rPr dirty="0">
                <a:solidFill>
                  <a:srgbClr val="000000"/>
                </a:solidFill>
              </a:rPr>
              <a:t>};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double</a:t>
            </a:r>
            <a:r>
              <a:rPr dirty="0">
                <a:solidFill>
                  <a:srgbClr val="000000"/>
                </a:solidFill>
              </a:rPr>
              <a:t> *p;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p = x;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p[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]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</p:txBody>
      </p:sp>
      <p:sp>
        <p:nvSpPr>
          <p:cNvPr id="270" name="Shape 270"/>
          <p:cNvSpPr/>
          <p:nvPr/>
        </p:nvSpPr>
        <p:spPr>
          <a:xfrm>
            <a:off x="7257618" y="2597150"/>
            <a:ext cx="176616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Output: </a:t>
            </a:r>
          </a:p>
        </p:txBody>
      </p:sp>
      <p:sp>
        <p:nvSpPr>
          <p:cNvPr id="271" name="Shape 271"/>
          <p:cNvSpPr/>
          <p:nvPr/>
        </p:nvSpPr>
        <p:spPr>
          <a:xfrm>
            <a:off x="9118600" y="2679700"/>
            <a:ext cx="710692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tabLst>
                <a:tab pos="419100" algn="l"/>
              </a:tabLst>
              <a:defRPr sz="2600" b="1">
                <a:latin typeface="Menlo"/>
                <a:ea typeface="Menlo"/>
                <a:cs typeface="Menlo"/>
                <a:sym typeface="Menlo"/>
              </a:defRPr>
            </a:lvl1pPr>
          </a:lstStyle>
          <a:p>
            <a:r>
              <a:t>2.2</a:t>
            </a:r>
          </a:p>
        </p:txBody>
      </p:sp>
    </p:spTree>
    <p:extLst>
      <p:ext uri="{BB962C8B-B14F-4D97-AF65-F5344CB8AC3E}">
        <p14:creationId xmlns:p14="http://schemas.microsoft.com/office/powerpoint/2010/main" val="15314465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" grpId="0" animBg="1"/>
      <p:bldP spid="27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5675">
              <a:defRPr sz="7019"/>
            </a:lvl1pPr>
          </a:lstStyle>
          <a:p>
            <a:r>
              <a:t>Dynamic memory allocation</a:t>
            </a:r>
          </a:p>
        </p:txBody>
      </p:sp>
      <p:sp>
        <p:nvSpPr>
          <p:cNvPr id="277" name="Shape 2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sp>
        <p:nvSpPr>
          <p:cNvPr id="278" name="Shape 278"/>
          <p:cNvSpPr/>
          <p:nvPr/>
        </p:nvSpPr>
        <p:spPr>
          <a:xfrm>
            <a:off x="1452880" y="2457449"/>
            <a:ext cx="7127240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35000" indent="-635000" algn="l">
              <a:buSzPct val="100000"/>
              <a:buAutoNum type="arabicPeriod"/>
            </a:pPr>
            <a:r>
              <a:rPr dirty="0"/>
              <a:t>“new” an array</a:t>
            </a:r>
          </a:p>
          <a:p>
            <a:pPr marL="635000" indent="-635000" algn="l">
              <a:buSzPct val="100000"/>
              <a:buAutoNum type="arabicPeriod"/>
            </a:pPr>
            <a:r>
              <a:rPr dirty="0"/>
              <a:t>“delete”</a:t>
            </a:r>
          </a:p>
          <a:p>
            <a:pPr marL="635000" indent="-635000" algn="l">
              <a:buSzPct val="100000"/>
              <a:buAutoNum type="arabicPeriod"/>
            </a:pPr>
            <a:r>
              <a:rPr dirty="0"/>
              <a:t>make the pointer point to NULL</a:t>
            </a:r>
          </a:p>
        </p:txBody>
      </p:sp>
      <p:sp>
        <p:nvSpPr>
          <p:cNvPr id="279" name="Shape 279"/>
          <p:cNvSpPr/>
          <p:nvPr/>
        </p:nvSpPr>
        <p:spPr>
          <a:xfrm>
            <a:off x="3463292" y="5072976"/>
            <a:ext cx="5913478" cy="250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double</a:t>
            </a:r>
            <a:r>
              <a:rPr dirty="0">
                <a:solidFill>
                  <a:srgbClr val="000000"/>
                </a:solidFill>
              </a:rPr>
              <a:t> *p1;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p1 = </a:t>
            </a:r>
            <a:r>
              <a:rPr dirty="0">
                <a:solidFill>
                  <a:srgbClr val="BB2CA2"/>
                </a:solidFill>
              </a:rPr>
              <a:t>new</a:t>
            </a:r>
            <a:r>
              <a:rPr dirty="0"/>
              <a:t> </a:t>
            </a:r>
            <a:r>
              <a:rPr dirty="0">
                <a:solidFill>
                  <a:srgbClr val="BB2CA2"/>
                </a:solidFill>
              </a:rPr>
              <a:t>double</a:t>
            </a:r>
            <a:r>
              <a:rPr dirty="0"/>
              <a:t>[</a:t>
            </a:r>
            <a:r>
              <a:rPr dirty="0">
                <a:solidFill>
                  <a:srgbClr val="272AD8"/>
                </a:solidFill>
              </a:rPr>
              <a:t>2</a:t>
            </a:r>
            <a:r>
              <a:rPr dirty="0"/>
              <a:t>];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p1[</a:t>
            </a:r>
            <a:r>
              <a:rPr dirty="0">
                <a:solidFill>
                  <a:srgbClr val="272AD8"/>
                </a:solidFill>
              </a:rPr>
              <a:t>0</a:t>
            </a:r>
            <a:r>
              <a:rPr dirty="0"/>
              <a:t>] = </a:t>
            </a:r>
            <a:r>
              <a:rPr dirty="0">
                <a:solidFill>
                  <a:srgbClr val="272AD8"/>
                </a:solidFill>
              </a:rPr>
              <a:t>1.1</a:t>
            </a:r>
            <a:r>
              <a:rPr dirty="0"/>
              <a:t>, p1[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] = </a:t>
            </a:r>
            <a:r>
              <a:rPr dirty="0">
                <a:solidFill>
                  <a:srgbClr val="272AD8"/>
                </a:solidFill>
              </a:rPr>
              <a:t>2.2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</a:t>
            </a:r>
            <a:r>
              <a:rPr dirty="0">
                <a:solidFill>
                  <a:srgbClr val="703DAA"/>
                </a:solidFill>
              </a:rPr>
              <a:t>cout</a:t>
            </a:r>
            <a:r>
              <a:rPr dirty="0"/>
              <a:t> &lt;&lt; p1[</a:t>
            </a:r>
            <a:r>
              <a:rPr dirty="0">
                <a:solidFill>
                  <a:srgbClr val="272AD8"/>
                </a:solidFill>
              </a:rPr>
              <a:t>1</a:t>
            </a:r>
            <a:r>
              <a:rPr dirty="0"/>
              <a:t>] &lt;&lt; </a:t>
            </a:r>
            <a:r>
              <a:rPr dirty="0">
                <a:solidFill>
                  <a:srgbClr val="3D1D81"/>
                </a:solidFill>
              </a:rPr>
              <a:t>endl</a:t>
            </a:r>
            <a:r>
              <a:rPr dirty="0"/>
              <a:t>;</a:t>
            </a:r>
          </a:p>
          <a:p>
            <a:pPr algn="l" defTabSz="457200">
              <a:tabLst>
                <a:tab pos="419100" algn="l"/>
              </a:tabLst>
              <a:defRPr sz="26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dirty="0"/>
              <a:t>delete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[] </a:t>
            </a:r>
            <a:r>
              <a:rPr dirty="0">
                <a:solidFill>
                  <a:srgbClr val="000000"/>
                </a:solidFill>
              </a:rPr>
              <a:t>p1;</a:t>
            </a:r>
          </a:p>
          <a:p>
            <a:pPr algn="l" defTabSz="457200">
              <a:tabLst>
                <a:tab pos="419100" algn="l"/>
              </a:tabLst>
              <a:defRPr sz="2600">
                <a:latin typeface="Menlo"/>
                <a:ea typeface="Menlo"/>
                <a:cs typeface="Menlo"/>
                <a:sym typeface="Menlo"/>
              </a:defRPr>
            </a:pPr>
            <a:r>
              <a:rPr dirty="0"/>
              <a:t>    p1 = </a:t>
            </a:r>
            <a:r>
              <a:rPr dirty="0">
                <a:solidFill>
                  <a:srgbClr val="BB2CA2"/>
                </a:solidFill>
              </a:rPr>
              <a:t>NULL</a:t>
            </a:r>
            <a:r>
              <a:rPr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4309086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61FF5-A306-064B-873D-194795848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2D Version</a:t>
            </a:r>
          </a:p>
        </p:txBody>
      </p:sp>
      <p:sp>
        <p:nvSpPr>
          <p:cNvPr id="3" name="内容占位符 4">
            <a:extLst>
              <a:ext uri="{FF2B5EF4-FFF2-40B4-BE49-F238E27FC236}">
                <a16:creationId xmlns:a16="http://schemas.microsoft.com/office/drawing/2014/main" id="{73597FC2-3554-884C-BD73-3A7187611E04}"/>
              </a:ext>
            </a:extLst>
          </p:cNvPr>
          <p:cNvSpPr txBox="1">
            <a:spLocks/>
          </p:cNvSpPr>
          <p:nvPr/>
        </p:nvSpPr>
        <p:spPr>
          <a:xfrm>
            <a:off x="1637074" y="2252133"/>
            <a:ext cx="821812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4938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9383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13828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18273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22718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27163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31608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36053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4049888" marR="0" indent="-493888" algn="l" defTabSz="58420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 err="1">
                <a:latin typeface="Courier New" pitchFamily="49" charset="0"/>
              </a:rPr>
              <a:t>ifstream</a:t>
            </a:r>
            <a:r>
              <a:rPr lang="en-US" altLang="zh-TW" sz="1600" dirty="0">
                <a:latin typeface="Courier New" pitchFamily="49" charset="0"/>
              </a:rPr>
              <a:t> in("</a:t>
            </a:r>
            <a:r>
              <a:rPr lang="en-US" altLang="zh-TW" sz="1600" dirty="0" err="1">
                <a:latin typeface="Courier New" pitchFamily="49" charset="0"/>
              </a:rPr>
              <a:t>score.txt</a:t>
            </a:r>
            <a:r>
              <a:rPr lang="en-US" altLang="zh-TW" sz="1600" dirty="0">
                <a:latin typeface="Courier New" pitchFamily="49" charset="0"/>
              </a:rPr>
              <a:t>");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if (</a:t>
            </a:r>
            <a:r>
              <a:rPr lang="en-US" altLang="zh-TW" sz="1600" dirty="0" err="1">
                <a:latin typeface="Courier New" pitchFamily="49" charset="0"/>
              </a:rPr>
              <a:t>in.fail</a:t>
            </a:r>
            <a:r>
              <a:rPr lang="en-US" altLang="zh-TW" sz="1600" dirty="0">
                <a:latin typeface="Courier New" pitchFamily="49" charset="0"/>
              </a:rPr>
              <a:t>()) {exit(1);}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int n;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in &gt;&gt; n;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int **p = new int*[n];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for (int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= 0;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&lt; n;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++) {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 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 = new int[3];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  for (int j = 0; j &lt; 3; </a:t>
            </a:r>
            <a:r>
              <a:rPr lang="en-US" altLang="zh-TW" sz="1600" dirty="0" err="1">
                <a:latin typeface="Courier New" pitchFamily="49" charset="0"/>
              </a:rPr>
              <a:t>j++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in &gt;&gt;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][j];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}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 err="1">
                <a:latin typeface="Courier New" pitchFamily="49" charset="0"/>
              </a:rPr>
              <a:t>in.close</a:t>
            </a:r>
            <a:r>
              <a:rPr lang="en-US" altLang="zh-TW" sz="1600" dirty="0">
                <a:latin typeface="Courier New" pitchFamily="49" charset="0"/>
              </a:rPr>
              <a:t>();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for (int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= 0;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&lt; n;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++) {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  for (int j = 0; j &lt; 3; </a:t>
            </a:r>
            <a:r>
              <a:rPr lang="en-US" altLang="zh-TW" sz="1600" dirty="0" err="1">
                <a:latin typeface="Courier New" pitchFamily="49" charset="0"/>
              </a:rPr>
              <a:t>j++</a:t>
            </a:r>
            <a:r>
              <a:rPr lang="en-US" altLang="zh-TW" sz="1600" dirty="0">
                <a:latin typeface="Courier New" pitchFamily="49" charset="0"/>
              </a:rPr>
              <a:t>) {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if (p[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][j] &lt; 60) {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  for (int k = 0; k &lt; 3; k++)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    </a:t>
            </a:r>
            <a:r>
              <a:rPr lang="en-US" altLang="zh-TW" sz="1600" dirty="0" err="1">
                <a:latin typeface="Courier New" pitchFamily="49" charset="0"/>
              </a:rPr>
              <a:t>cout</a:t>
            </a:r>
            <a:r>
              <a:rPr lang="en-US" altLang="zh-TW" sz="1600" dirty="0">
                <a:latin typeface="Courier New" pitchFamily="49" charset="0"/>
              </a:rPr>
              <a:t> &lt;&lt;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][k] &lt;&lt; ' ‘;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  </a:t>
            </a:r>
            <a:r>
              <a:rPr lang="en-US" altLang="zh-TW" sz="1600" dirty="0" err="1">
                <a:latin typeface="Courier New" pitchFamily="49" charset="0"/>
              </a:rPr>
              <a:t>cout</a:t>
            </a:r>
            <a:r>
              <a:rPr lang="en-US" altLang="zh-TW" sz="1600" dirty="0">
                <a:latin typeface="Courier New" pitchFamily="49" charset="0"/>
              </a:rPr>
              <a:t> &lt;&lt; </a:t>
            </a:r>
            <a:r>
              <a:rPr lang="en-US" altLang="zh-TW" sz="1600" dirty="0" err="1">
                <a:latin typeface="Courier New" pitchFamily="49" charset="0"/>
              </a:rPr>
              <a:t>endl</a:t>
            </a:r>
            <a:r>
              <a:rPr lang="en-US" altLang="zh-TW" sz="1600" dirty="0">
                <a:latin typeface="Courier New" pitchFamily="49" charset="0"/>
              </a:rPr>
              <a:t>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  break;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  }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  }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for (int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=0;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&lt;n;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++) {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	delete []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];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  <a:p>
            <a:pPr hangingPunct="1">
              <a:spcBef>
                <a:spcPts val="0"/>
              </a:spcBef>
              <a:buFontTx/>
              <a:buNone/>
            </a:pPr>
            <a:r>
              <a:rPr lang="en-US" altLang="zh-TW" sz="1600" dirty="0">
                <a:latin typeface="Courier New" pitchFamily="49" charset="0"/>
              </a:rPr>
              <a:t>delete[] p;</a:t>
            </a:r>
            <a:endParaRPr lang="en-US" altLang="zh-CN" sz="1600" dirty="0">
              <a:latin typeface="Courier New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B7F212-4496-AE42-B1C9-1142EEC10350}"/>
              </a:ext>
            </a:extLst>
          </p:cNvPr>
          <p:cNvSpPr txBox="1"/>
          <p:nvPr/>
        </p:nvSpPr>
        <p:spPr>
          <a:xfrm>
            <a:off x="9595742" y="2277533"/>
            <a:ext cx="131478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en-US" sz="1800" kern="1200" dirty="0" err="1">
                <a:solidFill>
                  <a:prstClr val="black"/>
                </a:solidFill>
                <a:latin typeface="Verdana" pitchFamily="34" charset="0"/>
              </a:rPr>
              <a:t>score.txt</a:t>
            </a:r>
            <a:r>
              <a:rPr lang="en-US" sz="1800" kern="1200" dirty="0">
                <a:solidFill>
                  <a:prstClr val="black"/>
                </a:solidFill>
                <a:latin typeface="Verdana" pitchFamily="34" charset="0"/>
              </a:rPr>
              <a:t>: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sz="1800" kern="1200" dirty="0">
              <a:solidFill>
                <a:prstClr val="black"/>
              </a:solidFill>
              <a:latin typeface="Verdana" pitchFamily="34" charset="0"/>
            </a:endParaRP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cs-CZ" sz="1800" kern="1200" dirty="0">
                <a:solidFill>
                  <a:prstClr val="black"/>
                </a:solidFill>
                <a:latin typeface="Verdana" pitchFamily="34" charset="0"/>
              </a:rPr>
              <a:t>4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cs-CZ" sz="1800" kern="1200" dirty="0">
                <a:solidFill>
                  <a:prstClr val="black"/>
                </a:solidFill>
                <a:latin typeface="Verdana" pitchFamily="34" charset="0"/>
              </a:rPr>
              <a:t>85 89 64 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cs-CZ" sz="1800" kern="1200" dirty="0">
                <a:solidFill>
                  <a:prstClr val="black"/>
                </a:solidFill>
                <a:latin typeface="Verdana" pitchFamily="34" charset="0"/>
              </a:rPr>
              <a:t>93 82 94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cs-CZ" sz="1800" kern="1200" dirty="0">
                <a:solidFill>
                  <a:prstClr val="black"/>
                </a:solidFill>
                <a:latin typeface="Verdana" pitchFamily="34" charset="0"/>
              </a:rPr>
              <a:t>55 92 59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cs-CZ" sz="1800" kern="1200" dirty="0">
                <a:solidFill>
                  <a:prstClr val="black"/>
                </a:solidFill>
                <a:latin typeface="Verdana" pitchFamily="34" charset="0"/>
              </a:rPr>
              <a:t>59 88 70</a:t>
            </a:r>
            <a:endParaRPr lang="en-US" sz="1800" kern="1200" dirty="0">
              <a:solidFill>
                <a:prstClr val="black"/>
              </a:solidFill>
              <a:latin typeface="Verdana" pitchFamily="34" charset="0"/>
            </a:endParaRP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9896D879-7203-7648-8C10-1C6ED47D7371}"/>
              </a:ext>
            </a:extLst>
          </p:cNvPr>
          <p:cNvSpPr/>
          <p:nvPr/>
        </p:nvSpPr>
        <p:spPr>
          <a:xfrm>
            <a:off x="5472475" y="3377860"/>
            <a:ext cx="287866" cy="1354666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DA7D5D7B-DE20-9947-90DB-23807AFA6B0D}"/>
              </a:ext>
            </a:extLst>
          </p:cNvPr>
          <p:cNvSpPr/>
          <p:nvPr/>
        </p:nvSpPr>
        <p:spPr>
          <a:xfrm>
            <a:off x="6206068" y="5071195"/>
            <a:ext cx="296332" cy="2023871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50FD1E3-55E4-1C4D-B6EA-853ADCD8FC3E}"/>
              </a:ext>
            </a:extLst>
          </p:cNvPr>
          <p:cNvSpPr/>
          <p:nvPr/>
        </p:nvSpPr>
        <p:spPr>
          <a:xfrm>
            <a:off x="5113867" y="7552266"/>
            <a:ext cx="287866" cy="762000"/>
          </a:xfrm>
          <a:prstGeom prst="righ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8" name="Shape 243">
            <a:extLst>
              <a:ext uri="{FF2B5EF4-FFF2-40B4-BE49-F238E27FC236}">
                <a16:creationId xmlns:a16="http://schemas.microsoft.com/office/drawing/2014/main" id="{FB02FACF-106C-DC41-9C17-9DFA3DAB2584}"/>
              </a:ext>
            </a:extLst>
          </p:cNvPr>
          <p:cNvSpPr/>
          <p:nvPr/>
        </p:nvSpPr>
        <p:spPr>
          <a:xfrm>
            <a:off x="5737556" y="3573009"/>
            <a:ext cx="2844480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Create</a:t>
            </a:r>
            <a:r>
              <a:rPr lang="en-US" sz="2800" dirty="0"/>
              <a:t> a 2D dynamic array</a:t>
            </a:r>
            <a:endParaRPr sz="2800" dirty="0"/>
          </a:p>
        </p:txBody>
      </p:sp>
      <p:sp>
        <p:nvSpPr>
          <p:cNvPr id="9" name="Shape 243">
            <a:extLst>
              <a:ext uri="{FF2B5EF4-FFF2-40B4-BE49-F238E27FC236}">
                <a16:creationId xmlns:a16="http://schemas.microsoft.com/office/drawing/2014/main" id="{9A800DB1-AE43-A448-A9E7-A644AACB0E2B}"/>
              </a:ext>
            </a:extLst>
          </p:cNvPr>
          <p:cNvSpPr/>
          <p:nvPr/>
        </p:nvSpPr>
        <p:spPr>
          <a:xfrm>
            <a:off x="5286208" y="7451081"/>
            <a:ext cx="2844480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Release</a:t>
            </a:r>
            <a:r>
              <a:rPr lang="en-US" sz="2800" dirty="0"/>
              <a:t> the memory</a:t>
            </a:r>
            <a:endParaRPr sz="2800" dirty="0"/>
          </a:p>
        </p:txBody>
      </p:sp>
      <p:sp>
        <p:nvSpPr>
          <p:cNvPr id="10" name="Shape 243">
            <a:extLst>
              <a:ext uri="{FF2B5EF4-FFF2-40B4-BE49-F238E27FC236}">
                <a16:creationId xmlns:a16="http://schemas.microsoft.com/office/drawing/2014/main" id="{689BFE8E-139A-3649-92C4-01B8C3C73D4B}"/>
              </a:ext>
            </a:extLst>
          </p:cNvPr>
          <p:cNvSpPr/>
          <p:nvPr/>
        </p:nvSpPr>
        <p:spPr>
          <a:xfrm>
            <a:off x="6321871" y="5795217"/>
            <a:ext cx="284448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Computing</a:t>
            </a:r>
            <a:endParaRPr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348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AB4E6-F7E0-204A-9128-BE9C81F16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IO</a:t>
            </a:r>
          </a:p>
        </p:txBody>
      </p:sp>
    </p:spTree>
    <p:extLst>
      <p:ext uri="{BB962C8B-B14F-4D97-AF65-F5344CB8AC3E}">
        <p14:creationId xmlns:p14="http://schemas.microsoft.com/office/powerpoint/2010/main" val="2064003700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300480" y="2167467"/>
            <a:ext cx="11054080" cy="715264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C00000"/>
                </a:solidFill>
              </a:rPr>
              <a:t>Predefined</a:t>
            </a:r>
            <a:r>
              <a:rPr lang="en-US" dirty="0"/>
              <a:t> console streams in C++</a:t>
            </a:r>
          </a:p>
          <a:p>
            <a:pPr lvl="1"/>
            <a:r>
              <a:rPr lang="en-US" dirty="0"/>
              <a:t>#include &lt;</a:t>
            </a:r>
            <a:r>
              <a:rPr lang="en-US" dirty="0" err="1"/>
              <a:t>iostream</a:t>
            </a:r>
            <a:r>
              <a:rPr lang="en-US" dirty="0"/>
              <a:t>&gt;</a:t>
            </a:r>
          </a:p>
          <a:p>
            <a:pPr lvl="1"/>
            <a:r>
              <a:rPr lang="en-US" sz="2418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2418" dirty="0">
                <a:latin typeface="Courier New" pitchFamily="49" charset="0"/>
                <a:cs typeface="Courier New" pitchFamily="49" charset="0"/>
              </a:rPr>
              <a:t> :	input stream physically linked to the keyboard</a:t>
            </a:r>
          </a:p>
          <a:p>
            <a:pPr lvl="1"/>
            <a:r>
              <a:rPr lang="en-US" sz="2418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18" dirty="0">
                <a:latin typeface="Courier New" pitchFamily="49" charset="0"/>
                <a:cs typeface="Courier New" pitchFamily="49" charset="0"/>
              </a:rPr>
              <a:t>:	output stream physically linked to the screen</a:t>
            </a:r>
          </a:p>
          <a:p>
            <a:pPr lvl="1"/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/>
              <a:t>File streams class in C++ </a:t>
            </a:r>
          </a:p>
          <a:p>
            <a:pPr lvl="1"/>
            <a:r>
              <a:rPr lang="en-US" dirty="0"/>
              <a:t>#include &lt;</a:t>
            </a:r>
            <a:r>
              <a:rPr lang="en-US" dirty="0" err="1"/>
              <a:t>fstream</a:t>
            </a:r>
            <a:r>
              <a:rPr lang="en-US" dirty="0"/>
              <a:t>&gt;</a:t>
            </a:r>
          </a:p>
          <a:p>
            <a:pPr lvl="1"/>
            <a:r>
              <a:rPr lang="en-US" sz="3129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sz="3129" dirty="0">
                <a:latin typeface="Courier New" pitchFamily="49" charset="0"/>
                <a:cs typeface="Courier New" pitchFamily="49" charset="0"/>
              </a:rPr>
              <a:t>:	stream </a:t>
            </a:r>
            <a:r>
              <a:rPr lang="en-US" sz="3129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3129" dirty="0">
                <a:latin typeface="Courier New" pitchFamily="49" charset="0"/>
                <a:cs typeface="Courier New" pitchFamily="49" charset="0"/>
              </a:rPr>
              <a:t> for file input</a:t>
            </a:r>
          </a:p>
          <a:p>
            <a:pPr lvl="1"/>
            <a:r>
              <a:rPr lang="en-US" sz="3129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sz="3129" dirty="0">
                <a:latin typeface="Courier New" pitchFamily="49" charset="0"/>
                <a:cs typeface="Courier New" pitchFamily="49" charset="0"/>
              </a:rPr>
              <a:t>:	stream </a:t>
            </a:r>
            <a:r>
              <a:rPr lang="en-US" sz="3129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3129" dirty="0">
                <a:latin typeface="Courier New" pitchFamily="49" charset="0"/>
                <a:cs typeface="Courier New" pitchFamily="49" charset="0"/>
              </a:rPr>
              <a:t> for file output</a:t>
            </a:r>
          </a:p>
          <a:p>
            <a:pPr lvl="1"/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/>
              <a:t>To declare an </a:t>
            </a:r>
            <a:r>
              <a:rPr lang="en-US" dirty="0">
                <a:solidFill>
                  <a:srgbClr val="C00000"/>
                </a:solidFill>
              </a:rPr>
              <a:t>objects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class</a:t>
            </a:r>
            <a:r>
              <a:rPr lang="en-US" dirty="0"/>
              <a:t> </a:t>
            </a:r>
            <a:r>
              <a:rPr lang="en-US" dirty="0" err="1"/>
              <a:t>ifstream</a:t>
            </a:r>
            <a:r>
              <a:rPr lang="en-US" dirty="0"/>
              <a:t> or </a:t>
            </a:r>
            <a:r>
              <a:rPr lang="en-US" dirty="0" err="1"/>
              <a:t>ofstream</a:t>
            </a:r>
            <a:r>
              <a:rPr lang="en-US" dirty="0"/>
              <a:t>, use</a:t>
            </a:r>
          </a:p>
          <a:p>
            <a:pPr lvl="1"/>
            <a:r>
              <a:rPr lang="en-US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 //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is a variable name</a:t>
            </a:r>
          </a:p>
          <a:p>
            <a:pPr lvl="1"/>
            <a:r>
              <a:rPr lang="en-US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//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is a variable name</a:t>
            </a:r>
          </a:p>
        </p:txBody>
      </p:sp>
    </p:spTree>
    <p:extLst>
      <p:ext uri="{BB962C8B-B14F-4D97-AF65-F5344CB8AC3E}">
        <p14:creationId xmlns:p14="http://schemas.microsoft.com/office/powerpoint/2010/main" val="4323023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ifstream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declare</a:t>
            </a:r>
            <a:r>
              <a:rPr lang="en-US" dirty="0"/>
              <a:t> an </a:t>
            </a:r>
            <a:r>
              <a:rPr lang="en-US" dirty="0" err="1"/>
              <a:t>ifsteam</a:t>
            </a:r>
            <a:r>
              <a:rPr lang="en-US" dirty="0"/>
              <a:t> object</a:t>
            </a:r>
          </a:p>
          <a:p>
            <a:pPr lvl="1"/>
            <a:r>
              <a:rPr lang="en-US" dirty="0" err="1">
                <a:solidFill>
                  <a:srgbClr val="C00000"/>
                </a:solidFill>
              </a:rPr>
              <a:t>ifstream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dirty="0"/>
              <a:t>fin</a:t>
            </a:r>
            <a:r>
              <a:rPr lang="en-US" dirty="0"/>
              <a:t>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open</a:t>
            </a:r>
            <a:r>
              <a:rPr lang="en-US" dirty="0"/>
              <a:t> a file for reading</a:t>
            </a:r>
          </a:p>
          <a:p>
            <a:pPr lvl="1"/>
            <a:r>
              <a:rPr lang="en-US" b="1" dirty="0" err="1"/>
              <a:t>fin.</a:t>
            </a:r>
            <a:r>
              <a:rPr lang="en-US" b="1" i="1" dirty="0" err="1"/>
              <a:t>open</a:t>
            </a:r>
            <a:r>
              <a:rPr lang="en-US" dirty="0"/>
              <a:t>(“infile.dat”);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read</a:t>
            </a:r>
            <a:r>
              <a:rPr lang="en-US" dirty="0"/>
              <a:t> the file content</a:t>
            </a:r>
          </a:p>
          <a:p>
            <a:pPr lvl="1"/>
            <a:r>
              <a:rPr lang="en-US" b="1" dirty="0"/>
              <a:t>fin</a:t>
            </a:r>
            <a:r>
              <a:rPr lang="en-US" dirty="0"/>
              <a:t> &gt;&gt; x;		// x is a variable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close</a:t>
            </a:r>
            <a:r>
              <a:rPr lang="en-US" dirty="0"/>
              <a:t> the file</a:t>
            </a:r>
          </a:p>
          <a:p>
            <a:pPr lvl="1"/>
            <a:r>
              <a:rPr lang="en-US" b="1" dirty="0" err="1"/>
              <a:t>fin.</a:t>
            </a:r>
            <a:r>
              <a:rPr lang="en-US" b="1" i="1" dirty="0" err="1"/>
              <a:t>close</a:t>
            </a:r>
            <a:r>
              <a:rPr lang="en-US" dirty="0"/>
              <a:t>();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4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ofstream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300480" y="2167467"/>
            <a:ext cx="11054080" cy="7044267"/>
          </a:xfrm>
        </p:spPr>
        <p:txBody>
          <a:bodyPr/>
          <a:lstStyle/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declare</a:t>
            </a:r>
            <a:r>
              <a:rPr lang="en-US" dirty="0"/>
              <a:t> an </a:t>
            </a:r>
            <a:r>
              <a:rPr lang="en-US" dirty="0" err="1"/>
              <a:t>ofsteam</a:t>
            </a:r>
            <a:r>
              <a:rPr lang="en-US" dirty="0"/>
              <a:t> object</a:t>
            </a:r>
          </a:p>
          <a:p>
            <a:pPr lvl="1"/>
            <a:r>
              <a:rPr lang="en-US" dirty="0" err="1">
                <a:solidFill>
                  <a:srgbClr val="C00000"/>
                </a:solidFill>
              </a:rPr>
              <a:t>ofstream</a:t>
            </a:r>
            <a:r>
              <a:rPr lang="en-US" dirty="0"/>
              <a:t> </a:t>
            </a:r>
            <a:r>
              <a:rPr lang="en-US" b="1" dirty="0" err="1"/>
              <a:t>fout</a:t>
            </a:r>
            <a:r>
              <a:rPr lang="en-US" dirty="0"/>
              <a:t>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open</a:t>
            </a:r>
            <a:r>
              <a:rPr lang="en-US" dirty="0"/>
              <a:t> a file for writing</a:t>
            </a:r>
          </a:p>
          <a:p>
            <a:pPr lvl="1"/>
            <a:r>
              <a:rPr lang="en-US" b="1" dirty="0" err="1"/>
              <a:t>fout.</a:t>
            </a:r>
            <a:r>
              <a:rPr lang="en-US" b="1" i="1" dirty="0" err="1"/>
              <a:t>open</a:t>
            </a:r>
            <a:r>
              <a:rPr lang="en-US" dirty="0"/>
              <a:t>(“myfile.dat”) 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 something to the file</a:t>
            </a:r>
          </a:p>
          <a:p>
            <a:pPr lvl="1"/>
            <a:r>
              <a:rPr lang="en-US" b="1" dirty="0" err="1"/>
              <a:t>fout</a:t>
            </a:r>
            <a:r>
              <a:rPr lang="en-US" dirty="0"/>
              <a:t> &lt;&lt; x;		//x is a variable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close</a:t>
            </a:r>
            <a:r>
              <a:rPr lang="en-US" dirty="0"/>
              <a:t> the file</a:t>
            </a:r>
          </a:p>
          <a:p>
            <a:pPr lvl="1"/>
            <a:r>
              <a:rPr lang="en-US" b="1" dirty="0" err="1"/>
              <a:t>fout.</a:t>
            </a:r>
            <a:r>
              <a:rPr lang="en-US" b="1" i="1" dirty="0" err="1"/>
              <a:t>close</a:t>
            </a:r>
            <a:r>
              <a:rPr lang="en-US" dirty="0"/>
              <a:t>();</a:t>
            </a:r>
          </a:p>
          <a:p>
            <a:endParaRPr lang="en-US" dirty="0"/>
          </a:p>
          <a:p>
            <a:r>
              <a:rPr lang="en-US" dirty="0"/>
              <a:t>PS: </a:t>
            </a:r>
            <a:r>
              <a:rPr lang="en-US" b="1" dirty="0" err="1"/>
              <a:t>fin.</a:t>
            </a:r>
            <a:r>
              <a:rPr lang="en-US" b="1" i="1" dirty="0" err="1"/>
              <a:t>open</a:t>
            </a:r>
            <a:r>
              <a:rPr lang="en-US" dirty="0"/>
              <a:t>() and </a:t>
            </a:r>
            <a:r>
              <a:rPr lang="en-US" b="1" dirty="0" err="1"/>
              <a:t>fout.</a:t>
            </a:r>
            <a:r>
              <a:rPr lang="en-US" b="1" i="1" dirty="0" err="1"/>
              <a:t>open</a:t>
            </a:r>
            <a:r>
              <a:rPr lang="en-US" dirty="0"/>
              <a:t>() refer to </a:t>
            </a:r>
            <a:r>
              <a:rPr lang="en-US" b="1" dirty="0"/>
              <a:t>different</a:t>
            </a:r>
            <a:r>
              <a:rPr lang="en-US" dirty="0"/>
              <a:t> functions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7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x,y,z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("input.txt");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("output.txt");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fin &gt;&gt;x&gt;&gt;y&gt;&gt;z;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“The sum is “&lt;&lt;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x+y+z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fin.close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fout.close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6827520" y="8344747"/>
            <a:ext cx="4985173" cy="758613"/>
          </a:xfrm>
          <a:prstGeom prst="wedgeRoundRectCallout">
            <a:avLst>
              <a:gd name="adj1" fmla="val -69316"/>
              <a:gd name="adj2" fmla="val -1068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004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6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Light"/>
              </a:rPr>
              <a:t>The sum is 14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9211733" y="3034454"/>
            <a:ext cx="3142827" cy="758613"/>
          </a:xfrm>
          <a:prstGeom prst="wedgeRoundRectCallout">
            <a:avLst>
              <a:gd name="adj1" fmla="val -99630"/>
              <a:gd name="adj2" fmla="val 2198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004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6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Light"/>
              </a:rPr>
              <a:t>3 4 7</a:t>
            </a:r>
          </a:p>
        </p:txBody>
      </p:sp>
    </p:spTree>
    <p:extLst>
      <p:ext uri="{BB962C8B-B14F-4D97-AF65-F5344CB8AC3E}">
        <p14:creationId xmlns:p14="http://schemas.microsoft.com/office/powerpoint/2010/main" val="13958195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I/O failures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300480" y="2167467"/>
            <a:ext cx="11054080" cy="6935893"/>
          </a:xfrm>
        </p:spPr>
        <p:txBody>
          <a:bodyPr>
            <a:normAutofit/>
          </a:bodyPr>
          <a:lstStyle/>
          <a:p>
            <a:r>
              <a:rPr lang="en-US" dirty="0"/>
              <a:t>Member function </a:t>
            </a:r>
            <a:r>
              <a:rPr lang="en-US" b="1" i="1" dirty="0"/>
              <a:t>fail</a:t>
            </a:r>
            <a:r>
              <a:rPr lang="en-US" dirty="0"/>
              <a:t>() returns </a:t>
            </a:r>
            <a:r>
              <a:rPr lang="en-US" dirty="0">
                <a:solidFill>
                  <a:srgbClr val="C00000"/>
                </a:solidFill>
              </a:rPr>
              <a:t>true</a:t>
            </a:r>
            <a:r>
              <a:rPr lang="en-US" dirty="0"/>
              <a:t> if and only if the </a:t>
            </a:r>
            <a:r>
              <a:rPr lang="en-US" dirty="0">
                <a:solidFill>
                  <a:srgbClr val="0070C0"/>
                </a:solidFill>
              </a:rPr>
              <a:t>previous</a:t>
            </a:r>
            <a:r>
              <a:rPr lang="en-US" dirty="0"/>
              <a:t> I/O operation on that stream </a:t>
            </a:r>
            <a:r>
              <a:rPr lang="en-US" dirty="0">
                <a:solidFill>
                  <a:srgbClr val="7030A0"/>
                </a:solidFill>
              </a:rPr>
              <a:t>fails</a:t>
            </a:r>
          </a:p>
          <a:p>
            <a:pPr lvl="1"/>
            <a:r>
              <a:rPr lang="en-US" dirty="0"/>
              <a:t>E.g. file not exists when opening an input stream</a:t>
            </a:r>
          </a:p>
          <a:p>
            <a:endParaRPr lang="en-US" dirty="0"/>
          </a:p>
          <a:p>
            <a:r>
              <a:rPr lang="en-US" dirty="0"/>
              <a:t>PS: one may call function </a:t>
            </a:r>
            <a:r>
              <a:rPr lang="en-US" b="1" i="1" dirty="0"/>
              <a:t>exit</a:t>
            </a:r>
            <a:r>
              <a:rPr lang="en-US" dirty="0"/>
              <a:t>() when an I/O operation </a:t>
            </a:r>
            <a:r>
              <a:rPr lang="en-US" dirty="0">
                <a:solidFill>
                  <a:srgbClr val="C00000"/>
                </a:solidFill>
              </a:rPr>
              <a:t>fails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</a:rPr>
              <a:t>abort</a:t>
            </a:r>
            <a:r>
              <a:rPr lang="en-US" dirty="0"/>
              <a:t> the program execution</a:t>
            </a:r>
          </a:p>
          <a:p>
            <a:endParaRPr lang="en-US" dirty="0"/>
          </a:p>
          <a:p>
            <a:r>
              <a:rPr lang="en-US" dirty="0"/>
              <a:t>The argument in exit() is returned to the calling party -- usually the OS</a:t>
            </a:r>
          </a:p>
          <a:p>
            <a:endParaRPr lang="en-US" dirty="0"/>
          </a:p>
          <a:p>
            <a:r>
              <a:rPr lang="en-US" dirty="0"/>
              <a:t>Important to check I/O </a:t>
            </a:r>
            <a:r>
              <a:rPr lang="en-US"/>
              <a:t>failures in I/O </a:t>
            </a:r>
            <a:r>
              <a:rPr lang="en-US" dirty="0"/>
              <a:t>operations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29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in1, in2;</a:t>
            </a:r>
          </a:p>
          <a:p>
            <a:pPr marL="0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in1.open(“infile1.dat”);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in2.open(“infile2.dat”);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if (in1.fail()) 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“Input file 1 opening failed.\n”;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exit(1);    // 1 stands for error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...</a:t>
            </a:r>
          </a:p>
        </p:txBody>
      </p:sp>
    </p:spTree>
    <p:extLst>
      <p:ext uri="{BB962C8B-B14F-4D97-AF65-F5344CB8AC3E}">
        <p14:creationId xmlns:p14="http://schemas.microsoft.com/office/powerpoint/2010/main" val="12949332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end-of-file (EOF)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Member function </a:t>
            </a:r>
            <a:r>
              <a:rPr lang="en-US" b="1" i="1" dirty="0" err="1">
                <a:latin typeface="Courier New" pitchFamily="49" charset="0"/>
                <a:cs typeface="Courier New" pitchFamily="49" charset="0"/>
              </a:rPr>
              <a:t>eof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dirty="0"/>
              <a:t>returns </a:t>
            </a:r>
            <a:r>
              <a:rPr lang="en-US" dirty="0">
                <a:solidFill>
                  <a:srgbClr val="C00000"/>
                </a:solidFill>
              </a:rPr>
              <a:t>true</a:t>
            </a:r>
            <a:r>
              <a:rPr lang="en-US" dirty="0"/>
              <a:t> if and only if we reach the </a:t>
            </a:r>
            <a:r>
              <a:rPr lang="en-US" dirty="0">
                <a:solidFill>
                  <a:srgbClr val="7030A0"/>
                </a:solidFill>
              </a:rPr>
              <a:t>end</a:t>
            </a:r>
            <a:r>
              <a:rPr lang="en-US" dirty="0"/>
              <a:t> of the input file (no more data)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Only</a:t>
            </a:r>
            <a:r>
              <a:rPr lang="en-US" dirty="0"/>
              <a:t> for objects of class </a:t>
            </a:r>
            <a:r>
              <a:rPr lang="en-US" dirty="0" err="1">
                <a:solidFill>
                  <a:srgbClr val="FF0000"/>
                </a:solidFill>
              </a:rPr>
              <a:t>ifstream</a:t>
            </a:r>
            <a:endParaRPr lang="en-US" dirty="0">
              <a:solidFill>
                <a:srgbClr val="FF0000"/>
              </a:solidFill>
            </a:endParaRPr>
          </a:p>
          <a:p>
            <a:pPr marL="455161" lvl="1" indent="0">
              <a:buNone/>
            </a:pPr>
            <a:r>
              <a:rPr lang="en-US" dirty="0"/>
              <a:t>E.g.   fin &gt;&gt; x;</a:t>
            </a:r>
          </a:p>
          <a:p>
            <a:pPr marL="0" indent="0">
              <a:buNone/>
            </a:pPr>
            <a:r>
              <a:rPr lang="en-US" dirty="0"/>
              <a:t>	if (</a:t>
            </a:r>
            <a:r>
              <a:rPr lang="en-US" dirty="0">
                <a:solidFill>
                  <a:srgbClr val="FF0000"/>
                </a:solidFill>
              </a:rPr>
              <a:t>!</a:t>
            </a:r>
            <a:r>
              <a:rPr lang="en-US" dirty="0" err="1">
                <a:solidFill>
                  <a:srgbClr val="FF0000"/>
                </a:solidFill>
              </a:rPr>
              <a:t>fin.eof</a:t>
            </a:r>
            <a:r>
              <a:rPr lang="en-US" dirty="0">
                <a:solidFill>
                  <a:srgbClr val="FF0000"/>
                </a:solidFill>
              </a:rPr>
              <a:t>()</a:t>
            </a:r>
            <a:r>
              <a:rPr lang="en-US" dirty="0"/>
              <a:t>) ...</a:t>
            </a:r>
          </a:p>
          <a:p>
            <a:r>
              <a:rPr lang="en-US" dirty="0"/>
              <a:t>The expression  </a:t>
            </a:r>
            <a:r>
              <a:rPr lang="en-US" i="1" dirty="0"/>
              <a:t>fin &gt;&gt; x</a:t>
            </a:r>
            <a:r>
              <a:rPr lang="en-US" dirty="0"/>
              <a:t> has value </a:t>
            </a:r>
            <a:r>
              <a:rPr lang="en-US" b="1" dirty="0"/>
              <a:t>0</a:t>
            </a:r>
            <a:r>
              <a:rPr lang="en-US" dirty="0"/>
              <a:t> if fin has no more data</a:t>
            </a:r>
          </a:p>
          <a:p>
            <a:pPr marL="455161" lvl="1" indent="0">
              <a:buNone/>
            </a:pPr>
            <a:r>
              <a:rPr lang="en-US" dirty="0"/>
              <a:t>E.g.    while (fin&gt;&gt; x) </a:t>
            </a:r>
          </a:p>
          <a:p>
            <a:pPr marL="0" indent="0">
              <a:buNone/>
            </a:pPr>
            <a:r>
              <a:rPr lang="en-US" dirty="0"/>
              <a:t>	        {...}	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7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file dump (integer only)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1300480" y="2167467"/>
            <a:ext cx="11054080" cy="7315200"/>
          </a:xfrm>
          <a:noFill/>
          <a:ln>
            <a:solidFill>
              <a:schemeClr val="accent2"/>
            </a:solidFill>
            <a:prstDash val="dash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76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76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x;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input.txt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fout.open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(”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output.txt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")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if(!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fin.fail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() &amp;&amp; !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fout.fail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()) {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	while (!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fin.eof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()){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		fin &gt;&gt; x;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2276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sz="2276" dirty="0">
                <a:latin typeface="Courier New" pitchFamily="49" charset="0"/>
                <a:cs typeface="Courier New" pitchFamily="49" charset="0"/>
              </a:rPr>
              <a:t> &lt;&lt; x &lt;&lt;" ";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r>
              <a:rPr lang="en-US" sz="2276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240917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file dump (integer only)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13004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99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  <a:sym typeface="Helvetica Light"/>
              </a:rPr>
              <a:pPr marL="0" marR="0" lvl="0" indent="0" algn="ctr" defTabSz="13004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zh-TW" sz="199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  <a:sym typeface="Helvetica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x;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("input.txt");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while (fin &gt;&gt; x){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&lt;&lt;x&lt;&lt;" ";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9205541" y="5418667"/>
            <a:ext cx="3142827" cy="1517227"/>
          </a:xfrm>
          <a:prstGeom prst="wedgeRoundRectCallout">
            <a:avLst>
              <a:gd name="adj1" fmla="val -107314"/>
              <a:gd name="adj2" fmla="val 283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004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6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Light"/>
              </a:rPr>
              <a:t>return 0 if fin has no more data</a:t>
            </a:r>
          </a:p>
        </p:txBody>
      </p:sp>
    </p:spTree>
    <p:extLst>
      <p:ext uri="{BB962C8B-B14F-4D97-AF65-F5344CB8AC3E}">
        <p14:creationId xmlns:p14="http://schemas.microsoft.com/office/powerpoint/2010/main" val="2394523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3418</Words>
  <PresentationFormat>Custom</PresentationFormat>
  <Paragraphs>656</Paragraphs>
  <Slides>56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69" baseType="lpstr">
      <vt:lpstr>Arial</vt:lpstr>
      <vt:lpstr>Avenir</vt:lpstr>
      <vt:lpstr>Calibri</vt:lpstr>
      <vt:lpstr>Courier New</vt:lpstr>
      <vt:lpstr>Helvetica</vt:lpstr>
      <vt:lpstr>Helvetica Light</vt:lpstr>
      <vt:lpstr>Menlo</vt:lpstr>
      <vt:lpstr>Times New Roman</vt:lpstr>
      <vt:lpstr>Verdana</vt:lpstr>
      <vt:lpstr>Wingdings 2</vt:lpstr>
      <vt:lpstr>White</vt:lpstr>
      <vt:lpstr>1_Equity</vt:lpstr>
      <vt:lpstr>2_Equity</vt:lpstr>
      <vt:lpstr>PowerPoint Presentation</vt:lpstr>
      <vt:lpstr>Basic syntax</vt:lpstr>
      <vt:lpstr>Variable scope</vt:lpstr>
      <vt:lpstr>int and char</vt:lpstr>
      <vt:lpstr>Strings (cstring)</vt:lpstr>
      <vt:lpstr>Conversion between types</vt:lpstr>
      <vt:lpstr>Operators</vt:lpstr>
      <vt:lpstr>Operators</vt:lpstr>
      <vt:lpstr>Operators</vt:lpstr>
      <vt:lpstr>cout formatting</vt:lpstr>
      <vt:lpstr>Conditional statements</vt:lpstr>
      <vt:lpstr>if… else…</vt:lpstr>
      <vt:lpstr>dangling else</vt:lpstr>
      <vt:lpstr>Short-circuit evaluation</vt:lpstr>
      <vt:lpstr>Conditional operator</vt:lpstr>
      <vt:lpstr>Loops</vt:lpstr>
      <vt:lpstr>while</vt:lpstr>
      <vt:lpstr>for</vt:lpstr>
      <vt:lpstr>break, continue</vt:lpstr>
      <vt:lpstr>Arrays and strings</vt:lpstr>
      <vt:lpstr>Definition and initialization</vt:lpstr>
      <vt:lpstr>Operations to Array</vt:lpstr>
      <vt:lpstr>Out-of-bound access</vt:lpstr>
      <vt:lpstr>Multi-dimensional arrays</vt:lpstr>
      <vt:lpstr>Multi-dimensional arrays</vt:lpstr>
      <vt:lpstr>String input</vt:lpstr>
      <vt:lpstr>End-of-string</vt:lpstr>
      <vt:lpstr>Functions</vt:lpstr>
      <vt:lpstr>Declaration</vt:lpstr>
      <vt:lpstr>Variables in a function</vt:lpstr>
      <vt:lpstr>Parameter passing</vt:lpstr>
      <vt:lpstr>Call by reference</vt:lpstr>
      <vt:lpstr>Prototypes</vt:lpstr>
      <vt:lpstr>Classes and objects</vt:lpstr>
      <vt:lpstr>Declaration</vt:lpstr>
      <vt:lpstr>Method definition</vt:lpstr>
      <vt:lpstr>Objects</vt:lpstr>
      <vt:lpstr>Array of Objects</vt:lpstr>
      <vt:lpstr>Constructors</vt:lpstr>
      <vt:lpstr>Constructors</vt:lpstr>
      <vt:lpstr>Pointers</vt:lpstr>
      <vt:lpstr>Basics</vt:lpstr>
      <vt:lpstr>Copying</vt:lpstr>
      <vt:lpstr>Pointers and arrays</vt:lpstr>
      <vt:lpstr>Dynamic memory allocation</vt:lpstr>
      <vt:lpstr>2D Version</vt:lpstr>
      <vt:lpstr>File IO</vt:lpstr>
      <vt:lpstr>Streams</vt:lpstr>
      <vt:lpstr>ifstream</vt:lpstr>
      <vt:lpstr>ofstream</vt:lpstr>
      <vt:lpstr>Examples</vt:lpstr>
      <vt:lpstr>Detecting I/O failures</vt:lpstr>
      <vt:lpstr>Examples</vt:lpstr>
      <vt:lpstr>Detecting end-of-file (EOF)</vt:lpstr>
      <vt:lpstr>Examples: file dump (integer only)</vt:lpstr>
      <vt:lpstr>Examples: file dump (integer only)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2021-11-22T14:10:31Z</dcterms:modified>
</cp:coreProperties>
</file>