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6" r:id="rId25"/>
    <p:sldId id="278" r:id="rId26"/>
    <p:sldId id="279" r:id="rId27"/>
    <p:sldId id="280" r:id="rId28"/>
    <p:sldId id="281" r:id="rId29"/>
    <p:sldId id="282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1379" autoAdjust="0"/>
  </p:normalViewPr>
  <p:slideViewPr>
    <p:cSldViewPr snapToGrid="0">
      <p:cViewPr varScale="1">
        <p:scale>
          <a:sx n="56" d="100"/>
          <a:sy n="56" d="100"/>
        </p:scale>
        <p:origin x="1001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17/4/2019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45630E-130D-445F-980C-158581B29B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3043" y="199787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10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Concurrency Control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07814-BAD8-4DBA-81CC-45B72F369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Database Concurrency Control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84E2F-EDF4-435A-8243-A1EC7A3F2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Purposes of Concurrency Control</a:t>
            </a:r>
            <a:endParaRPr lang="en-US" altLang="en-US" dirty="0"/>
          </a:p>
          <a:p>
            <a:pPr lvl="1"/>
            <a:r>
              <a:rPr lang="en-US" altLang="en-US" dirty="0"/>
              <a:t>To preserve database consistency to ensure all schedules are serializable</a:t>
            </a:r>
          </a:p>
          <a:p>
            <a:pPr lvl="1"/>
            <a:r>
              <a:rPr lang="en-US" altLang="en-US" dirty="0"/>
              <a:t>To maximize the system performance (higher concurrency)</a:t>
            </a:r>
          </a:p>
          <a:p>
            <a:r>
              <a:rPr lang="en-US" altLang="en-US" sz="2000" dirty="0"/>
              <a:t>Example: </a:t>
            </a:r>
            <a:r>
              <a:rPr lang="en-US" altLang="en-US" dirty="0"/>
              <a:t>In concurrent execution environment, if T</a:t>
            </a:r>
            <a:r>
              <a:rPr lang="en-US" altLang="en-US" baseline="-25000" dirty="0"/>
              <a:t>1</a:t>
            </a:r>
            <a:r>
              <a:rPr lang="en-US" altLang="en-US" dirty="0"/>
              <a:t> conflicts with T</a:t>
            </a:r>
            <a:r>
              <a:rPr lang="en-US" altLang="zh-TW" baseline="-25000" dirty="0"/>
              <a:t>2</a:t>
            </a:r>
            <a:r>
              <a:rPr lang="en-US" altLang="en-US" dirty="0"/>
              <a:t> over a data item A, then the existing concurrency control decides whether T</a:t>
            </a:r>
            <a:r>
              <a:rPr lang="en-US" altLang="en-US" baseline="-25000" dirty="0"/>
              <a:t>1</a:t>
            </a:r>
            <a:r>
              <a:rPr lang="en-US" altLang="en-US" dirty="0"/>
              <a:t> or T</a:t>
            </a:r>
            <a:r>
              <a:rPr lang="en-US" altLang="en-US" baseline="-25000" dirty="0"/>
              <a:t>2</a:t>
            </a:r>
            <a:r>
              <a:rPr lang="en-US" altLang="en-US" dirty="0"/>
              <a:t> should get the A and whether the other transaction is rolled-back or waits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D3553-2864-4805-A785-1B3701F4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425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91692-5F3B-4043-BB3F-A7BF78BA5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Two-Phase Locking Techniques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94656-9248-4C8D-8749-77D82B71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Locking is an operation which secures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Permission to read a data item for a transaction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Permission to write (update) a data item for a transaction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Example: </a:t>
            </a:r>
            <a:r>
              <a:rPr lang="en-US" altLang="en-US" sz="2000" dirty="0"/>
              <a:t>Lock(X) – data item X is locked on behalf of the requesting transaction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Unlocking is an operation which removes these permissions from the data item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Example: </a:t>
            </a:r>
            <a:r>
              <a:rPr lang="en-US" altLang="en-US" sz="2000" dirty="0"/>
              <a:t>Unlock(X) – </a:t>
            </a:r>
            <a:r>
              <a:rPr lang="en-US" altLang="en-US" dirty="0"/>
              <a:t>d</a:t>
            </a:r>
            <a:r>
              <a:rPr lang="en-US" altLang="en-US" sz="2000" dirty="0"/>
              <a:t>ata item X is made available to all other transactions.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Lock and Unlock are atomic operations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34BA7-C1F1-4C11-B9ED-6C5BEBF9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060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CB76D-F169-4B5E-8D8E-B5B1CEA4D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Basic Two Phase Locking (B2PL)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2DA8A-7479-453C-B596-6688BA9D8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Each data item has a lock associated with it, e.g., a lock entry in the lock table</a:t>
            </a:r>
          </a:p>
          <a:p>
            <a:r>
              <a:rPr lang="en-HK" dirty="0"/>
              <a:t>The scheduler creates a lock operation </a:t>
            </a:r>
            <a:r>
              <a:rPr lang="en-HK" dirty="0" err="1"/>
              <a:t>ol</a:t>
            </a:r>
            <a:r>
              <a:rPr lang="en-HK" baseline="-25000" dirty="0" err="1"/>
              <a:t>i</a:t>
            </a:r>
            <a:r>
              <a:rPr lang="en-HK" dirty="0"/>
              <a:t>[x] for each received operation o</a:t>
            </a:r>
            <a:r>
              <a:rPr lang="en-HK" baseline="-25000" dirty="0"/>
              <a:t>i</a:t>
            </a:r>
            <a:r>
              <a:rPr lang="en-HK" dirty="0"/>
              <a:t>[x]</a:t>
            </a:r>
          </a:p>
          <a:p>
            <a:r>
              <a:rPr lang="en-HK" dirty="0"/>
              <a:t>Rules</a:t>
            </a:r>
          </a:p>
          <a:p>
            <a:pPr lvl="1"/>
            <a:r>
              <a:rPr lang="en-HK" dirty="0"/>
              <a:t>When the scheduler receives an operation p</a:t>
            </a:r>
            <a:r>
              <a:rPr lang="en-HK" baseline="-25000" dirty="0"/>
              <a:t>i</a:t>
            </a:r>
            <a:r>
              <a:rPr lang="en-HK" dirty="0"/>
              <a:t>[x], it tests if </a:t>
            </a:r>
            <a:r>
              <a:rPr lang="en-HK" dirty="0" err="1"/>
              <a:t>pl</a:t>
            </a:r>
            <a:r>
              <a:rPr lang="en-HK" baseline="-25000" dirty="0" err="1"/>
              <a:t>i</a:t>
            </a:r>
            <a:r>
              <a:rPr lang="en-HK" dirty="0"/>
              <a:t>[x] conflicts with some </a:t>
            </a:r>
            <a:r>
              <a:rPr lang="en-HK" dirty="0" err="1"/>
              <a:t>ql</a:t>
            </a:r>
            <a:r>
              <a:rPr lang="en-HK" baseline="-25000" dirty="0" err="1"/>
              <a:t>j</a:t>
            </a:r>
            <a:r>
              <a:rPr lang="en-HK" dirty="0"/>
              <a:t>[x] that is already set. If so, it delays p</a:t>
            </a:r>
            <a:r>
              <a:rPr lang="en-HK" baseline="-25000" dirty="0"/>
              <a:t>i</a:t>
            </a:r>
            <a:r>
              <a:rPr lang="en-HK" dirty="0"/>
              <a:t>[x], forcing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to wait until it can set the lock it needs. If not, then the scheduler sets </a:t>
            </a:r>
            <a:r>
              <a:rPr lang="en-HK" dirty="0" err="1"/>
              <a:t>pl</a:t>
            </a:r>
            <a:r>
              <a:rPr lang="en-HK" baseline="-25000" dirty="0" err="1"/>
              <a:t>i</a:t>
            </a:r>
            <a:r>
              <a:rPr lang="en-HK" dirty="0"/>
              <a:t>[x], and sends p</a:t>
            </a:r>
            <a:r>
              <a:rPr lang="en-HK" baseline="-25000" dirty="0"/>
              <a:t>i</a:t>
            </a:r>
            <a:r>
              <a:rPr lang="en-HK" dirty="0"/>
              <a:t>[x] to the DM (data manager)</a:t>
            </a:r>
          </a:p>
          <a:p>
            <a:pPr lvl="1"/>
            <a:r>
              <a:rPr lang="en-HK" dirty="0"/>
              <a:t>Once the scheduler has released a lock for a transaction, it may not subsequently obtain any more locks for that transaction (on any data item)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91E81-02A3-4615-9748-C62E5715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60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C79D3-CE8F-49E7-8500-9E256D6D5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Basic Two Phase Locking (B2PL) </a:t>
            </a:r>
            <a:r>
              <a:rPr lang="en-US" altLang="zh-TW" dirty="0"/>
              <a:t>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CDCE-3CBA-445A-BF3D-170818BD6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741" y="2011680"/>
            <a:ext cx="9784080" cy="4206240"/>
          </a:xfrm>
        </p:spPr>
        <p:txBody>
          <a:bodyPr/>
          <a:lstStyle/>
          <a:p>
            <a:r>
              <a:rPr lang="en-HK" dirty="0"/>
              <a:t>The two phase rule: growing phase and shrinking phase</a:t>
            </a:r>
          </a:p>
          <a:p>
            <a:r>
              <a:rPr lang="en-HK" dirty="0"/>
              <a:t>It can guarantee that all pairs of conflicting operations of two transactions are scheduled in the same order</a:t>
            </a:r>
          </a:p>
          <a:p>
            <a:pPr lvl="1"/>
            <a:r>
              <a:rPr lang="en-HK" dirty="0"/>
              <a:t>E.g., T1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T2 or T2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T1 and NO T1 </a:t>
            </a:r>
            <a:r>
              <a:rPr lang="en-HK" dirty="0">
                <a:sym typeface="Symbol" panose="05050102010706020507" pitchFamily="18" charset="2"/>
              </a:rPr>
              <a:t></a:t>
            </a:r>
            <a:r>
              <a:rPr lang="en-HK" dirty="0"/>
              <a:t> T2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23F67-8CE6-4A73-B31B-3164F79E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" name="Group 49">
            <a:extLst>
              <a:ext uri="{FF2B5EF4-FFF2-40B4-BE49-F238E27FC236}">
                <a16:creationId xmlns:a16="http://schemas.microsoft.com/office/drawing/2014/main" id="{07DC39F1-CBFE-47FC-A832-FA5F542B9964}"/>
              </a:ext>
            </a:extLst>
          </p:cNvPr>
          <p:cNvGrpSpPr>
            <a:grpSpLocks/>
          </p:cNvGrpSpPr>
          <p:nvPr/>
        </p:nvGrpSpPr>
        <p:grpSpPr bwMode="auto">
          <a:xfrm>
            <a:off x="1879464" y="3787388"/>
            <a:ext cx="7109489" cy="2709862"/>
            <a:chOff x="-455" y="1844"/>
            <a:chExt cx="6645" cy="2583"/>
          </a:xfrm>
        </p:grpSpPr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BA044305-8918-4FF7-AB4C-68BF43938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2116"/>
              <a:ext cx="0" cy="19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AD0C347E-E65E-470A-AE22-24395B75F8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" y="4032"/>
              <a:ext cx="46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458D01AC-5F72-4C19-8C6E-F0D4D358B8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068"/>
              <a:ext cx="0" cy="2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907BF808-9EFB-49E5-A068-EB806FFF7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" y="3308"/>
              <a:ext cx="428" cy="344"/>
              <a:chOff x="532" y="3308"/>
              <a:chExt cx="428" cy="344"/>
            </a:xfrm>
          </p:grpSpPr>
          <p:sp>
            <p:nvSpPr>
              <p:cNvPr id="47" name="Line 10">
                <a:extLst>
                  <a:ext uri="{FF2B5EF4-FFF2-40B4-BE49-F238E27FC236}">
                    <a16:creationId xmlns:a16="http://schemas.microsoft.com/office/drawing/2014/main" id="{0FF35DAD-E583-4A3A-8F38-0BAD987FE0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" y="3648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48" name="Line 11">
                <a:extLst>
                  <a:ext uri="{FF2B5EF4-FFF2-40B4-BE49-F238E27FC236}">
                    <a16:creationId xmlns:a16="http://schemas.microsoft.com/office/drawing/2014/main" id="{A42E5384-49F6-43A6-867A-9A38471932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60" y="3308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BE7C2DFB-534E-42B5-BE08-047B437169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" y="3308"/>
              <a:ext cx="428" cy="344"/>
              <a:chOff x="532" y="3308"/>
              <a:chExt cx="428" cy="344"/>
            </a:xfrm>
          </p:grpSpPr>
          <p:sp>
            <p:nvSpPr>
              <p:cNvPr id="45" name="Line 13">
                <a:extLst>
                  <a:ext uri="{FF2B5EF4-FFF2-40B4-BE49-F238E27FC236}">
                    <a16:creationId xmlns:a16="http://schemas.microsoft.com/office/drawing/2014/main" id="{777F7F33-D51B-4A1C-AF6E-A3A5E09511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" y="3648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46" name="Line 14">
                <a:extLst>
                  <a:ext uri="{FF2B5EF4-FFF2-40B4-BE49-F238E27FC236}">
                    <a16:creationId xmlns:a16="http://schemas.microsoft.com/office/drawing/2014/main" id="{A9DF70BD-DDC3-428D-8D45-CFFFFFFD19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60" y="3308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sp>
          <p:nvSpPr>
            <p:cNvPr id="11" name="Line 15">
              <a:extLst>
                <a:ext uri="{FF2B5EF4-FFF2-40B4-BE49-F238E27FC236}">
                  <a16:creationId xmlns:a16="http://schemas.microsoft.com/office/drawing/2014/main" id="{BC3C1DB9-B3FC-487E-AB9A-4B7C0AB4F1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6" y="4032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2" name="Line 16">
              <a:extLst>
                <a:ext uri="{FF2B5EF4-FFF2-40B4-BE49-F238E27FC236}">
                  <a16:creationId xmlns:a16="http://schemas.microsoft.com/office/drawing/2014/main" id="{AE0FFF50-5EC1-42BF-893F-8E70668DD1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6" y="2640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3" name="Line 17">
              <a:extLst>
                <a:ext uri="{FF2B5EF4-FFF2-40B4-BE49-F238E27FC236}">
                  <a16:creationId xmlns:a16="http://schemas.microsoft.com/office/drawing/2014/main" id="{CE21714C-A033-4D55-B68C-EE0CA18668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4" y="2300"/>
              <a:ext cx="0" cy="3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grpSp>
          <p:nvGrpSpPr>
            <p:cNvPr id="14" name="Group 18">
              <a:extLst>
                <a:ext uri="{FF2B5EF4-FFF2-40B4-BE49-F238E27FC236}">
                  <a16:creationId xmlns:a16="http://schemas.microsoft.com/office/drawing/2014/main" id="{D8A63C2A-58E6-4AC1-83D9-CB4889D196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6" y="2636"/>
              <a:ext cx="428" cy="344"/>
              <a:chOff x="1396" y="2636"/>
              <a:chExt cx="428" cy="344"/>
            </a:xfrm>
          </p:grpSpPr>
          <p:sp>
            <p:nvSpPr>
              <p:cNvPr id="43" name="Line 19">
                <a:extLst>
                  <a:ext uri="{FF2B5EF4-FFF2-40B4-BE49-F238E27FC236}">
                    <a16:creationId xmlns:a16="http://schemas.microsoft.com/office/drawing/2014/main" id="{7F33110F-5FB4-4B2B-8EDB-467C590D40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6" y="2976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44" name="Line 20">
                <a:extLst>
                  <a:ext uri="{FF2B5EF4-FFF2-40B4-BE49-F238E27FC236}">
                    <a16:creationId xmlns:a16="http://schemas.microsoft.com/office/drawing/2014/main" id="{0B9802DD-D2B3-4C7E-818F-A80C3194EA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24" y="2636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15" name="Group 21">
              <a:extLst>
                <a:ext uri="{FF2B5EF4-FFF2-40B4-BE49-F238E27FC236}">
                  <a16:creationId xmlns:a16="http://schemas.microsoft.com/office/drawing/2014/main" id="{940B0237-9E8C-46A9-B78E-D07EF64CE2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4" y="2972"/>
              <a:ext cx="428" cy="344"/>
              <a:chOff x="964" y="2972"/>
              <a:chExt cx="428" cy="344"/>
            </a:xfrm>
          </p:grpSpPr>
          <p:sp>
            <p:nvSpPr>
              <p:cNvPr id="41" name="Line 22">
                <a:extLst>
                  <a:ext uri="{FF2B5EF4-FFF2-40B4-BE49-F238E27FC236}">
                    <a16:creationId xmlns:a16="http://schemas.microsoft.com/office/drawing/2014/main" id="{72FE245E-C4CC-46A9-88C9-E8E7BA5ABE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4" y="3312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42" name="Line 23">
                <a:extLst>
                  <a:ext uri="{FF2B5EF4-FFF2-40B4-BE49-F238E27FC236}">
                    <a16:creationId xmlns:a16="http://schemas.microsoft.com/office/drawing/2014/main" id="{7ED3BEEC-D630-49E1-891C-54BD069C5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92" y="2972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sp>
          <p:nvSpPr>
            <p:cNvPr id="16" name="Line 24">
              <a:extLst>
                <a:ext uri="{FF2B5EF4-FFF2-40B4-BE49-F238E27FC236}">
                  <a16:creationId xmlns:a16="http://schemas.microsoft.com/office/drawing/2014/main" id="{0C12CB95-C877-433E-A83B-B6AE1F0B3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6" y="2304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7" name="Line 25">
              <a:extLst>
                <a:ext uri="{FF2B5EF4-FFF2-40B4-BE49-F238E27FC236}">
                  <a16:creationId xmlns:a16="http://schemas.microsoft.com/office/drawing/2014/main" id="{3112859E-836F-483E-ADA6-11D425C09C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" y="3644"/>
              <a:ext cx="0" cy="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grpSp>
          <p:nvGrpSpPr>
            <p:cNvPr id="18" name="Group 26">
              <a:extLst>
                <a:ext uri="{FF2B5EF4-FFF2-40B4-BE49-F238E27FC236}">
                  <a16:creationId xmlns:a16="http://schemas.microsoft.com/office/drawing/2014/main" id="{BC6BA240-A722-4261-9F26-5D9D40D867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4" y="2308"/>
              <a:ext cx="428" cy="332"/>
              <a:chOff x="2784" y="2308"/>
              <a:chExt cx="428" cy="332"/>
            </a:xfrm>
          </p:grpSpPr>
          <p:sp>
            <p:nvSpPr>
              <p:cNvPr id="39" name="Line 27">
                <a:extLst>
                  <a:ext uri="{FF2B5EF4-FFF2-40B4-BE49-F238E27FC236}">
                    <a16:creationId xmlns:a16="http://schemas.microsoft.com/office/drawing/2014/main" id="{BD07E5EE-1D54-4690-B46B-83B939F58A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4" y="2308"/>
                <a:ext cx="0" cy="3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40" name="Line 28">
                <a:extLst>
                  <a:ext uri="{FF2B5EF4-FFF2-40B4-BE49-F238E27FC236}">
                    <a16:creationId xmlns:a16="http://schemas.microsoft.com/office/drawing/2014/main" id="{68B4ABE0-D29F-4804-9AD1-7F2C4E61F5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8" y="2640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19" name="Group 29">
              <a:extLst>
                <a:ext uri="{FF2B5EF4-FFF2-40B4-BE49-F238E27FC236}">
                  <a16:creationId xmlns:a16="http://schemas.microsoft.com/office/drawing/2014/main" id="{BCC49EE2-F101-42D1-9998-5B534924B3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6" y="2644"/>
              <a:ext cx="428" cy="332"/>
              <a:chOff x="3216" y="2644"/>
              <a:chExt cx="428" cy="332"/>
            </a:xfrm>
          </p:grpSpPr>
          <p:sp>
            <p:nvSpPr>
              <p:cNvPr id="37" name="Line 30">
                <a:extLst>
                  <a:ext uri="{FF2B5EF4-FFF2-40B4-BE49-F238E27FC236}">
                    <a16:creationId xmlns:a16="http://schemas.microsoft.com/office/drawing/2014/main" id="{F81AC7EA-32A5-4C55-9AA5-3463EBC8CC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6" y="2644"/>
                <a:ext cx="0" cy="3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38" name="Line 31">
                <a:extLst>
                  <a:ext uri="{FF2B5EF4-FFF2-40B4-BE49-F238E27FC236}">
                    <a16:creationId xmlns:a16="http://schemas.microsoft.com/office/drawing/2014/main" id="{238511C5-3829-473A-B335-26205BDEC1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20" y="2976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20" name="Group 32">
              <a:extLst>
                <a:ext uri="{FF2B5EF4-FFF2-40B4-BE49-F238E27FC236}">
                  <a16:creationId xmlns:a16="http://schemas.microsoft.com/office/drawing/2014/main" id="{554F5B30-0F6F-4503-899A-1A446F50AB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3316"/>
              <a:ext cx="428" cy="332"/>
              <a:chOff x="4080" y="3316"/>
              <a:chExt cx="428" cy="332"/>
            </a:xfrm>
          </p:grpSpPr>
          <p:sp>
            <p:nvSpPr>
              <p:cNvPr id="35" name="Line 33">
                <a:extLst>
                  <a:ext uri="{FF2B5EF4-FFF2-40B4-BE49-F238E27FC236}">
                    <a16:creationId xmlns:a16="http://schemas.microsoft.com/office/drawing/2014/main" id="{CD4F6B11-2351-48AB-9E94-3D5AB35CD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0" y="3316"/>
                <a:ext cx="0" cy="3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36" name="Line 34">
                <a:extLst>
                  <a:ext uri="{FF2B5EF4-FFF2-40B4-BE49-F238E27FC236}">
                    <a16:creationId xmlns:a16="http://schemas.microsoft.com/office/drawing/2014/main" id="{AC24C091-8A3C-4539-B9A2-995C444BAA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4" y="3648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sp>
          <p:nvSpPr>
            <p:cNvPr id="21" name="Line 35">
              <a:extLst>
                <a:ext uri="{FF2B5EF4-FFF2-40B4-BE49-F238E27FC236}">
                  <a16:creationId xmlns:a16="http://schemas.microsoft.com/office/drawing/2014/main" id="{9641885A-B293-4D63-83B1-A10F22EF43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3652"/>
              <a:ext cx="0" cy="3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grpSp>
          <p:nvGrpSpPr>
            <p:cNvPr id="22" name="Group 36">
              <a:extLst>
                <a:ext uri="{FF2B5EF4-FFF2-40B4-BE49-F238E27FC236}">
                  <a16:creationId xmlns:a16="http://schemas.microsoft.com/office/drawing/2014/main" id="{D886BEB1-A175-4F8E-B6C8-5C935B7D1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2980"/>
              <a:ext cx="428" cy="332"/>
              <a:chOff x="3648" y="2980"/>
              <a:chExt cx="428" cy="332"/>
            </a:xfrm>
          </p:grpSpPr>
          <p:sp>
            <p:nvSpPr>
              <p:cNvPr id="33" name="Line 37">
                <a:extLst>
                  <a:ext uri="{FF2B5EF4-FFF2-40B4-BE49-F238E27FC236}">
                    <a16:creationId xmlns:a16="http://schemas.microsoft.com/office/drawing/2014/main" id="{B2B92B5E-055C-4248-9C5F-0DD3EBA6E6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8" y="2980"/>
                <a:ext cx="0" cy="3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34" name="Line 38">
                <a:extLst>
                  <a:ext uri="{FF2B5EF4-FFF2-40B4-BE49-F238E27FC236}">
                    <a16:creationId xmlns:a16="http://schemas.microsoft.com/office/drawing/2014/main" id="{C5EF0709-BA41-4F4C-830F-3EAD1AE0E0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2" y="3312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sp>
          <p:nvSpPr>
            <p:cNvPr id="23" name="Line 39">
              <a:extLst>
                <a:ext uri="{FF2B5EF4-FFF2-40B4-BE49-F238E27FC236}">
                  <a16:creationId xmlns:a16="http://schemas.microsoft.com/office/drawing/2014/main" id="{83CCDBBA-9AD7-453D-B902-806D0E2CC6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1980"/>
              <a:ext cx="0" cy="2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24" name="Rectangle 40">
              <a:extLst>
                <a:ext uri="{FF2B5EF4-FFF2-40B4-BE49-F238E27FC236}">
                  <a16:creationId xmlns:a16="http://schemas.microsoft.com/office/drawing/2014/main" id="{4AC922B7-0A49-4BF6-ABD2-259DBF916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0" y="1941"/>
              <a:ext cx="1369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Obtain lock</a:t>
              </a:r>
            </a:p>
          </p:txBody>
        </p:sp>
        <p:sp>
          <p:nvSpPr>
            <p:cNvPr id="25" name="Line 41">
              <a:extLst>
                <a:ext uri="{FF2B5EF4-FFF2-40B4-BE49-F238E27FC236}">
                  <a16:creationId xmlns:a16="http://schemas.microsoft.com/office/drawing/2014/main" id="{96E17C87-239A-49C5-806B-FED2F6BB09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60" y="2401"/>
              <a:ext cx="0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26" name="Rectangle 42">
              <a:extLst>
                <a:ext uri="{FF2B5EF4-FFF2-40B4-BE49-F238E27FC236}">
                  <a16:creationId xmlns:a16="http://schemas.microsoft.com/office/drawing/2014/main" id="{016A06D2-2791-4DD5-BFBA-397FC1B51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" y="2353"/>
              <a:ext cx="1545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Release lock</a:t>
              </a:r>
            </a:p>
          </p:txBody>
        </p:sp>
        <p:sp>
          <p:nvSpPr>
            <p:cNvPr id="27" name="Rectangle 43">
              <a:extLst>
                <a:ext uri="{FF2B5EF4-FFF2-40B4-BE49-F238E27FC236}">
                  <a16:creationId xmlns:a16="http://schemas.microsoft.com/office/drawing/2014/main" id="{7137E778-195F-45C8-A274-C776F945A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" y="1844"/>
              <a:ext cx="1263" cy="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Lock point</a:t>
              </a:r>
            </a:p>
          </p:txBody>
        </p:sp>
        <p:sp>
          <p:nvSpPr>
            <p:cNvPr id="28" name="Rectangle 44">
              <a:extLst>
                <a:ext uri="{FF2B5EF4-FFF2-40B4-BE49-F238E27FC236}">
                  <a16:creationId xmlns:a16="http://schemas.microsoft.com/office/drawing/2014/main" id="{F854E307-A4F0-4FA9-948C-EDE7B27F0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2" y="3571"/>
              <a:ext cx="1040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Phase 1</a:t>
              </a:r>
            </a:p>
          </p:txBody>
        </p:sp>
        <p:sp>
          <p:nvSpPr>
            <p:cNvPr id="29" name="Rectangle 45">
              <a:extLst>
                <a:ext uri="{FF2B5EF4-FFF2-40B4-BE49-F238E27FC236}">
                  <a16:creationId xmlns:a16="http://schemas.microsoft.com/office/drawing/2014/main" id="{5AC5CB46-68C5-43C0-A1EA-50ADA1560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0" y="3571"/>
              <a:ext cx="1040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Phase 2</a:t>
              </a:r>
            </a:p>
          </p:txBody>
        </p:sp>
        <p:sp>
          <p:nvSpPr>
            <p:cNvPr id="30" name="Rectangle 46">
              <a:extLst>
                <a:ext uri="{FF2B5EF4-FFF2-40B4-BE49-F238E27FC236}">
                  <a16:creationId xmlns:a16="http://schemas.microsoft.com/office/drawing/2014/main" id="{9D74DB95-40C4-45E9-BF01-80B881556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4052"/>
              <a:ext cx="908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BEGIN</a:t>
              </a:r>
            </a:p>
          </p:txBody>
        </p:sp>
        <p:sp>
          <p:nvSpPr>
            <p:cNvPr id="31" name="Rectangle 47">
              <a:extLst>
                <a:ext uri="{FF2B5EF4-FFF2-40B4-BE49-F238E27FC236}">
                  <a16:creationId xmlns:a16="http://schemas.microsoft.com/office/drawing/2014/main" id="{A77F85D4-AAA4-4A77-BBB6-F51ADA810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4052"/>
              <a:ext cx="672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END</a:t>
              </a:r>
            </a:p>
          </p:txBody>
        </p:sp>
        <p:sp>
          <p:nvSpPr>
            <p:cNvPr id="32" name="Rectangle 48">
              <a:extLst>
                <a:ext uri="{FF2B5EF4-FFF2-40B4-BE49-F238E27FC236}">
                  <a16:creationId xmlns:a16="http://schemas.microsoft.com/office/drawing/2014/main" id="{54CC6950-BAD4-468C-B5B5-08EF56722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5" y="2228"/>
              <a:ext cx="1113" cy="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Number of locks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439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D7DF2-4061-4EAB-ACB8-7EAA8C84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Conservative Two Phase Locking (C2PL) </a:t>
            </a:r>
            <a:r>
              <a:rPr lang="en-US" altLang="zh-TW" sz="3600" dirty="0"/>
              <a:t>(1/4)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048D9-596B-4FC6-A1D4-8F8FFA970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56214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HK" dirty="0"/>
              <a:t>Avoid deadlocks and abort of transactions by requiring each transaction to obtain all of its lock before any of its operations are submitted to the DM</a:t>
            </a:r>
          </a:p>
          <a:p>
            <a:pPr>
              <a:lnSpc>
                <a:spcPct val="120000"/>
              </a:lnSpc>
            </a:pPr>
            <a:r>
              <a:rPr lang="en-HK" dirty="0"/>
              <a:t>Each transaction pre-declares its read-set and write-set of data items to the scheduler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What are the locks (data items) to be accessed by the transaction?</a:t>
            </a:r>
          </a:p>
          <a:p>
            <a:pPr>
              <a:lnSpc>
                <a:spcPct val="120000"/>
              </a:lnSpc>
            </a:pPr>
            <a:r>
              <a:rPr lang="en-HK" dirty="0"/>
              <a:t>The scheduler tries to set all of the locks needed by the transaction ALL at ONCE</a:t>
            </a:r>
          </a:p>
          <a:p>
            <a:pPr>
              <a:lnSpc>
                <a:spcPct val="120000"/>
              </a:lnSpc>
            </a:pPr>
            <a:r>
              <a:rPr lang="en-HK" dirty="0"/>
              <a:t>Set lock of a transaction in one step and lock release in another step</a:t>
            </a:r>
          </a:p>
          <a:p>
            <a:pPr>
              <a:lnSpc>
                <a:spcPct val="120000"/>
              </a:lnSpc>
            </a:pPr>
            <a:r>
              <a:rPr lang="en-HK" dirty="0"/>
              <a:t>If all the locks can be set, the operations will be submitted to the DM for processing</a:t>
            </a:r>
          </a:p>
          <a:p>
            <a:pPr>
              <a:lnSpc>
                <a:spcPct val="120000"/>
              </a:lnSpc>
            </a:pPr>
            <a:r>
              <a:rPr lang="en-HK" dirty="0"/>
              <a:t>After the DM acknowledges the processing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 err="1"/>
              <a:t>’s</a:t>
            </a:r>
            <a:r>
              <a:rPr lang="en-HK" dirty="0"/>
              <a:t> last database operation, the scheduler may release all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 err="1"/>
              <a:t>’s</a:t>
            </a:r>
            <a:r>
              <a:rPr lang="en-HK" dirty="0"/>
              <a:t> locks</a:t>
            </a: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98898-2DE2-43C0-B1EE-B5850D196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24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51F74-433E-482B-A7F0-309FBEC7F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Conservative Two Phase Locking (C2PL) </a:t>
            </a:r>
            <a:r>
              <a:rPr lang="en-US" altLang="zh-TW" sz="3600" dirty="0"/>
              <a:t>(2/4)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D3D52-26EB-46CB-9E44-BD3181051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If any of the locks requested in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 err="1"/>
              <a:t>’s</a:t>
            </a:r>
            <a:r>
              <a:rPr lang="en-HK" dirty="0"/>
              <a:t> conflicts with locks presently held by other transactions in conflicting mode, the scheduler does not grant any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 err="1"/>
              <a:t>’s</a:t>
            </a:r>
            <a:r>
              <a:rPr lang="en-HK" dirty="0"/>
              <a:t> lock</a:t>
            </a:r>
          </a:p>
          <a:p>
            <a:r>
              <a:rPr lang="en-HK" dirty="0"/>
              <a:t>The scheduler inserts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baseline="-25000" dirty="0"/>
              <a:t> </a:t>
            </a:r>
            <a:r>
              <a:rPr lang="en-HK" dirty="0"/>
              <a:t>along with its lock requests into a waiting queue</a:t>
            </a:r>
          </a:p>
          <a:p>
            <a:r>
              <a:rPr lang="en-HK" dirty="0"/>
              <a:t>Every time the scheduler releases the locks of a complete transaction, it examines the waiting queue to see if it can grant all the lock requests of any waiting transactions</a:t>
            </a:r>
          </a:p>
          <a:p>
            <a:r>
              <a:rPr lang="en-HK" dirty="0"/>
              <a:t>In Conservative 2PL, if a transaction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waiting for a lock held by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,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holding no locks (no hold and wait situation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no deadlock)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176BC-1EF8-487E-8042-2A2C3ADC3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26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Conservative Two Phase Locking (C2PL) </a:t>
            </a:r>
            <a:r>
              <a:rPr lang="en-US" altLang="zh-TW" sz="3600" dirty="0"/>
              <a:t>(3/4)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799EF4CB-0C0B-4C84-BAA9-A7CE7DBE6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0504" y="2755900"/>
            <a:ext cx="0" cy="2416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HK"/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E84D8778-308D-4B3E-AB07-0A4A361DE18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266" y="5175250"/>
            <a:ext cx="45862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HK"/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F6F6A6F9-B340-4FBB-A48F-44E3B1D50250}"/>
              </a:ext>
            </a:extLst>
          </p:cNvPr>
          <p:cNvGrpSpPr>
            <a:grpSpLocks/>
          </p:cNvGrpSpPr>
          <p:nvPr/>
        </p:nvGrpSpPr>
        <p:grpSpPr bwMode="auto">
          <a:xfrm>
            <a:off x="3455266" y="3732718"/>
            <a:ext cx="481013" cy="1447294"/>
            <a:chOff x="628" y="2210"/>
            <a:chExt cx="428" cy="1346"/>
          </a:xfrm>
        </p:grpSpPr>
        <p:sp>
          <p:nvSpPr>
            <p:cNvPr id="30" name="Line 10">
              <a:extLst>
                <a:ext uri="{FF2B5EF4-FFF2-40B4-BE49-F238E27FC236}">
                  <a16:creationId xmlns:a16="http://schemas.microsoft.com/office/drawing/2014/main" id="{725D3EF0-99CB-4EE7-936B-677B18950F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8" y="3552"/>
              <a:ext cx="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31" name="Line 11">
              <a:extLst>
                <a:ext uri="{FF2B5EF4-FFF2-40B4-BE49-F238E27FC236}">
                  <a16:creationId xmlns:a16="http://schemas.microsoft.com/office/drawing/2014/main" id="{F057E3E0-7C3C-4AC4-83F0-359EB50B0C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210"/>
              <a:ext cx="0" cy="13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</p:grpSp>
      <p:sp>
        <p:nvSpPr>
          <p:cNvPr id="12" name="Line 21">
            <a:extLst>
              <a:ext uri="{FF2B5EF4-FFF2-40B4-BE49-F238E27FC236}">
                <a16:creationId xmlns:a16="http://schemas.microsoft.com/office/drawing/2014/main" id="{98BA59BC-195A-4771-852D-0A2EDAB2D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0775" y="3732213"/>
            <a:ext cx="334354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HK"/>
          </a:p>
        </p:txBody>
      </p:sp>
      <p:sp>
        <p:nvSpPr>
          <p:cNvPr id="13" name="Line 22">
            <a:extLst>
              <a:ext uri="{FF2B5EF4-FFF2-40B4-BE49-F238E27FC236}">
                <a16:creationId xmlns:a16="http://schemas.microsoft.com/office/drawing/2014/main" id="{7342DA23-93D0-4878-AEB2-A82731D9FC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9079" y="3735388"/>
            <a:ext cx="0" cy="14366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HK"/>
          </a:p>
        </p:txBody>
      </p:sp>
      <p:sp>
        <p:nvSpPr>
          <p:cNvPr id="15" name="Line 24">
            <a:extLst>
              <a:ext uri="{FF2B5EF4-FFF2-40B4-BE49-F238E27FC236}">
                <a16:creationId xmlns:a16="http://schemas.microsoft.com/office/drawing/2014/main" id="{57BFE428-74EA-4600-843B-9FD54CA7D1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20879" y="2540794"/>
            <a:ext cx="0" cy="317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HK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0CDF944C-45BE-4031-A7A9-5F8D6324C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329" y="2502694"/>
            <a:ext cx="1922002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Obtain all locks</a:t>
            </a:r>
          </a:p>
        </p:txBody>
      </p:sp>
      <p:sp>
        <p:nvSpPr>
          <p:cNvPr id="17" name="Line 26">
            <a:extLst>
              <a:ext uri="{FF2B5EF4-FFF2-40B4-BE49-F238E27FC236}">
                <a16:creationId xmlns:a16="http://schemas.microsoft.com/office/drawing/2014/main" id="{F67BD54B-9A22-4CC3-83ED-514B3D5A10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20879" y="3043238"/>
            <a:ext cx="0" cy="301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HK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5A7A4C1A-D3D8-4349-BBE2-47493368B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9304" y="2997200"/>
            <a:ext cx="2109553" cy="39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Release all locks</a:t>
            </a: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EE7388D1-61BE-494D-8C1F-BAB9D1CB2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804" y="5300663"/>
            <a:ext cx="971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BEGIN</a:t>
            </a:r>
          </a:p>
        </p:txBody>
      </p:sp>
      <p:sp>
        <p:nvSpPr>
          <p:cNvPr id="20" name="Rectangle 29">
            <a:extLst>
              <a:ext uri="{FF2B5EF4-FFF2-40B4-BE49-F238E27FC236}">
                <a16:creationId xmlns:a16="http://schemas.microsoft.com/office/drawing/2014/main" id="{02A8570E-9845-4951-A069-67A41B308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2066" y="5300663"/>
            <a:ext cx="7191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END</a:t>
            </a:r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25BBBDED-04A8-453B-B9CB-F09BCD8A6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7504" y="3182938"/>
            <a:ext cx="114300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N</a:t>
            </a: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umber of locks</a:t>
            </a:r>
          </a:p>
        </p:txBody>
      </p:sp>
      <p:sp>
        <p:nvSpPr>
          <p:cNvPr id="22" name="Rectangle 31">
            <a:extLst>
              <a:ext uri="{FF2B5EF4-FFF2-40B4-BE49-F238E27FC236}">
                <a16:creationId xmlns:a16="http://schemas.microsoft.com/office/drawing/2014/main" id="{C63B0819-13D8-443E-A7F2-277AD3374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0818" y="4839860"/>
            <a:ext cx="1992312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Transaction duration</a:t>
            </a:r>
          </a:p>
        </p:txBody>
      </p:sp>
      <p:sp>
        <p:nvSpPr>
          <p:cNvPr id="23" name="Rectangle 32">
            <a:extLst>
              <a:ext uri="{FF2B5EF4-FFF2-40B4-BE49-F238E27FC236}">
                <a16:creationId xmlns:a16="http://schemas.microsoft.com/office/drawing/2014/main" id="{A1A98BC2-100B-40B0-A448-9746EA1E0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2552" y="5243210"/>
            <a:ext cx="17399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800" dirty="0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rPr>
              <a:t>period of data item use</a:t>
            </a:r>
          </a:p>
        </p:txBody>
      </p:sp>
    </p:spTree>
    <p:extLst>
      <p:ext uri="{BB962C8B-B14F-4D97-AF65-F5344CB8AC3E}">
        <p14:creationId xmlns:p14="http://schemas.microsoft.com/office/powerpoint/2010/main" val="228065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E2427-3E50-405D-9021-A9AEBBCAF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Conservative Two Phase Locking (C2PL) </a:t>
            </a:r>
            <a:r>
              <a:rPr lang="en-US" altLang="zh-TW" sz="3600" dirty="0"/>
              <a:t>(4/4)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EB4AE-DCBB-4494-821E-3D49AD470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C6354-6C4C-4DAA-BEE7-16D86474F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B0E4228-7F33-47A7-84C9-0C75499006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219841"/>
              </p:ext>
            </p:extLst>
          </p:nvPr>
        </p:nvGraphicFramePr>
        <p:xfrm>
          <a:off x="1896761" y="2067698"/>
          <a:ext cx="2416175" cy="2265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aseline="-25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 (b)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F4B710-0CBD-4D5B-B012-B76B526BC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271705"/>
              </p:ext>
            </p:extLst>
          </p:nvPr>
        </p:nvGraphicFramePr>
        <p:xfrm>
          <a:off x="5401960" y="2067698"/>
          <a:ext cx="4959179" cy="4199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7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62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WriteLock(a,b)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Write(a)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03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a,b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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blocked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Write(b)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Commit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ReleaseLock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a,b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WriteLock(a,b)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Write(a)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Write(b)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Commit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89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ReleaseLock(a,b)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56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FE509-885C-4C88-B849-045DEC46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Strict Two Phase Locking (S2PL) </a:t>
            </a:r>
            <a:r>
              <a:rPr lang="en-US" altLang="zh-TW" dirty="0"/>
              <a:t>(1/3)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883BB-509B-4238-B1E4-2089AAB8D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HK" dirty="0"/>
              <a:t>B2PL only defines the earliest time when the schedule may release a lock for a transaction</a:t>
            </a:r>
          </a:p>
          <a:p>
            <a:r>
              <a:rPr lang="en-HK" dirty="0"/>
              <a:t>In S2PL, it requires the scheduler to release all of a transaction’s locks altogether </a:t>
            </a:r>
          </a:p>
          <a:p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 err="1"/>
              <a:t>’s</a:t>
            </a:r>
            <a:r>
              <a:rPr lang="en-HK" dirty="0"/>
              <a:t> locks are released after the DM acknowledge the processing of c</a:t>
            </a:r>
            <a:r>
              <a:rPr lang="en-HK" baseline="-25000" dirty="0"/>
              <a:t>i</a:t>
            </a:r>
            <a:r>
              <a:rPr lang="en-HK" dirty="0"/>
              <a:t> (commit) or a</a:t>
            </a:r>
            <a:r>
              <a:rPr lang="en-HK" baseline="-25000" dirty="0"/>
              <a:t>i</a:t>
            </a:r>
            <a:r>
              <a:rPr lang="en-HK" dirty="0"/>
              <a:t> (abort)</a:t>
            </a:r>
          </a:p>
          <a:p>
            <a:r>
              <a:rPr lang="en-HK" dirty="0"/>
              <a:t>Compared with B2PL, the lock holding time may be longer and the concurrency may be lower</a:t>
            </a:r>
          </a:p>
          <a:p>
            <a:r>
              <a:rPr lang="en-HK" dirty="0"/>
              <a:t>Compared with C2PL, the lock holding time may be shorter and the concurrency may be higher</a:t>
            </a:r>
          </a:p>
          <a:p>
            <a:r>
              <a:rPr lang="en-HK" dirty="0"/>
              <a:t>It may have the problem of deadlock but all schedules are recoverable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32D08-2510-407E-899B-9E46B51B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0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CAF9-BCC8-4AFE-B975-592A5CB5E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Strict Two Phase Locking (S2PL) </a:t>
            </a:r>
            <a:r>
              <a:rPr lang="en-US" altLang="zh-TW" dirty="0"/>
              <a:t>(2/3)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7A56-4C9C-4776-BF64-970C7171B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AE668-ED7D-40CB-9BE9-9599A8CB5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EAEDAA-94DD-4152-BFBD-7E8D5086B3C8}"/>
              </a:ext>
            </a:extLst>
          </p:cNvPr>
          <p:cNvGrpSpPr/>
          <p:nvPr/>
        </p:nvGrpSpPr>
        <p:grpSpPr>
          <a:xfrm>
            <a:off x="541338" y="2502694"/>
            <a:ext cx="7735626" cy="3393281"/>
            <a:chOff x="541338" y="2502694"/>
            <a:chExt cx="7735626" cy="3393281"/>
          </a:xfrm>
        </p:grpSpPr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799EF4CB-0C0B-4C84-BAA9-A7CE7DBE6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338" y="2755900"/>
              <a:ext cx="0" cy="2416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E84D8778-308D-4B3E-AB07-0A4A361DE1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100" y="5175250"/>
              <a:ext cx="4586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F6F6A6F9-B340-4FBB-A48F-44E3B1D502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9100" y="4810125"/>
              <a:ext cx="481013" cy="369888"/>
              <a:chOff x="628" y="3212"/>
              <a:chExt cx="428" cy="344"/>
            </a:xfrm>
          </p:grpSpPr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725D3EF0-99CB-4EE7-936B-677B18950F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8" y="3552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31" name="Line 11">
                <a:extLst>
                  <a:ext uri="{FF2B5EF4-FFF2-40B4-BE49-F238E27FC236}">
                    <a16:creationId xmlns:a16="http://schemas.microsoft.com/office/drawing/2014/main" id="{F057E3E0-7C3C-4AC4-83F0-359EB50B0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6" y="3212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id="{299394A2-4B5F-4E1A-9F62-574E74B00C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1988" y="3727450"/>
              <a:ext cx="482600" cy="369888"/>
              <a:chOff x="1972" y="2204"/>
              <a:chExt cx="428" cy="344"/>
            </a:xfrm>
          </p:grpSpPr>
          <p:sp>
            <p:nvSpPr>
              <p:cNvPr id="28" name="Line 13">
                <a:extLst>
                  <a:ext uri="{FF2B5EF4-FFF2-40B4-BE49-F238E27FC236}">
                    <a16:creationId xmlns:a16="http://schemas.microsoft.com/office/drawing/2014/main" id="{FAE05071-3FAC-41E1-814B-DDD60039EA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2" y="2544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29" name="Line 14">
                <a:extLst>
                  <a:ext uri="{FF2B5EF4-FFF2-40B4-BE49-F238E27FC236}">
                    <a16:creationId xmlns:a16="http://schemas.microsoft.com/office/drawing/2014/main" id="{E6E52484-D27F-4950-A079-663E774945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00" y="2204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032169BA-A674-443A-91DD-C7E23B6013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6213" y="4087813"/>
              <a:ext cx="481012" cy="369887"/>
              <a:chOff x="1540" y="2540"/>
              <a:chExt cx="428" cy="344"/>
            </a:xfrm>
          </p:grpSpPr>
          <p:sp>
            <p:nvSpPr>
              <p:cNvPr id="26" name="Line 16">
                <a:extLst>
                  <a:ext uri="{FF2B5EF4-FFF2-40B4-BE49-F238E27FC236}">
                    <a16:creationId xmlns:a16="http://schemas.microsoft.com/office/drawing/2014/main" id="{6728F7FA-5A96-4881-BE10-03101CA11B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40" y="2880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27" name="Line 17">
                <a:extLst>
                  <a:ext uri="{FF2B5EF4-FFF2-40B4-BE49-F238E27FC236}">
                    <a16:creationId xmlns:a16="http://schemas.microsoft.com/office/drawing/2014/main" id="{6A81B633-4A8C-41E5-8B9A-E66B2C0472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8" y="2540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B5FBDBF6-CF42-4CC9-8C9F-0CDB19A431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4875" y="4449763"/>
              <a:ext cx="482600" cy="369887"/>
              <a:chOff x="1060" y="2876"/>
              <a:chExt cx="428" cy="344"/>
            </a:xfrm>
          </p:grpSpPr>
          <p:sp>
            <p:nvSpPr>
              <p:cNvPr id="24" name="Line 19">
                <a:extLst>
                  <a:ext uri="{FF2B5EF4-FFF2-40B4-BE49-F238E27FC236}">
                    <a16:creationId xmlns:a16="http://schemas.microsoft.com/office/drawing/2014/main" id="{E15DE739-933F-4F04-88BE-375B6A931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0" y="3216"/>
                <a:ext cx="4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  <p:sp>
            <p:nvSpPr>
              <p:cNvPr id="25" name="Line 20">
                <a:extLst>
                  <a:ext uri="{FF2B5EF4-FFF2-40B4-BE49-F238E27FC236}">
                    <a16:creationId xmlns:a16="http://schemas.microsoft.com/office/drawing/2014/main" id="{42CBFEEA-E46F-4A0B-A2B1-4048491EF4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88" y="2876"/>
                <a:ext cx="0" cy="3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HK"/>
              </a:p>
            </p:txBody>
          </p:sp>
        </p:grpSp>
        <p:sp>
          <p:nvSpPr>
            <p:cNvPr id="12" name="Line 21">
              <a:extLst>
                <a:ext uri="{FF2B5EF4-FFF2-40B4-BE49-F238E27FC236}">
                  <a16:creationId xmlns:a16="http://schemas.microsoft.com/office/drawing/2014/main" id="{98BA59BC-195A-4771-852D-0A2EDAB2D0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9350" y="3732213"/>
              <a:ext cx="1828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3" name="Line 22">
              <a:extLst>
                <a:ext uri="{FF2B5EF4-FFF2-40B4-BE49-F238E27FC236}">
                  <a16:creationId xmlns:a16="http://schemas.microsoft.com/office/drawing/2014/main" id="{7342DA23-93D0-4878-AEB2-A82731D9FC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2913" y="3735388"/>
              <a:ext cx="0" cy="14366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4" name="Line 23">
              <a:extLst>
                <a:ext uri="{FF2B5EF4-FFF2-40B4-BE49-F238E27FC236}">
                  <a16:creationId xmlns:a16="http://schemas.microsoft.com/office/drawing/2014/main" id="{93379747-08D8-4FA3-819C-2920D71E1C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4588" y="4097338"/>
              <a:ext cx="0" cy="10747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5" name="Line 24">
              <a:extLst>
                <a:ext uri="{FF2B5EF4-FFF2-40B4-BE49-F238E27FC236}">
                  <a16:creationId xmlns:a16="http://schemas.microsoft.com/office/drawing/2014/main" id="{57BFE428-74EA-4600-843B-9FD54CA7D1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54713" y="2540794"/>
              <a:ext cx="0" cy="317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0CDF944C-45BE-4031-A7A9-5F8D6324C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9163" y="2502694"/>
              <a:ext cx="1465146" cy="3975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Obtain lock</a:t>
              </a:r>
            </a:p>
          </p:txBody>
        </p:sp>
        <p:sp>
          <p:nvSpPr>
            <p:cNvPr id="17" name="Line 26">
              <a:extLst>
                <a:ext uri="{FF2B5EF4-FFF2-40B4-BE49-F238E27FC236}">
                  <a16:creationId xmlns:a16="http://schemas.microsoft.com/office/drawing/2014/main" id="{F67BD54B-9A22-4CC3-83ED-514B3D5A10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4713" y="3043238"/>
              <a:ext cx="0" cy="301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HK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5A7A4C1A-D3D8-4349-BBE2-47493368B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3138" y="2997200"/>
              <a:ext cx="1652698" cy="3975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Release lock</a:t>
              </a:r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EE7388D1-61BE-494D-8C1F-BAB9D1CB2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638" y="5300663"/>
              <a:ext cx="971550" cy="39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BEGIN</a:t>
              </a:r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02A8570E-9845-4951-A069-67A41B308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5900" y="5300663"/>
              <a:ext cx="719138" cy="39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END</a:t>
              </a:r>
            </a:p>
          </p:txBody>
        </p:sp>
        <p:sp>
          <p:nvSpPr>
            <p:cNvPr id="21" name="Rectangle 30">
              <a:extLst>
                <a:ext uri="{FF2B5EF4-FFF2-40B4-BE49-F238E27FC236}">
                  <a16:creationId xmlns:a16="http://schemas.microsoft.com/office/drawing/2014/main" id="{25BBBDED-04A8-453B-B9CB-F09BCD8A6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338" y="3182938"/>
              <a:ext cx="1143000" cy="704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N</a:t>
              </a: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umber of locks</a:t>
              </a:r>
            </a:p>
          </p:txBody>
        </p: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id="{C63B0819-13D8-443E-A7F2-277AD3374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4652" y="4839860"/>
              <a:ext cx="1992312" cy="69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2000" dirty="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Transaction duration</a:t>
              </a:r>
            </a:p>
          </p:txBody>
        </p:sp>
        <p:sp>
          <p:nvSpPr>
            <p:cNvPr id="23" name="Rectangle 32">
              <a:extLst>
                <a:ext uri="{FF2B5EF4-FFF2-40B4-BE49-F238E27FC236}">
                  <a16:creationId xmlns:a16="http://schemas.microsoft.com/office/drawing/2014/main" id="{A1A98BC2-100B-40B0-A448-9746EA1E0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3800" y="5257800"/>
              <a:ext cx="1739900" cy="638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HK" sz="1800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rPr>
                <a:t>period of data item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95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A539-73D3-4270-A7CD-7DA9A0131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Strict Two Phase Locking (S2PL) </a:t>
            </a:r>
            <a:r>
              <a:rPr lang="en-US" altLang="zh-TW" dirty="0"/>
              <a:t>(3/3)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F4E51-F588-49DF-BEB6-9D41CED73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98E07-5C91-4355-8BD8-22CC1BD4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2C908B1-8712-43B8-A46A-ACBFD01CE7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778940"/>
              </p:ext>
            </p:extLst>
          </p:nvPr>
        </p:nvGraphicFramePr>
        <p:xfrm>
          <a:off x="2308656" y="1919118"/>
          <a:ext cx="2416175" cy="22451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9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98" marR="6859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6930C0-34CD-4612-BF56-C1792AA00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715530"/>
              </p:ext>
            </p:extLst>
          </p:nvPr>
        </p:nvGraphicFramePr>
        <p:xfrm>
          <a:off x="5585256" y="1925296"/>
          <a:ext cx="4343400" cy="48408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000" baseline="-25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WriteLock(a)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2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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ReleaseLock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a,b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WriteLock(a)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WriteLock(b)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4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ReleaseLock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a,b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620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FF824-3FB1-41E0-BF95-D635BEA41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Performance Issues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2736C-8DF7-405C-982B-FC75E58D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S2PL is better than C2PL when the transaction workload is not heavy since the lock holding time is shorter in S2PL </a:t>
            </a:r>
          </a:p>
          <a:p>
            <a:r>
              <a:rPr lang="en-HK" dirty="0"/>
              <a:t>When the transaction is heavy, C2PL is better than S2PL since deadlock may occur in S2PL.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1AC06-983E-49A5-B23A-CBDD1101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95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2B0FF-0F65-44F9-AB90-BE71FF53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dirty="0"/>
              <a:t>Implementation Issue: Essential Components 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14D47-B20D-44B9-9E3F-89666CE4C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HK" dirty="0"/>
              <a:t>Two lock modes: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shared (read) 	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exclusive (write).</a:t>
            </a:r>
          </a:p>
          <a:p>
            <a:pPr>
              <a:lnSpc>
                <a:spcPct val="110000"/>
              </a:lnSpc>
            </a:pPr>
            <a:r>
              <a:rPr lang="en-HK" dirty="0"/>
              <a:t>Shared mode: shared lock (X)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More than one transaction can apply shared lock on X for reading its value but no write lock can be applied on X by any other transaction.</a:t>
            </a:r>
          </a:p>
          <a:p>
            <a:pPr>
              <a:lnSpc>
                <a:spcPct val="110000"/>
              </a:lnSpc>
            </a:pPr>
            <a:r>
              <a:rPr lang="en-HK" dirty="0"/>
              <a:t>Exclusive mode: write lock (X)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Only one write lock on X can exist at any time and no shared </a:t>
            </a:r>
            <a:br>
              <a:rPr lang="en-HK" dirty="0"/>
            </a:br>
            <a:r>
              <a:rPr lang="en-HK" dirty="0"/>
              <a:t>lock can be applied by any other transaction on X.</a:t>
            </a:r>
          </a:p>
          <a:p>
            <a:pPr>
              <a:lnSpc>
                <a:spcPct val="110000"/>
              </a:lnSpc>
            </a:pPr>
            <a:r>
              <a:rPr lang="en-HK" dirty="0"/>
              <a:t>Conflict matrix (Permission of doing at the same time)</a:t>
            </a: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C6B87-FF80-4F09-8862-B460FADCB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F236C66-239A-49BB-8325-3992E6437C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904495"/>
              </p:ext>
            </p:extLst>
          </p:nvPr>
        </p:nvGraphicFramePr>
        <p:xfrm>
          <a:off x="8897112" y="4035866"/>
          <a:ext cx="2234947" cy="2284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Visio" r:id="rId3" imgW="1719072" imgH="1752600" progId="Visio.Drawing.11">
                  <p:embed/>
                </p:oleObj>
              </mc:Choice>
              <mc:Fallback>
                <p:oleObj name="Visio" r:id="rId3" imgW="1719072" imgH="1752600" progId="Visio.Drawing.11">
                  <p:embed/>
                  <p:pic>
                    <p:nvPicPr>
                      <p:cNvPr id="26628" name="Object 4">
                        <a:extLst>
                          <a:ext uri="{FF2B5EF4-FFF2-40B4-BE49-F238E27FC236}">
                            <a16:creationId xmlns:a16="http://schemas.microsoft.com/office/drawing/2014/main" id="{DF65C324-66D4-487C-8D71-B2493A1055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7112" y="4035866"/>
                        <a:ext cx="2234947" cy="22845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3071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71F6D-8B24-47E7-B779-2A9E7B10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Implementation Issue: Essential Components 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5D110-1AEE-4BCC-B340-EC8CCF978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HK" dirty="0"/>
              <a:t>Lock Manager: Managing locks on data items</a:t>
            </a:r>
          </a:p>
          <a:p>
            <a:pPr>
              <a:lnSpc>
                <a:spcPct val="110000"/>
              </a:lnSpc>
            </a:pPr>
            <a:r>
              <a:rPr lang="en-HK" dirty="0"/>
              <a:t>Lock table: 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An array to show the lock entry for each data item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Each entry of the array stores the identify of transaction that has set a lock on the data item including the mode</a:t>
            </a:r>
          </a:p>
          <a:p>
            <a:pPr>
              <a:lnSpc>
                <a:spcPct val="110000"/>
              </a:lnSpc>
            </a:pPr>
            <a:r>
              <a:rPr lang="en-HK" dirty="0"/>
              <a:t>One entry for one database? One record? One field? Lock granularity (Coarse granularity vs. fine granularity)</a:t>
            </a:r>
          </a:p>
          <a:p>
            <a:pPr>
              <a:lnSpc>
                <a:spcPct val="110000"/>
              </a:lnSpc>
            </a:pPr>
            <a:r>
              <a:rPr lang="en-HK" dirty="0"/>
              <a:t>Larger granularity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higher conflict probability but lower locking overhead</a:t>
            </a:r>
          </a:p>
          <a:p>
            <a:pPr>
              <a:lnSpc>
                <a:spcPct val="110000"/>
              </a:lnSpc>
            </a:pPr>
            <a:r>
              <a:rPr lang="en-HK" dirty="0"/>
              <a:t>How to detect lock conflict for insertion operations from a transaction?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A transaction reads all data items and another one inserts a new item</a:t>
            </a: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BCBA9-1651-4B8D-A22F-32F316F41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097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71084-AA56-4DA4-A52E-AC4716E9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Implementation Issue: Lock and Unlock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BE08-1D59-4420-B10B-A3B2A83D8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730" y="1987892"/>
            <a:ext cx="6248205" cy="420624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en-US" sz="2000" dirty="0">
                <a:cs typeface="Times New Roman" panose="02020603050405020304" pitchFamily="18" charset="0"/>
              </a:rPr>
              <a:t>The following code performs the lock operation:</a:t>
            </a:r>
          </a:p>
          <a:p>
            <a:pPr marL="358775" lvl="1" indent="0" algn="just">
              <a:lnSpc>
                <a:spcPct val="120000"/>
              </a:lnSpc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pPr marL="358775" lvl="1" indent="0" algn="just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01: if LOCK(X) = 0 (*item is unlocked*)</a:t>
            </a:r>
          </a:p>
          <a:p>
            <a:pPr marL="358775" lvl="1" indent="0" algn="just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02: then LOCK(X)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 1 (*lock the item*)</a:t>
            </a: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  <a:endParaRPr lang="en-US" altLang="en-US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58775" lvl="1" indent="0" algn="just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03: else begin</a:t>
            </a:r>
          </a:p>
          <a:p>
            <a:pPr marL="358775" lvl="1" indent="0" algn="just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04:    wait (until LOCK(X) = 0 and the lock 	      manager wakes up the transaction);</a:t>
            </a:r>
          </a:p>
          <a:p>
            <a:pPr marL="358775" lvl="1" indent="0" algn="just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05:    go to Line 01</a:t>
            </a: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  <a:endParaRPr lang="en-US" altLang="en-US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58775" lvl="1" indent="0" algn="just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06	end;</a:t>
            </a:r>
          </a:p>
          <a:p>
            <a:pPr lvl="1" algn="just">
              <a:lnSpc>
                <a:spcPct val="120000"/>
              </a:lnSpc>
              <a:buFontTx/>
              <a:buNone/>
            </a:pPr>
            <a:endParaRPr lang="en-US" altLang="en-US" dirty="0"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62C3E-BFEF-463D-8DC0-FA9765C4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82900A-D579-4122-A27D-CD52BA7594AA}"/>
              </a:ext>
            </a:extLst>
          </p:cNvPr>
          <p:cNvSpPr txBox="1">
            <a:spLocks/>
          </p:cNvSpPr>
          <p:nvPr/>
        </p:nvSpPr>
        <p:spPr>
          <a:xfrm>
            <a:off x="6744722" y="1987892"/>
            <a:ext cx="4895115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8775" indent="-358775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anose="05000000000000000000" pitchFamily="2" charset="2"/>
              <a:buChar char="Ø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15963" indent="-357188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89013" indent="-27305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2000" dirty="0">
                <a:cs typeface="Times New Roman" panose="02020603050405020304" pitchFamily="18" charset="0"/>
              </a:rPr>
              <a:t>The following code performs the unlock operation:</a:t>
            </a:r>
          </a:p>
          <a:p>
            <a:pPr marL="358775" lvl="1" indent="0">
              <a:lnSpc>
                <a:spcPct val="120000"/>
              </a:lnSpc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pPr marL="358775" lvl="1" indent="0">
              <a:lnSpc>
                <a:spcPct val="120000"/>
              </a:lnSpc>
              <a:buNone/>
            </a:pP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01: LOCK(X)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0 (*unlock the  </a:t>
            </a:r>
            <a:b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      item*)</a:t>
            </a: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;</a:t>
            </a:r>
            <a:endParaRPr lang="en-US" altLang="en-US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58775" lvl="1" indent="0">
              <a:lnSpc>
                <a:spcPct val="120000"/>
              </a:lnSpc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02: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if any transactions are   </a:t>
            </a:r>
            <a:b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      waiting then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wake up one of </a:t>
            </a:r>
            <a:b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the waiting transactions;</a:t>
            </a:r>
            <a:endParaRPr lang="en-US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865519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0105-D6C2-43DD-A331-5AA523C7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Implementation Issue: Read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39058-0FFB-446C-98B5-DEB7A8525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79"/>
            <a:ext cx="9784080" cy="4636255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000" dirty="0">
                <a:cs typeface="Times New Roman" panose="02020603050405020304" pitchFamily="18" charset="0"/>
              </a:rPr>
              <a:t>The following code performs the read lock operation:</a:t>
            </a:r>
          </a:p>
          <a:p>
            <a:pPr marL="358775" lvl="1" indent="0">
              <a:buNone/>
            </a:pPr>
            <a:endParaRPr lang="en-US" altLang="en-US" dirty="0">
              <a:cs typeface="Times New Roman" panose="02020603050405020304" pitchFamily="18" charset="0"/>
            </a:endParaRPr>
          </a:p>
          <a:p>
            <a:pPr marL="358775" lvl="1" indent="0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01: if LOCK(X) 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= “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unlocked” then</a:t>
            </a:r>
          </a:p>
          <a:p>
            <a:pPr marL="358775" lvl="1" indent="0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02:    begin </a:t>
            </a:r>
          </a:p>
          <a:p>
            <a:pPr marL="358775" lvl="1" indent="0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03:	     LOCK(X) 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“read-locked”;</a:t>
            </a:r>
            <a:endParaRPr lang="en-US" altLang="en-US" sz="1900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58775" lvl="1" indent="0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04: 	     </a:t>
            </a:r>
            <a:r>
              <a:rPr lang="en-US" altLang="en-US" sz="1900" dirty="0" err="1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no_of_reads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(X)  1;</a:t>
            </a:r>
          </a:p>
          <a:p>
            <a:pPr marL="358775" lvl="1" indent="0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05:    end;</a:t>
            </a:r>
          </a:p>
          <a:p>
            <a:pPr marL="358775" lvl="1" indent="0" algn="just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06: else if 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LOCK(X) 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“read-locked” then</a:t>
            </a:r>
          </a:p>
          <a:p>
            <a:pPr marL="358775" lvl="1" indent="0" algn="just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07:    </a:t>
            </a:r>
            <a:r>
              <a:rPr lang="en-US" altLang="en-US" sz="1900" dirty="0" err="1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no_of_reads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(X)  </a:t>
            </a:r>
            <a:r>
              <a:rPr lang="en-US" altLang="en-US" sz="1900" dirty="0" err="1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no_of_reads</a:t>
            </a: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(X) +1;</a:t>
            </a:r>
          </a:p>
          <a:p>
            <a:pPr marL="358775" lvl="1" indent="0" algn="just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08: else begin </a:t>
            </a:r>
          </a:p>
          <a:p>
            <a:pPr marL="358775" lvl="1" indent="0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09:    wait (until LOCK(X) = “unlocked” and the lock manager wakes up the      </a:t>
            </a:r>
            <a:b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   transaction);</a:t>
            </a:r>
          </a:p>
          <a:p>
            <a:pPr marL="358775" lvl="1" indent="0" algn="just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10:    go to Line 01;</a:t>
            </a:r>
          </a:p>
          <a:p>
            <a:pPr marL="358775" lvl="1" indent="0" algn="just">
              <a:buNone/>
            </a:pPr>
            <a:r>
              <a:rPr lang="en-US" altLang="en-US" sz="19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11: end;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1149F-6455-4995-8E35-3D23DE63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976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0105-D6C2-43DD-A331-5AA523C7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Implementation Issue: Write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39058-0FFB-446C-98B5-DEB7A8525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>
                <a:cs typeface="Times New Roman" panose="02020603050405020304" pitchFamily="18" charset="0"/>
              </a:rPr>
              <a:t>The following code performs the write lock operation:</a:t>
            </a:r>
          </a:p>
          <a:p>
            <a:pPr marL="358775" lvl="1" indent="0">
              <a:buNone/>
            </a:pPr>
            <a:endParaRPr lang="en-US" altLang="en-US" sz="1800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58775" lvl="1" indent="0"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01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: if LOCK(X)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= “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unlocked” then</a:t>
            </a:r>
          </a:p>
          <a:p>
            <a:pPr marL="358775" lvl="1" indent="0"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02:    </a:t>
            </a:r>
            <a:r>
              <a:rPr lang="en-US" altLang="en-US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LOCK(X) </a:t>
            </a:r>
            <a:r>
              <a:rPr lang="en-US" altLang="en-US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“write-locked”;</a:t>
            </a:r>
          </a:p>
          <a:p>
            <a:pPr marL="358775" lvl="1" indent="0"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03: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else begin</a:t>
            </a:r>
          </a:p>
          <a:p>
            <a:pPr marL="358775" lvl="1" indent="0"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04:   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wait (until LOCK(X) =“unlocked”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and the lock manager wakes up </a:t>
            </a:r>
            <a:b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   the transaction);</a:t>
            </a:r>
          </a:p>
          <a:p>
            <a:pPr marL="358775" lvl="1" indent="0"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05: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	   go to </a:t>
            </a: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Line 01</a:t>
            </a:r>
            <a:endParaRPr lang="en-US" altLang="en-US" dirty="0"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58775" lvl="1" indent="0">
              <a:buNone/>
            </a:pPr>
            <a:r>
              <a:rPr lang="en-US" altLang="zh-TW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06: </a:t>
            </a:r>
            <a:r>
              <a:rPr lang="en-US" altLang="en-US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end;</a:t>
            </a:r>
            <a:endParaRPr lang="en-US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1149F-6455-4995-8E35-3D23DE63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254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C994-6F10-4D7E-BEDE-1FE81AB6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Implementation Issue: Unlock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53A8A-2C16-46FA-BA18-8FBFF2392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64721"/>
            <a:ext cx="9784080" cy="486238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The following code performs the unlock operation:</a:t>
            </a:r>
          </a:p>
          <a:p>
            <a:pPr marL="358775" lvl="1" indent="0">
              <a:lnSpc>
                <a:spcPct val="90000"/>
              </a:lnSpc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01: if LOCK(X) 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= “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write-locked” then</a:t>
            </a:r>
          </a:p>
          <a:p>
            <a:pPr marL="358775" lvl="1" indent="0">
              <a:lnSpc>
                <a:spcPct val="90000"/>
              </a:lnSpc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02:    begin </a:t>
            </a:r>
          </a:p>
          <a:p>
            <a:pPr marL="358775" lvl="1" indent="0">
              <a:lnSpc>
                <a:spcPct val="90000"/>
              </a:lnSpc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03:       LOCK(X) 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 “unlocked”;</a:t>
            </a:r>
          </a:p>
          <a:p>
            <a:pPr marL="358775" lvl="1" indent="0">
              <a:lnSpc>
                <a:spcPct val="90000"/>
              </a:lnSpc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04:       wakes up one of the transactions, if any;</a:t>
            </a:r>
          </a:p>
          <a:p>
            <a:pPr marL="358775" lvl="1" indent="0">
              <a:lnSpc>
                <a:spcPct val="90000"/>
              </a:lnSpc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05:    end</a:t>
            </a:r>
          </a:p>
          <a:p>
            <a:pPr marL="358775" lvl="1" indent="0">
              <a:lnSpc>
                <a:spcPct val="90000"/>
              </a:lnSpc>
              <a:buNone/>
              <a:tabLst>
                <a:tab pos="1168400" algn="l"/>
              </a:tabLst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06: else if 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LOCK(X) = “read-locked” then</a:t>
            </a:r>
          </a:p>
          <a:p>
            <a:pPr marL="358775" lvl="1" indent="0">
              <a:lnSpc>
                <a:spcPct val="90000"/>
              </a:lnSpc>
              <a:buNone/>
              <a:tabLst>
                <a:tab pos="1168400" algn="l"/>
              </a:tabLst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07:    begin</a:t>
            </a:r>
          </a:p>
          <a:p>
            <a:pPr marL="358775" lvl="1" indent="0">
              <a:lnSpc>
                <a:spcPct val="90000"/>
              </a:lnSpc>
              <a:buNone/>
              <a:tabLst>
                <a:tab pos="1168400" algn="l"/>
              </a:tabLst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08:       </a:t>
            </a:r>
            <a:r>
              <a:rPr lang="en-US" altLang="en-US" sz="1700" dirty="0" err="1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no_of_reads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(X)  </a:t>
            </a:r>
            <a:r>
              <a:rPr lang="en-US" altLang="en-US" sz="1700" dirty="0" err="1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no_of_reads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(X) – 1;</a:t>
            </a:r>
          </a:p>
          <a:p>
            <a:pPr marL="358775" lvl="1" indent="0">
              <a:lnSpc>
                <a:spcPct val="90000"/>
              </a:lnSpc>
              <a:buNone/>
              <a:tabLst>
                <a:tab pos="1168400" algn="l"/>
              </a:tabLst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09:       if  </a:t>
            </a:r>
            <a:r>
              <a:rPr lang="en-US" altLang="en-US" sz="1700" dirty="0" err="1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no_of_reads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(X) = 0 then 		  </a:t>
            </a:r>
          </a:p>
          <a:p>
            <a:pPr marL="358775" lvl="1" indent="0">
              <a:lnSpc>
                <a:spcPct val="90000"/>
              </a:lnSpc>
              <a:buNone/>
              <a:tabLst>
                <a:tab pos="1168400" algn="l"/>
              </a:tabLst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10:          begin</a:t>
            </a:r>
          </a:p>
          <a:p>
            <a:pPr marL="358775" lvl="1" indent="0">
              <a:lnSpc>
                <a:spcPct val="90000"/>
              </a:lnSpc>
              <a:buNone/>
              <a:tabLst>
                <a:tab pos="1168400" algn="l"/>
              </a:tabLst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11:             </a:t>
            </a: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LOCK(X) = “unlocked”;</a:t>
            </a:r>
          </a:p>
          <a:p>
            <a:pPr lvl="1" algn="just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12:             wake up one of the transactions, if any;</a:t>
            </a:r>
          </a:p>
          <a:p>
            <a:pPr lvl="1" algn="just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13:          end;</a:t>
            </a:r>
          </a:p>
          <a:p>
            <a:pPr lvl="1" algn="just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en-US" altLang="en-US" sz="1700" dirty="0"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14:	    end;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0ACE6-12A4-49EC-A3D7-97CC8DF81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83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5A6C2-E3B0-4094-996C-74860A484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Implementation Issue: Lock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F6193-ED66-445A-A350-B2DFBACFB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Lock conversion (read lock to write lock)</a:t>
            </a:r>
          </a:p>
          <a:p>
            <a:pPr lvl="1"/>
            <a:r>
              <a:rPr lang="en-HK" dirty="0"/>
              <a:t>Lock upgrade: existing read lock to write lock</a:t>
            </a:r>
          </a:p>
          <a:p>
            <a:pPr marL="358775" lvl="1" indent="0">
              <a:buNone/>
            </a:pP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01: if </a:t>
            </a:r>
            <a:r>
              <a:rPr lang="en-HK" dirty="0" err="1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HK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i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has a read-lock(X) and </a:t>
            </a:r>
            <a:r>
              <a:rPr lang="en-HK" dirty="0" err="1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HK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j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has no read-lock(X) (</a:t>
            </a:r>
            <a:r>
              <a:rPr lang="en-HK" dirty="0" err="1">
                <a:latin typeface="SimSun" panose="02010600030101010101" pitchFamily="2" charset="-122"/>
                <a:ea typeface="SimSun" panose="02010600030101010101" pitchFamily="2" charset="-122"/>
              </a:rPr>
              <a:t>i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  <a:sym typeface="Symbol" panose="05050102010706020507" pitchFamily="18" charset="2"/>
              </a:rPr>
              <a:t>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j) then</a:t>
            </a:r>
          </a:p>
          <a:p>
            <a:pPr marL="358775" lvl="1" indent="0">
              <a:buNone/>
            </a:pP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02:    convert read-lock(X) to write-lock(X);</a:t>
            </a:r>
          </a:p>
          <a:p>
            <a:pPr marL="358775" lvl="1" indent="0">
              <a:buNone/>
            </a:pP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03: else</a:t>
            </a:r>
          </a:p>
          <a:p>
            <a:pPr marL="358775" lvl="1" indent="0">
              <a:buNone/>
            </a:pP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04:    force </a:t>
            </a:r>
            <a:r>
              <a:rPr lang="en-HK" dirty="0" err="1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HK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i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to wait until </a:t>
            </a:r>
            <a:r>
              <a:rPr lang="en-HK" dirty="0" err="1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HK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j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unlocks X;</a:t>
            </a:r>
          </a:p>
          <a:p>
            <a:pPr lvl="1"/>
            <a:endParaRPr lang="en-HK" dirty="0"/>
          </a:p>
          <a:p>
            <a:pPr lvl="1"/>
            <a:r>
              <a:rPr lang="en-HK" dirty="0"/>
              <a:t>Lock down grade: existing write lock to read lock</a:t>
            </a:r>
          </a:p>
          <a:p>
            <a:pPr marL="358775" lvl="1" indent="0">
              <a:buNone/>
            </a:pP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01: if </a:t>
            </a:r>
            <a:r>
              <a:rPr lang="en-HK" dirty="0" err="1">
                <a:latin typeface="SimSun" panose="02010600030101010101" pitchFamily="2" charset="-122"/>
                <a:ea typeface="SimSun" panose="02010600030101010101" pitchFamily="2" charset="-122"/>
              </a:rPr>
              <a:t>T</a:t>
            </a:r>
            <a:r>
              <a:rPr lang="en-HK" baseline="-25000" dirty="0" err="1">
                <a:latin typeface="SimSun" panose="02010600030101010101" pitchFamily="2" charset="-122"/>
                <a:ea typeface="SimSun" panose="02010600030101010101" pitchFamily="2" charset="-122"/>
              </a:rPr>
              <a:t>i</a:t>
            </a: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 has a write-lock(X) (*no transaction can have any lock on X*)</a:t>
            </a:r>
          </a:p>
          <a:p>
            <a:pPr marL="358775" lvl="1" indent="0">
              <a:buNone/>
            </a:pPr>
            <a:r>
              <a:rPr lang="en-HK" dirty="0">
                <a:latin typeface="SimSun" panose="02010600030101010101" pitchFamily="2" charset="-122"/>
                <a:ea typeface="SimSun" panose="02010600030101010101" pitchFamily="2" charset="-122"/>
              </a:rPr>
              <a:t>02:    convert write-lock(X) to read-lock(X);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70F6C-971C-4BD1-BCB5-7458146B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8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06CC-DD70-489D-8F33-513F574C9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cs typeface="Times New Roman" pitchFamily="18" charset="0"/>
              </a:rPr>
              <a:t>Deadlock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19028-E3FD-4907-B6F4-AA697C191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T1 and T2 do follow two-phase policy but they are deadlock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BE62D-9007-4CD6-B73B-FAC1460B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84E0AA1-A519-438F-AEA0-2CC973651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11751"/>
              </p:ext>
            </p:extLst>
          </p:nvPr>
        </p:nvGraphicFramePr>
        <p:xfrm>
          <a:off x="1949704" y="2816860"/>
          <a:ext cx="8128000" cy="27736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6429709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17518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60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Read_lock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(Y);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06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Read_item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(Y);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88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Read_lock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(X);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61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Read_item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(X);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34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Write_lock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(X); (waits for X)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5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Write_lock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(Y); (waits for Y)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381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3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E0072-AA98-42F1-9C1E-EB13D1DE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Deadlock Prevention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FDC4E-7DEA-46C2-9D9D-64D0E365F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Deadlock condition</a:t>
            </a:r>
          </a:p>
          <a:p>
            <a:pPr lvl="1"/>
            <a:r>
              <a:rPr lang="en-US" altLang="en-US" dirty="0"/>
              <a:t>Hold and wait</a:t>
            </a:r>
          </a:p>
          <a:p>
            <a:pPr lvl="1"/>
            <a:r>
              <a:rPr lang="en-US" altLang="en-US" dirty="0"/>
              <a:t>Cyclic wait</a:t>
            </a:r>
          </a:p>
          <a:p>
            <a:r>
              <a:rPr lang="en-US" altLang="en-US" sz="2000" dirty="0"/>
              <a:t>Deadlock Prevention</a:t>
            </a:r>
          </a:p>
          <a:p>
            <a:pPr lvl="1"/>
            <a:r>
              <a:rPr lang="en-US" altLang="en-US" dirty="0"/>
              <a:t>A transaction locks all data items it refers to before it begins execution</a:t>
            </a:r>
          </a:p>
          <a:p>
            <a:pPr lvl="1"/>
            <a:r>
              <a:rPr lang="en-US" altLang="en-US" dirty="0"/>
              <a:t>This way of locking prevents deadlock since a transaction never waits for a data item</a:t>
            </a:r>
          </a:p>
          <a:p>
            <a:pPr lvl="1"/>
            <a:r>
              <a:rPr lang="en-US" altLang="en-US" dirty="0"/>
              <a:t>The conservative two-phase locking uses this approach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Not hold and wait condition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4E852-D331-4278-8B10-627B7532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851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21E6-8C19-4B66-9AF4-B6D4CE68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Deadlock Detection and Resolution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F95EB-7032-4CED-B153-673A898D6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Detection: In some approaches, deadlocks are allowed to happen e.g., in Strict </a:t>
            </a:r>
            <a:r>
              <a:rPr lang="en-US" altLang="en-US"/>
              <a:t>2PL. </a:t>
            </a:r>
            <a:r>
              <a:rPr lang="en-US" altLang="en-US" dirty="0"/>
              <a:t>The scheduler maintains a wait-for-graph for detecting cycle.  If a cycle exists, then one transaction involved in the cycle is selected (victim) and rolled-back.</a:t>
            </a:r>
          </a:p>
          <a:p>
            <a:r>
              <a:rPr lang="en-US" altLang="en-US" dirty="0"/>
              <a:t>Resolution: A wait-for-graph is created using the lock table.  As soon as a transaction is blocked, it is added to the graph.  When a chain like: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i</a:t>
            </a:r>
            <a:r>
              <a:rPr lang="en-US" altLang="en-US" dirty="0"/>
              <a:t> waits for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j</a:t>
            </a:r>
            <a:r>
              <a:rPr lang="en-US" altLang="en-US" dirty="0"/>
              <a:t>,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j</a:t>
            </a:r>
            <a:r>
              <a:rPr lang="en-US" altLang="en-US" dirty="0"/>
              <a:t> waits for T</a:t>
            </a:r>
            <a:r>
              <a:rPr lang="en-US" altLang="en-US" baseline="-25000" dirty="0"/>
              <a:t>k</a:t>
            </a:r>
            <a:r>
              <a:rPr lang="en-US" altLang="en-US" dirty="0"/>
              <a:t> and T</a:t>
            </a:r>
            <a:r>
              <a:rPr lang="en-US" altLang="en-US" baseline="-25000" dirty="0"/>
              <a:t>k</a:t>
            </a:r>
            <a:r>
              <a:rPr lang="en-US" altLang="en-US" dirty="0"/>
              <a:t> waits for </a:t>
            </a:r>
            <a:r>
              <a:rPr lang="en-US" altLang="en-US" dirty="0" err="1"/>
              <a:t>T</a:t>
            </a:r>
            <a:r>
              <a:rPr lang="en-US" altLang="en-US" baseline="-25000" dirty="0" err="1"/>
              <a:t>i</a:t>
            </a:r>
            <a:r>
              <a:rPr lang="en-US" altLang="en-US" dirty="0"/>
              <a:t> occurs, this creates a cycle. One of the transactions will be chosen to abort.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9BCDE-C6B7-44E1-BBF8-55C3331C7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57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B458-CFC8-445E-97CE-4B6B20CA1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Deadlock Example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9BEEC16-593A-4268-9802-625E152ADE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1111680"/>
              </p:ext>
            </p:extLst>
          </p:nvPr>
        </p:nvGraphicFramePr>
        <p:xfrm>
          <a:off x="233320" y="2103425"/>
          <a:ext cx="6396078" cy="2961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66013">
                  <a:extLst>
                    <a:ext uri="{9D8B030D-6E8A-4147-A177-3AD203B41FA5}">
                      <a16:colId xmlns:a16="http://schemas.microsoft.com/office/drawing/2014/main" val="3170874789"/>
                    </a:ext>
                  </a:extLst>
                </a:gridCol>
                <a:gridCol w="1066013">
                  <a:extLst>
                    <a:ext uri="{9D8B030D-6E8A-4147-A177-3AD203B41FA5}">
                      <a16:colId xmlns:a16="http://schemas.microsoft.com/office/drawing/2014/main" val="45718273"/>
                    </a:ext>
                  </a:extLst>
                </a:gridCol>
                <a:gridCol w="1066013">
                  <a:extLst>
                    <a:ext uri="{9D8B030D-6E8A-4147-A177-3AD203B41FA5}">
                      <a16:colId xmlns:a16="http://schemas.microsoft.com/office/drawing/2014/main" val="136009413"/>
                    </a:ext>
                  </a:extLst>
                </a:gridCol>
                <a:gridCol w="1066013">
                  <a:extLst>
                    <a:ext uri="{9D8B030D-6E8A-4147-A177-3AD203B41FA5}">
                      <a16:colId xmlns:a16="http://schemas.microsoft.com/office/drawing/2014/main" val="4136580473"/>
                    </a:ext>
                  </a:extLst>
                </a:gridCol>
                <a:gridCol w="1066013">
                  <a:extLst>
                    <a:ext uri="{9D8B030D-6E8A-4147-A177-3AD203B41FA5}">
                      <a16:colId xmlns:a16="http://schemas.microsoft.com/office/drawing/2014/main" val="2678355916"/>
                    </a:ext>
                  </a:extLst>
                </a:gridCol>
                <a:gridCol w="1066013">
                  <a:extLst>
                    <a:ext uri="{9D8B030D-6E8A-4147-A177-3AD203B41FA5}">
                      <a16:colId xmlns:a16="http://schemas.microsoft.com/office/drawing/2014/main" val="2779786600"/>
                    </a:ext>
                  </a:extLst>
                </a:gridCol>
              </a:tblGrid>
              <a:tr h="213592">
                <a:tc gridSpan="2"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3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2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4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67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0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0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18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Blocked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5426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B358D-DCA0-46EA-8C58-163EEF9F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65B712-B0A9-4149-95BF-EF520850D4C5}"/>
              </a:ext>
            </a:extLst>
          </p:cNvPr>
          <p:cNvSpPr/>
          <p:nvPr/>
        </p:nvSpPr>
        <p:spPr>
          <a:xfrm>
            <a:off x="7766223" y="3181865"/>
            <a:ext cx="395416" cy="3954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A</a:t>
            </a:r>
            <a:endParaRPr lang="en-HK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B20C19-E325-4680-A7CD-CA2E174AA046}"/>
              </a:ext>
            </a:extLst>
          </p:cNvPr>
          <p:cNvSpPr/>
          <p:nvPr/>
        </p:nvSpPr>
        <p:spPr>
          <a:xfrm>
            <a:off x="8466439" y="3181865"/>
            <a:ext cx="395416" cy="3954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B</a:t>
            </a:r>
            <a:endParaRPr lang="en-H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720461-98C9-47FA-B81F-E51515435D7E}"/>
              </a:ext>
            </a:extLst>
          </p:cNvPr>
          <p:cNvSpPr/>
          <p:nvPr/>
        </p:nvSpPr>
        <p:spPr>
          <a:xfrm>
            <a:off x="9162538" y="3181865"/>
            <a:ext cx="395416" cy="3954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C</a:t>
            </a:r>
            <a:endParaRPr lang="en-HK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CA2793-DD03-46EF-9631-7E0281350FA6}"/>
              </a:ext>
            </a:extLst>
          </p:cNvPr>
          <p:cNvSpPr/>
          <p:nvPr/>
        </p:nvSpPr>
        <p:spPr>
          <a:xfrm>
            <a:off x="9858637" y="3181865"/>
            <a:ext cx="395416" cy="3954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</a:t>
            </a:r>
            <a:endParaRPr lang="en-HK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8E375E-D28C-4A34-B371-B838CF8A5BDD}"/>
              </a:ext>
            </a:extLst>
          </p:cNvPr>
          <p:cNvSpPr/>
          <p:nvPr/>
        </p:nvSpPr>
        <p:spPr>
          <a:xfrm>
            <a:off x="7321380" y="1989436"/>
            <a:ext cx="698157" cy="6981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U</a:t>
            </a:r>
            <a:endParaRPr lang="en-HK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EE27020-F66D-4E9C-8467-AC4F947D7372}"/>
              </a:ext>
            </a:extLst>
          </p:cNvPr>
          <p:cNvSpPr/>
          <p:nvPr/>
        </p:nvSpPr>
        <p:spPr>
          <a:xfrm>
            <a:off x="9942044" y="1989435"/>
            <a:ext cx="698157" cy="6981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/>
              <a:t>V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1B4A8B4-9293-422D-8B4F-FF81AB126877}"/>
              </a:ext>
            </a:extLst>
          </p:cNvPr>
          <p:cNvSpPr/>
          <p:nvPr/>
        </p:nvSpPr>
        <p:spPr>
          <a:xfrm>
            <a:off x="8340816" y="3834714"/>
            <a:ext cx="698157" cy="6981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/>
              <a:t>W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15F9822-02D0-4A21-A986-9A0FAE0A1785}"/>
              </a:ext>
            </a:extLst>
          </p:cNvPr>
          <p:cNvCxnSpPr>
            <a:cxnSpLocks/>
            <a:stCxn id="9" idx="0"/>
            <a:endCxn id="10" idx="6"/>
          </p:cNvCxnSpPr>
          <p:nvPr/>
        </p:nvCxnSpPr>
        <p:spPr>
          <a:xfrm flipH="1" flipV="1">
            <a:off x="8019537" y="2338515"/>
            <a:ext cx="2036808" cy="84335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B2A59B3-002D-4292-A05C-C5BFD333CDF3}"/>
              </a:ext>
            </a:extLst>
          </p:cNvPr>
          <p:cNvCxnSpPr>
            <a:cxnSpLocks/>
            <a:stCxn id="7" idx="0"/>
            <a:endCxn id="11" idx="3"/>
          </p:cNvCxnSpPr>
          <p:nvPr/>
        </p:nvCxnSpPr>
        <p:spPr>
          <a:xfrm flipV="1">
            <a:off x="8664147" y="2585349"/>
            <a:ext cx="1380140" cy="59651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827AC910-F992-4C3C-A8B1-FDE59C0012DD}"/>
              </a:ext>
            </a:extLst>
          </p:cNvPr>
          <p:cNvSpPr/>
          <p:nvPr/>
        </p:nvSpPr>
        <p:spPr>
          <a:xfrm>
            <a:off x="10987468" y="1932803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>
                <a:solidFill>
                  <a:schemeClr val="bg1"/>
                </a:solidFill>
              </a:rPr>
              <a:t>Held by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5CC3EAA-9EE3-49DF-BA28-9A14106424B6}"/>
              </a:ext>
            </a:extLst>
          </p:cNvPr>
          <p:cNvCxnSpPr>
            <a:cxnSpLocks/>
            <a:stCxn id="6" idx="0"/>
            <a:endCxn id="10" idx="4"/>
          </p:cNvCxnSpPr>
          <p:nvPr/>
        </p:nvCxnSpPr>
        <p:spPr>
          <a:xfrm flipH="1" flipV="1">
            <a:off x="7670459" y="2687593"/>
            <a:ext cx="293472" cy="49427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8874FF1-DF70-4696-94EA-421972F87714}"/>
              </a:ext>
            </a:extLst>
          </p:cNvPr>
          <p:cNvCxnSpPr>
            <a:cxnSpLocks/>
            <a:stCxn id="8" idx="2"/>
            <a:endCxn id="12" idx="7"/>
          </p:cNvCxnSpPr>
          <p:nvPr/>
        </p:nvCxnSpPr>
        <p:spPr>
          <a:xfrm flipH="1">
            <a:off x="8936730" y="3577281"/>
            <a:ext cx="423516" cy="35967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D47B80E-5AB4-4525-9A18-6508EB121FE5}"/>
              </a:ext>
            </a:extLst>
          </p:cNvPr>
          <p:cNvCxnSpPr>
            <a:cxnSpLocks/>
            <a:stCxn id="10" idx="5"/>
            <a:endCxn id="7" idx="0"/>
          </p:cNvCxnSpPr>
          <p:nvPr/>
        </p:nvCxnSpPr>
        <p:spPr>
          <a:xfrm>
            <a:off x="7917294" y="2585350"/>
            <a:ext cx="746853" cy="5965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C90784C-C6B0-42E8-AF94-BAE57B42A28A}"/>
              </a:ext>
            </a:extLst>
          </p:cNvPr>
          <p:cNvCxnSpPr>
            <a:cxnSpLocks/>
          </p:cNvCxnSpPr>
          <p:nvPr/>
        </p:nvCxnSpPr>
        <p:spPr>
          <a:xfrm flipV="1">
            <a:off x="11134991" y="2302135"/>
            <a:ext cx="615780" cy="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5CC11E3-B5C8-4639-B0D7-BAB31045D93F}"/>
              </a:ext>
            </a:extLst>
          </p:cNvPr>
          <p:cNvCxnSpPr>
            <a:cxnSpLocks/>
          </p:cNvCxnSpPr>
          <p:nvPr/>
        </p:nvCxnSpPr>
        <p:spPr>
          <a:xfrm>
            <a:off x="11134991" y="2866775"/>
            <a:ext cx="6157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0A23128A-F083-41C8-9A61-947EBF7D91A5}"/>
              </a:ext>
            </a:extLst>
          </p:cNvPr>
          <p:cNvSpPr/>
          <p:nvPr/>
        </p:nvSpPr>
        <p:spPr>
          <a:xfrm>
            <a:off x="10918539" y="2472733"/>
            <a:ext cx="1048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HK" dirty="0"/>
              <a:t>Waits for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424414B-8733-4C34-99C6-23DD92269A69}"/>
              </a:ext>
            </a:extLst>
          </p:cNvPr>
          <p:cNvCxnSpPr>
            <a:cxnSpLocks/>
            <a:stCxn id="11" idx="4"/>
            <a:endCxn id="8" idx="0"/>
          </p:cNvCxnSpPr>
          <p:nvPr/>
        </p:nvCxnSpPr>
        <p:spPr>
          <a:xfrm flipH="1">
            <a:off x="9360246" y="2687592"/>
            <a:ext cx="930877" cy="49427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918EF62-D452-4763-A72E-649AA42BC883}"/>
              </a:ext>
            </a:extLst>
          </p:cNvPr>
          <p:cNvCxnSpPr>
            <a:cxnSpLocks/>
            <a:stCxn id="12" idx="1"/>
            <a:endCxn id="6" idx="2"/>
          </p:cNvCxnSpPr>
          <p:nvPr/>
        </p:nvCxnSpPr>
        <p:spPr>
          <a:xfrm flipH="1" flipV="1">
            <a:off x="7963931" y="3577281"/>
            <a:ext cx="479128" cy="3596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103FD56-22E6-4181-9D42-B1EB14931DED}"/>
              </a:ext>
            </a:extLst>
          </p:cNvPr>
          <p:cNvSpPr/>
          <p:nvPr/>
        </p:nvSpPr>
        <p:spPr>
          <a:xfrm>
            <a:off x="8180390" y="6329404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wait-for-graph</a:t>
            </a:r>
            <a:endParaRPr lang="en-H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4FAFD3C-18A8-4B73-B304-68E44BFAD64C}"/>
              </a:ext>
            </a:extLst>
          </p:cNvPr>
          <p:cNvGrpSpPr/>
          <p:nvPr/>
        </p:nvGrpSpPr>
        <p:grpSpPr>
          <a:xfrm>
            <a:off x="7513796" y="4909922"/>
            <a:ext cx="3085352" cy="698157"/>
            <a:chOff x="7513796" y="4909922"/>
            <a:chExt cx="3085352" cy="698157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37D29ED-88A4-4F12-B028-8E0C074111DA}"/>
                </a:ext>
              </a:extLst>
            </p:cNvPr>
            <p:cNvSpPr/>
            <p:nvPr/>
          </p:nvSpPr>
          <p:spPr>
            <a:xfrm>
              <a:off x="7513796" y="4909922"/>
              <a:ext cx="698157" cy="69815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U</a:t>
              </a:r>
              <a:endParaRPr lang="en-HK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D51CB38-7C3F-4D3D-8573-3A36C0D74053}"/>
                </a:ext>
              </a:extLst>
            </p:cNvPr>
            <p:cNvSpPr/>
            <p:nvPr/>
          </p:nvSpPr>
          <p:spPr>
            <a:xfrm>
              <a:off x="9900991" y="4909922"/>
              <a:ext cx="698157" cy="69815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HK" dirty="0"/>
                <a:t>V</a:t>
              </a: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9C9975C6-C659-44C5-B4EB-6DD87E41FA3B}"/>
              </a:ext>
            </a:extLst>
          </p:cNvPr>
          <p:cNvSpPr/>
          <p:nvPr/>
        </p:nvSpPr>
        <p:spPr>
          <a:xfrm>
            <a:off x="8707394" y="5608079"/>
            <a:ext cx="698157" cy="6981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/>
              <a:t>W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CB27241-0B68-4B81-890D-935C10A7D2D6}"/>
              </a:ext>
            </a:extLst>
          </p:cNvPr>
          <p:cNvCxnSpPr>
            <a:cxnSpLocks/>
            <a:stCxn id="48" idx="6"/>
            <a:endCxn id="49" idx="2"/>
          </p:cNvCxnSpPr>
          <p:nvPr/>
        </p:nvCxnSpPr>
        <p:spPr>
          <a:xfrm>
            <a:off x="8211953" y="5259001"/>
            <a:ext cx="168903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F936CDB-292E-4739-9868-F660C1D6916A}"/>
              </a:ext>
            </a:extLst>
          </p:cNvPr>
          <p:cNvCxnSpPr>
            <a:cxnSpLocks/>
            <a:stCxn id="49" idx="3"/>
            <a:endCxn id="50" idx="6"/>
          </p:cNvCxnSpPr>
          <p:nvPr/>
        </p:nvCxnSpPr>
        <p:spPr>
          <a:xfrm flipH="1">
            <a:off x="9405551" y="5505836"/>
            <a:ext cx="597683" cy="4513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2ACADD0-32E7-4E9F-A6F8-D83C6EE60941}"/>
              </a:ext>
            </a:extLst>
          </p:cNvPr>
          <p:cNvCxnSpPr>
            <a:cxnSpLocks/>
            <a:stCxn id="50" idx="2"/>
            <a:endCxn id="48" idx="5"/>
          </p:cNvCxnSpPr>
          <p:nvPr/>
        </p:nvCxnSpPr>
        <p:spPr>
          <a:xfrm flipH="1" flipV="1">
            <a:off x="8109710" y="5505836"/>
            <a:ext cx="597684" cy="4513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972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4B55-8D88-40F4-B0B2-509FB8FDD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Starvation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C8A51-36B5-4383-AEED-00DE88C42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Starvation occurs when a particular transaction consistently waits or restarts and never gets a chance to proceed further</a:t>
            </a:r>
          </a:p>
          <a:p>
            <a:pPr>
              <a:defRPr/>
            </a:pPr>
            <a:r>
              <a:rPr lang="en-US" altLang="en-US" dirty="0"/>
              <a:t>In a deadlock resolution it is possible that the same transaction may consistently be selected as victim and rolled</a:t>
            </a:r>
            <a:r>
              <a:rPr lang="en-US" altLang="zh-CN" dirty="0"/>
              <a:t> </a:t>
            </a:r>
            <a:r>
              <a:rPr lang="en-US" altLang="en-US" dirty="0"/>
              <a:t>back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E62A9-EC34-44A7-AAA5-383C00198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97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B1EB-8063-44C8-9297-ADE1060F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Deadlock Prevention Using Timestamp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173D8-A9D5-4C39-B58E-ADFAAE66E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Deadlock prevention: prevent potential deadlock to become deadlock</a:t>
            </a:r>
          </a:p>
          <a:p>
            <a:r>
              <a:rPr lang="en-HK" dirty="0"/>
              <a:t>Each transaction is assigned a unique time-stamp, e.g., its creation time (distributed databases: creation time + site ID)</a:t>
            </a:r>
          </a:p>
          <a:p>
            <a:r>
              <a:rPr lang="en-HK" dirty="0"/>
              <a:t>Wait-die Rule (non-</a:t>
            </a:r>
            <a:r>
              <a:rPr lang="en-HK" dirty="0" err="1"/>
              <a:t>preemptive</a:t>
            </a:r>
            <a:r>
              <a:rPr lang="en-HK" dirty="0"/>
              <a:t>):</a:t>
            </a:r>
          </a:p>
          <a:p>
            <a:pPr lvl="1"/>
            <a:r>
              <a:rPr lang="en-HK" dirty="0"/>
              <a:t>If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requests a lock that is already locked by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,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permitted to wait if and only if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older than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 (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 err="1"/>
              <a:t>’s</a:t>
            </a:r>
            <a:r>
              <a:rPr lang="en-HK" dirty="0"/>
              <a:t> timestamp is smaller than that of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)</a:t>
            </a:r>
          </a:p>
          <a:p>
            <a:pPr lvl="1"/>
            <a:r>
              <a:rPr lang="en-HK" dirty="0"/>
              <a:t>If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younger than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,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restarted with the same timestamp</a:t>
            </a:r>
          </a:p>
          <a:p>
            <a:pPr lvl="1"/>
            <a:r>
              <a:rPr lang="en-HK" dirty="0"/>
              <a:t>When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requests access to the same lock in the second time,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 may already have finished its execution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D9640-DA5F-4914-B53C-6DA575D0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89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53220-8301-49A1-BB19-741B95F6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Deadlock Prevention Using Timestamp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83F16-00C7-4B39-AFD3-F5C70770D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Wound-Wait Rule (</a:t>
            </a:r>
            <a:r>
              <a:rPr lang="en-HK" dirty="0" err="1"/>
              <a:t>preemptive</a:t>
            </a:r>
            <a:r>
              <a:rPr lang="en-HK" dirty="0"/>
              <a:t>*):</a:t>
            </a:r>
          </a:p>
          <a:p>
            <a:pPr lvl="1"/>
            <a:r>
              <a:rPr lang="en-HK" dirty="0"/>
              <a:t>If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requests a lock that is already locked by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,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permitted to wait if and only if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is younger than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endParaRPr lang="en-HK" baseline="-25000" dirty="0"/>
          </a:p>
          <a:p>
            <a:pPr lvl="1"/>
            <a:r>
              <a:rPr lang="en-HK" dirty="0"/>
              <a:t>Otherwise,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 is restarted (with the same timestamp) and the lock is granted to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endParaRPr lang="en-HK" baseline="-25000" dirty="0"/>
          </a:p>
          <a:p>
            <a:pPr marL="0" indent="0">
              <a:buNone/>
            </a:pPr>
            <a:r>
              <a:rPr lang="en-HK" sz="1800" dirty="0"/>
              <a:t>(*The executing process in </a:t>
            </a:r>
            <a:r>
              <a:rPr lang="en-HK" sz="1800" dirty="0" err="1"/>
              <a:t>preemptive</a:t>
            </a:r>
            <a:r>
              <a:rPr lang="en-HK" sz="1800" dirty="0"/>
              <a:t> scheduling is interrupted in the middle of execution when higher priority one comes 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D5405-445C-4578-B6C8-C53C25A2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1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91ABA-373A-4979-A945-F803CE83E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Deadlock Avoidance Using Timestamp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47792-36A3-484A-AFE0-BCA96E198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If TS(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) &lt; TS(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),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waits else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dies (Wait-die)</a:t>
            </a:r>
          </a:p>
          <a:p>
            <a:r>
              <a:rPr lang="en-HK" dirty="0"/>
              <a:t>If TS(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) &lt; TS(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),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 wounds else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waits (Wound-wait)</a:t>
            </a:r>
          </a:p>
          <a:p>
            <a:r>
              <a:rPr lang="en-HK" dirty="0"/>
              <a:t>Note a smaller TS means the transaction is older</a:t>
            </a:r>
          </a:p>
          <a:p>
            <a:r>
              <a:rPr lang="en-HK" dirty="0"/>
              <a:t>Note both methods restart the younger transaction</a:t>
            </a:r>
          </a:p>
          <a:p>
            <a:r>
              <a:rPr lang="en-HK" dirty="0"/>
              <a:t>Both methods prevent cyclic wait:</a:t>
            </a:r>
          </a:p>
          <a:p>
            <a:pPr lvl="1"/>
            <a:r>
              <a:rPr lang="en-HK" dirty="0"/>
              <a:t>Consider this deadlock cycle: T</a:t>
            </a:r>
            <a:r>
              <a:rPr lang="en-HK" baseline="-25000" dirty="0"/>
              <a:t>1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T</a:t>
            </a:r>
            <a:r>
              <a:rPr lang="en-HK" baseline="-25000" dirty="0"/>
              <a:t>2</a:t>
            </a:r>
            <a:r>
              <a:rPr lang="en-HK" dirty="0">
                <a:sym typeface="Symbol" panose="05050102010706020507" pitchFamily="18" charset="2"/>
              </a:rPr>
              <a:t>  </a:t>
            </a:r>
            <a:r>
              <a:rPr lang="en-HK" dirty="0"/>
              <a:t>T</a:t>
            </a:r>
            <a:r>
              <a:rPr lang="en-HK" baseline="-25000" dirty="0"/>
              <a:t>3</a:t>
            </a:r>
            <a:r>
              <a:rPr lang="en-HK" dirty="0">
                <a:sym typeface="Symbol" panose="05050102010706020507" pitchFamily="18" charset="2"/>
              </a:rPr>
              <a:t>  </a:t>
            </a:r>
            <a:r>
              <a:rPr lang="en-HK" dirty="0"/>
              <a:t>…</a:t>
            </a:r>
            <a:r>
              <a:rPr lang="en-HK" dirty="0">
                <a:sym typeface="Symbol" panose="05050102010706020507" pitchFamily="18" charset="2"/>
              </a:rPr>
              <a:t> </a:t>
            </a:r>
            <a:r>
              <a:rPr lang="en-US" altLang="zh-TW" dirty="0">
                <a:sym typeface="Symbol" panose="05050102010706020507" pitchFamily="18" charset="2"/>
              </a:rPr>
              <a:t>T</a:t>
            </a:r>
            <a:r>
              <a:rPr lang="en-HK" baseline="-25000" dirty="0"/>
              <a:t>n</a:t>
            </a:r>
            <a:r>
              <a:rPr lang="en-HK" dirty="0">
                <a:sym typeface="Symbol" panose="05050102010706020507" pitchFamily="18" charset="2"/>
              </a:rPr>
              <a:t>  </a:t>
            </a:r>
            <a:r>
              <a:rPr lang="en-HK" dirty="0"/>
              <a:t>T</a:t>
            </a:r>
            <a:r>
              <a:rPr lang="en-HK" baseline="-25000" dirty="0"/>
              <a:t>1</a:t>
            </a:r>
          </a:p>
          <a:p>
            <a:pPr lvl="1"/>
            <a:r>
              <a:rPr lang="en-HK" dirty="0"/>
              <a:t>It is impossible since if T</a:t>
            </a:r>
            <a:r>
              <a:rPr lang="en-HK" baseline="-25000" dirty="0"/>
              <a:t>1</a:t>
            </a:r>
            <a:r>
              <a:rPr lang="en-HK" dirty="0"/>
              <a:t> …</a:t>
            </a:r>
            <a:r>
              <a:rPr lang="en-HK" dirty="0">
                <a:sym typeface="Symbol" panose="05050102010706020507" pitchFamily="18" charset="2"/>
              </a:rPr>
              <a:t>  </a:t>
            </a:r>
            <a:r>
              <a:rPr lang="en-HK" dirty="0"/>
              <a:t>T</a:t>
            </a:r>
            <a:r>
              <a:rPr lang="en-HK" baseline="-25000" dirty="0"/>
              <a:t>n</a:t>
            </a:r>
            <a:r>
              <a:rPr lang="en-HK" dirty="0"/>
              <a:t>, then T</a:t>
            </a:r>
            <a:r>
              <a:rPr lang="en-HK" baseline="-25000" dirty="0"/>
              <a:t>n</a:t>
            </a:r>
            <a:r>
              <a:rPr lang="en-HK" dirty="0"/>
              <a:t> is not allowed to wait for T</a:t>
            </a:r>
            <a:r>
              <a:rPr lang="en-HK" baseline="-25000" dirty="0"/>
              <a:t>1</a:t>
            </a:r>
          </a:p>
          <a:p>
            <a:pPr lvl="1"/>
            <a:r>
              <a:rPr lang="en-HK" dirty="0"/>
              <a:t>Wait-die: Older transaction is allowed to wait</a:t>
            </a:r>
          </a:p>
          <a:p>
            <a:pPr lvl="1"/>
            <a:r>
              <a:rPr lang="en-HK" dirty="0"/>
              <a:t>Wound-wait: Older transaction is allowed to get the lock</a:t>
            </a:r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72E21-63B9-43C3-99B7-C7BAF0F85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292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8F9C-5F51-4953-91CE-410037A4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Deadlock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59673-3120-4BD8-BBBC-B1022DB96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TS of T</a:t>
            </a:r>
            <a:r>
              <a:rPr lang="en-HK" sz="2400" baseline="-25000" dirty="0"/>
              <a:t>1</a:t>
            </a:r>
            <a:r>
              <a:rPr lang="en-HK" sz="2400" dirty="0"/>
              <a:t> </a:t>
            </a:r>
            <a:r>
              <a:rPr lang="en-US" altLang="zh-TW" sz="2400" dirty="0"/>
              <a:t>&lt; TS of T</a:t>
            </a:r>
            <a:r>
              <a:rPr lang="en-US" altLang="zh-TW" sz="2400" baseline="-25000" dirty="0"/>
              <a:t>2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E806D-3AC9-4DE0-B3ED-992BCCA7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2A8F37-B58F-4BE0-95B2-71A2FC3C8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858172"/>
              </p:ext>
            </p:extLst>
          </p:nvPr>
        </p:nvGraphicFramePr>
        <p:xfrm>
          <a:off x="776719" y="2816860"/>
          <a:ext cx="10638562" cy="23774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19281">
                  <a:extLst>
                    <a:ext uri="{9D8B030D-6E8A-4147-A177-3AD203B41FA5}">
                      <a16:colId xmlns:a16="http://schemas.microsoft.com/office/drawing/2014/main" val="3264297097"/>
                    </a:ext>
                  </a:extLst>
                </a:gridCol>
                <a:gridCol w="5319281">
                  <a:extLst>
                    <a:ext uri="{9D8B030D-6E8A-4147-A177-3AD203B41FA5}">
                      <a16:colId xmlns:a16="http://schemas.microsoft.com/office/drawing/2014/main" val="3317518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60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Read(A);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06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Write(B);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88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Read(C);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61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Write(A); (blocked)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34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Write(C); (blocked and deadlock formed)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505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932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8F9C-5F51-4953-91CE-410037A4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Deadlock Example (wait-die)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59673-3120-4BD8-BBBC-B1022DB96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TS of T</a:t>
            </a:r>
            <a:r>
              <a:rPr lang="en-HK" sz="2400" baseline="-25000" dirty="0"/>
              <a:t>1</a:t>
            </a:r>
            <a:r>
              <a:rPr lang="en-HK" sz="2400" dirty="0"/>
              <a:t> </a:t>
            </a:r>
            <a:r>
              <a:rPr lang="en-US" altLang="zh-TW" sz="2400" dirty="0"/>
              <a:t>&lt; TS of T</a:t>
            </a:r>
            <a:r>
              <a:rPr lang="en-US" altLang="zh-TW" sz="2400" baseline="-25000" dirty="0"/>
              <a:t>2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E806D-3AC9-4DE0-B3ED-992BCCA7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2A8F37-B58F-4BE0-95B2-71A2FC3C8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456076"/>
              </p:ext>
            </p:extLst>
          </p:nvPr>
        </p:nvGraphicFramePr>
        <p:xfrm>
          <a:off x="776719" y="2507579"/>
          <a:ext cx="10638562" cy="41757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19281">
                  <a:extLst>
                    <a:ext uri="{9D8B030D-6E8A-4147-A177-3AD203B41FA5}">
                      <a16:colId xmlns:a16="http://schemas.microsoft.com/office/drawing/2014/main" val="3264297097"/>
                    </a:ext>
                  </a:extLst>
                </a:gridCol>
                <a:gridCol w="5319281">
                  <a:extLst>
                    <a:ext uri="{9D8B030D-6E8A-4147-A177-3AD203B41FA5}">
                      <a16:colId xmlns:a16="http://schemas.microsoft.com/office/drawing/2014/main" val="3317518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60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(A); Read(A);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06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(B); Write(B);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88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(C); Read(C);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61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Write(A); (restarts because it is younger than 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releases its read lock on C before it restarts)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34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(C); Write(C);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5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ReleaseLock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13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(C); Read(C);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73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(A); Write(A);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669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568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48F9C-5F51-4953-91CE-410037A4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Deadlock Example (wound-wait)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59673-3120-4BD8-BBBC-B1022DB96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TS of T</a:t>
            </a:r>
            <a:r>
              <a:rPr lang="en-HK" sz="2400" baseline="-25000" dirty="0"/>
              <a:t>1</a:t>
            </a:r>
            <a:r>
              <a:rPr lang="en-HK" sz="2400" dirty="0"/>
              <a:t> </a:t>
            </a:r>
            <a:r>
              <a:rPr lang="en-US" altLang="zh-TW" sz="2400" dirty="0"/>
              <a:t>&lt; TS of T</a:t>
            </a:r>
            <a:r>
              <a:rPr lang="en-US" altLang="zh-TW" sz="2400" baseline="-25000" dirty="0"/>
              <a:t>2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E806D-3AC9-4DE0-B3ED-992BCCA7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2A8F37-B58F-4BE0-95B2-71A2FC3C8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510592"/>
              </p:ext>
            </p:extLst>
          </p:nvPr>
        </p:nvGraphicFramePr>
        <p:xfrm>
          <a:off x="776719" y="2816860"/>
          <a:ext cx="10638562" cy="37896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19281">
                  <a:extLst>
                    <a:ext uri="{9D8B030D-6E8A-4147-A177-3AD203B41FA5}">
                      <a16:colId xmlns:a16="http://schemas.microsoft.com/office/drawing/2014/main" val="3264297097"/>
                    </a:ext>
                  </a:extLst>
                </a:gridCol>
                <a:gridCol w="5319281">
                  <a:extLst>
                    <a:ext uri="{9D8B030D-6E8A-4147-A177-3AD203B41FA5}">
                      <a16:colId xmlns:a16="http://schemas.microsoft.com/office/drawing/2014/main" val="3317518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60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(A); Read(A);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06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(B); Write(B);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88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(C); Read(C);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61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(A); (blocked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because T</a:t>
                      </a:r>
                      <a:r>
                        <a:rPr lang="en-US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younger than T</a:t>
                      </a:r>
                      <a:r>
                        <a:rPr lang="en-US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34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(C); Write(C); (T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restarted by 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because 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younger than 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The write lock on C is granted to 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after 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has released its read lock on C)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5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ReleaseLock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</a:t>
                      </a:r>
                      <a:r>
                        <a:rPr lang="en-HK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13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HK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ReadLock</a:t>
                      </a:r>
                      <a:r>
                        <a:rPr lang="en-HK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(C); Read(C);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73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WriteLock</a:t>
                      </a:r>
                      <a:r>
                        <a:rPr lang="en-US" altLang="zh-TW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(A); Write(A);</a:t>
                      </a:r>
                      <a:endParaRPr lang="en-HK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043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1527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28153</TotalTime>
  <Words>2409</Words>
  <PresentationFormat>Widescreen</PresentationFormat>
  <Paragraphs>376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宋体</vt:lpstr>
      <vt:lpstr>Arial</vt:lpstr>
      <vt:lpstr>Calibri</vt:lpstr>
      <vt:lpstr>Corbel</vt:lpstr>
      <vt:lpstr>Wingdings</vt:lpstr>
      <vt:lpstr>Banded</vt:lpstr>
      <vt:lpstr>Visio</vt:lpstr>
      <vt:lpstr>Lecture 10: Concurrency Control</vt:lpstr>
      <vt:lpstr>Database Concurrency Control</vt:lpstr>
      <vt:lpstr>Two-Phase Locking Techniques</vt:lpstr>
      <vt:lpstr>Basic Two Phase Locking (B2PL) (1/2)</vt:lpstr>
      <vt:lpstr>Basic Two Phase Locking (B2PL) (2/2)</vt:lpstr>
      <vt:lpstr>Conservative Two Phase Locking (C2PL) (1/4)</vt:lpstr>
      <vt:lpstr>Conservative Two Phase Locking (C2PL) (2/4)</vt:lpstr>
      <vt:lpstr>Conservative Two Phase Locking (C2PL) (3/4)</vt:lpstr>
      <vt:lpstr>Conservative Two Phase Locking (C2PL) (4/4)</vt:lpstr>
      <vt:lpstr>Strict Two Phase Locking (S2PL) (1/3)</vt:lpstr>
      <vt:lpstr>Strict Two Phase Locking (S2PL) (2/3)</vt:lpstr>
      <vt:lpstr>Strict Two Phase Locking (S2PL) (3/3)</vt:lpstr>
      <vt:lpstr>Performance Issues </vt:lpstr>
      <vt:lpstr>Implementation Issue: Essential Components  (1/2)</vt:lpstr>
      <vt:lpstr>Implementation Issue: Essential Components  (2/2)</vt:lpstr>
      <vt:lpstr>Implementation Issue: Lock and Unlock</vt:lpstr>
      <vt:lpstr>Implementation Issue: Read Lock</vt:lpstr>
      <vt:lpstr>Implementation Issue: Write Lock</vt:lpstr>
      <vt:lpstr>Implementation Issue: Unlock</vt:lpstr>
      <vt:lpstr>Implementation Issue: Lock Conversion</vt:lpstr>
      <vt:lpstr>Deadlock</vt:lpstr>
      <vt:lpstr>Deadlock Prevention</vt:lpstr>
      <vt:lpstr>Deadlock Detection and Resolution</vt:lpstr>
      <vt:lpstr>Deadlock Example</vt:lpstr>
      <vt:lpstr>Starvation</vt:lpstr>
      <vt:lpstr>Deadlock Prevention Using Timestamp (1/2)</vt:lpstr>
      <vt:lpstr>Deadlock Prevention Using Timestamp (2/2)</vt:lpstr>
      <vt:lpstr>Deadlock Avoidance Using Timestamp</vt:lpstr>
      <vt:lpstr>Deadlock Example</vt:lpstr>
      <vt:lpstr>Deadlock Example (wait-die)</vt:lpstr>
      <vt:lpstr>Deadlock Example (wound-wait)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2019-04-17T13:12:41Z</dcterms:modified>
</cp:coreProperties>
</file>