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300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320" r:id="rId11"/>
    <p:sldId id="321" r:id="rId12"/>
    <p:sldId id="270" r:id="rId13"/>
    <p:sldId id="265" r:id="rId14"/>
    <p:sldId id="266" r:id="rId15"/>
    <p:sldId id="271" r:id="rId16"/>
    <p:sldId id="267" r:id="rId17"/>
    <p:sldId id="322" r:id="rId18"/>
    <p:sldId id="268" r:id="rId19"/>
    <p:sldId id="269" r:id="rId20"/>
    <p:sldId id="272" r:id="rId21"/>
    <p:sldId id="273" r:id="rId22"/>
    <p:sldId id="274" r:id="rId23"/>
    <p:sldId id="323" r:id="rId24"/>
    <p:sldId id="275" r:id="rId25"/>
    <p:sldId id="276" r:id="rId26"/>
    <p:sldId id="277" r:id="rId27"/>
    <p:sldId id="278" r:id="rId28"/>
    <p:sldId id="281" r:id="rId29"/>
    <p:sldId id="279" r:id="rId30"/>
    <p:sldId id="280" r:id="rId31"/>
    <p:sldId id="293" r:id="rId32"/>
    <p:sldId id="294" r:id="rId33"/>
    <p:sldId id="295" r:id="rId34"/>
    <p:sldId id="296" r:id="rId35"/>
    <p:sldId id="297" r:id="rId36"/>
    <p:sldId id="298" r:id="rId37"/>
    <p:sldId id="299" r:id="rId38"/>
    <p:sldId id="301" r:id="rId39"/>
    <p:sldId id="302" r:id="rId40"/>
    <p:sldId id="303" r:id="rId41"/>
    <p:sldId id="319" r:id="rId42"/>
  </p:sldIdLst>
  <p:sldSz cx="9144000" cy="6858000" type="screen4x3"/>
  <p:notesSz cx="7315200" cy="96012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09" autoAdjust="0"/>
    <p:restoredTop sz="94438" autoAdjust="0"/>
  </p:normalViewPr>
  <p:slideViewPr>
    <p:cSldViewPr>
      <p:cViewPr varScale="1">
        <p:scale>
          <a:sx n="108" d="100"/>
          <a:sy n="108" d="100"/>
        </p:scale>
        <p:origin x="166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559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4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8" y="0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45C55D-0FEF-4C2E-BFF9-BACB02BAF61B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3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8" y="9119473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FA71EB-4EDB-4B6C-BA49-ECD899C55E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111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236F4-73B3-464E-8311-BA2F9F49BB4A}" type="datetimeFigureOut">
              <a:rPr lang="en-US" smtClean="0"/>
              <a:t>8/21/2023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0"/>
            <a:ext cx="5852160" cy="432054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3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3"/>
            <a:ext cx="3169920" cy="4800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49BAAC-39B8-4B26-9A98-7AED804A7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95164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BAAC-39B8-4B26-9A98-7AED804A73D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8055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BAAC-39B8-4B26-9A98-7AED804A73D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51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BAAC-39B8-4B26-9A98-7AED804A73D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2353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49BAAC-39B8-4B26-9A98-7AED804A73D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3120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038E9-FD65-4110-BD2F-56007AF04288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1EEAD1-49A8-450F-8256-C78103E809C0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3FAE1-F665-4F1B-B914-5BE5D8064463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5AF56-B488-4280-B8AF-886A7456C3D3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474EBE-D431-4573-8D33-07C18F6AAB08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DA706-979E-4A20-8611-5E4E512E11AF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13229-EA22-461A-B15B-D4F0A4CDE6E2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18082-944F-4343-B37B-821CF385B0F3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F2755-AEEB-4747-8C32-1B9D47FBDCFD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1A1F3-C786-4F8E-9887-DA1A6393B357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2B44E-69CD-4463-A6B4-2351DA9C3B16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4D969C-2AFE-41BF-8299-56CB66EA32C9}" type="datetime1">
              <a:rPr lang="zh-CN" altLang="en-US" smtClean="0"/>
              <a:t>2023/8/21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w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4.bin"/><Relationship Id="rId10" Type="http://schemas.openxmlformats.org/officeDocument/2006/relationships/image" Target="../media/image7.wmf"/><Relationship Id="rId4" Type="http://schemas.openxmlformats.org/officeDocument/2006/relationships/image" Target="../media/image4.wmf"/><Relationship Id="rId9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AA625-DAB9-4F2E-8B78-8230B23B3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6983" y="887730"/>
            <a:ext cx="5492932" cy="1790700"/>
          </a:xfrm>
        </p:spPr>
        <p:txBody>
          <a:bodyPr>
            <a:normAutofit fontScale="90000"/>
          </a:bodyPr>
          <a:lstStyle/>
          <a:p>
            <a:pPr algn="l"/>
            <a:br>
              <a:rPr lang="en-US" sz="4000" b="1" dirty="0"/>
            </a:br>
            <a:r>
              <a:rPr lang="en-US" sz="4000" b="1" dirty="0"/>
              <a:t>EE2000 Logic Circuit Design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305A6B-C053-4AFE-B341-7B2A25647A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8344" y="2922770"/>
            <a:ext cx="6858000" cy="1655762"/>
          </a:xfrm>
        </p:spPr>
        <p:txBody>
          <a:bodyPr>
            <a:normAutofit/>
          </a:bodyPr>
          <a:lstStyle/>
          <a:p>
            <a:pPr algn="l"/>
            <a:endParaRPr lang="en-US" sz="3600" dirty="0"/>
          </a:p>
          <a:p>
            <a:pPr algn="l"/>
            <a:r>
              <a:rPr lang="en-US" sz="3600" dirty="0"/>
              <a:t>Sequential Logic Circuit Design</a:t>
            </a:r>
          </a:p>
          <a:p>
            <a:pPr algn="l"/>
            <a:endParaRPr lang="en-US" sz="3600" dirty="0"/>
          </a:p>
          <a:p>
            <a:pPr algn="l"/>
            <a:endParaRPr lang="en-US" sz="3600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B681E2D-5F25-47B3-8471-0D2B72A1C510}"/>
              </a:ext>
            </a:extLst>
          </p:cNvPr>
          <p:cNvCxnSpPr/>
          <p:nvPr/>
        </p:nvCxnSpPr>
        <p:spPr>
          <a:xfrm>
            <a:off x="1025434" y="2678430"/>
            <a:ext cx="69755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6194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7.1  Finite State Machines</a:t>
            </a:r>
          </a:p>
          <a:p>
            <a:pPr lvl="1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Concepts of States</a:t>
            </a:r>
          </a:p>
          <a:p>
            <a:pPr lvl="1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Mealy machines</a:t>
            </a:r>
          </a:p>
          <a:p>
            <a:pPr lvl="1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Moore machines</a:t>
            </a:r>
          </a:p>
          <a:p>
            <a:pPr lvl="1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Excitation table</a:t>
            </a:r>
          </a:p>
          <a:p>
            <a:pPr lvl="1"/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Design example</a:t>
            </a:r>
          </a:p>
          <a:p>
            <a:r>
              <a:rPr lang="en-US" dirty="0"/>
              <a:t>7.2	Sequential Circuit Analysis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69977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Sequential and combinational circuits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81328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3</a:t>
            </a:fld>
            <a:endParaRPr lang="zh-CN" altLang="en-US" dirty="0"/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22782274"/>
              </p:ext>
            </p:extLst>
          </p:nvPr>
        </p:nvGraphicFramePr>
        <p:xfrm>
          <a:off x="755576" y="4086781"/>
          <a:ext cx="3267075" cy="95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" r:id="rId3" imgW="3265932" imgH="955548" progId="Visio.Drawing.4">
                  <p:embed/>
                </p:oleObj>
              </mc:Choice>
              <mc:Fallback>
                <p:oleObj r:id="rId3" imgW="3265932" imgH="955548" progId="Visio.Drawing.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4086781"/>
                        <a:ext cx="3267075" cy="95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9379600"/>
              </p:ext>
            </p:extLst>
          </p:nvPr>
        </p:nvGraphicFramePr>
        <p:xfrm>
          <a:off x="4808165" y="3654733"/>
          <a:ext cx="3724275" cy="2152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7" r:id="rId5" imgW="3723132" imgH="2147316" progId="Visio.Drawing.4">
                  <p:embed/>
                </p:oleObj>
              </mc:Choice>
              <mc:Fallback>
                <p:oleObj r:id="rId5" imgW="3723132" imgH="2147316" progId="Visio.Drawing.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8165" y="3654733"/>
                        <a:ext cx="3724275" cy="2152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1619672" y="5896273"/>
            <a:ext cx="1399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>
                <a:solidFill>
                  <a:srgbClr val="FF0000"/>
                </a:solidFill>
              </a:rPr>
              <a:t>z</a:t>
            </a:r>
            <a:r>
              <a:rPr lang="en-US" b="1" i="1" baseline="-25000" dirty="0" err="1">
                <a:solidFill>
                  <a:srgbClr val="FF0000"/>
                </a:solidFill>
              </a:rPr>
              <a:t>i</a:t>
            </a:r>
            <a:r>
              <a:rPr lang="en-US" b="1" i="1" dirty="0">
                <a:solidFill>
                  <a:srgbClr val="FF0000"/>
                </a:solidFill>
              </a:rPr>
              <a:t>(t) = f (x</a:t>
            </a:r>
            <a:r>
              <a:rPr lang="en-US" b="1" i="1" baseline="-25000" dirty="0">
                <a:solidFill>
                  <a:srgbClr val="FF0000"/>
                </a:solidFill>
              </a:rPr>
              <a:t>i</a:t>
            </a:r>
            <a:r>
              <a:rPr lang="en-US" b="1" i="1" dirty="0">
                <a:solidFill>
                  <a:srgbClr val="FF0000"/>
                </a:solidFill>
              </a:rPr>
              <a:t>(t))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480014" y="5896273"/>
            <a:ext cx="17764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z</a:t>
            </a:r>
            <a:r>
              <a:rPr lang="en-US" b="1" i="1" baseline="-25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(t) = f (x</a:t>
            </a:r>
            <a:r>
              <a:rPr lang="en-US" b="1" i="1" baseline="-25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</a:t>
            </a:r>
            <a:r>
              <a:rPr lang="en-US" b="1" i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(-∞, t))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33414" y="1484784"/>
            <a:ext cx="35505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/>
              <a:t>Switching system: a combinational circuit which transforms the input excitation to its corresponding output, the input and output are all function of time.  The output is dependent only on the present input conditions.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24536" y="1518408"/>
            <a:ext cx="37799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/>
              <a:t>Sequential circuit: the system outputs are dependent not only on the present input conditions but also on the past history of the system. The past history is usually regarded </a:t>
            </a:r>
            <a:r>
              <a:rPr lang="en-US" sz="1400" b="1" i="1" dirty="0"/>
              <a:t>states </a:t>
            </a:r>
            <a:r>
              <a:rPr lang="en-US" sz="1400" dirty="0"/>
              <a:t>which obviously require memory devices to remember their states.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240273" y="3219839"/>
            <a:ext cx="242637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u="sng" dirty="0">
                <a:solidFill>
                  <a:srgbClr val="FF0000"/>
                </a:solidFill>
              </a:rPr>
              <a:t>combinational circuit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580112" y="3212976"/>
            <a:ext cx="20092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u="sng" dirty="0">
                <a:solidFill>
                  <a:schemeClr val="tx2">
                    <a:lumMod val="60000"/>
                    <a:lumOff val="40000"/>
                  </a:schemeClr>
                </a:solidFill>
              </a:rPr>
              <a:t>sequential circuit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33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u="sng" dirty="0"/>
              <a:t>Synchronous and asynchronous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i="1" dirty="0"/>
              <a:t>Synchronous</a:t>
            </a:r>
            <a:r>
              <a:rPr lang="en-US" dirty="0"/>
              <a:t> sequential systems in which the change of state takes place at discrete instants of time defined by a synchronizing input called the </a:t>
            </a:r>
            <a:r>
              <a:rPr lang="en-US" i="1" dirty="0"/>
              <a:t>clock</a:t>
            </a:r>
            <a:r>
              <a:rPr lang="en-US" dirty="0"/>
              <a:t>.</a:t>
            </a:r>
          </a:p>
          <a:p>
            <a:r>
              <a:rPr lang="en-US" b="1" i="1" dirty="0"/>
              <a:t>Asynchronous</a:t>
            </a:r>
            <a:r>
              <a:rPr lang="en-US" dirty="0"/>
              <a:t> sequential systems, the states can change at any time as a function of input changes, there is no external synchronization.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8335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/>
              <a:t>States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With continuous inputs, the input time functions can be group into classes.</a:t>
            </a:r>
          </a:p>
          <a:p>
            <a:r>
              <a:rPr lang="en-US" dirty="0"/>
              <a:t>All time functions have the same effect on the output at time </a:t>
            </a:r>
            <a:r>
              <a:rPr lang="en-US" i="1" dirty="0"/>
              <a:t>t.</a:t>
            </a:r>
            <a:r>
              <a:rPr lang="en-US" dirty="0"/>
              <a:t> </a:t>
            </a:r>
          </a:p>
          <a:p>
            <a:r>
              <a:rPr lang="en-US" dirty="0"/>
              <a:t>Practically, the number of classes is finite. </a:t>
            </a:r>
          </a:p>
          <a:p>
            <a:r>
              <a:rPr lang="en-US" dirty="0"/>
              <a:t>These classes are represented by the auxiliary variables </a:t>
            </a:r>
            <a:r>
              <a:rPr lang="en-US" i="1" dirty="0" err="1"/>
              <a:t>s</a:t>
            </a:r>
            <a:r>
              <a:rPr lang="en-US" i="1" baseline="-25000" dirty="0" err="1"/>
              <a:t>i</a:t>
            </a:r>
            <a:r>
              <a:rPr lang="en-US" dirty="0"/>
              <a:t> called states.</a:t>
            </a:r>
          </a:p>
          <a:p>
            <a:r>
              <a:rPr lang="en-US" dirty="0"/>
              <a:t>States summarize the effect of past inputs. </a:t>
            </a:r>
          </a:p>
          <a:p>
            <a:r>
              <a:rPr lang="en-US" dirty="0"/>
              <a:t>Make decision for present and future outputs.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146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4" t="13806" r="17546" b="20855"/>
          <a:stretch/>
        </p:blipFill>
        <p:spPr bwMode="auto">
          <a:xfrm>
            <a:off x="467544" y="764704"/>
            <a:ext cx="8263615" cy="4764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430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en-US" dirty="0"/>
              <a:t>States machine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state machine is illustrated using state diagram.  A state diagram consists of circles which present the states; and lines connecting the circles that represent the transition of states.</a:t>
            </a:r>
          </a:p>
          <a:p>
            <a:r>
              <a:rPr lang="en-US" u="sng" dirty="0"/>
              <a:t>Mealy machine</a:t>
            </a:r>
          </a:p>
          <a:p>
            <a:endParaRPr lang="en-US" u="sng" dirty="0"/>
          </a:p>
          <a:p>
            <a:endParaRPr lang="en-US" u="sng" dirty="0"/>
          </a:p>
          <a:p>
            <a:endParaRPr lang="en-US" u="sng" dirty="0"/>
          </a:p>
          <a:p>
            <a:r>
              <a:rPr lang="en-US" u="sng" dirty="0"/>
              <a:t>Moore machine</a:t>
            </a:r>
            <a:r>
              <a:rPr lang="en-US" dirty="0"/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4729458"/>
              </p:ext>
            </p:extLst>
          </p:nvPr>
        </p:nvGraphicFramePr>
        <p:xfrm>
          <a:off x="4361267" y="4725144"/>
          <a:ext cx="2725722" cy="646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7" r:id="rId3" imgW="3127248" imgH="739140" progId="Visio.Drawing.4">
                  <p:embed/>
                </p:oleObj>
              </mc:Choice>
              <mc:Fallback>
                <p:oleObj r:id="rId3" imgW="3127248" imgH="739140" progId="Visio.Drawing.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1267" y="4725144"/>
                        <a:ext cx="2725722" cy="6465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0459773"/>
              </p:ext>
            </p:extLst>
          </p:nvPr>
        </p:nvGraphicFramePr>
        <p:xfrm>
          <a:off x="4361266" y="2710425"/>
          <a:ext cx="2725723" cy="646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8" r:id="rId5" imgW="3127248" imgH="739140" progId="Visio.Drawing.4">
                  <p:embed/>
                </p:oleObj>
              </mc:Choice>
              <mc:Fallback>
                <p:oleObj r:id="rId5" imgW="3127248" imgH="739140" progId="Visio.Drawing.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61266" y="2710425"/>
                        <a:ext cx="2725723" cy="64656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176113" y="3501008"/>
            <a:ext cx="1152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state</a:t>
            </a:r>
          </a:p>
          <a:p>
            <a:pPr algn="just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= input</a:t>
            </a:r>
          </a:p>
          <a:p>
            <a:pPr algn="just"/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= output</a:t>
            </a:r>
          </a:p>
        </p:txBody>
      </p:sp>
      <p:sp>
        <p:nvSpPr>
          <p:cNvPr id="10" name="Rectangle 3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0366150"/>
              </p:ext>
            </p:extLst>
          </p:nvPr>
        </p:nvGraphicFramePr>
        <p:xfrm>
          <a:off x="611560" y="3187067"/>
          <a:ext cx="3600400" cy="12631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9" r:id="rId7" imgW="6809232" imgH="2388108" progId="Visio.Drawing.4">
                  <p:embed/>
                </p:oleObj>
              </mc:Choice>
              <mc:Fallback>
                <p:oleObj r:id="rId7" imgW="6809232" imgH="2388108" progId="Visio.Drawing.4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3187067"/>
                        <a:ext cx="3600400" cy="126317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3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6980428"/>
              </p:ext>
            </p:extLst>
          </p:nvPr>
        </p:nvGraphicFramePr>
        <p:xfrm>
          <a:off x="395536" y="5229200"/>
          <a:ext cx="3960440" cy="11197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0" r:id="rId9" imgW="6809232" imgH="1900428" progId="Visio.Drawing.4">
                  <p:embed/>
                </p:oleObj>
              </mc:Choice>
              <mc:Fallback>
                <p:oleObj r:id="rId9" imgW="6809232" imgH="1900428" progId="Visio.Drawing.4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5229200"/>
                        <a:ext cx="3960440" cy="11197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30009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Mealy Machine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99" t="27617" r="22963" b="8445"/>
          <a:stretch/>
        </p:blipFill>
        <p:spPr bwMode="auto">
          <a:xfrm>
            <a:off x="971600" y="1268760"/>
            <a:ext cx="7357756" cy="47222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49072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9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/>
              <a:t>Mealy Machine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9" t="41758" r="37854" b="18465"/>
          <a:stretch/>
        </p:blipFill>
        <p:spPr bwMode="auto">
          <a:xfrm>
            <a:off x="2627784" y="980728"/>
            <a:ext cx="3724383" cy="2939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0" t="46127" r="18502" b="13239"/>
          <a:stretch/>
        </p:blipFill>
        <p:spPr bwMode="auto">
          <a:xfrm>
            <a:off x="683568" y="3915119"/>
            <a:ext cx="7200800" cy="269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3568" y="6093296"/>
            <a:ext cx="172819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091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/>
              <a:t>Mealy Machine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9" t="41758" r="37854" b="18465"/>
          <a:stretch/>
        </p:blipFill>
        <p:spPr bwMode="auto">
          <a:xfrm>
            <a:off x="2627784" y="980728"/>
            <a:ext cx="3724383" cy="29397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0" t="46127" r="18502" b="13239"/>
          <a:stretch/>
        </p:blipFill>
        <p:spPr bwMode="auto">
          <a:xfrm>
            <a:off x="683568" y="3915119"/>
            <a:ext cx="7200800" cy="2698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3568" y="6093296"/>
            <a:ext cx="1728192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3" descr="C:\Users\CU\AppData\Local\Microsoft\Windows\Temporary Internet Files\Content.IE5\G9JJOUOI\large-Boy-Question--33.3-12931[1].gif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36296" y="1052736"/>
            <a:ext cx="1648221" cy="2592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0383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/>
              <a:t>Mealy Machine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8" t="27890" r="24175" b="6088"/>
          <a:stretch/>
        </p:blipFill>
        <p:spPr bwMode="auto">
          <a:xfrm>
            <a:off x="251520" y="1052736"/>
            <a:ext cx="6984776" cy="473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9" t="41758" r="37854" b="18465"/>
          <a:stretch/>
        </p:blipFill>
        <p:spPr bwMode="auto">
          <a:xfrm>
            <a:off x="6740161" y="1988840"/>
            <a:ext cx="2371908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677578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/>
              <a:t>Mealy Machine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8" t="27890" r="24175" b="6088"/>
          <a:stretch/>
        </p:blipFill>
        <p:spPr bwMode="auto">
          <a:xfrm>
            <a:off x="251520" y="1052736"/>
            <a:ext cx="6984776" cy="473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99" t="41758" r="37854" b="18465"/>
          <a:stretch/>
        </p:blipFill>
        <p:spPr bwMode="auto">
          <a:xfrm>
            <a:off x="6740161" y="1988840"/>
            <a:ext cx="2371908" cy="1872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Users\CU\AppData\Local\Microsoft\Windows\Temporary Internet Files\Content.IE5\G9JJOUOI\large-Boy-Question--33.3-12931[1].gif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4005064"/>
            <a:ext cx="1648221" cy="2592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46252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Moore Machine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4" t="25161" r="18893" b="13851"/>
          <a:stretch/>
        </p:blipFill>
        <p:spPr bwMode="auto">
          <a:xfrm>
            <a:off x="806699" y="1386966"/>
            <a:ext cx="7664017" cy="4346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578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74" t="37835" r="19326" b="14365"/>
          <a:stretch/>
        </p:blipFill>
        <p:spPr bwMode="auto">
          <a:xfrm>
            <a:off x="755576" y="1484784"/>
            <a:ext cx="7824466" cy="362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/>
              <a:t>Moore Machine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386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15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b="1" dirty="0"/>
              <a:t>Moore Machine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52" t="27674" r="24996" b="6234"/>
          <a:stretch/>
        </p:blipFill>
        <p:spPr bwMode="auto">
          <a:xfrm>
            <a:off x="323528" y="1124744"/>
            <a:ext cx="6724557" cy="4642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00" t="43424" r="54868" b="22201"/>
          <a:stretch/>
        </p:blipFill>
        <p:spPr bwMode="auto">
          <a:xfrm>
            <a:off x="6874025" y="1988840"/>
            <a:ext cx="2107061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Users\CU\AppData\Local\Microsoft\Windows\Temporary Internet Files\Content.IE5\G9JJOUOI\large-Boy-Question--33.3-12931[1].gif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08304" y="4005064"/>
            <a:ext cx="1648221" cy="2592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48214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3789040"/>
            <a:ext cx="7632848" cy="2520280"/>
          </a:xfrm>
        </p:spPr>
        <p:txBody>
          <a:bodyPr>
            <a:normAutofit/>
          </a:bodyPr>
          <a:lstStyle/>
          <a:p>
            <a:r>
              <a:rPr lang="en-US" dirty="0"/>
              <a:t>The output of </a:t>
            </a:r>
            <a:r>
              <a:rPr lang="en-US" dirty="0">
                <a:solidFill>
                  <a:srgbClr val="00B050"/>
                </a:solidFill>
              </a:rPr>
              <a:t>Moore machine </a:t>
            </a:r>
            <a:r>
              <a:rPr lang="en-US" dirty="0"/>
              <a:t>is related to the current state only</a:t>
            </a:r>
            <a:br>
              <a:rPr lang="en-US" dirty="0"/>
            </a:br>
            <a:r>
              <a:rPr lang="en-US" sz="2100" dirty="0"/>
              <a:t>- The </a:t>
            </a:r>
            <a:r>
              <a:rPr lang="en-US" sz="2100" dirty="0">
                <a:solidFill>
                  <a:srgbClr val="00B050"/>
                </a:solidFill>
              </a:rPr>
              <a:t>output will not change </a:t>
            </a:r>
            <a:r>
              <a:rPr lang="en-US" sz="2100" dirty="0"/>
              <a:t>despite of the changes appears at the input</a:t>
            </a:r>
            <a:br>
              <a:rPr lang="en-US" sz="2100" dirty="0"/>
            </a:br>
            <a:r>
              <a:rPr lang="en-US" sz="2100" dirty="0"/>
              <a:t>- The output is stable, because it depends solely on the state which is the group of storage elements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0" t="46127" r="47708" b="21656"/>
          <a:stretch/>
        </p:blipFill>
        <p:spPr bwMode="auto">
          <a:xfrm>
            <a:off x="899592" y="1494296"/>
            <a:ext cx="3752508" cy="2139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16" t="45149" r="19326" b="22880"/>
          <a:stretch/>
        </p:blipFill>
        <p:spPr bwMode="auto">
          <a:xfrm>
            <a:off x="5004048" y="1638312"/>
            <a:ext cx="2952328" cy="200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615937" y="1309630"/>
            <a:ext cx="1728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Moore machine 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0630" y="1341207"/>
            <a:ext cx="1675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Mealy machine </a:t>
            </a:r>
          </a:p>
        </p:txBody>
      </p:sp>
    </p:spTree>
    <p:extLst>
      <p:ext uri="{BB962C8B-B14F-4D97-AF65-F5344CB8AC3E}">
        <p14:creationId xmlns:p14="http://schemas.microsoft.com/office/powerpoint/2010/main" val="365169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Differences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789040"/>
            <a:ext cx="7632848" cy="2520280"/>
          </a:xfrm>
        </p:spPr>
        <p:txBody>
          <a:bodyPr>
            <a:normAutofit/>
          </a:bodyPr>
          <a:lstStyle/>
          <a:p>
            <a:r>
              <a:rPr lang="en-US" dirty="0"/>
              <a:t>The output of </a:t>
            </a:r>
            <a:r>
              <a:rPr lang="en-US" dirty="0">
                <a:solidFill>
                  <a:srgbClr val="00B050"/>
                </a:solidFill>
              </a:rPr>
              <a:t>Moore machine </a:t>
            </a:r>
            <a:r>
              <a:rPr lang="en-US" dirty="0"/>
              <a:t>is related to the current state only</a:t>
            </a:r>
            <a:br>
              <a:rPr lang="en-US" dirty="0"/>
            </a:br>
            <a:r>
              <a:rPr lang="en-US" sz="2100" dirty="0"/>
              <a:t>- The </a:t>
            </a:r>
            <a:r>
              <a:rPr lang="en-US" sz="2100" dirty="0">
                <a:solidFill>
                  <a:srgbClr val="00B050"/>
                </a:solidFill>
              </a:rPr>
              <a:t>output will not change </a:t>
            </a:r>
            <a:r>
              <a:rPr lang="en-US" sz="2100" dirty="0"/>
              <a:t>despite of the changes appears at the input</a:t>
            </a:r>
            <a:br>
              <a:rPr lang="en-US" sz="2100" dirty="0"/>
            </a:br>
            <a:r>
              <a:rPr lang="en-US" sz="2100" dirty="0"/>
              <a:t>- The output is stable, because it depends solely on the state which is the group of storage elements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10" t="46127" r="47708" b="21656"/>
          <a:stretch/>
        </p:blipFill>
        <p:spPr bwMode="auto">
          <a:xfrm>
            <a:off x="899592" y="1494296"/>
            <a:ext cx="3752508" cy="2139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16" t="45149" r="19326" b="22880"/>
          <a:stretch/>
        </p:blipFill>
        <p:spPr bwMode="auto">
          <a:xfrm>
            <a:off x="5004048" y="1638312"/>
            <a:ext cx="2952328" cy="200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5615937" y="1309630"/>
            <a:ext cx="17285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Moore machine </a:t>
            </a:r>
          </a:p>
        </p:txBody>
      </p:sp>
      <p:sp>
        <p:nvSpPr>
          <p:cNvPr id="8" name="Rectangle 7"/>
          <p:cNvSpPr/>
          <p:nvPr/>
        </p:nvSpPr>
        <p:spPr>
          <a:xfrm>
            <a:off x="1990630" y="1341207"/>
            <a:ext cx="16754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Mealy machine </a:t>
            </a:r>
          </a:p>
        </p:txBody>
      </p:sp>
      <p:pic>
        <p:nvPicPr>
          <p:cNvPr id="9" name="Picture 3" descr="C:\Users\CU\AppData\Local\Microsoft\Windows\Temporary Internet Files\Content.IE5\G9JJOUOI\large-Boy-Question--33.3-12931[1]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68344" y="3789040"/>
            <a:ext cx="1648221" cy="259228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923571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Excitation Table of </a:t>
            </a:r>
            <a:r>
              <a:rPr lang="en-US" b="1" i="1" dirty="0"/>
              <a:t>D</a:t>
            </a:r>
            <a:r>
              <a:rPr lang="en-US" b="1" dirty="0"/>
              <a:t>-FFs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63" t="29369" r="18478" b="9316"/>
          <a:stretch/>
        </p:blipFill>
        <p:spPr bwMode="auto">
          <a:xfrm>
            <a:off x="395536" y="1340768"/>
            <a:ext cx="7232411" cy="4032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100392" y="5661248"/>
            <a:ext cx="575622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20" t="55615" r="22520" b="16594"/>
          <a:stretch/>
        </p:blipFill>
        <p:spPr bwMode="auto">
          <a:xfrm>
            <a:off x="6372200" y="4941168"/>
            <a:ext cx="2679328" cy="1426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288" t="31913" r="19600" b="47272"/>
          <a:stretch/>
        </p:blipFill>
        <p:spPr bwMode="auto">
          <a:xfrm>
            <a:off x="6804248" y="3981450"/>
            <a:ext cx="1609502" cy="985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1041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Excitation Table of </a:t>
            </a:r>
            <a:r>
              <a:rPr lang="en-US" b="1" i="1" dirty="0"/>
              <a:t>JK</a:t>
            </a:r>
            <a:r>
              <a:rPr lang="en-US" b="1" dirty="0"/>
              <a:t>-FFs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19</a:t>
            </a:fld>
            <a:endParaRPr lang="zh-CN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6" t="27645" r="18144" b="16095"/>
          <a:stretch/>
        </p:blipFill>
        <p:spPr bwMode="auto">
          <a:xfrm>
            <a:off x="395536" y="1556792"/>
            <a:ext cx="8282597" cy="4251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8466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US" b="1" dirty="0"/>
              <a:t>Traffic Light Circuit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1" t="28235" r="19897" b="11737"/>
          <a:stretch/>
        </p:blipFill>
        <p:spPr bwMode="auto">
          <a:xfrm>
            <a:off x="1835696" y="1033462"/>
            <a:ext cx="5544616" cy="3168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19" t="23287" r="22837" b="30446"/>
          <a:stretch/>
        </p:blipFill>
        <p:spPr bwMode="auto">
          <a:xfrm>
            <a:off x="2051720" y="4199609"/>
            <a:ext cx="4896544" cy="2253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73365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dirty="0"/>
              <a:t>Design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6" name="Rectangle 5"/>
          <p:cNvSpPr/>
          <p:nvPr/>
        </p:nvSpPr>
        <p:spPr>
          <a:xfrm>
            <a:off x="395536" y="1052736"/>
            <a:ext cx="38309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u="sng" dirty="0"/>
              <a:t>Free-running Counter</a:t>
            </a:r>
          </a:p>
        </p:txBody>
      </p:sp>
      <p:sp>
        <p:nvSpPr>
          <p:cNvPr id="7" name="Rectangle 6"/>
          <p:cNvSpPr/>
          <p:nvPr/>
        </p:nvSpPr>
        <p:spPr>
          <a:xfrm>
            <a:off x="467544" y="1268760"/>
            <a:ext cx="806489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800" dirty="0"/>
          </a:p>
          <a:p>
            <a:r>
              <a:rPr lang="en-US" sz="2800" dirty="0"/>
              <a:t>Design a free-running counter with counting sequence 2, 4, 5, 3, 7, 2, …(and repeat) using </a:t>
            </a:r>
            <a:r>
              <a:rPr lang="en-US" sz="2800" i="1" dirty="0"/>
              <a:t>D </a:t>
            </a:r>
            <a:r>
              <a:rPr lang="en-US" sz="2800" dirty="0"/>
              <a:t>flip-flops</a:t>
            </a:r>
          </a:p>
          <a:p>
            <a:endParaRPr lang="en-US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37" t="26012" r="31326" b="9937"/>
          <a:stretch/>
        </p:blipFill>
        <p:spPr bwMode="auto">
          <a:xfrm>
            <a:off x="395536" y="2671424"/>
            <a:ext cx="5168993" cy="392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04863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67" t="39914" r="19482" b="21157"/>
          <a:stretch/>
        </p:blipFill>
        <p:spPr bwMode="auto">
          <a:xfrm>
            <a:off x="1063609" y="1621013"/>
            <a:ext cx="6192688" cy="2185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827584" y="1109935"/>
            <a:ext cx="42484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/>
              <a:t>Moore Machine Structure</a:t>
            </a:r>
            <a:endParaRPr lang="en-US" sz="2400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b="1" dirty="0"/>
              <a:t>Free-running Counter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3" t="36141" r="25067" b="12965"/>
          <a:stretch/>
        </p:blipFill>
        <p:spPr bwMode="auto">
          <a:xfrm>
            <a:off x="1547664" y="3806370"/>
            <a:ext cx="5224579" cy="2783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95536" y="4365104"/>
            <a:ext cx="15504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2, 4, 5, 3, 7, 2, </a:t>
            </a:r>
          </a:p>
        </p:txBody>
      </p:sp>
    </p:spTree>
    <p:extLst>
      <p:ext uri="{BB962C8B-B14F-4D97-AF65-F5344CB8AC3E}">
        <p14:creationId xmlns:p14="http://schemas.microsoft.com/office/powerpoint/2010/main" val="1323592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660232" y="6237312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b="1" dirty="0"/>
              <a:t>Free-running Counter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0" t="27914" r="18191" b="4475"/>
          <a:stretch/>
        </p:blipFill>
        <p:spPr bwMode="auto">
          <a:xfrm>
            <a:off x="683568" y="1189075"/>
            <a:ext cx="7848563" cy="48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71603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660232" y="6237312"/>
            <a:ext cx="2133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b="1" dirty="0"/>
              <a:t>Free-running Counter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0" t="27914" r="18191" b="4475"/>
          <a:stretch/>
        </p:blipFill>
        <p:spPr bwMode="auto">
          <a:xfrm>
            <a:off x="1547664" y="1189075"/>
            <a:ext cx="6984467" cy="4357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Users\CU\AppData\Local\Microsoft\Windows\Temporary Internet Files\Content.IE5\G9JJOUOI\large-Boy-Question--33.3-12931[1]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149080"/>
            <a:ext cx="1668214" cy="26237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764781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2" t="23673" r="16326" b="10867"/>
          <a:stretch/>
        </p:blipFill>
        <p:spPr bwMode="auto">
          <a:xfrm>
            <a:off x="251520" y="2276872"/>
            <a:ext cx="7494100" cy="4176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5112568" cy="11430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Free-running Counter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96" t="54659" r="18190" b="5184"/>
          <a:stretch/>
        </p:blipFill>
        <p:spPr bwMode="auto">
          <a:xfrm>
            <a:off x="5508104" y="260648"/>
            <a:ext cx="3563888" cy="25464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45716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41" t="25160" r="20385" b="10595"/>
          <a:stretch/>
        </p:blipFill>
        <p:spPr bwMode="auto">
          <a:xfrm>
            <a:off x="539552" y="1196752"/>
            <a:ext cx="7704856" cy="46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b="1" dirty="0"/>
              <a:t>Free-running Counter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985254" y="4045568"/>
            <a:ext cx="504056" cy="43088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200" i="1" dirty="0"/>
              <a:t>Z</a:t>
            </a:r>
            <a:r>
              <a:rPr lang="en-US" sz="2200" i="1" baseline="-25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2901353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4" t="27260" r="16572" b="4427"/>
          <a:stretch/>
        </p:blipFill>
        <p:spPr bwMode="auto">
          <a:xfrm>
            <a:off x="611560" y="1340768"/>
            <a:ext cx="7848872" cy="486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1187624"/>
          </a:xfrm>
        </p:spPr>
        <p:txBody>
          <a:bodyPr/>
          <a:lstStyle/>
          <a:p>
            <a:r>
              <a:rPr lang="en-US" b="1" dirty="0"/>
              <a:t>Free-running Counter</a:t>
            </a:r>
          </a:p>
        </p:txBody>
      </p:sp>
      <p:sp>
        <p:nvSpPr>
          <p:cNvPr id="3" name="Oval 2"/>
          <p:cNvSpPr/>
          <p:nvPr/>
        </p:nvSpPr>
        <p:spPr>
          <a:xfrm>
            <a:off x="3059832" y="4509120"/>
            <a:ext cx="43204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535996" y="4509120"/>
            <a:ext cx="43204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156176" y="4509120"/>
            <a:ext cx="43204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105962" y="5355964"/>
            <a:ext cx="43204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582126" y="5355964"/>
            <a:ext cx="43204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202306" y="5355964"/>
            <a:ext cx="432048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4644008" y="1844824"/>
            <a:ext cx="2304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Verification required for bit checking!</a:t>
            </a:r>
          </a:p>
        </p:txBody>
      </p:sp>
    </p:spTree>
    <p:extLst>
      <p:ext uri="{BB962C8B-B14F-4D97-AF65-F5344CB8AC3E}">
        <p14:creationId xmlns:p14="http://schemas.microsoft.com/office/powerpoint/2010/main" val="1238264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4" t="27260" r="16572" b="4427"/>
          <a:stretch/>
        </p:blipFill>
        <p:spPr bwMode="auto">
          <a:xfrm>
            <a:off x="611560" y="1340768"/>
            <a:ext cx="7848872" cy="486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19256" cy="1187624"/>
          </a:xfrm>
        </p:spPr>
        <p:txBody>
          <a:bodyPr/>
          <a:lstStyle/>
          <a:p>
            <a:r>
              <a:rPr lang="en-US" b="1" dirty="0"/>
              <a:t>Free-running Counter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644008" y="1844824"/>
            <a:ext cx="23042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Verification required for bit checking!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41752" y="443711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0378" y="471351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26070" y="499292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6322" y="527233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42808" y="5271664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53680" y="5832623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59004" y="582251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80312" y="5831142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334182" y="471651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7448684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29</a:t>
            </a:fld>
            <a:endParaRPr lang="zh-CN" alt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65" t="23172" r="17337" b="11736"/>
          <a:stretch/>
        </p:blipFill>
        <p:spPr bwMode="auto">
          <a:xfrm>
            <a:off x="251520" y="1052736"/>
            <a:ext cx="813072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en-US" b="1" dirty="0"/>
              <a:t>Free-running Counter</a:t>
            </a:r>
          </a:p>
        </p:txBody>
      </p:sp>
    </p:spTree>
    <p:extLst>
      <p:ext uri="{BB962C8B-B14F-4D97-AF65-F5344CB8AC3E}">
        <p14:creationId xmlns:p14="http://schemas.microsoft.com/office/powerpoint/2010/main" val="25910257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32" t="24861" r="19680" b="4628"/>
          <a:stretch/>
        </p:blipFill>
        <p:spPr bwMode="auto">
          <a:xfrm>
            <a:off x="839903" y="1052736"/>
            <a:ext cx="7464194" cy="503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4462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Free-running Counter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884368" y="5517232"/>
            <a:ext cx="504056" cy="4320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950750" y="3961268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i="1" dirty="0"/>
              <a:t>Z</a:t>
            </a:r>
            <a:r>
              <a:rPr lang="en-US" i="1" baseline="-25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578685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7.2 Sequential Circuit 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analysis a sequential circuit</a:t>
            </a:r>
            <a:br>
              <a:rPr lang="en-US" dirty="0"/>
            </a:br>
            <a:r>
              <a:rPr lang="en-US" dirty="0"/>
              <a:t>- To verify the circuit</a:t>
            </a:r>
            <a:br>
              <a:rPr lang="en-US" dirty="0"/>
            </a:br>
            <a:r>
              <a:rPr lang="en-US" dirty="0"/>
              <a:t>- To determine its state model</a:t>
            </a:r>
            <a:br>
              <a:rPr lang="en-US" dirty="0"/>
            </a:br>
            <a:r>
              <a:rPr lang="en-US" dirty="0"/>
              <a:t>- To obtain its state diagram</a:t>
            </a:r>
            <a:br>
              <a:rPr lang="en-US" dirty="0"/>
            </a:br>
            <a:r>
              <a:rPr lang="en-US" dirty="0"/>
              <a:t>- To obtain its state table</a:t>
            </a:r>
            <a:br>
              <a:rPr lang="en-US" dirty="0"/>
            </a:br>
            <a:r>
              <a:rPr lang="en-US" dirty="0"/>
              <a:t>- To obtain its state equation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984690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Analysis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3" t="27081" r="19309" b="16375"/>
          <a:stretch/>
        </p:blipFill>
        <p:spPr bwMode="auto">
          <a:xfrm>
            <a:off x="497559" y="1412776"/>
            <a:ext cx="7992888" cy="4193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96032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Analysis Example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62" t="25301" r="19591" b="13315"/>
          <a:stretch/>
        </p:blipFill>
        <p:spPr bwMode="auto">
          <a:xfrm>
            <a:off x="608184" y="1412776"/>
            <a:ext cx="7919065" cy="4464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6108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4" t="23836" r="24121" b="25432"/>
          <a:stretch/>
        </p:blipFill>
        <p:spPr bwMode="auto">
          <a:xfrm>
            <a:off x="323528" y="1916832"/>
            <a:ext cx="8404219" cy="4297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pPr algn="l"/>
            <a:r>
              <a:rPr lang="en-US" b="1" dirty="0"/>
              <a:t>Analysis Example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3" t="27081" r="19601" b="32116"/>
          <a:stretch/>
        </p:blipFill>
        <p:spPr bwMode="auto">
          <a:xfrm>
            <a:off x="4499992" y="1052736"/>
            <a:ext cx="4542999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0882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Write the Analysis Table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35</a:t>
            </a:fld>
            <a:endParaRPr lang="zh-CN" alt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10" t="27472" r="44437" b="33821"/>
          <a:stretch/>
        </p:blipFill>
        <p:spPr bwMode="auto">
          <a:xfrm>
            <a:off x="971600" y="1556792"/>
            <a:ext cx="4355436" cy="276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9" t="25897" r="50290" b="19154"/>
          <a:stretch/>
        </p:blipFill>
        <p:spPr bwMode="auto">
          <a:xfrm>
            <a:off x="5148064" y="2564904"/>
            <a:ext cx="3494946" cy="3775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3" t="27081" r="19601" b="32116"/>
          <a:stretch/>
        </p:blipFill>
        <p:spPr bwMode="auto">
          <a:xfrm>
            <a:off x="323528" y="4365104"/>
            <a:ext cx="5110874" cy="194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59649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3" t="27239" r="28704" b="12713"/>
          <a:stretch/>
        </p:blipFill>
        <p:spPr bwMode="auto">
          <a:xfrm>
            <a:off x="107504" y="1052736"/>
            <a:ext cx="6308305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/>
              <a:t>Write the Analysis Table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63" t="27081" r="19601" b="32116"/>
          <a:stretch/>
        </p:blipFill>
        <p:spPr bwMode="auto">
          <a:xfrm>
            <a:off x="4576841" y="5013176"/>
            <a:ext cx="4542999" cy="172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85490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37</a:t>
            </a:fld>
            <a:endParaRPr lang="zh-CN" alt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12" t="28641" r="27890" b="12401"/>
          <a:stretch/>
        </p:blipFill>
        <p:spPr bwMode="auto">
          <a:xfrm>
            <a:off x="611560" y="1268760"/>
            <a:ext cx="7632848" cy="4868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/>
              <a:t>Write the Analysis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4778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26" t="29781" r="22353" b="13145"/>
          <a:stretch/>
        </p:blipFill>
        <p:spPr bwMode="auto">
          <a:xfrm>
            <a:off x="395536" y="1844824"/>
            <a:ext cx="7958699" cy="4536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-108520" y="188640"/>
            <a:ext cx="8229600" cy="1143000"/>
          </a:xfrm>
        </p:spPr>
        <p:txBody>
          <a:bodyPr/>
          <a:lstStyle/>
          <a:p>
            <a:r>
              <a:rPr lang="en-US" b="1" dirty="0"/>
              <a:t>Write the Analysis Table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38" t="25346" r="19143" b="31873"/>
          <a:stretch/>
        </p:blipFill>
        <p:spPr bwMode="auto">
          <a:xfrm>
            <a:off x="6660232" y="908720"/>
            <a:ext cx="2376264" cy="1950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2291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39</a:t>
            </a:fld>
            <a:endParaRPr lang="zh-CN" altLang="en-US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2" t="24511" r="24798" b="33658"/>
          <a:stretch/>
        </p:blipFill>
        <p:spPr bwMode="auto">
          <a:xfrm>
            <a:off x="251520" y="1700808"/>
            <a:ext cx="7200800" cy="3129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/>
              <a:t>State Table and State Diagram</a:t>
            </a:r>
            <a:endParaRPr lang="en-US" dirty="0"/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40" t="36432" r="34765" b="9578"/>
          <a:stretch/>
        </p:blipFill>
        <p:spPr bwMode="auto">
          <a:xfrm>
            <a:off x="5580112" y="1628800"/>
            <a:ext cx="3255170" cy="360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049990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40</a:t>
            </a:fld>
            <a:endParaRPr lang="zh-CN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4" t="24440" r="18477" b="5314"/>
          <a:stretch/>
        </p:blipFill>
        <p:spPr bwMode="auto">
          <a:xfrm>
            <a:off x="539552" y="1340768"/>
            <a:ext cx="7682000" cy="504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b="1" dirty="0"/>
              <a:t>State Equation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7812360" y="5256582"/>
            <a:ext cx="10801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900494" y="5296338"/>
            <a:ext cx="10801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871994" y="5286399"/>
            <a:ext cx="108012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910433" y="5321086"/>
            <a:ext cx="45719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936498" y="5333460"/>
            <a:ext cx="45719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73839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41</a:t>
            </a:fld>
            <a:endParaRPr lang="zh-CN" altLang="en-US"/>
          </a:p>
        </p:txBody>
      </p:sp>
      <p:pic>
        <p:nvPicPr>
          <p:cNvPr id="5" name="Picture 3" descr="C:\Users\CU\AppData\Local\Microsoft\Windows\Temporary Internet Files\Content.IE5\G9JJOUOI\large-Boy-Question--33.3-12931[1].g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1844824"/>
            <a:ext cx="2198822" cy="34582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81788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3164</TotalTime>
  <Words>642</Words>
  <Application>Microsoft Office PowerPoint</Application>
  <PresentationFormat>On-screen Show (4:3)</PresentationFormat>
  <Paragraphs>140</Paragraphs>
  <Slides>41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Times New Roman</vt:lpstr>
      <vt:lpstr>Office 主题</vt:lpstr>
      <vt:lpstr>Visio.Drawing.4</vt:lpstr>
      <vt:lpstr> EE2000 Logic Circuit Design</vt:lpstr>
      <vt:lpstr>Outline</vt:lpstr>
      <vt:lpstr>Sequential and combinational circuits</vt:lpstr>
      <vt:lpstr>Synchronous and asynchronous systems</vt:lpstr>
      <vt:lpstr>States</vt:lpstr>
      <vt:lpstr>PowerPoint Presentation</vt:lpstr>
      <vt:lpstr>States machine</vt:lpstr>
      <vt:lpstr>Mealy Machine</vt:lpstr>
      <vt:lpstr>Mealy Machine</vt:lpstr>
      <vt:lpstr>Mealy Machine</vt:lpstr>
      <vt:lpstr>Mealy Machine</vt:lpstr>
      <vt:lpstr>Mealy Machine</vt:lpstr>
      <vt:lpstr>Moore Machine</vt:lpstr>
      <vt:lpstr>Moore Machine</vt:lpstr>
      <vt:lpstr>Moore Machine</vt:lpstr>
      <vt:lpstr>Differences</vt:lpstr>
      <vt:lpstr>Differences</vt:lpstr>
      <vt:lpstr>Excitation Table of D-FFs</vt:lpstr>
      <vt:lpstr>Excitation Table of JK-FFs</vt:lpstr>
      <vt:lpstr>Traffic Light Circuit</vt:lpstr>
      <vt:lpstr>Design Example</vt:lpstr>
      <vt:lpstr>Free-running Counter</vt:lpstr>
      <vt:lpstr>Free-running Counter</vt:lpstr>
      <vt:lpstr>Free-running Counter</vt:lpstr>
      <vt:lpstr>Free-running Counter</vt:lpstr>
      <vt:lpstr>Free-running Counter</vt:lpstr>
      <vt:lpstr>Free-running Counter</vt:lpstr>
      <vt:lpstr>Free-running Counter</vt:lpstr>
      <vt:lpstr>Free-running Counter</vt:lpstr>
      <vt:lpstr>PowerPoint Presentation</vt:lpstr>
      <vt:lpstr>7.2 Sequential Circuit Analysis</vt:lpstr>
      <vt:lpstr>Analysis Example</vt:lpstr>
      <vt:lpstr>Analysis Example</vt:lpstr>
      <vt:lpstr>Analysis Example</vt:lpstr>
      <vt:lpstr>Write the Analysis Table</vt:lpstr>
      <vt:lpstr>Write the Analysis Table</vt:lpstr>
      <vt:lpstr>Write the Analysis Table</vt:lpstr>
      <vt:lpstr>Write the Analysis Table</vt:lpstr>
      <vt:lpstr>State Table and State Diagram</vt:lpstr>
      <vt:lpstr>State Equation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EE2000 Logic Circuit Design</dc:title>
  <dc:creator>Dr. WONG Hang</dc:creator>
  <cp:lastModifiedBy>hwong1002@gmail.com</cp:lastModifiedBy>
  <cp:revision>326</cp:revision>
  <cp:lastPrinted>2021-03-04T02:04:36Z</cp:lastPrinted>
  <dcterms:created xsi:type="dcterms:W3CDTF">2013-08-30T03:45:07Z</dcterms:created>
  <dcterms:modified xsi:type="dcterms:W3CDTF">2023-08-21T02:16:52Z</dcterms:modified>
</cp:coreProperties>
</file>