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4"/>
  </p:notesMasterIdLst>
  <p:handoutMasterIdLst>
    <p:handoutMasterId r:id="rId35"/>
  </p:handoutMasterIdLst>
  <p:sldIdLst>
    <p:sldId id="466" r:id="rId2"/>
    <p:sldId id="474" r:id="rId3"/>
    <p:sldId id="502" r:id="rId4"/>
    <p:sldId id="501" r:id="rId5"/>
    <p:sldId id="495" r:id="rId6"/>
    <p:sldId id="485" r:id="rId7"/>
    <p:sldId id="486" r:id="rId8"/>
    <p:sldId id="477" r:id="rId9"/>
    <p:sldId id="488" r:id="rId10"/>
    <p:sldId id="498" r:id="rId11"/>
    <p:sldId id="496" r:id="rId12"/>
    <p:sldId id="490" r:id="rId13"/>
    <p:sldId id="491" r:id="rId14"/>
    <p:sldId id="492" r:id="rId15"/>
    <p:sldId id="499" r:id="rId16"/>
    <p:sldId id="500" r:id="rId17"/>
    <p:sldId id="503" r:id="rId18"/>
    <p:sldId id="504" r:id="rId19"/>
    <p:sldId id="505" r:id="rId20"/>
    <p:sldId id="513" r:id="rId21"/>
    <p:sldId id="506" r:id="rId22"/>
    <p:sldId id="507" r:id="rId23"/>
    <p:sldId id="480" r:id="rId24"/>
    <p:sldId id="516" r:id="rId25"/>
    <p:sldId id="508" r:id="rId26"/>
    <p:sldId id="514" r:id="rId27"/>
    <p:sldId id="509" r:id="rId28"/>
    <p:sldId id="510" r:id="rId29"/>
    <p:sldId id="512" r:id="rId30"/>
    <p:sldId id="517" r:id="rId31"/>
    <p:sldId id="515" r:id="rId32"/>
    <p:sldId id="473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EF1E6"/>
    <a:srgbClr val="FEF6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3" autoAdjust="0"/>
    <p:restoredTop sz="94660"/>
  </p:normalViewPr>
  <p:slideViewPr>
    <p:cSldViewPr>
      <p:cViewPr varScale="1">
        <p:scale>
          <a:sx n="118" d="100"/>
          <a:sy n="118" d="100"/>
        </p:scale>
        <p:origin x="2285" y="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75CD0-BF64-4EDA-A390-EA27F5FF7906}" type="datetimeFigureOut">
              <a:rPr lang="en-GB" smtClean="0"/>
              <a:pPr/>
              <a:t>26/03/2019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C7654-C7C7-4BC9-B3D0-68A06137D3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830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374EF-CF58-40E7-81EF-EAF4FBD05184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B61D7-8453-4374-B61E-326A0CDD6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40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53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549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477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562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919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045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599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024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1968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515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7998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0801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188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7547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9719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520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731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832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903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5259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5947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7370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980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6842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858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3090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048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3242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775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9141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82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387CF-CE0A-4864-B4DC-7EE2A87B92C7}" type="datetime1">
              <a:rPr lang="en-GB" smtClean="0"/>
              <a:t>26/03/2019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6606-3188-44A3-B192-CC0AAAEE5DD7}" type="datetime1">
              <a:rPr lang="en-GB" smtClean="0"/>
              <a:t>26/03/2019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45D9-4EF3-4812-8E00-6CC7F1AE8890}" type="datetime1">
              <a:rPr lang="en-GB" smtClean="0"/>
              <a:t>26/03/2019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169D6-27DA-45A4-989D-EDC2DAD7E89F}" type="datetime1">
              <a:rPr lang="en-GB" smtClean="0"/>
              <a:t>26/03/2019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C69F-F623-4E3A-BF48-50717FC3BBDF}" type="datetime1">
              <a:rPr lang="en-GB" smtClean="0"/>
              <a:t>26/03/2019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2A4E-73A2-4D3A-9A8B-1AF90718CDFF}" type="datetime1">
              <a:rPr lang="en-GB" smtClean="0"/>
              <a:t>26/03/2019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F43DF-B36F-46C9-95A9-D08361B1E570}" type="datetime1">
              <a:rPr lang="en-GB" smtClean="0"/>
              <a:t>26/03/2019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1984-4EC1-4FEC-837F-745441E7BB21}" type="datetime1">
              <a:rPr lang="en-GB" smtClean="0"/>
              <a:t>26/03/2019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3B7A8-4BC3-4907-83A6-A05C4EF0B6E8}" type="datetime1">
              <a:rPr lang="en-GB" smtClean="0"/>
              <a:t>26/03/2019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C4A2-A981-4E36-A26E-934E608FB5E7}" type="datetime1">
              <a:rPr lang="en-GB" smtClean="0"/>
              <a:t>26/03/2019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C9F-F8E5-4907-A1D3-1F7D08F58D6E}" type="datetime1">
              <a:rPr lang="en-GB" smtClean="0"/>
              <a:t>26/03/2019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C12CC-2229-4F66-8198-B0C996824D91}" type="datetime1">
              <a:rPr lang="en-GB" smtClean="0"/>
              <a:t>26/03/2019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0.png"/><Relationship Id="rId5" Type="http://schemas.openxmlformats.org/officeDocument/2006/relationships/image" Target="../media/image10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G"/><Relationship Id="rId4" Type="http://schemas.openxmlformats.org/officeDocument/2006/relationships/image" Target="../media/image17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4.JP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0.pn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2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1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0262"/>
            <a:ext cx="7900988" cy="241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EE3114 Systems and Control</a:t>
            </a: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 smtClean="0"/>
              <a:t>  </a:t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Tutorial </a:t>
            </a:r>
            <a:r>
              <a:rPr lang="en-US" b="1" dirty="0" smtClean="0">
                <a:solidFill>
                  <a:srgbClr val="C00000"/>
                </a:solidFill>
              </a:rPr>
              <a:t>- 7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586538" cy="742950"/>
          </a:xfrm>
        </p:spPr>
        <p:txBody>
          <a:bodyPr/>
          <a:lstStyle/>
          <a:p>
            <a:r>
              <a:rPr lang="en-US" smtClean="0"/>
              <a:t>Semester </a:t>
            </a:r>
            <a:r>
              <a:rPr lang="en-US" smtClean="0"/>
              <a:t>B, </a:t>
            </a:r>
            <a:r>
              <a:rPr lang="en-US" dirty="0" smtClean="0"/>
              <a:t>2018-19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338" y="6200775"/>
            <a:ext cx="1565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2018-10-24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15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22" y="1340768"/>
            <a:ext cx="8585858" cy="34563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67744" y="404664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PI + D  </a:t>
            </a:r>
            <a:r>
              <a:rPr lang="en-US" sz="3200" b="1" dirty="0" smtClean="0">
                <a:solidFill>
                  <a:srgbClr val="C00000"/>
                </a:solidFill>
              </a:rPr>
              <a:t>Control System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94417" y="4869160"/>
            <a:ext cx="65059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 smtClean="0"/>
              <a:t> --- </a:t>
            </a:r>
            <a:r>
              <a:rPr lang="en-US" sz="2400" dirty="0" smtClean="0">
                <a:solidFill>
                  <a:srgbClr val="0070C0"/>
                </a:solidFill>
              </a:rPr>
              <a:t>Disturbance</a:t>
            </a:r>
            <a:r>
              <a:rPr lang="en-US" sz="2400" dirty="0" smtClean="0"/>
              <a:t> to the plant</a:t>
            </a:r>
          </a:p>
          <a:p>
            <a:endParaRPr lang="en-US" dirty="0"/>
          </a:p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smtClean="0"/>
              <a:t>--- </a:t>
            </a:r>
            <a:r>
              <a:rPr lang="en-US" sz="2400" dirty="0" smtClean="0">
                <a:solidFill>
                  <a:srgbClr val="0070C0"/>
                </a:solidFill>
              </a:rPr>
              <a:t>Noise</a:t>
            </a:r>
            <a:r>
              <a:rPr lang="en-US" sz="2400" dirty="0" smtClean="0"/>
              <a:t> to the measurement feedback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5299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22" y="1340768"/>
            <a:ext cx="8585858" cy="34563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11560" y="548681"/>
                <a:ext cx="7992888" cy="68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)=0. </m:t>
                    </m:r>
                  </m:oMath>
                </a14:m>
                <a:r>
                  <a:rPr lang="en-US" sz="2400" dirty="0" smtClean="0"/>
                  <a:t>Find the Transfer Function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 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48681"/>
                <a:ext cx="7992888" cy="680699"/>
              </a:xfrm>
              <a:prstGeom prst="rect">
                <a:avLst/>
              </a:prstGeom>
              <a:blipFill>
                <a:blip r:embed="rId4"/>
                <a:stretch>
                  <a:fillRect l="-1144" b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891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22" y="1340768"/>
            <a:ext cx="8585858" cy="34563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11560" y="548681"/>
                <a:ext cx="7920880" cy="68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=0. </m:t>
                    </m:r>
                  </m:oMath>
                </a14:m>
                <a:r>
                  <a:rPr lang="en-US" sz="2400" dirty="0" smtClean="0"/>
                  <a:t>Find the Transfer Function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 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48681"/>
                <a:ext cx="7920880" cy="680699"/>
              </a:xfrm>
              <a:prstGeom prst="rect">
                <a:avLst/>
              </a:prstGeom>
              <a:blipFill>
                <a:blip r:embed="rId4"/>
                <a:stretch>
                  <a:fillRect l="-1154" b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971600" y="500735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Solution: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411760" y="4914340"/>
                <a:ext cx="4543027" cy="1230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4914340"/>
                <a:ext cx="4543027" cy="12309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590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476672"/>
            <a:ext cx="705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Disturbance Rejection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22" y="1340768"/>
            <a:ext cx="8585858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9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22" y="1340768"/>
            <a:ext cx="8585858" cy="34563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11560" y="548681"/>
                <a:ext cx="7776864" cy="68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4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) </a:t>
                </a:r>
                <a:r>
                  <a:rPr lang="en-US" sz="2400" dirty="0"/>
                  <a:t>Let </a:t>
                </a:r>
                <a:r>
                  <a:rPr lang="en-US" sz="2400" i="1" dirty="0" smtClean="0"/>
                  <a:t>N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)=0. </m:t>
                    </m:r>
                  </m:oMath>
                </a14:m>
                <a:r>
                  <a:rPr lang="en-US" sz="2400" dirty="0" smtClean="0"/>
                  <a:t>Find the Transfer Function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 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48681"/>
                <a:ext cx="7776864" cy="680699"/>
              </a:xfrm>
              <a:prstGeom prst="rect">
                <a:avLst/>
              </a:prstGeom>
              <a:blipFill>
                <a:blip r:embed="rId4"/>
                <a:stretch>
                  <a:fillRect l="-1176" b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732240" y="1229380"/>
            <a:ext cx="1656184" cy="46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(5 minutes)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73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22" y="1340768"/>
            <a:ext cx="8585858" cy="34563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11560" y="548682"/>
                <a:ext cx="7992888" cy="68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4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) </a:t>
                </a:r>
                <a:r>
                  <a:rPr lang="en-US" sz="2400" dirty="0"/>
                  <a:t>Let </a:t>
                </a:r>
                <a:r>
                  <a:rPr lang="en-US" sz="2400" i="1" dirty="0"/>
                  <a:t>N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)=0. </m:t>
                    </m:r>
                  </m:oMath>
                </a14:m>
                <a:r>
                  <a:rPr lang="en-US" sz="2400" dirty="0" smtClean="0"/>
                  <a:t>Find the Transfer Function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 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48682"/>
                <a:ext cx="7992888" cy="680699"/>
              </a:xfrm>
              <a:prstGeom prst="rect">
                <a:avLst/>
              </a:prstGeom>
              <a:blipFill>
                <a:blip r:embed="rId4"/>
                <a:stretch>
                  <a:fillRect l="-1144" b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971600" y="500735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Solution: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1" y="4956316"/>
            <a:ext cx="4381219" cy="128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548680"/>
            <a:ext cx="4433030" cy="12961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3568" y="1988841"/>
                <a:ext cx="7704856" cy="1678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(ii) </a:t>
                </a:r>
                <a:r>
                  <a:rPr lang="en-US" sz="2400" dirty="0" smtClean="0"/>
                  <a:t>Find the steady-state response to unit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ramp</a:t>
                </a:r>
                <a:r>
                  <a:rPr lang="en-US" sz="2400" dirty="0" smtClean="0"/>
                  <a:t> input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400" dirty="0" smtClean="0"/>
                  <a:t>:</a:t>
                </a:r>
              </a:p>
              <a:p>
                <a:endParaRPr lang="en-US" sz="1200" dirty="0" smtClean="0"/>
              </a:p>
              <a:p>
                <a:r>
                  <a:rPr lang="en-US" sz="2400" dirty="0" smtClean="0"/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sz="2400" dirty="0" smtClean="0"/>
              </a:p>
              <a:p>
                <a:endParaRPr lang="en-US" sz="1000" dirty="0"/>
              </a:p>
              <a:p>
                <a:r>
                  <a:rPr lang="en-US" sz="2400" dirty="0" smtClean="0"/>
                  <a:t>      (Assuming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≠0,∞</m:t>
                    </m:r>
                  </m:oMath>
                </a14:m>
                <a:r>
                  <a:rPr lang="en-US" sz="2400" dirty="0" smtClean="0"/>
                  <a:t>) 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988841"/>
                <a:ext cx="7704856" cy="1678793"/>
              </a:xfrm>
              <a:prstGeom prst="rect">
                <a:avLst/>
              </a:prstGeom>
              <a:blipFill>
                <a:blip r:embed="rId4"/>
                <a:stretch>
                  <a:fillRect l="-1187" t="-3261" b="-5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139952" y="2564904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(5 minutes)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06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548680"/>
            <a:ext cx="4433030" cy="12961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3568" y="1988841"/>
                <a:ext cx="7704856" cy="1127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(ii) </a:t>
                </a:r>
                <a:r>
                  <a:rPr lang="en-US" sz="2400" dirty="0" smtClean="0"/>
                  <a:t>Find the steady-state response to unit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ramp</a:t>
                </a:r>
                <a:r>
                  <a:rPr lang="en-US" sz="2400" dirty="0" smtClean="0"/>
                  <a:t> input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400" dirty="0" smtClean="0"/>
                  <a:t>:</a:t>
                </a:r>
              </a:p>
              <a:p>
                <a:endParaRPr lang="en-US" sz="1200" dirty="0" smtClean="0"/>
              </a:p>
              <a:p>
                <a:r>
                  <a:rPr lang="en-US" sz="2400" dirty="0" smtClean="0"/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ss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=?</m:t>
                        </m:r>
                      </m:e>
                    </m:func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988841"/>
                <a:ext cx="7704856" cy="1127040"/>
              </a:xfrm>
              <a:prstGeom prst="rect">
                <a:avLst/>
              </a:prstGeom>
              <a:blipFill>
                <a:blip r:embed="rId4"/>
                <a:stretch>
                  <a:fillRect l="-1187" t="-4865" b="-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115616" y="3284984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Solution: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483768" y="3181412"/>
                <a:ext cx="4968552" cy="12314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𝑠𝑠</m:t>
                                  </m:r>
                                </m:sub>
                              </m:sSub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lim>
                          </m:limLow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→∞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𝑠𝑌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(0)</m:t>
                              </m:r>
                            </m:num>
                            <m:den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3181412"/>
                <a:ext cx="4968552" cy="1231491"/>
              </a:xfrm>
              <a:prstGeom prst="rect">
                <a:avLst/>
              </a:prstGeom>
              <a:blipFill>
                <a:blip r:embed="rId5"/>
                <a:stretch>
                  <a:fillRect r="-175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83568" y="4332278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(iii) </a:t>
            </a:r>
            <a:r>
              <a:rPr lang="en-US" sz="2400" dirty="0" smtClean="0"/>
              <a:t>Comment on the ability in disturbance rejection of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the PI+D controller          </a:t>
            </a:r>
            <a:r>
              <a:rPr lang="en-US" sz="2400" dirty="0" smtClean="0">
                <a:solidFill>
                  <a:srgbClr val="FF0000"/>
                </a:solidFill>
              </a:rPr>
              <a:t>(3 minutes)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2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548680"/>
            <a:ext cx="4433030" cy="12961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3568" y="1988841"/>
                <a:ext cx="7704856" cy="1127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(ii) </a:t>
                </a:r>
                <a:r>
                  <a:rPr lang="en-US" sz="2400" dirty="0" smtClean="0"/>
                  <a:t>Find the steady-state response to unit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ramp</a:t>
                </a:r>
                <a:r>
                  <a:rPr lang="en-US" sz="2400" dirty="0" smtClean="0"/>
                  <a:t> input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400" dirty="0" smtClean="0"/>
                  <a:t>:</a:t>
                </a:r>
              </a:p>
              <a:p>
                <a:endParaRPr lang="en-US" sz="1200" dirty="0" smtClean="0"/>
              </a:p>
              <a:p>
                <a:r>
                  <a:rPr lang="en-US" sz="2400" dirty="0" smtClean="0"/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sz="2400" i="1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988841"/>
                <a:ext cx="7704856" cy="1127040"/>
              </a:xfrm>
              <a:prstGeom prst="rect">
                <a:avLst/>
              </a:prstGeom>
              <a:blipFill>
                <a:blip r:embed="rId4"/>
                <a:stretch>
                  <a:fillRect l="-1187" t="-4865" b="-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115616" y="3284984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Solution: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375756" y="3100787"/>
                <a:ext cx="4968552" cy="12314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𝑠𝑠</m:t>
                                  </m:r>
                                </m:sub>
                              </m:sSub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lim>
                          </m:limLow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→∞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𝑠𝑌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(0)</m:t>
                              </m:r>
                            </m:num>
                            <m:den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5756" y="3100787"/>
                <a:ext cx="4968552" cy="1231491"/>
              </a:xfrm>
              <a:prstGeom prst="rect">
                <a:avLst/>
              </a:prstGeom>
              <a:blipFill>
                <a:blip r:embed="rId5"/>
                <a:stretch>
                  <a:fillRect r="-174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83568" y="4332278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(iii) </a:t>
            </a:r>
            <a:r>
              <a:rPr lang="en-US" sz="2400" dirty="0" smtClean="0"/>
              <a:t>Comment on the ability in disturbance rejection of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the PI+D controller 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15616" y="5265056"/>
                <a:ext cx="7488832" cy="1228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Comments: 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It cannot completely attenuate disturbance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It can reduce the disturbance effect by large </a:t>
                </a:r>
                <a:r>
                  <a:rPr lang="en-US" sz="2400" i="1" dirty="0" smtClean="0"/>
                  <a:t>P</a:t>
                </a:r>
                <a:r>
                  <a:rPr lang="en-US" sz="2400" dirty="0" smtClean="0"/>
                  <a:t>-gain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5265056"/>
                <a:ext cx="7488832" cy="1228863"/>
              </a:xfrm>
              <a:prstGeom prst="rect">
                <a:avLst/>
              </a:prstGeom>
              <a:blipFill>
                <a:blip r:embed="rId6"/>
                <a:stretch>
                  <a:fillRect l="-1221" t="-3980"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978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476672"/>
            <a:ext cx="705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Noise Rejection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22" y="1340768"/>
            <a:ext cx="8585858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83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22" y="1340768"/>
            <a:ext cx="8585858" cy="34563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11560" y="548681"/>
                <a:ext cx="7992888" cy="68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4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)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)=0. </m:t>
                    </m:r>
                  </m:oMath>
                </a14:m>
                <a:r>
                  <a:rPr lang="en-US" sz="2400" dirty="0" smtClean="0"/>
                  <a:t>Find the Transfer Function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 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48681"/>
                <a:ext cx="7992888" cy="680699"/>
              </a:xfrm>
              <a:prstGeom prst="rect">
                <a:avLst/>
              </a:prstGeom>
              <a:blipFill>
                <a:blip r:embed="rId4"/>
                <a:stretch>
                  <a:fillRect l="-1144" b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876256" y="1271986"/>
            <a:ext cx="1656184" cy="46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(5 minutes)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9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22" y="1340768"/>
            <a:ext cx="8585858" cy="34563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11560" y="548681"/>
                <a:ext cx="7920880" cy="68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4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) </a:t>
                </a: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0. </m:t>
                    </m:r>
                  </m:oMath>
                </a14:m>
                <a:r>
                  <a:rPr lang="en-US" sz="2400" dirty="0" smtClean="0"/>
                  <a:t>Find the Transfer Function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 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48681"/>
                <a:ext cx="7920880" cy="680699"/>
              </a:xfrm>
              <a:prstGeom prst="rect">
                <a:avLst/>
              </a:prstGeom>
              <a:blipFill>
                <a:blip r:embed="rId4"/>
                <a:stretch>
                  <a:fillRect l="-1154" b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971600" y="500735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Solution: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555776" y="5013176"/>
                <a:ext cx="4795352" cy="13662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+1+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5013176"/>
                <a:ext cx="4795352" cy="13662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645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3568" y="1844825"/>
                <a:ext cx="7920880" cy="1127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(ii) </a:t>
                </a:r>
                <a:r>
                  <a:rPr lang="en-US" sz="2400" dirty="0" smtClean="0"/>
                  <a:t>Find the steady-state response to unit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step</a:t>
                </a:r>
                <a:r>
                  <a:rPr lang="en-US" sz="2400" dirty="0" smtClean="0"/>
                  <a:t> input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:</a:t>
                </a:r>
              </a:p>
              <a:p>
                <a:endParaRPr lang="en-US" sz="1200" dirty="0" smtClean="0"/>
              </a:p>
              <a:p>
                <a:r>
                  <a:rPr lang="en-US" sz="2400" dirty="0" smtClean="0"/>
                  <a:t>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sz="2400" i="1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844825"/>
                <a:ext cx="7920880" cy="1127040"/>
              </a:xfrm>
              <a:prstGeom prst="rect">
                <a:avLst/>
              </a:prstGeom>
              <a:blipFill>
                <a:blip r:embed="rId3"/>
                <a:stretch>
                  <a:fillRect l="-1155" t="-4324" b="-1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004048" y="2398823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(5 minutes)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267744" y="478617"/>
                <a:ext cx="4795352" cy="13662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+1+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478617"/>
                <a:ext cx="4795352" cy="13662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43608" y="3224082"/>
                <a:ext cx="4132285" cy="4901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 (Assuming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≠0,∞</m:t>
                    </m:r>
                  </m:oMath>
                </a14:m>
                <a:r>
                  <a:rPr lang="en-US" sz="2400" dirty="0"/>
                  <a:t>) 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224082"/>
                <a:ext cx="4132285" cy="490199"/>
              </a:xfrm>
              <a:prstGeom prst="rect">
                <a:avLst/>
              </a:prstGeom>
              <a:blipFill>
                <a:blip r:embed="rId5"/>
                <a:stretch>
                  <a:fillRect l="-590" t="-8750" r="-1475" b="-23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530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3568" y="1844825"/>
                <a:ext cx="7920880" cy="1127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(ii) </a:t>
                </a:r>
                <a:r>
                  <a:rPr lang="en-US" sz="2400" dirty="0" smtClean="0"/>
                  <a:t>Find the steady-state response to unit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step</a:t>
                </a:r>
                <a:r>
                  <a:rPr lang="en-US" sz="2400" dirty="0" smtClean="0"/>
                  <a:t> input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:</a:t>
                </a:r>
              </a:p>
              <a:p>
                <a:endParaRPr lang="en-US" sz="1200" dirty="0" smtClean="0"/>
              </a:p>
              <a:p>
                <a:r>
                  <a:rPr lang="en-US" sz="2400" dirty="0" smtClean="0"/>
                  <a:t>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sz="2400" i="1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844825"/>
                <a:ext cx="7920880" cy="1127040"/>
              </a:xfrm>
              <a:prstGeom prst="rect">
                <a:avLst/>
              </a:prstGeom>
              <a:blipFill>
                <a:blip r:embed="rId3"/>
                <a:stretch>
                  <a:fillRect l="-1155" t="-4324" b="-1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267744" y="478617"/>
                <a:ext cx="4441216" cy="13662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+1+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478617"/>
                <a:ext cx="4441216" cy="13662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187624" y="3140968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Solution: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627784" y="2646505"/>
                <a:ext cx="4896544" cy="1450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𝑠𝑠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fName>
                        <m:e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→∞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(0)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(0)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=−1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2646505"/>
                <a:ext cx="4896544" cy="14505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83568" y="4163494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(iii) </a:t>
            </a:r>
            <a:r>
              <a:rPr lang="en-US" sz="2400" dirty="0" smtClean="0"/>
              <a:t>Comment on the ability in noise rejection (filtering) of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the PI+D controller          </a:t>
            </a:r>
            <a:r>
              <a:rPr lang="en-US" sz="2400" dirty="0" smtClean="0">
                <a:solidFill>
                  <a:srgbClr val="FF0000"/>
                </a:solidFill>
              </a:rPr>
              <a:t>(3 minutes)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71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3568" y="1844825"/>
                <a:ext cx="7920880" cy="1127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(ii) </a:t>
                </a:r>
                <a:r>
                  <a:rPr lang="en-US" sz="2400" dirty="0" smtClean="0"/>
                  <a:t>Find the steady-state response to unit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step</a:t>
                </a:r>
                <a:r>
                  <a:rPr lang="en-US" sz="2400" dirty="0" smtClean="0"/>
                  <a:t> input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:</a:t>
                </a:r>
              </a:p>
              <a:p>
                <a:endParaRPr lang="en-US" sz="1200" dirty="0" smtClean="0"/>
              </a:p>
              <a:p>
                <a:r>
                  <a:rPr lang="en-US" sz="2400" dirty="0" smtClean="0"/>
                  <a:t>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sz="2400" i="1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844825"/>
                <a:ext cx="7920880" cy="1127040"/>
              </a:xfrm>
              <a:prstGeom prst="rect">
                <a:avLst/>
              </a:prstGeom>
              <a:blipFill>
                <a:blip r:embed="rId3"/>
                <a:stretch>
                  <a:fillRect l="-1155" t="-4324" b="-1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267744" y="478617"/>
                <a:ext cx="4441216" cy="13662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+1+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478617"/>
                <a:ext cx="4441216" cy="13662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187624" y="3140968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Solution: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627784" y="2646505"/>
                <a:ext cx="4896544" cy="1450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𝑠𝑠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fName>
                        <m:e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→∞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(0)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(0)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=−1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2646505"/>
                <a:ext cx="4896544" cy="14505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83568" y="4163494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(iii) </a:t>
            </a:r>
            <a:r>
              <a:rPr lang="en-US" sz="2400" dirty="0" smtClean="0"/>
              <a:t>Comment on the ability in noise rejection (filtering) of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the PI+D controller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508970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Comments:</a:t>
            </a:r>
          </a:p>
          <a:p>
            <a:endParaRPr lang="en-US" sz="1200" dirty="0" smtClean="0"/>
          </a:p>
          <a:p>
            <a:r>
              <a:rPr lang="en-US" sz="2400" dirty="0" smtClean="0"/>
              <a:t>PI+D controller has no effect on step noise input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7181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7744" y="404664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I + PD  </a:t>
            </a:r>
            <a:r>
              <a:rPr lang="en-US" sz="3200" b="1" dirty="0" smtClean="0">
                <a:solidFill>
                  <a:srgbClr val="C00000"/>
                </a:solidFill>
              </a:rPr>
              <a:t>Control System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94417" y="4869160"/>
            <a:ext cx="65059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 smtClean="0"/>
              <a:t> --- </a:t>
            </a:r>
            <a:r>
              <a:rPr lang="en-US" sz="2400" dirty="0" smtClean="0">
                <a:solidFill>
                  <a:srgbClr val="0070C0"/>
                </a:solidFill>
              </a:rPr>
              <a:t>Disturbance</a:t>
            </a:r>
            <a:r>
              <a:rPr lang="en-US" sz="2400" dirty="0" smtClean="0"/>
              <a:t> to the plant</a:t>
            </a:r>
          </a:p>
          <a:p>
            <a:endParaRPr lang="en-US" dirty="0"/>
          </a:p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smtClean="0"/>
              <a:t>--- </a:t>
            </a:r>
            <a:r>
              <a:rPr lang="en-US" sz="2400" dirty="0" smtClean="0">
                <a:solidFill>
                  <a:srgbClr val="0070C0"/>
                </a:solidFill>
              </a:rPr>
              <a:t>Noise</a:t>
            </a:r>
            <a:r>
              <a:rPr lang="en-US" sz="2400" dirty="0" smtClean="0"/>
              <a:t> to the measurement feedback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8065837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9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52735"/>
            <a:ext cx="8065837" cy="31683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11560" y="404664"/>
                <a:ext cx="7992888" cy="68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)=0. </m:t>
                    </m:r>
                  </m:oMath>
                </a14:m>
                <a:r>
                  <a:rPr lang="en-US" sz="2400" dirty="0" smtClean="0"/>
                  <a:t>Find the Transfer Function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 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04664"/>
                <a:ext cx="7992888" cy="680699"/>
              </a:xfrm>
              <a:prstGeom prst="rect">
                <a:avLst/>
              </a:prstGeom>
              <a:blipFill>
                <a:blip r:embed="rId4"/>
                <a:stretch>
                  <a:fillRect l="-1144" b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309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52735"/>
            <a:ext cx="8065837" cy="31683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11560" y="404664"/>
                <a:ext cx="7992888" cy="68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)=0. </m:t>
                    </m:r>
                  </m:oMath>
                </a14:m>
                <a:r>
                  <a:rPr lang="en-US" sz="2400" dirty="0" smtClean="0"/>
                  <a:t>Find the Transfer Function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 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04664"/>
                <a:ext cx="7992888" cy="680699"/>
              </a:xfrm>
              <a:prstGeom prst="rect">
                <a:avLst/>
              </a:prstGeom>
              <a:blipFill>
                <a:blip r:embed="rId4"/>
                <a:stretch>
                  <a:fillRect l="-1144" b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83568" y="4221088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Solution: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195736" y="4581128"/>
                <a:ext cx="4608512" cy="113524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4581128"/>
                <a:ext cx="4608512" cy="113524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428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476672"/>
            <a:ext cx="705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Disturbance Rejection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8800"/>
            <a:ext cx="8065837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60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52735"/>
            <a:ext cx="8065837" cy="31683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11560" y="404664"/>
                <a:ext cx="7992888" cy="68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4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) </a:t>
                </a:r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)=0. </m:t>
                    </m:r>
                  </m:oMath>
                </a14:m>
                <a:r>
                  <a:rPr lang="en-US" sz="2400" dirty="0" smtClean="0"/>
                  <a:t>Find the Transfer Function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 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04664"/>
                <a:ext cx="7992888" cy="680699"/>
              </a:xfrm>
              <a:prstGeom prst="rect">
                <a:avLst/>
              </a:prstGeom>
              <a:blipFill>
                <a:blip r:embed="rId4"/>
                <a:stretch>
                  <a:fillRect l="-1144" b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948264" y="1112897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(5 minutes)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36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53805"/>
            <a:ext cx="8065837" cy="31683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11560" y="405734"/>
                <a:ext cx="7992888" cy="68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4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) </a:t>
                </a:r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)=0. </m:t>
                    </m:r>
                  </m:oMath>
                </a14:m>
                <a:r>
                  <a:rPr lang="en-US" sz="2400" dirty="0" smtClean="0"/>
                  <a:t>Find the Transfer Function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 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05734"/>
                <a:ext cx="7992888" cy="680699"/>
              </a:xfrm>
              <a:prstGeom prst="rect">
                <a:avLst/>
              </a:prstGeom>
              <a:blipFill>
                <a:blip r:embed="rId4"/>
                <a:stretch>
                  <a:fillRect l="-1144" b="-18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517" y="4393453"/>
            <a:ext cx="4501747" cy="12677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3568" y="4639395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0070C0"/>
                </a:solidFill>
              </a:rPr>
              <a:t>Solution: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34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3568" y="1700808"/>
                <a:ext cx="7920880" cy="1127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(ii) </a:t>
                </a:r>
                <a:r>
                  <a:rPr lang="en-US" sz="2400" dirty="0" smtClean="0"/>
                  <a:t>Find the steady-state response to unit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ramp</a:t>
                </a:r>
                <a:r>
                  <a:rPr lang="en-US" sz="2400" dirty="0" smtClean="0"/>
                  <a:t> input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:</a:t>
                </a:r>
              </a:p>
              <a:p>
                <a:endParaRPr lang="en-US" sz="1200" dirty="0" smtClean="0"/>
              </a:p>
              <a:p>
                <a:r>
                  <a:rPr lang="en-US" sz="2400" dirty="0" smtClean="0"/>
                  <a:t>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sz="2400" i="1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700808"/>
                <a:ext cx="7920880" cy="1127040"/>
              </a:xfrm>
              <a:prstGeom prst="rect">
                <a:avLst/>
              </a:prstGeom>
              <a:blipFill>
                <a:blip r:embed="rId3"/>
                <a:stretch>
                  <a:fillRect l="-1155" t="-4324" b="-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476672"/>
            <a:ext cx="4501747" cy="12677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95936" y="2316361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(5 minutes)</a:t>
            </a:r>
            <a:endParaRPr lang="en-US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043608" y="3059872"/>
                <a:ext cx="3672408" cy="4569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/>
                  <a:t> (Assuming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≠0,∞</m:t>
                    </m:r>
                  </m:oMath>
                </a14:m>
                <a:r>
                  <a:rPr lang="en-US" sz="2200" dirty="0"/>
                  <a:t>) 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059872"/>
                <a:ext cx="3672408" cy="456985"/>
              </a:xfrm>
              <a:prstGeom prst="rect">
                <a:avLst/>
              </a:prstGeom>
              <a:blipFill>
                <a:blip r:embed="rId5"/>
                <a:stretch>
                  <a:fillRect l="-498" t="-8000" r="-4809"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706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3568" y="1700808"/>
                <a:ext cx="7920880" cy="1127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(ii) </a:t>
                </a:r>
                <a:r>
                  <a:rPr lang="en-US" sz="2400" dirty="0" smtClean="0"/>
                  <a:t>Find the steady-state response to unit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ramp</a:t>
                </a:r>
                <a:r>
                  <a:rPr lang="en-US" sz="2400" dirty="0" smtClean="0"/>
                  <a:t> input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:</a:t>
                </a:r>
              </a:p>
              <a:p>
                <a:endParaRPr lang="en-US" sz="1200" dirty="0" smtClean="0"/>
              </a:p>
              <a:p>
                <a:r>
                  <a:rPr lang="en-US" sz="2400" dirty="0" smtClean="0"/>
                  <a:t>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sz="2400" i="1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700808"/>
                <a:ext cx="7920880" cy="1127040"/>
              </a:xfrm>
              <a:prstGeom prst="rect">
                <a:avLst/>
              </a:prstGeom>
              <a:blipFill>
                <a:blip r:embed="rId3"/>
                <a:stretch>
                  <a:fillRect l="-1155" t="-4324" b="-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187624" y="2996951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Solution: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61997" y="2708921"/>
                <a:ext cx="4530284" cy="12241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𝑠𝑠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fName>
                        <m:e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→∞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(0)</m:t>
                              </m:r>
                            </m:num>
                            <m:den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den>
                              </m:f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1997" y="2708921"/>
                <a:ext cx="4530284" cy="12241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83568" y="4019477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(iii) </a:t>
            </a:r>
            <a:r>
              <a:rPr lang="en-US" sz="2400" dirty="0" smtClean="0"/>
              <a:t>Comment on the ability in disturbance rejection of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the I+PD controller    </a:t>
            </a:r>
            <a:r>
              <a:rPr lang="en-US" sz="2400" dirty="0" smtClean="0">
                <a:solidFill>
                  <a:srgbClr val="FF0000"/>
                </a:solidFill>
              </a:rPr>
              <a:t>(3 minutes)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476672"/>
            <a:ext cx="4501747" cy="126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57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3568" y="1700808"/>
                <a:ext cx="7920880" cy="1192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(ii) </a:t>
                </a:r>
                <a:r>
                  <a:rPr lang="en-US" sz="2400" dirty="0" smtClean="0"/>
                  <a:t>Find the steady-state response to unit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ramp</a:t>
                </a:r>
                <a:r>
                  <a:rPr lang="en-US" sz="2400" dirty="0" smtClean="0"/>
                  <a:t> input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:</a:t>
                </a:r>
              </a:p>
              <a:p>
                <a:endParaRPr lang="en-US" sz="1200" dirty="0" smtClean="0"/>
              </a:p>
              <a:p>
                <a:r>
                  <a:rPr lang="en-US" sz="2400" dirty="0" smtClean="0"/>
                  <a:t>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𝑠𝑠</m:t>
                                </m:r>
                              </m:sub>
                            </m:sSub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en-US" sz="240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→∞ </m:t>
                            </m:r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 ?</m:t>
                        </m:r>
                      </m:e>
                    </m:func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700808"/>
                <a:ext cx="7920880" cy="1192571"/>
              </a:xfrm>
              <a:prstGeom prst="rect">
                <a:avLst/>
              </a:prstGeom>
              <a:blipFill>
                <a:blip r:embed="rId3"/>
                <a:stretch>
                  <a:fillRect l="-1155" t="-4082" b="-1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187624" y="2996951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Solution: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699792" y="2894451"/>
                <a:ext cx="3024336" cy="886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𝑠𝑠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fName>
                        <m:e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→∞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2894451"/>
                <a:ext cx="3024336" cy="8867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83568" y="4019477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(iii) </a:t>
            </a:r>
            <a:r>
              <a:rPr lang="en-US" sz="2400" dirty="0" smtClean="0"/>
              <a:t>Comment on the ability in disturbance rejection of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the I+PD controller  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476672"/>
            <a:ext cx="4501747" cy="12677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117165" y="4924617"/>
                <a:ext cx="7488832" cy="1598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Comments: 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It cannot completely attenuate disturbance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It can reduce the disturbance effect by large </a:t>
                </a:r>
                <a:r>
                  <a:rPr lang="en-US" sz="2400" i="1" dirty="0" smtClean="0"/>
                  <a:t>P</a:t>
                </a:r>
                <a:r>
                  <a:rPr lang="en-US" sz="2400" dirty="0" smtClean="0"/>
                  <a:t>-gain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It is better than PI+D controller (PD is better than D)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165" y="4924617"/>
                <a:ext cx="7488832" cy="1598194"/>
              </a:xfrm>
              <a:prstGeom prst="rect">
                <a:avLst/>
              </a:prstGeom>
              <a:blipFill>
                <a:blip r:embed="rId6"/>
                <a:stretch>
                  <a:fillRect l="-1221" t="-3053" b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021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476672"/>
            <a:ext cx="705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Noise Rejection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28800"/>
            <a:ext cx="8065837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7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52735"/>
            <a:ext cx="8065837" cy="31683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11560" y="404664"/>
                <a:ext cx="7992888" cy="68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4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) </a:t>
                </a:r>
                <a:r>
                  <a:rPr lang="en-US" sz="2400" dirty="0" smtClean="0"/>
                  <a:t>Let D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)=0. </m:t>
                    </m:r>
                  </m:oMath>
                </a14:m>
                <a:r>
                  <a:rPr lang="en-US" sz="2400" dirty="0" smtClean="0"/>
                  <a:t>Find the Transfer Function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 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04664"/>
                <a:ext cx="7992888" cy="680699"/>
              </a:xfrm>
              <a:prstGeom prst="rect">
                <a:avLst/>
              </a:prstGeom>
              <a:blipFill>
                <a:blip r:embed="rId4"/>
                <a:stretch>
                  <a:fillRect l="-1144" b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948264" y="1112897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(5 minutes)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08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53805"/>
            <a:ext cx="8065837" cy="31683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11560" y="405734"/>
                <a:ext cx="7992888" cy="68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4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) </a:t>
                </a:r>
                <a:r>
                  <a:rPr lang="en-US" sz="2400" dirty="0" smtClean="0"/>
                  <a:t>Let D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)=0. </m:t>
                    </m:r>
                  </m:oMath>
                </a14:m>
                <a:r>
                  <a:rPr lang="en-US" sz="2400" dirty="0" smtClean="0"/>
                  <a:t>Find the Transfer Function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 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05734"/>
                <a:ext cx="7992888" cy="680699"/>
              </a:xfrm>
              <a:prstGeom prst="rect">
                <a:avLst/>
              </a:prstGeom>
              <a:blipFill>
                <a:blip r:embed="rId4"/>
                <a:stretch>
                  <a:fillRect l="-1144" b="-18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20214" y="4509120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0070C0"/>
                </a:solidFill>
              </a:rPr>
              <a:t>Solution: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411760" y="4581128"/>
                <a:ext cx="4536504" cy="1230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4581128"/>
                <a:ext cx="4536504" cy="12309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662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3568" y="1700808"/>
                <a:ext cx="7920880" cy="1192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(ii) </a:t>
                </a:r>
                <a:r>
                  <a:rPr lang="en-US" sz="2400" dirty="0" smtClean="0"/>
                  <a:t>Find the steady-state response to unit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step</a:t>
                </a:r>
                <a:r>
                  <a:rPr lang="en-US" sz="2400" dirty="0" smtClean="0"/>
                  <a:t> input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:</a:t>
                </a:r>
              </a:p>
              <a:p>
                <a:endParaRPr lang="en-US" sz="1200" dirty="0" smtClean="0"/>
              </a:p>
              <a:p>
                <a:r>
                  <a:rPr lang="en-US" sz="2400" dirty="0" smtClean="0"/>
                  <a:t>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𝑠𝑠</m:t>
                                </m:r>
                              </m:sub>
                            </m:sSub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en-US" sz="240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→∞ </m:t>
                            </m:r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 ?</m:t>
                        </m:r>
                      </m:e>
                    </m:func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700808"/>
                <a:ext cx="7920880" cy="1192571"/>
              </a:xfrm>
              <a:prstGeom prst="rect">
                <a:avLst/>
              </a:prstGeom>
              <a:blipFill>
                <a:blip r:embed="rId3"/>
                <a:stretch>
                  <a:fillRect l="-1155" t="-4082" b="-1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303748" y="530995"/>
                <a:ext cx="4428492" cy="1230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748" y="530995"/>
                <a:ext cx="4428492" cy="12309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139952" y="2256546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(5 minutes)</a:t>
            </a:r>
            <a:endParaRPr lang="en-US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981715" y="2955854"/>
                <a:ext cx="3806309" cy="4569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/>
                  <a:t> (Assuming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≠0,∞</m:t>
                    </m:r>
                  </m:oMath>
                </a14:m>
                <a:r>
                  <a:rPr lang="en-US" sz="2200" dirty="0"/>
                  <a:t>) 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715" y="2955854"/>
                <a:ext cx="3806309" cy="456985"/>
              </a:xfrm>
              <a:prstGeom prst="rect">
                <a:avLst/>
              </a:prstGeom>
              <a:blipFill>
                <a:blip r:embed="rId6"/>
                <a:stretch>
                  <a:fillRect l="-481" t="-8000" r="-1282"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529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3568" y="1700808"/>
                <a:ext cx="7920880" cy="1127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(ii) </a:t>
                </a:r>
                <a:r>
                  <a:rPr lang="en-US" sz="2400" dirty="0" smtClean="0"/>
                  <a:t>Find the steady-state response to unit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step </a:t>
                </a:r>
                <a:r>
                  <a:rPr lang="en-US" sz="2400" dirty="0" smtClean="0"/>
                  <a:t>input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:</a:t>
                </a:r>
              </a:p>
              <a:p>
                <a:endParaRPr lang="en-US" sz="1200" dirty="0" smtClean="0"/>
              </a:p>
              <a:p>
                <a:r>
                  <a:rPr lang="en-US" sz="2400" dirty="0" smtClean="0"/>
                  <a:t>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y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sz="2400" i="1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700808"/>
                <a:ext cx="7920880" cy="1127040"/>
              </a:xfrm>
              <a:prstGeom prst="rect">
                <a:avLst/>
              </a:prstGeom>
              <a:blipFill>
                <a:blip r:embed="rId3"/>
                <a:stretch>
                  <a:fillRect l="-1155" t="-4324" b="-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187624" y="2996951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Solution: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55776" y="2568887"/>
                <a:ext cx="4464496" cy="13373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𝑠𝑠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fName>
                        <m:e>
                          <m:func>
                            <m:func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200" b="0" i="0" smtClean="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→∞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(0)</m:t>
                              </m:r>
                              <m:f>
                                <m:f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num>
                            <m:den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f>
                                <m:f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den>
                          </m:f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=−1</m:t>
                          </m:r>
                        </m:e>
                      </m:func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2568887"/>
                <a:ext cx="4464496" cy="13373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83568" y="4019477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(iii) </a:t>
            </a:r>
            <a:r>
              <a:rPr lang="en-US" sz="2400" dirty="0" smtClean="0"/>
              <a:t>Comment on the ability in noise rejection of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the I+PD controller  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303748" y="530995"/>
                <a:ext cx="4428492" cy="1230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748" y="530995"/>
                <a:ext cx="4428492" cy="12309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139952" y="4426281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(3 minutes)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43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3568" y="1700808"/>
                <a:ext cx="7920880" cy="1127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(ii) </a:t>
                </a:r>
                <a:r>
                  <a:rPr lang="en-US" sz="2400" dirty="0" smtClean="0"/>
                  <a:t>Find the steady-state response to unit step input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:</a:t>
                </a:r>
              </a:p>
              <a:p>
                <a:endParaRPr lang="en-US" sz="1200" dirty="0" smtClean="0"/>
              </a:p>
              <a:p>
                <a:r>
                  <a:rPr lang="en-US" sz="2400" dirty="0" smtClean="0"/>
                  <a:t>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y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sz="2400" i="1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700808"/>
                <a:ext cx="7920880" cy="1127040"/>
              </a:xfrm>
              <a:prstGeom prst="rect">
                <a:avLst/>
              </a:prstGeom>
              <a:blipFill>
                <a:blip r:embed="rId3"/>
                <a:stretch>
                  <a:fillRect l="-1155" t="-4324" b="-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187624" y="2996951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Solution: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55776" y="2568887"/>
                <a:ext cx="4608512" cy="13373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𝑠𝑠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fName>
                        <m:e>
                          <m:func>
                            <m:func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200" b="0" i="0" smtClean="0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→∞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(0)</m:t>
                              </m:r>
                              <m:f>
                                <m:f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num>
                            <m:den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f>
                                <m:f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den>
                          </m:f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=−1</m:t>
                          </m:r>
                        </m:e>
                      </m:func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2568887"/>
                <a:ext cx="4608512" cy="13373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83568" y="4019477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(iii) </a:t>
            </a:r>
            <a:r>
              <a:rPr lang="en-US" sz="2400" dirty="0" smtClean="0"/>
              <a:t>Comment on the ability in noise rejection of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the I+PD controller 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7165" y="4924617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Comments:  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It has no effect on step noise input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It is similar to the PI+D controller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303748" y="530995"/>
                <a:ext cx="4428492" cy="1230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748" y="530995"/>
                <a:ext cx="4428492" cy="12309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189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840" y="1340768"/>
            <a:ext cx="2448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END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6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 13-Mathematical Modelling of Liquid Level Syste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 13-Mathematical Modelling of Liquid Level Systems</Template>
  <TotalTime>3218</TotalTime>
  <Words>597</Words>
  <Application>Microsoft Office PowerPoint</Application>
  <PresentationFormat>On-screen Show (4:3)</PresentationFormat>
  <Paragraphs>170</Paragraphs>
  <Slides>32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Cambria Math</vt:lpstr>
      <vt:lpstr>Times New Roman</vt:lpstr>
      <vt:lpstr>lecture 13-Mathematical Modelling of Liquid Level Systems</vt:lpstr>
      <vt:lpstr>EE3114 Systems and Control    Tutorial - 7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Salford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Feedback Control Systems (FCS)</dc:title>
  <dc:creator>Imtiaz Hussain</dc:creator>
  <cp:lastModifiedBy>Prof. CHEN Jie</cp:lastModifiedBy>
  <cp:revision>626</cp:revision>
  <dcterms:created xsi:type="dcterms:W3CDTF">2013-02-04T13:53:54Z</dcterms:created>
  <dcterms:modified xsi:type="dcterms:W3CDTF">2019-03-27T09:38:11Z</dcterms:modified>
</cp:coreProperties>
</file>