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257" r:id="rId3"/>
    <p:sldId id="261" r:id="rId4"/>
    <p:sldId id="307" r:id="rId5"/>
    <p:sldId id="264" r:id="rId6"/>
    <p:sldId id="265" r:id="rId7"/>
    <p:sldId id="266" r:id="rId8"/>
    <p:sldId id="267" r:id="rId9"/>
    <p:sldId id="309" r:id="rId10"/>
    <p:sldId id="268" r:id="rId11"/>
    <p:sldId id="269" r:id="rId12"/>
    <p:sldId id="270" r:id="rId13"/>
    <p:sldId id="271" r:id="rId14"/>
    <p:sldId id="329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2" r:id="rId24"/>
    <p:sldId id="318" r:id="rId25"/>
    <p:sldId id="317" r:id="rId26"/>
    <p:sldId id="286" r:id="rId27"/>
    <p:sldId id="287" r:id="rId28"/>
    <p:sldId id="288" r:id="rId29"/>
    <p:sldId id="289" r:id="rId30"/>
    <p:sldId id="326" r:id="rId31"/>
    <p:sldId id="328" r:id="rId32"/>
    <p:sldId id="330" r:id="rId33"/>
    <p:sldId id="300" r:id="rId34"/>
    <p:sldId id="301" r:id="rId35"/>
    <p:sldId id="302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>
          <p15:clr>
            <a:srgbClr val="A4A3A4"/>
          </p15:clr>
        </p15:guide>
        <p15:guide id="2" pos="28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08DC"/>
    <a:srgbClr val="E9ECF0"/>
    <a:srgbClr val="CDD7DF"/>
    <a:srgbClr val="472C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DDDDAB-E290-2443-8128-DFCB96F345AF}" v="4" dt="2024-03-24T05:28:11.6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21" autoAdjust="0"/>
    <p:restoredTop sz="92697" autoAdjust="0"/>
  </p:normalViewPr>
  <p:slideViewPr>
    <p:cSldViewPr snapToGrid="0" snapToObjects="1">
      <p:cViewPr varScale="1">
        <p:scale>
          <a:sx n="145" d="100"/>
          <a:sy n="145" d="100"/>
        </p:scale>
        <p:origin x="2744" y="176"/>
      </p:cViewPr>
      <p:guideLst>
        <p:guide orient="horz" pos="2136"/>
        <p:guide pos="28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3320" y="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MA Kede" userId="8e2e9ef6-c706-44f8-b4b4-1ac80fff312e" providerId="ADAL" clId="{9009E225-6F5B-1B41-9829-99DC3913AA28}"/>
    <pc:docChg chg="modSld">
      <pc:chgData name="Dr. MA Kede" userId="8e2e9ef6-c706-44f8-b4b4-1ac80fff312e" providerId="ADAL" clId="{9009E225-6F5B-1B41-9829-99DC3913AA28}" dt="2023-03-19T06:45:55.152" v="47"/>
      <pc:docMkLst>
        <pc:docMk/>
      </pc:docMkLst>
      <pc:sldChg chg="modNotesTx">
        <pc:chgData name="Dr. MA Kede" userId="8e2e9ef6-c706-44f8-b4b4-1ac80fff312e" providerId="ADAL" clId="{9009E225-6F5B-1B41-9829-99DC3913AA28}" dt="2023-03-19T02:52:19.953" v="34" actId="20577"/>
        <pc:sldMkLst>
          <pc:docMk/>
          <pc:sldMk cId="833293491" sldId="275"/>
        </pc:sldMkLst>
      </pc:sldChg>
      <pc:sldChg chg="modSp">
        <pc:chgData name="Dr. MA Kede" userId="8e2e9ef6-c706-44f8-b4b4-1ac80fff312e" providerId="ADAL" clId="{9009E225-6F5B-1B41-9829-99DC3913AA28}" dt="2023-03-19T03:59:34.215" v="35"/>
        <pc:sldMkLst>
          <pc:docMk/>
          <pc:sldMk cId="3702659240" sldId="288"/>
        </pc:sldMkLst>
        <pc:spChg chg="mod">
          <ac:chgData name="Dr. MA Kede" userId="8e2e9ef6-c706-44f8-b4b4-1ac80fff312e" providerId="ADAL" clId="{9009E225-6F5B-1B41-9829-99DC3913AA28}" dt="2023-03-19T03:59:34.215" v="35"/>
          <ac:spMkLst>
            <pc:docMk/>
            <pc:sldMk cId="3702659240" sldId="288"/>
            <ac:spMk id="3" creationId="{00000000-0000-0000-0000-000000000000}"/>
          </ac:spMkLst>
        </pc:spChg>
      </pc:sldChg>
      <pc:sldChg chg="modSp modAnim">
        <pc:chgData name="Dr. MA Kede" userId="8e2e9ef6-c706-44f8-b4b4-1ac80fff312e" providerId="ADAL" clId="{9009E225-6F5B-1B41-9829-99DC3913AA28}" dt="2023-03-19T06:45:55.152" v="47"/>
        <pc:sldMkLst>
          <pc:docMk/>
          <pc:sldMk cId="1781577643" sldId="301"/>
        </pc:sldMkLst>
        <pc:spChg chg="mod">
          <ac:chgData name="Dr. MA Kede" userId="8e2e9ef6-c706-44f8-b4b4-1ac80fff312e" providerId="ADAL" clId="{9009E225-6F5B-1B41-9829-99DC3913AA28}" dt="2023-03-19T06:45:24.564" v="46" actId="114"/>
          <ac:spMkLst>
            <pc:docMk/>
            <pc:sldMk cId="1781577643" sldId="301"/>
            <ac:spMk id="3" creationId="{00000000-0000-0000-0000-000000000000}"/>
          </ac:spMkLst>
        </pc:spChg>
      </pc:sldChg>
    </pc:docChg>
  </pc:docChgLst>
  <pc:docChgLst>
    <pc:chgData name="Prof. MA Kede" userId="8e2e9ef6-c706-44f8-b4b4-1ac80fff312e" providerId="ADAL" clId="{07DDDDAB-E290-2443-8128-DFCB96F345AF}"/>
    <pc:docChg chg="addSld delSld modSld">
      <pc:chgData name="Prof. MA Kede" userId="8e2e9ef6-c706-44f8-b4b4-1ac80fff312e" providerId="ADAL" clId="{07DDDDAB-E290-2443-8128-DFCB96F345AF}" dt="2024-03-24T06:44:58.928" v="5" actId="2696"/>
      <pc:docMkLst>
        <pc:docMk/>
      </pc:docMkLst>
      <pc:sldChg chg="modSp">
        <pc:chgData name="Prof. MA Kede" userId="8e2e9ef6-c706-44f8-b4b4-1ac80fff312e" providerId="ADAL" clId="{07DDDDAB-E290-2443-8128-DFCB96F345AF}" dt="2024-03-24T05:28:11.605" v="3" actId="20577"/>
        <pc:sldMkLst>
          <pc:docMk/>
          <pc:sldMk cId="4023864762" sldId="307"/>
        </pc:sldMkLst>
        <pc:spChg chg="mod">
          <ac:chgData name="Prof. MA Kede" userId="8e2e9ef6-c706-44f8-b4b4-1ac80fff312e" providerId="ADAL" clId="{07DDDDAB-E290-2443-8128-DFCB96F345AF}" dt="2024-03-24T05:28:11.605" v="3" actId="20577"/>
          <ac:spMkLst>
            <pc:docMk/>
            <pc:sldMk cId="4023864762" sldId="307"/>
            <ac:spMk id="3" creationId="{00000000-0000-0000-0000-000000000000}"/>
          </ac:spMkLst>
        </pc:spChg>
      </pc:sldChg>
      <pc:sldChg chg="new del">
        <pc:chgData name="Prof. MA Kede" userId="8e2e9ef6-c706-44f8-b4b4-1ac80fff312e" providerId="ADAL" clId="{07DDDDAB-E290-2443-8128-DFCB96F345AF}" dt="2024-03-24T06:44:58.928" v="5" actId="2696"/>
        <pc:sldMkLst>
          <pc:docMk/>
          <pc:sldMk cId="200589425" sldId="33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35757313783601"/>
          <c:y val="0.123677459835335"/>
          <c:w val="0.68059568468475595"/>
          <c:h val="0.75264508032932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C-4E97-B41A-567F72E498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0892560"/>
        <c:axId val="330892952"/>
      </c:barChart>
      <c:catAx>
        <c:axId val="330892560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one"/>
        <c:crossAx val="330892952"/>
        <c:crosses val="autoZero"/>
        <c:auto val="1"/>
        <c:lblAlgn val="ctr"/>
        <c:lblOffset val="100"/>
        <c:noMultiLvlLbl val="0"/>
      </c:catAx>
      <c:valAx>
        <c:axId val="330892952"/>
        <c:scaling>
          <c:orientation val="minMax"/>
          <c:max val="1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b="0" dirty="0"/>
                  <a:t>Odds of cue ball position</a:t>
                </a:r>
              </a:p>
            </c:rich>
          </c:tx>
          <c:layout>
            <c:manualLayout>
              <c:xMode val="edge"/>
              <c:yMode val="edge"/>
              <c:x val="5.5862463545602502E-2"/>
              <c:y val="0.131967246047018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330892560"/>
        <c:crossesAt val="0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001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35757313783601"/>
          <c:y val="0.123677459835335"/>
          <c:w val="0.68059568468475595"/>
          <c:h val="0.75264508032932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E2-426A-B4AA-35973FAEA2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0023536"/>
        <c:axId val="460022360"/>
      </c:barChart>
      <c:catAx>
        <c:axId val="460023536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one"/>
        <c:crossAx val="460022360"/>
        <c:crosses val="autoZero"/>
        <c:auto val="1"/>
        <c:lblAlgn val="ctr"/>
        <c:lblOffset val="100"/>
        <c:noMultiLvlLbl val="0"/>
      </c:catAx>
      <c:valAx>
        <c:axId val="460022360"/>
        <c:scaling>
          <c:orientation val="minMax"/>
          <c:max val="1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dirty="0"/>
                  <a:t>Prior odds</a:t>
                </a:r>
              </a:p>
            </c:rich>
          </c:tx>
          <c:layout>
            <c:manualLayout>
              <c:xMode val="edge"/>
              <c:yMode val="edge"/>
              <c:x val="5.5862463545602502E-2"/>
              <c:y val="0.131967246047018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460023536"/>
        <c:crossesAt val="0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001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35757313783601"/>
          <c:y val="0.123677459835335"/>
          <c:w val="0.68059568468475595"/>
          <c:h val="0.75264508032932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08-4603-9C35-E7992AF4EC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9818880"/>
        <c:axId val="509819272"/>
      </c:barChart>
      <c:catAx>
        <c:axId val="509818880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one"/>
        <c:crossAx val="509819272"/>
        <c:crosses val="autoZero"/>
        <c:auto val="1"/>
        <c:lblAlgn val="ctr"/>
        <c:lblOffset val="100"/>
        <c:noMultiLvlLbl val="0"/>
      </c:catAx>
      <c:valAx>
        <c:axId val="509819272"/>
        <c:scaling>
          <c:orientation val="minMax"/>
          <c:max val="5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dirty="0"/>
                  <a:t>Likelihood ratio</a:t>
                </a:r>
              </a:p>
            </c:rich>
          </c:tx>
          <c:layout>
            <c:manualLayout>
              <c:xMode val="edge"/>
              <c:yMode val="edge"/>
              <c:x val="5.5862463545602502E-2"/>
              <c:y val="0.131967246047018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509818880"/>
        <c:crossesAt val="0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001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35757313783601"/>
          <c:y val="0.123677459835335"/>
          <c:w val="0.68059568468475595"/>
          <c:h val="0.75264508032932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53-4D61-9DAA-014856D27A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9820056"/>
        <c:axId val="509820448"/>
      </c:barChart>
      <c:catAx>
        <c:axId val="509820056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one"/>
        <c:crossAx val="509820448"/>
        <c:crosses val="autoZero"/>
        <c:auto val="1"/>
        <c:lblAlgn val="ctr"/>
        <c:lblOffset val="100"/>
        <c:noMultiLvlLbl val="0"/>
      </c:catAx>
      <c:valAx>
        <c:axId val="509820448"/>
        <c:scaling>
          <c:orientation val="minMax"/>
          <c:max val="5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dirty="0"/>
                  <a:t>Revised odds</a:t>
                </a:r>
              </a:p>
            </c:rich>
          </c:tx>
          <c:layout>
            <c:manualLayout>
              <c:xMode val="edge"/>
              <c:yMode val="edge"/>
              <c:x val="6.9528058895180406E-2"/>
              <c:y val="0.1862494261903399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509820056"/>
        <c:crossesAt val="0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001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35757313783601"/>
          <c:y val="0.123677459835335"/>
          <c:w val="0.68059568468475595"/>
          <c:h val="0.75264508032932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001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3A-4B2D-8970-020142892D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0054888"/>
        <c:axId val="320055280"/>
      </c:barChart>
      <c:catAx>
        <c:axId val="320054888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one"/>
        <c:crossAx val="320055280"/>
        <c:crosses val="autoZero"/>
        <c:auto val="1"/>
        <c:lblAlgn val="ctr"/>
        <c:lblOffset val="100"/>
        <c:noMultiLvlLbl val="0"/>
      </c:catAx>
      <c:valAx>
        <c:axId val="320055280"/>
        <c:scaling>
          <c:orientation val="minMax"/>
          <c:max val="5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200"/>
                </a:pPr>
                <a:r>
                  <a:rPr lang="en-US" sz="1200" dirty="0"/>
                  <a:t>Likelihood ratio</a:t>
                </a:r>
              </a:p>
            </c:rich>
          </c:tx>
          <c:layout>
            <c:manualLayout>
              <c:xMode val="edge"/>
              <c:yMode val="edge"/>
              <c:x val="8.8257870051026893E-2"/>
              <c:y val="0.2370560031774849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001"/>
          </a:p>
        </c:txPr>
        <c:crossAx val="320054888"/>
        <c:crossesAt val="0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001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35757313783601"/>
          <c:y val="0.123677459835335"/>
          <c:w val="0.68059568468475595"/>
          <c:h val="0.75264508032932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001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3F-4E9E-AF22-5D8AC1A2DA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0056064"/>
        <c:axId val="320056456"/>
      </c:barChart>
      <c:catAx>
        <c:axId val="320056064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one"/>
        <c:crossAx val="320056456"/>
        <c:crosses val="autoZero"/>
        <c:auto val="1"/>
        <c:lblAlgn val="ctr"/>
        <c:lblOffset val="100"/>
        <c:noMultiLvlLbl val="0"/>
      </c:catAx>
      <c:valAx>
        <c:axId val="320056456"/>
        <c:scaling>
          <c:orientation val="minMax"/>
          <c:max val="5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200"/>
                </a:pPr>
                <a:r>
                  <a:rPr lang="en-US" sz="1200" dirty="0"/>
                  <a:t>Previous odds</a:t>
                </a:r>
              </a:p>
            </c:rich>
          </c:tx>
          <c:layout>
            <c:manualLayout>
              <c:xMode val="edge"/>
              <c:yMode val="edge"/>
              <c:x val="8.84253733484823E-2"/>
              <c:y val="0.2312873543652589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001"/>
          </a:p>
        </c:txPr>
        <c:crossAx val="320056064"/>
        <c:crossesAt val="0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001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35757313783601"/>
          <c:y val="0.123677459835335"/>
          <c:w val="0.68059568468475595"/>
          <c:h val="0.75264508032932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001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1">
                  <c:v>1</c:v>
                </c:pt>
                <c:pt idx="2">
                  <c:v>4</c:v>
                </c:pt>
                <c:pt idx="3">
                  <c:v>9</c:v>
                </c:pt>
                <c:pt idx="4">
                  <c:v>16</c:v>
                </c:pt>
                <c:pt idx="5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56-42EB-9972-99E669763A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9386232"/>
        <c:axId val="659386624"/>
      </c:barChart>
      <c:catAx>
        <c:axId val="65938623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one"/>
        <c:crossAx val="659386624"/>
        <c:crosses val="autoZero"/>
        <c:auto val="1"/>
        <c:lblAlgn val="ctr"/>
        <c:lblOffset val="100"/>
        <c:noMultiLvlLbl val="0"/>
      </c:catAx>
      <c:valAx>
        <c:axId val="659386624"/>
        <c:scaling>
          <c:orientation val="minMax"/>
          <c:max val="25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200"/>
                </a:pPr>
                <a:r>
                  <a:rPr lang="en-US" sz="1200" dirty="0"/>
                  <a:t>Revised odds</a:t>
                </a:r>
              </a:p>
            </c:rich>
          </c:tx>
          <c:layout>
            <c:manualLayout>
              <c:xMode val="edge"/>
              <c:yMode val="edge"/>
              <c:x val="0.115421463166811"/>
              <c:y val="0.18624933802390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001"/>
          </a:p>
        </c:txPr>
        <c:crossAx val="659386232"/>
        <c:crossesAt val="0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001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35757313783601"/>
          <c:y val="0.123677459835335"/>
          <c:w val="0.68059568468475595"/>
          <c:h val="0.75264508032932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001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1">
                  <c:v>5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1D-4737-B5E8-5102C9BF24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9387408"/>
        <c:axId val="515219312"/>
      </c:barChart>
      <c:catAx>
        <c:axId val="659387408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one"/>
        <c:crossAx val="515219312"/>
        <c:crosses val="autoZero"/>
        <c:auto val="1"/>
        <c:lblAlgn val="ctr"/>
        <c:lblOffset val="100"/>
        <c:noMultiLvlLbl val="0"/>
      </c:catAx>
      <c:valAx>
        <c:axId val="515219312"/>
        <c:scaling>
          <c:orientation val="minMax"/>
          <c:max val="5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200"/>
                </a:pPr>
                <a:r>
                  <a:rPr lang="en-US" sz="1200" dirty="0"/>
                  <a:t>Likelihood ratio</a:t>
                </a:r>
              </a:p>
            </c:rich>
          </c:tx>
          <c:layout>
            <c:manualLayout>
              <c:xMode val="edge"/>
              <c:yMode val="edge"/>
              <c:x val="8.8235700218815993E-2"/>
              <c:y val="0.236983362708084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001"/>
          </a:p>
        </c:txPr>
        <c:crossAx val="659387408"/>
        <c:crossesAt val="0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001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35757313783601"/>
          <c:y val="0.123677459835335"/>
          <c:w val="0.68059568468475595"/>
          <c:h val="0.75264508032932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001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1">
                  <c:v>5</c:v>
                </c:pt>
                <c:pt idx="2">
                  <c:v>16</c:v>
                </c:pt>
                <c:pt idx="3">
                  <c:v>27</c:v>
                </c:pt>
                <c:pt idx="4">
                  <c:v>32</c:v>
                </c:pt>
                <c:pt idx="5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4F-4FDA-9609-E5DDD3FB3F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5220096"/>
        <c:axId val="515220488"/>
      </c:barChart>
      <c:catAx>
        <c:axId val="515220096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one"/>
        <c:crossAx val="515220488"/>
        <c:crosses val="autoZero"/>
        <c:auto val="1"/>
        <c:lblAlgn val="ctr"/>
        <c:lblOffset val="100"/>
        <c:noMultiLvlLbl val="0"/>
      </c:catAx>
      <c:valAx>
        <c:axId val="515220488"/>
        <c:scaling>
          <c:orientation val="minMax"/>
          <c:max val="32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200"/>
                </a:pPr>
                <a:r>
                  <a:rPr lang="en-US" sz="1200" dirty="0"/>
                  <a:t>Revised odds</a:t>
                </a:r>
              </a:p>
            </c:rich>
          </c:tx>
          <c:layout>
            <c:manualLayout>
              <c:xMode val="edge"/>
              <c:yMode val="edge"/>
              <c:x val="0.1126922871854"/>
              <c:y val="0.15624453653258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001"/>
          </a:p>
        </c:txPr>
        <c:crossAx val="515220096"/>
        <c:crossesAt val="0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001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35757313783601"/>
          <c:y val="0.123677459835335"/>
          <c:w val="0.68059568468475595"/>
          <c:h val="0.75264508032932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001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1">
                  <c:v>1</c:v>
                </c:pt>
                <c:pt idx="2">
                  <c:v>4</c:v>
                </c:pt>
                <c:pt idx="3">
                  <c:v>9</c:v>
                </c:pt>
                <c:pt idx="4">
                  <c:v>16</c:v>
                </c:pt>
                <c:pt idx="5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0A-4EDE-8898-89F7F73FD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62619400"/>
        <c:axId val="662619792"/>
      </c:barChart>
      <c:catAx>
        <c:axId val="662619400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one"/>
        <c:crossAx val="662619792"/>
        <c:crosses val="autoZero"/>
        <c:auto val="1"/>
        <c:lblAlgn val="ctr"/>
        <c:lblOffset val="100"/>
        <c:noMultiLvlLbl val="0"/>
      </c:catAx>
      <c:valAx>
        <c:axId val="662619792"/>
        <c:scaling>
          <c:orientation val="minMax"/>
          <c:max val="25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200"/>
                </a:pPr>
                <a:r>
                  <a:rPr lang="en-US" sz="1200" dirty="0"/>
                  <a:t>Previous odds</a:t>
                </a:r>
              </a:p>
            </c:rich>
          </c:tx>
          <c:layout>
            <c:manualLayout>
              <c:xMode val="edge"/>
              <c:yMode val="edge"/>
              <c:x val="0.10462302723948"/>
              <c:y val="0.18624933802390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001"/>
          </a:p>
        </c:txPr>
        <c:crossAx val="662619400"/>
        <c:crossesAt val="0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001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C94BD-8ED2-401B-9F20-E6F30E093812}" type="datetime1">
              <a:rPr lang="en-US" altLang="zh-CN" smtClean="0"/>
              <a:t>3/24/24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DDA37-F1DC-0A4D-983E-4F7C839DA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7786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CB240-5690-45FF-A25B-ACFCCDAA33E3}" type="datetime1">
              <a:rPr lang="en-US" altLang="zh-CN" smtClean="0"/>
              <a:t>3/24/24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1C66C5-65D6-E94E-BA6A-11B95EF7C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29222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95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769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57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177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54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3/24/24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549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0134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050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046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342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7211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82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1599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1826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HK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Specificity: True negative rate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044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1823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9988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442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9140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771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46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9912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8523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2993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0711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3/24/24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781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0138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7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A7C8E-0973-421F-A52D-2892701A0E26}" type="datetime1">
              <a:rPr lang="en-US" altLang="zh-CN" smtClean="0"/>
              <a:t>3/24/24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3/24/24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B521-5BF1-4389-BE14-66D95880ED75}" type="datetime1">
              <a:rPr lang="en-US" altLang="zh-CN" smtClean="0"/>
              <a:t>3/24/24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6492-1C57-487C-84FB-32544BF32DDC}" type="datetime1">
              <a:rPr lang="en-US" altLang="zh-CN" smtClean="0"/>
              <a:t>3/24/24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0EBA5-49B8-41E3-B228-D8C389829DDF}" type="datetime1">
              <a:rPr lang="en-US" altLang="zh-CN" smtClean="0"/>
              <a:t>3/24/24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2099189"/>
            <a:ext cx="3840480" cy="3844412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2099189"/>
            <a:ext cx="3840480" cy="3844412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EF0F0-1DA1-4983-9BAD-5D8275F2F428}" type="datetime1">
              <a:rPr lang="en-US" altLang="zh-CN" smtClean="0"/>
              <a:t>3/24/24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549275" y="1590734"/>
            <a:ext cx="8042276" cy="50845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E6D5E-1C1F-492B-A720-EBE0D6ED495E}" type="datetime1">
              <a:rPr lang="en-US" altLang="zh-CN" smtClean="0"/>
              <a:t>3/24/24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A76D9-E3CE-4B60-9B56-EB8A25BF4BE7}" type="datetime1">
              <a:rPr lang="en-US" altLang="zh-CN" smtClean="0"/>
              <a:t>3/24/24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D0226-E8A2-44C6-A979-AE962DC969BC}" type="datetime1">
              <a:rPr lang="en-US" altLang="zh-CN" smtClean="0"/>
              <a:t>3/24/24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30422-C7BF-495B-B75B-37FC65E4911B}" type="datetime1">
              <a:rPr lang="en-US" altLang="zh-CN" smtClean="0"/>
              <a:t>3/24/24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172F-E6BE-43F7-886E-BC7F3EE15ADE}" type="datetime1">
              <a:rPr lang="en-US" altLang="zh-CN" smtClean="0"/>
              <a:t>3/24/24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41C4-1F82-471B-927C-A35F6B01E12A}" type="datetime1">
              <a:rPr lang="en-US" altLang="zh-CN" smtClean="0"/>
              <a:t>3/24/24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9418D-2A1A-40B7-A022-3BCAE1A7E628}" type="datetime1">
              <a:rPr lang="en-US" altLang="zh-CN" smtClean="0"/>
              <a:t>3/24/24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B74C1-D0B2-41C1-A11C-B7A7022BBE53}" type="datetime1">
              <a:rPr lang="en-US" altLang="zh-CN" smtClean="0"/>
              <a:t>3/24/24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3C2CD12-3224-459C-9042-3984EA284778}" type="datetime1">
              <a:rPr lang="en-US" altLang="zh-CN" smtClean="0"/>
              <a:t>3/24/24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52879864-58F7-E440-BAEE-A5FD1DF8B447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anose="05020102010507070707" pitchFamily="18" charset="2"/>
        <a:buChar char="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anose="05020102010507070707" pitchFamily="18" charset="2"/>
        <a:buChar char="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anose="05020102010507070707" pitchFamily="18" charset="2"/>
        <a:buChar char="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anose="05020102010507070707" pitchFamily="18" charset="2"/>
        <a:buChar char="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anose="05020102010507070707" pitchFamily="18" charset="2"/>
        <a:buChar char="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anose="05020102010507070707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anose="05020102010507070707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903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anose="05020102010507070707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anose="05020102010507070707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chart" Target="../charts/chart5.xml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35441"/>
            <a:ext cx="6498158" cy="1724867"/>
          </a:xfrm>
        </p:spPr>
        <p:txBody>
          <a:bodyPr/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Basic Bayesian Method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CN" sz="3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CS2402</a:t>
            </a:r>
            <a:r>
              <a:rPr lang="zh-CN" altLang="en-US" sz="3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93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Topics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4" y="1514587"/>
            <a:ext cx="8042277" cy="4343400"/>
          </a:xfrm>
        </p:spPr>
        <p:txBody>
          <a:bodyPr>
            <a:no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Problem and Bayes’ original experiment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From effect to cause, more examples: 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Disease problem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Prosecutor's fallacy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Email spam filtering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Two children problem </a:t>
            </a:r>
          </a:p>
          <a:p>
            <a:r>
              <a:rPr lang="en-US" dirty="0"/>
              <a:t>Summary</a:t>
            </a:r>
          </a:p>
          <a:p>
            <a:r>
              <a:rPr lang="en-US" dirty="0"/>
              <a:t>Bayesian inference in estimation (optional)  </a:t>
            </a:r>
          </a:p>
          <a:p>
            <a:endParaRPr lang="en-US" dirty="0"/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319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6483" y="1525113"/>
                <a:ext cx="8751034" cy="5332887"/>
              </a:xfrm>
            </p:spPr>
            <p:txBody>
              <a:bodyPr/>
              <a:lstStyle/>
              <a:p>
                <a:r>
                  <a:rPr lang="en-US" sz="22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Hypothesis</a:t>
                </a: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Assumption about something  </a:t>
                </a:r>
              </a:p>
              <a:p>
                <a:pPr lvl="1"/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E.g., two hypotheses: Bob got disease (H), Bob did not get it </a:t>
                </a: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¬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𝐻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sz="22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Initial odds </a:t>
                </a: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(ratio) for hypotheses: initial guesses (knowledge) </a:t>
                </a:r>
              </a:p>
              <a:p>
                <a:pPr lvl="1"/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E.g., </a:t>
                </a: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got disease</a:t>
                </a:r>
                <a:r>
                  <a:rPr lang="zh-CN" alt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: did not  =</a:t>
                </a:r>
                <a:r>
                  <a:rPr lang="zh-CN" alt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zh-CN" alt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lang="zh-CN" alt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99. H :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¬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𝐻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1 : 99. </a:t>
                </a:r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I</a:t>
                </a: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.e., P(H) = 1/100</a:t>
                </a:r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P(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¬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𝐻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 = 99/100</a:t>
                </a:r>
              </a:p>
              <a:p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Likelihood ratio of the </a:t>
                </a:r>
                <a:r>
                  <a:rPr lang="en-US" sz="22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evidence </a:t>
                </a: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(observation) given different hypotheses</a:t>
                </a:r>
              </a:p>
              <a:p>
                <a:pPr lvl="1"/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E.g., e</a:t>
                </a: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vidence (observation): Bob’s test result is positive </a:t>
                </a:r>
              </a:p>
              <a:p>
                <a:pPr lvl="1"/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Suppose we know P(E|H) = 80%, P(E|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¬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𝐻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 = 20%. Then the </a:t>
                </a:r>
                <a:r>
                  <a:rPr lang="en-US" sz="20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likelihood ratio</a:t>
                </a:r>
                <a:r>
                  <a:rPr lang="en-US" sz="20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is 80 : 20 = 4 : 1                  </a:t>
                </a:r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sz="22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Question</a:t>
                </a: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What are the odds of hypotheses (the probabilities of hypotheses) given the evidence? I.e., </a:t>
                </a:r>
                <a:r>
                  <a:rPr 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P(H|E) : P(</a:t>
                </a:r>
                <a14:m>
                  <m:oMath xmlns:m="http://schemas.openxmlformats.org/officeDocument/2006/math">
                    <m:r>
                      <a:rPr lang="en-U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¬</m:t>
                    </m:r>
                    <m:r>
                      <a:rPr lang="en-U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𝐻</m:t>
                    </m:r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|</m:t>
                    </m:r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𝐸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)=?</a:t>
                </a:r>
                <a:r>
                  <a:rPr lang="zh-CN" alt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altLang="zh-CN" sz="22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(note that </a:t>
                </a:r>
                <a:r>
                  <a:rPr 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P(H|E)</a:t>
                </a:r>
                <a:r>
                  <a:rPr lang="zh-CN" alt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</a:t>
                </a:r>
                <a:r>
                  <a:rPr lang="zh-CN" alt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P(</a:t>
                </a:r>
                <a14:m>
                  <m:oMath xmlns:m="http://schemas.openxmlformats.org/officeDocument/2006/math">
                    <m:r>
                      <a:rPr lang="en-U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¬</m:t>
                    </m:r>
                    <m:r>
                      <a:rPr lang="en-U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𝐻</m:t>
                    </m:r>
                    <m:r>
                      <a:rPr lang="en-U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|</m:t>
                    </m:r>
                    <m:r>
                      <a:rPr lang="en-U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𝐸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lang="zh-CN" alt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</a:t>
                </a:r>
                <a:r>
                  <a:rPr lang="zh-CN" alt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2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1)  </a:t>
                </a:r>
                <a:endParaRPr lang="en-US" sz="2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6483" y="1525113"/>
                <a:ext cx="8751034" cy="5332887"/>
              </a:xfrm>
              <a:blipFill>
                <a:blip r:embed="rId3"/>
                <a:stretch>
                  <a:fillRect l="-870" t="-714" r="-435" b="-2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F2D98F6-67EF-184B-B349-132069B64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</a:t>
            </a:r>
          </a:p>
        </p:txBody>
      </p:sp>
    </p:spTree>
    <p:extLst>
      <p:ext uri="{BB962C8B-B14F-4D97-AF65-F5344CB8AC3E}">
        <p14:creationId xmlns:p14="http://schemas.microsoft.com/office/powerpoint/2010/main" val="318446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Bayesian Method for Revising Beliefs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080" y="1600201"/>
            <a:ext cx="8436367" cy="434340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Rather than directly calculating the probability of the hypotheses, Bayes developed a way to 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the probability (or certainty) using new information</a:t>
            </a:r>
          </a:p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Method: 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updated odds  =  likelihood ratio 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sym typeface="Zapf Dingbats"/>
              </a:rPr>
              <a:t>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initial odds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97906" y="6030060"/>
            <a:ext cx="990600" cy="365125"/>
          </a:xfrm>
        </p:spPr>
        <p:txBody>
          <a:bodyPr/>
          <a:lstStyle/>
          <a:p>
            <a:fld id="{52879864-58F7-E440-BAEE-A5FD1DF8B447}" type="slidenum">
              <a:rPr lang="en-US" smtClean="0"/>
              <a:t>4</a:t>
            </a:fld>
            <a:endParaRPr lang="en-US"/>
          </a:p>
        </p:txBody>
      </p:sp>
      <p:sp>
        <p:nvSpPr>
          <p:cNvPr id="16" name="Rectangular Callout 15"/>
          <p:cNvSpPr/>
          <p:nvPr/>
        </p:nvSpPr>
        <p:spPr>
          <a:xfrm>
            <a:off x="6397154" y="4927180"/>
            <a:ext cx="1356395" cy="1105272"/>
          </a:xfrm>
          <a:prstGeom prst="wedgeRectCallout">
            <a:avLst>
              <a:gd name="adj1" fmla="val -46841"/>
              <a:gd name="adj2" fmla="val -84872"/>
            </a:avLst>
          </a:prstGeom>
          <a:solidFill>
            <a:schemeClr val="bg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the initial odds of the various hypotheses</a:t>
            </a:r>
          </a:p>
        </p:txBody>
      </p:sp>
      <p:sp>
        <p:nvSpPr>
          <p:cNvPr id="17" name="Rectangular Callout 16"/>
          <p:cNvSpPr/>
          <p:nvPr/>
        </p:nvSpPr>
        <p:spPr>
          <a:xfrm>
            <a:off x="299553" y="4899104"/>
            <a:ext cx="1967034" cy="618384"/>
          </a:xfrm>
          <a:prstGeom prst="wedgeRectCallout">
            <a:avLst>
              <a:gd name="adj1" fmla="val 38119"/>
              <a:gd name="adj2" fmla="val -94993"/>
            </a:avLst>
          </a:prstGeom>
          <a:solidFill>
            <a:schemeClr val="bg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revised odds of the hypotheses</a:t>
            </a:r>
          </a:p>
        </p:txBody>
      </p:sp>
      <p:sp>
        <p:nvSpPr>
          <p:cNvPr id="18" name="Rectangular Callout 17"/>
          <p:cNvSpPr/>
          <p:nvPr/>
        </p:nvSpPr>
        <p:spPr>
          <a:xfrm>
            <a:off x="1290281" y="5593269"/>
            <a:ext cx="1382456" cy="512572"/>
          </a:xfrm>
          <a:prstGeom prst="wedgeRectCallout">
            <a:avLst>
              <a:gd name="adj1" fmla="val 81025"/>
              <a:gd name="adj2" fmla="val -244470"/>
            </a:avLst>
          </a:prstGeom>
          <a:solidFill>
            <a:schemeClr val="bg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equal to</a:t>
            </a:r>
          </a:p>
        </p:txBody>
      </p:sp>
      <p:sp>
        <p:nvSpPr>
          <p:cNvPr id="19" name="Rectangular Callout 18"/>
          <p:cNvSpPr/>
          <p:nvPr/>
        </p:nvSpPr>
        <p:spPr>
          <a:xfrm>
            <a:off x="2793243" y="5031447"/>
            <a:ext cx="2319367" cy="1351618"/>
          </a:xfrm>
          <a:prstGeom prst="wedgeRectCallout">
            <a:avLst>
              <a:gd name="adj1" fmla="val -13171"/>
              <a:gd name="adj2" fmla="val -76936"/>
            </a:avLst>
          </a:prstGeom>
          <a:solidFill>
            <a:schemeClr val="bg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ratio of the probability observing the new information given the various hypotheses are true</a:t>
            </a:r>
          </a:p>
        </p:txBody>
      </p:sp>
      <p:sp>
        <p:nvSpPr>
          <p:cNvPr id="20" name="Rectangular Callout 19"/>
          <p:cNvSpPr/>
          <p:nvPr/>
        </p:nvSpPr>
        <p:spPr>
          <a:xfrm>
            <a:off x="5086375" y="4986288"/>
            <a:ext cx="1240116" cy="645927"/>
          </a:xfrm>
          <a:prstGeom prst="wedgeRectCallout">
            <a:avLst>
              <a:gd name="adj1" fmla="val -46949"/>
              <a:gd name="adj2" fmla="val -112002"/>
            </a:avLst>
          </a:prstGeom>
          <a:solidFill>
            <a:schemeClr val="bg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multiplied by</a:t>
            </a:r>
          </a:p>
        </p:txBody>
      </p:sp>
    </p:spTree>
    <p:extLst>
      <p:ext uri="{BB962C8B-B14F-4D97-AF65-F5344CB8AC3E}">
        <p14:creationId xmlns:p14="http://schemas.microsoft.com/office/powerpoint/2010/main" val="4023864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Bayes’ Original 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Imagine I turn my back on a game table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 throw the cue ball onto the table, and it has equal chance (i.e., probability) to stop anywhere on the table</a:t>
            </a: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 want to guess where the cue ball is…</a:t>
            </a: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2465" r="18810" b="48125"/>
          <a:stretch/>
        </p:blipFill>
        <p:spPr>
          <a:xfrm>
            <a:off x="856075" y="2971031"/>
            <a:ext cx="2385849" cy="22600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5419" y="3082131"/>
            <a:ext cx="4180014" cy="1931812"/>
          </a:xfrm>
          <a:prstGeom prst="rect">
            <a:avLst/>
          </a:prstGeom>
          <a:ln w="76200" cap="sq" cmpd="sng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778" b="90667" l="10000" r="9244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27599" y="3307148"/>
            <a:ext cx="514325" cy="5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92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0.00139 C 0.00833 -0.00672 0.03837 -0.01204 0.04913 -0.01204 C 0.11614 -0.01204 0.18489 0.07291 0.18489 0.1581 C 0.18489 0.11481 0.21927 0.07291 0.25191 0.07291 C 0.28646 0.07291 0.3191 0.11551 0.3191 0.1581 C 0.3191 0.13657 0.33594 0.11481 0.35347 0.11481 C 0.37049 0.11481 0.38785 0.13634 0.38785 0.1581 C 0.38785 0.14722 0.39635 0.13657 0.40486 0.13657 C 0.41337 0.13657 0.42222 0.14745 0.42222 0.1581 C 0.42222 0.15254 0.42656 0.14722 0.43073 0.14722 C 0.43299 0.14722 0.43941 0.15254 0.43941 0.1581 C 0.43941 0.15509 0.44184 0.15254 0.44392 0.15254 C 0.44392 0.15185 0.44844 0.15509 0.44844 0.1581 C 0.44844 0.15625 0.44844 0.15509 0.45052 0.15509 C 0.45052 0.15578 0.45278 0.15648 0.45278 0.1581 C 0.45278 0.15717 0.45278 0.15625 0.45278 0.15578 C 0.45503 0.15578 0.45503 0.15648 0.45503 0.15717 C 0.45729 0.15717 0.45729 0.15648 0.45729 0.15578 C 0.45989 0.15578 0.45989 0.15648 0.45989 0.15717 " pathEditMode="relative" rAng="0" ptsTypes="fffffffffffffffffff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86" y="7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719961"/>
            <a:ext cx="8042276" cy="434340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simplicity, consider 5 equally-spaced lines that are the possible positions of the cue ball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Each line is a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hypothesis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about the position of the cue ball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Equal chance for the cue ball to land on each line</a:t>
            </a:r>
          </a:p>
          <a:p>
            <a:pPr lvl="1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Initial odds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of each hypothesis should be the same</a:t>
            </a:r>
          </a:p>
          <a:p>
            <a:pPr lvl="2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Odds for each line are 1:1:1:1:1 (probability for each line = 1/5)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084265075"/>
              </p:ext>
            </p:extLst>
          </p:nvPr>
        </p:nvGraphicFramePr>
        <p:xfrm>
          <a:off x="732117" y="4906077"/>
          <a:ext cx="6505388" cy="1169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5976" y="6131248"/>
            <a:ext cx="4180014" cy="478117"/>
          </a:xfrm>
          <a:prstGeom prst="rect">
            <a:avLst/>
          </a:prstGeom>
          <a:ln w="76200" cap="sq" cmpd="sng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7" name="Group 6"/>
          <p:cNvGrpSpPr/>
          <p:nvPr/>
        </p:nvGrpSpPr>
        <p:grpSpPr>
          <a:xfrm>
            <a:off x="3406590" y="6090832"/>
            <a:ext cx="2934443" cy="518533"/>
            <a:chOff x="3406590" y="5513888"/>
            <a:chExt cx="2934443" cy="518533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3406590" y="551388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126756" y="551388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4858876" y="551388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6341033" y="551388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608927" y="551388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3463979" y="5074998"/>
            <a:ext cx="4280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:             :             :             :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6AB3495-87D3-634B-9E2F-573108911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Guess</a:t>
            </a:r>
          </a:p>
        </p:txBody>
      </p:sp>
    </p:spTree>
    <p:extLst>
      <p:ext uri="{BB962C8B-B14F-4D97-AF65-F5344CB8AC3E}">
        <p14:creationId xmlns:p14="http://schemas.microsoft.com/office/powerpoint/2010/main" val="3628029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4675467"/>
          </a:xfrm>
        </p:spPr>
        <p:txBody>
          <a:bodyPr/>
          <a:lstStyle/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 throw the 8-ball onto the table, and you tell me whether it stopped to the left or right of the cue ball</a:t>
            </a: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Suppose you say “left”…</a:t>
            </a:r>
          </a:p>
          <a:p>
            <a:pPr lvl="2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Then the cue ball is more likely to be on the right side of the table</a:t>
            </a: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2465" r="18810" b="48125"/>
          <a:stretch/>
        </p:blipFill>
        <p:spPr>
          <a:xfrm>
            <a:off x="1013992" y="2601495"/>
            <a:ext cx="2106994" cy="19958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9945" y="2601495"/>
            <a:ext cx="4180014" cy="1931812"/>
          </a:xfrm>
          <a:prstGeom prst="rect">
            <a:avLst/>
          </a:prstGeom>
          <a:ln w="76200" cap="sq" cmpd="sng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78" b="90667" l="10000" r="9244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35990" y="3757776"/>
            <a:ext cx="514325" cy="5143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509" b="94737" l="3620" r="99321">
                        <a14:foregroundMark x1="76018" y1="22588" x2="76018" y2="22588"/>
                        <a14:foregroundMark x1="81674" y1="31579" x2="81674" y2="31579"/>
                        <a14:foregroundMark x1="82579" y1="27851" x2="82579" y2="27851"/>
                        <a14:foregroundMark x1="80543" y1="23026" x2="80543" y2="23026"/>
                        <a14:foregroundMark x1="45701" y1="35965" x2="45701" y2="35965"/>
                        <a14:foregroundMark x1="48416" y1="40132" x2="48416" y2="40132"/>
                        <a14:foregroundMark x1="46154" y1="46053" x2="46154" y2="46053"/>
                        <a14:foregroundMark x1="38462" y1="37500" x2="38462" y2="3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49555" y="2756718"/>
            <a:ext cx="436419" cy="45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97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046 C 0.0073 -0.00602 0.03316 -0.01134 0.04219 -0.01134 C 0.09948 -0.01134 0.15868 0.07593 0.15868 0.1632 C 0.15868 0.11898 0.1882 0.07593 0.21615 0.07593 C 0.24566 0.07593 0.27362 0.11968 0.27362 0.1632 C 0.27362 0.14121 0.28837 0.11898 0.30313 0.11898 C 0.31789 0.11898 0.33264 0.14074 0.33264 0.1632 C 0.33264 0.15185 0.33993 0.14121 0.34757 0.14121 C 0.35487 0.14121 0.36216 0.15232 0.36216 0.1632 C 0.36216 0.15741 0.36598 0.15185 0.36962 0.15185 C 0.37153 0.15185 0.37691 0.15741 0.37691 0.1632 C 0.37691 0.16019 0.379 0.15741 0.38073 0.15741 C 0.38073 0.15672 0.38473 0.16019 0.38473 0.1632 C 0.38473 0.16158 0.38473 0.16019 0.38664 0.16019 C 0.38664 0.16088 0.38837 0.16181 0.38837 0.1632 C 0.38837 0.16227 0.38837 0.16158 0.38837 0.16088 C 0.39046 0.16088 0.39046 0.16181 0.39046 0.1625 C 0.39237 0.1625 0.39237 0.16181 0.39237 0.16088 C 0.39445 0.16088 0.39445 0.16181 0.39445 0.1625 " pathEditMode="relative" rAng="0" ptsTypes="fffffffffffffffffff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22" y="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52770"/>
            <a:ext cx="8042276" cy="434340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each hypothesis, calculate likelihood of “left”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I.e., the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conditional probability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that the black ball will be left of the hypothesized position of the cue ball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8</a:t>
            </a:fld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1724533" y="2928469"/>
            <a:ext cx="1394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Hypothesis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415561" y="2928469"/>
            <a:ext cx="2407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P(“</a:t>
            </a:r>
            <a:r>
              <a:rPr lang="en-US" u="sng" dirty="0" err="1"/>
              <a:t>left”|Hypothesis</a:t>
            </a:r>
            <a:r>
              <a:rPr lang="en-US" u="sng" dirty="0"/>
              <a:t>)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169655" y="3390341"/>
            <a:ext cx="595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1/6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169655" y="4008036"/>
            <a:ext cx="595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2/6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169655" y="4593321"/>
            <a:ext cx="595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3/6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169655" y="5172905"/>
            <a:ext cx="595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4/6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182674" y="5755022"/>
            <a:ext cx="595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5/6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7088278" y="2928469"/>
            <a:ext cx="1678729" cy="3195885"/>
            <a:chOff x="6931978" y="2928469"/>
            <a:chExt cx="1678729" cy="3195885"/>
          </a:xfrm>
        </p:grpSpPr>
        <p:sp>
          <p:nvSpPr>
            <p:cNvPr id="64" name="TextBox 63"/>
            <p:cNvSpPr txBox="1"/>
            <p:nvPr/>
          </p:nvSpPr>
          <p:spPr>
            <a:xfrm>
              <a:off x="6931978" y="2928469"/>
              <a:ext cx="16787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u="sng" dirty="0"/>
                <a:t>Likelihood Ratio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690073" y="3384941"/>
              <a:ext cx="3289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690073" y="3992535"/>
              <a:ext cx="3289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690073" y="4584904"/>
              <a:ext cx="3289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7703092" y="5157404"/>
              <a:ext cx="3289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703092" y="5755022"/>
              <a:ext cx="3289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831971" y="3390341"/>
            <a:ext cx="3316456" cy="411408"/>
            <a:chOff x="2755976" y="5413108"/>
            <a:chExt cx="4180014" cy="518533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55976" y="5453524"/>
              <a:ext cx="4180014" cy="478117"/>
            </a:xfrm>
            <a:prstGeom prst="rect">
              <a:avLst/>
            </a:prstGeom>
            <a:ln w="76200" cap="sq" cmpd="sng">
              <a:solidFill>
                <a:schemeClr val="accent3">
                  <a:lumMod val="50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72" name="Straight Connector 71"/>
            <p:cNvCxnSpPr/>
            <p:nvPr/>
          </p:nvCxnSpPr>
          <p:spPr>
            <a:xfrm>
              <a:off x="3406590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412675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485887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6341033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5608927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/>
          <p:cNvGrpSpPr/>
          <p:nvPr/>
        </p:nvGrpSpPr>
        <p:grpSpPr>
          <a:xfrm>
            <a:off x="842200" y="3965960"/>
            <a:ext cx="3316456" cy="411408"/>
            <a:chOff x="2755976" y="5413108"/>
            <a:chExt cx="4180014" cy="518533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55976" y="5453524"/>
              <a:ext cx="4180014" cy="478117"/>
            </a:xfrm>
            <a:prstGeom prst="rect">
              <a:avLst/>
            </a:prstGeom>
            <a:ln w="76200" cap="sq" cmpd="sng">
              <a:solidFill>
                <a:schemeClr val="accent3">
                  <a:lumMod val="50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86" name="Straight Connector 85"/>
            <p:cNvCxnSpPr/>
            <p:nvPr/>
          </p:nvCxnSpPr>
          <p:spPr>
            <a:xfrm>
              <a:off x="3406590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412675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485887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6341033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5608927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/>
          <p:cNvGrpSpPr/>
          <p:nvPr/>
        </p:nvGrpSpPr>
        <p:grpSpPr>
          <a:xfrm>
            <a:off x="837488" y="4546682"/>
            <a:ext cx="3316456" cy="411408"/>
            <a:chOff x="2755976" y="5413108"/>
            <a:chExt cx="4180014" cy="518533"/>
          </a:xfrm>
        </p:grpSpPr>
        <p:pic>
          <p:nvPicPr>
            <p:cNvPr id="93" name="Picture 9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55976" y="5453524"/>
              <a:ext cx="4180014" cy="478117"/>
            </a:xfrm>
            <a:prstGeom prst="rect">
              <a:avLst/>
            </a:prstGeom>
            <a:ln w="76200" cap="sq" cmpd="sng">
              <a:solidFill>
                <a:schemeClr val="accent3">
                  <a:lumMod val="50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94" name="Straight Connector 93"/>
            <p:cNvCxnSpPr/>
            <p:nvPr/>
          </p:nvCxnSpPr>
          <p:spPr>
            <a:xfrm>
              <a:off x="3406590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412675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485887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6341033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5608927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Group 99"/>
          <p:cNvGrpSpPr/>
          <p:nvPr/>
        </p:nvGrpSpPr>
        <p:grpSpPr>
          <a:xfrm>
            <a:off x="838464" y="5130829"/>
            <a:ext cx="3316456" cy="411408"/>
            <a:chOff x="2755976" y="5413108"/>
            <a:chExt cx="4180014" cy="518533"/>
          </a:xfrm>
        </p:grpSpPr>
        <p:pic>
          <p:nvPicPr>
            <p:cNvPr id="101" name="Picture 10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55976" y="5453524"/>
              <a:ext cx="4180014" cy="478117"/>
            </a:xfrm>
            <a:prstGeom prst="rect">
              <a:avLst/>
            </a:prstGeom>
            <a:ln w="76200" cap="sq" cmpd="sng">
              <a:solidFill>
                <a:schemeClr val="accent3">
                  <a:lumMod val="50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102" name="Straight Connector 101"/>
            <p:cNvCxnSpPr/>
            <p:nvPr/>
          </p:nvCxnSpPr>
          <p:spPr>
            <a:xfrm>
              <a:off x="3406590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412675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485887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6341033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5608927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/>
          <p:cNvGrpSpPr/>
          <p:nvPr/>
        </p:nvGrpSpPr>
        <p:grpSpPr>
          <a:xfrm>
            <a:off x="835809" y="5722956"/>
            <a:ext cx="3316456" cy="411408"/>
            <a:chOff x="2755976" y="5413108"/>
            <a:chExt cx="4180014" cy="518533"/>
          </a:xfrm>
        </p:grpSpPr>
        <p:pic>
          <p:nvPicPr>
            <p:cNvPr id="109" name="Picture 10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55976" y="5453524"/>
              <a:ext cx="4180014" cy="478117"/>
            </a:xfrm>
            <a:prstGeom prst="rect">
              <a:avLst/>
            </a:prstGeom>
            <a:ln w="76200" cap="sq" cmpd="sng">
              <a:solidFill>
                <a:schemeClr val="accent3">
                  <a:lumMod val="50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110" name="Straight Connector 109"/>
            <p:cNvCxnSpPr/>
            <p:nvPr/>
          </p:nvCxnSpPr>
          <p:spPr>
            <a:xfrm>
              <a:off x="3406590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412675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485887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6341033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5608927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Rounded Rectangle 54"/>
          <p:cNvSpPr/>
          <p:nvPr/>
        </p:nvSpPr>
        <p:spPr>
          <a:xfrm>
            <a:off x="833154" y="3417622"/>
            <a:ext cx="525249" cy="407554"/>
          </a:xfrm>
          <a:prstGeom prst="roundRect">
            <a:avLst>
              <a:gd name="adj" fmla="val 26880"/>
            </a:avLst>
          </a:prstGeom>
          <a:solidFill>
            <a:srgbClr val="CCFFCC">
              <a:alpha val="78000"/>
            </a:srgb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78" b="90667" l="10000" r="9244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6049" y="3420223"/>
            <a:ext cx="404247" cy="404247"/>
          </a:xfrm>
          <a:prstGeom prst="rect">
            <a:avLst/>
          </a:prstGeom>
        </p:spPr>
      </p:pic>
      <p:sp>
        <p:nvSpPr>
          <p:cNvPr id="116" name="Rounded Rectangle 115"/>
          <p:cNvSpPr/>
          <p:nvPr/>
        </p:nvSpPr>
        <p:spPr>
          <a:xfrm>
            <a:off x="852007" y="3992535"/>
            <a:ext cx="1077781" cy="407554"/>
          </a:xfrm>
          <a:prstGeom prst="roundRect">
            <a:avLst>
              <a:gd name="adj" fmla="val 26880"/>
            </a:avLst>
          </a:prstGeom>
          <a:solidFill>
            <a:srgbClr val="CCFFCC">
              <a:alpha val="78000"/>
            </a:srgb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ounded Rectangle 116"/>
          <p:cNvSpPr/>
          <p:nvPr/>
        </p:nvSpPr>
        <p:spPr>
          <a:xfrm>
            <a:off x="837866" y="4546682"/>
            <a:ext cx="1687732" cy="407554"/>
          </a:xfrm>
          <a:prstGeom prst="roundRect">
            <a:avLst>
              <a:gd name="adj" fmla="val 26880"/>
            </a:avLst>
          </a:prstGeom>
          <a:solidFill>
            <a:srgbClr val="CCFFCC">
              <a:alpha val="78000"/>
            </a:srgb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ounded Rectangle 117"/>
          <p:cNvSpPr/>
          <p:nvPr/>
        </p:nvSpPr>
        <p:spPr>
          <a:xfrm>
            <a:off x="835809" y="5157404"/>
            <a:ext cx="2283006" cy="407554"/>
          </a:xfrm>
          <a:prstGeom prst="roundRect">
            <a:avLst>
              <a:gd name="adj" fmla="val 26880"/>
            </a:avLst>
          </a:prstGeom>
          <a:solidFill>
            <a:srgbClr val="CCFFCC">
              <a:alpha val="78000"/>
            </a:srgb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ounded Rectangle 118"/>
          <p:cNvSpPr/>
          <p:nvPr/>
        </p:nvSpPr>
        <p:spPr>
          <a:xfrm>
            <a:off x="838465" y="5755022"/>
            <a:ext cx="2837918" cy="407554"/>
          </a:xfrm>
          <a:prstGeom prst="roundRect">
            <a:avLst>
              <a:gd name="adj" fmla="val 26880"/>
            </a:avLst>
          </a:prstGeom>
          <a:solidFill>
            <a:srgbClr val="CCFFCC">
              <a:alpha val="78000"/>
            </a:srgb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78" b="90667" l="10000" r="9244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14935" y="3995842"/>
            <a:ext cx="404247" cy="404247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78" b="90667" l="10000" r="9244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14378" y="4576564"/>
            <a:ext cx="404247" cy="404247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78" b="90667" l="10000" r="9244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93401" y="5160711"/>
            <a:ext cx="404247" cy="404247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78" b="90667" l="10000" r="9244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74259" y="5752838"/>
            <a:ext cx="404247" cy="40424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CFC1DE7-2E4E-6047-B661-28A7EC180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Evidence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14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6" grpId="0"/>
      <p:bldP spid="57" grpId="0"/>
      <p:bldP spid="61" grpId="0"/>
      <p:bldP spid="62" grpId="0"/>
      <p:bldP spid="63" grpId="0"/>
      <p:bldP spid="55" grpId="0" animBg="1"/>
      <p:bldP spid="116" grpId="0" animBg="1"/>
      <p:bldP spid="117" grpId="0" animBg="1"/>
      <p:bldP spid="118" grpId="0" animBg="1"/>
      <p:bldP spid="1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703291" y="5151588"/>
            <a:ext cx="990600" cy="365125"/>
          </a:xfrm>
        </p:spPr>
        <p:txBody>
          <a:bodyPr/>
          <a:lstStyle/>
          <a:p>
            <a:fld id="{52879864-58F7-E440-BAEE-A5FD1DF8B447}" type="slidenum">
              <a:rPr lang="en-US" smtClean="0"/>
              <a:t>9</a:t>
            </a:fld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1312670" y="2268500"/>
            <a:ext cx="1394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Hypothesis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003698" y="2268500"/>
            <a:ext cx="2272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P(“</a:t>
            </a:r>
            <a:r>
              <a:rPr lang="en-US" u="sng" dirty="0" err="1"/>
              <a:t>Right”|Hypothesis</a:t>
            </a:r>
            <a:r>
              <a:rPr lang="en-US" u="sng" dirty="0"/>
              <a:t>)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757792" y="2730372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5/6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757792" y="3348067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4/6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757792" y="3933352"/>
            <a:ext cx="595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3/6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757792" y="4512936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2/6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770811" y="5095053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1/6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676415" y="2268500"/>
            <a:ext cx="1678729" cy="3195885"/>
            <a:chOff x="6931978" y="2928469"/>
            <a:chExt cx="1678729" cy="3195885"/>
          </a:xfrm>
        </p:grpSpPr>
        <p:sp>
          <p:nvSpPr>
            <p:cNvPr id="64" name="TextBox 63"/>
            <p:cNvSpPr txBox="1"/>
            <p:nvPr/>
          </p:nvSpPr>
          <p:spPr>
            <a:xfrm>
              <a:off x="6931978" y="2928469"/>
              <a:ext cx="16787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u="sng" dirty="0"/>
                <a:t>Likelihood Ratio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690073" y="338494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690073" y="399253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690073" y="4584904"/>
              <a:ext cx="3289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7703092" y="515740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703092" y="575502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420108" y="2730372"/>
            <a:ext cx="3316456" cy="411408"/>
            <a:chOff x="2755976" y="5413108"/>
            <a:chExt cx="4180014" cy="518533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55976" y="5453524"/>
              <a:ext cx="4180014" cy="478117"/>
            </a:xfrm>
            <a:prstGeom prst="rect">
              <a:avLst/>
            </a:prstGeom>
            <a:ln w="76200" cap="sq" cmpd="sng">
              <a:solidFill>
                <a:schemeClr val="accent3">
                  <a:lumMod val="50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72" name="Straight Connector 71"/>
            <p:cNvCxnSpPr/>
            <p:nvPr/>
          </p:nvCxnSpPr>
          <p:spPr>
            <a:xfrm>
              <a:off x="3406590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412675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485887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6341033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5608927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/>
          <p:cNvGrpSpPr/>
          <p:nvPr/>
        </p:nvGrpSpPr>
        <p:grpSpPr>
          <a:xfrm>
            <a:off x="430337" y="3305991"/>
            <a:ext cx="3316456" cy="411408"/>
            <a:chOff x="2755976" y="5413108"/>
            <a:chExt cx="4180014" cy="518533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55976" y="5453524"/>
              <a:ext cx="4180014" cy="478117"/>
            </a:xfrm>
            <a:prstGeom prst="rect">
              <a:avLst/>
            </a:prstGeom>
            <a:ln w="76200" cap="sq" cmpd="sng">
              <a:solidFill>
                <a:schemeClr val="accent3">
                  <a:lumMod val="50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86" name="Straight Connector 85"/>
            <p:cNvCxnSpPr/>
            <p:nvPr/>
          </p:nvCxnSpPr>
          <p:spPr>
            <a:xfrm>
              <a:off x="3406590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412675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485887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6341033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5608927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/>
          <p:cNvGrpSpPr/>
          <p:nvPr/>
        </p:nvGrpSpPr>
        <p:grpSpPr>
          <a:xfrm>
            <a:off x="425625" y="3886713"/>
            <a:ext cx="3316456" cy="411408"/>
            <a:chOff x="2755976" y="5413108"/>
            <a:chExt cx="4180014" cy="518533"/>
          </a:xfrm>
        </p:grpSpPr>
        <p:pic>
          <p:nvPicPr>
            <p:cNvPr id="93" name="Picture 9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55976" y="5453524"/>
              <a:ext cx="4180014" cy="478117"/>
            </a:xfrm>
            <a:prstGeom prst="rect">
              <a:avLst/>
            </a:prstGeom>
            <a:ln w="76200" cap="sq" cmpd="sng">
              <a:solidFill>
                <a:schemeClr val="accent3">
                  <a:lumMod val="50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94" name="Straight Connector 93"/>
            <p:cNvCxnSpPr/>
            <p:nvPr/>
          </p:nvCxnSpPr>
          <p:spPr>
            <a:xfrm>
              <a:off x="3406590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412675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485887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6341033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5608927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Group 99"/>
          <p:cNvGrpSpPr/>
          <p:nvPr/>
        </p:nvGrpSpPr>
        <p:grpSpPr>
          <a:xfrm>
            <a:off x="426601" y="4470860"/>
            <a:ext cx="3316456" cy="411408"/>
            <a:chOff x="2755976" y="5413108"/>
            <a:chExt cx="4180014" cy="518533"/>
          </a:xfrm>
        </p:grpSpPr>
        <p:pic>
          <p:nvPicPr>
            <p:cNvPr id="101" name="Picture 10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55976" y="5453524"/>
              <a:ext cx="4180014" cy="478117"/>
            </a:xfrm>
            <a:prstGeom prst="rect">
              <a:avLst/>
            </a:prstGeom>
            <a:ln w="76200" cap="sq" cmpd="sng">
              <a:solidFill>
                <a:schemeClr val="accent3">
                  <a:lumMod val="50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102" name="Straight Connector 101"/>
            <p:cNvCxnSpPr/>
            <p:nvPr/>
          </p:nvCxnSpPr>
          <p:spPr>
            <a:xfrm>
              <a:off x="3406590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412675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485887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6341033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5608927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/>
          <p:cNvGrpSpPr/>
          <p:nvPr/>
        </p:nvGrpSpPr>
        <p:grpSpPr>
          <a:xfrm>
            <a:off x="423946" y="5062987"/>
            <a:ext cx="3316456" cy="411408"/>
            <a:chOff x="2755976" y="5413108"/>
            <a:chExt cx="4180014" cy="518533"/>
          </a:xfrm>
        </p:grpSpPr>
        <p:pic>
          <p:nvPicPr>
            <p:cNvPr id="109" name="Picture 10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55976" y="5453524"/>
              <a:ext cx="4180014" cy="478117"/>
            </a:xfrm>
            <a:prstGeom prst="rect">
              <a:avLst/>
            </a:prstGeom>
            <a:ln w="76200" cap="sq" cmpd="sng">
              <a:solidFill>
                <a:schemeClr val="accent3">
                  <a:lumMod val="50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110" name="Straight Connector 109"/>
            <p:cNvCxnSpPr/>
            <p:nvPr/>
          </p:nvCxnSpPr>
          <p:spPr>
            <a:xfrm>
              <a:off x="3406590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412675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485887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6341033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5608927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Rounded Rectangle 54"/>
          <p:cNvSpPr/>
          <p:nvPr/>
        </p:nvSpPr>
        <p:spPr>
          <a:xfrm>
            <a:off x="1010745" y="2757653"/>
            <a:ext cx="2736048" cy="407554"/>
          </a:xfrm>
          <a:prstGeom prst="roundRect">
            <a:avLst>
              <a:gd name="adj" fmla="val 26880"/>
            </a:avLst>
          </a:prstGeom>
          <a:solidFill>
            <a:srgbClr val="CCFFCC">
              <a:alpha val="78000"/>
            </a:srgb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78" b="90667" l="10000" r="9244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0407" y="2760254"/>
            <a:ext cx="404247" cy="404247"/>
          </a:xfrm>
          <a:prstGeom prst="rect">
            <a:avLst/>
          </a:prstGeom>
        </p:spPr>
      </p:pic>
      <p:sp>
        <p:nvSpPr>
          <p:cNvPr id="116" name="Rounded Rectangle 115"/>
          <p:cNvSpPr/>
          <p:nvPr/>
        </p:nvSpPr>
        <p:spPr>
          <a:xfrm>
            <a:off x="1539701" y="3332566"/>
            <a:ext cx="2196863" cy="407554"/>
          </a:xfrm>
          <a:prstGeom prst="roundRect">
            <a:avLst>
              <a:gd name="adj" fmla="val 26880"/>
            </a:avLst>
          </a:prstGeom>
          <a:solidFill>
            <a:srgbClr val="CCFFCC">
              <a:alpha val="78000"/>
            </a:srgb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ounded Rectangle 116"/>
          <p:cNvSpPr/>
          <p:nvPr/>
        </p:nvSpPr>
        <p:spPr>
          <a:xfrm>
            <a:off x="2118780" y="3886713"/>
            <a:ext cx="1687732" cy="407554"/>
          </a:xfrm>
          <a:prstGeom prst="roundRect">
            <a:avLst>
              <a:gd name="adj" fmla="val 26880"/>
            </a:avLst>
          </a:prstGeom>
          <a:solidFill>
            <a:srgbClr val="CCFFCC">
              <a:alpha val="78000"/>
            </a:srgb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ounded Rectangle 117"/>
          <p:cNvSpPr/>
          <p:nvPr/>
        </p:nvSpPr>
        <p:spPr>
          <a:xfrm>
            <a:off x="2674702" y="4525647"/>
            <a:ext cx="1082686" cy="379342"/>
          </a:xfrm>
          <a:prstGeom prst="roundRect">
            <a:avLst>
              <a:gd name="adj" fmla="val 50000"/>
            </a:avLst>
          </a:prstGeom>
          <a:solidFill>
            <a:srgbClr val="CCFFCC">
              <a:alpha val="78000"/>
            </a:srgb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ounded Rectangle 118"/>
          <p:cNvSpPr/>
          <p:nvPr/>
        </p:nvSpPr>
        <p:spPr>
          <a:xfrm>
            <a:off x="3351540" y="5079188"/>
            <a:ext cx="454971" cy="362960"/>
          </a:xfrm>
          <a:prstGeom prst="roundRect">
            <a:avLst>
              <a:gd name="adj" fmla="val 26880"/>
            </a:avLst>
          </a:prstGeom>
          <a:solidFill>
            <a:srgbClr val="CCFFCC">
              <a:alpha val="78000"/>
            </a:srgb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78" b="90667" l="10000" r="9244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3072" y="3335873"/>
            <a:ext cx="404247" cy="404247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78" b="90667" l="10000" r="9244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2515" y="3916595"/>
            <a:ext cx="404247" cy="404247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78" b="90667" l="10000" r="9244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1538" y="4500742"/>
            <a:ext cx="404247" cy="404247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78" b="90667" l="10000" r="9244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62396" y="5092869"/>
            <a:ext cx="404247" cy="404247"/>
          </a:xfrm>
          <a:prstGeom prst="rect">
            <a:avLst/>
          </a:prstGeom>
        </p:spPr>
      </p:pic>
      <p:sp>
        <p:nvSpPr>
          <p:cNvPr id="77" name="Title 5">
            <a:extLst>
              <a:ext uri="{FF2B5EF4-FFF2-40B4-BE49-F238E27FC236}">
                <a16:creationId xmlns:a16="http://schemas.microsoft.com/office/drawing/2014/main" id="{A51EC84D-4543-2945-8B29-5B6216133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Likelihood for “right” under different Hypotheses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1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6" grpId="0"/>
      <p:bldP spid="57" grpId="0"/>
      <p:bldP spid="61" grpId="0"/>
      <p:bldP spid="62" grpId="0"/>
      <p:bldP spid="63" grpId="0"/>
      <p:bldP spid="55" grpId="0" animBg="1"/>
      <p:bldP spid="116" grpId="0" animBg="1"/>
      <p:bldP spid="117" grpId="0" animBg="1"/>
      <p:bldP spid="118" grpId="0" animBg="1"/>
      <p:bldP spid="1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Revising Beliefs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9250" lvl="1" indent="-349250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Revised odds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likelihood </a:t>
            </a:r>
            <a:r>
              <a:rPr lang="en-US" dirty="0">
                <a:latin typeface="Calibri" panose="020F0502020204030204" pitchFamily="34" charset="0"/>
                <a:ea typeface="Zapf Dingbats"/>
                <a:cs typeface="Calibri" panose="020F0502020204030204" pitchFamily="34" charset="0"/>
                <a:sym typeface="Zapf Dingbats"/>
              </a:rPr>
              <a:t>✕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prior odds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15" name="Chart 14"/>
          <p:cNvGraphicFramePr/>
          <p:nvPr/>
        </p:nvGraphicFramePr>
        <p:xfrm>
          <a:off x="814297" y="2061884"/>
          <a:ext cx="6505388" cy="1169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2838156" y="5702640"/>
            <a:ext cx="4180014" cy="518533"/>
            <a:chOff x="2755976" y="5413108"/>
            <a:chExt cx="4180014" cy="518533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55976" y="5453524"/>
              <a:ext cx="4180014" cy="478117"/>
            </a:xfrm>
            <a:prstGeom prst="rect">
              <a:avLst/>
            </a:prstGeom>
            <a:ln w="76200" cap="sq" cmpd="sng">
              <a:solidFill>
                <a:schemeClr val="accent3">
                  <a:lumMod val="50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18" name="Straight Connector 17"/>
            <p:cNvCxnSpPr/>
            <p:nvPr/>
          </p:nvCxnSpPr>
          <p:spPr>
            <a:xfrm>
              <a:off x="3406590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412675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485887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6341033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608927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3" name="Chart 22"/>
          <p:cNvGraphicFramePr/>
          <p:nvPr/>
        </p:nvGraphicFramePr>
        <p:xfrm>
          <a:off x="814297" y="3231697"/>
          <a:ext cx="6505388" cy="1169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5" name="Chart 24"/>
          <p:cNvGraphicFramePr/>
          <p:nvPr/>
        </p:nvGraphicFramePr>
        <p:xfrm>
          <a:off x="821773" y="4446330"/>
          <a:ext cx="6505388" cy="1169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7" name="Cloud Callout 26"/>
          <p:cNvSpPr/>
          <p:nvPr/>
        </p:nvSpPr>
        <p:spPr>
          <a:xfrm>
            <a:off x="7232330" y="3884707"/>
            <a:ext cx="1759270" cy="1671672"/>
          </a:xfrm>
          <a:prstGeom prst="cloudCallout">
            <a:avLst>
              <a:gd name="adj1" fmla="val -76854"/>
              <a:gd name="adj2" fmla="val 24042"/>
            </a:avLst>
          </a:prstGeom>
          <a:solidFill>
            <a:schemeClr val="bg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more likely to be on the right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548274" y="2704584"/>
            <a:ext cx="389951" cy="1827276"/>
            <a:chOff x="1548274" y="2704584"/>
            <a:chExt cx="389951" cy="1827276"/>
          </a:xfrm>
        </p:grpSpPr>
        <p:sp>
          <p:nvSpPr>
            <p:cNvPr id="7" name="Rectangle 6"/>
            <p:cNvSpPr/>
            <p:nvPr/>
          </p:nvSpPr>
          <p:spPr>
            <a:xfrm>
              <a:off x="1548274" y="2704584"/>
              <a:ext cx="3642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latin typeface="Zapf Dingbats"/>
                  <a:ea typeface="Zapf Dingbats"/>
                  <a:cs typeface="Zapf Dingbats"/>
                  <a:sym typeface="Zapf Dingbats"/>
                </a:rPr>
                <a:t>✕</a:t>
              </a:r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548274" y="4070195"/>
              <a:ext cx="38995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=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781837" y="2208540"/>
            <a:ext cx="2444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:           :              :            :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A5707AE-BC24-43DF-BE18-19F7E38BF70D}"/>
              </a:ext>
            </a:extLst>
          </p:cNvPr>
          <p:cNvSpPr txBox="1"/>
          <p:nvPr/>
        </p:nvSpPr>
        <p:spPr>
          <a:xfrm>
            <a:off x="3744454" y="3896445"/>
            <a:ext cx="2444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:           :              :            :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094BA83-4996-45CC-8B0B-AC6406EB83C0}"/>
              </a:ext>
            </a:extLst>
          </p:cNvPr>
          <p:cNvSpPr txBox="1"/>
          <p:nvPr/>
        </p:nvSpPr>
        <p:spPr>
          <a:xfrm>
            <a:off x="3741577" y="5061014"/>
            <a:ext cx="2444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:           :              :            : </a:t>
            </a:r>
          </a:p>
        </p:txBody>
      </p:sp>
    </p:spTree>
    <p:extLst>
      <p:ext uri="{BB962C8B-B14F-4D97-AF65-F5344CB8AC3E}">
        <p14:creationId xmlns:p14="http://schemas.microsoft.com/office/powerpoint/2010/main" val="107869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Graphic spid="23" grpId="0">
        <p:bldAsOne/>
      </p:bldGraphic>
      <p:bldGraphic spid="25" grpId="0">
        <p:bldAsOne/>
      </p:bldGraphic>
      <p:bldP spid="27" grpId="0" animBg="1"/>
      <p:bldP spid="24" grpId="0"/>
      <p:bldP spid="26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Getting More Observations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Repeat getting observations and updating odds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7" name="Chart 6"/>
          <p:cNvGraphicFramePr/>
          <p:nvPr/>
        </p:nvGraphicFramePr>
        <p:xfrm>
          <a:off x="-239863" y="3665307"/>
          <a:ext cx="4704385" cy="845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-231116" y="2632510"/>
          <a:ext cx="4704385" cy="845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/>
          <p:cNvGraphicFramePr/>
          <p:nvPr/>
        </p:nvGraphicFramePr>
        <p:xfrm>
          <a:off x="-239863" y="4678342"/>
          <a:ext cx="4704385" cy="845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10"/>
          <p:cNvGraphicFramePr>
            <a:graphicFrameLocks noChangeAspect="1"/>
          </p:cNvGraphicFramePr>
          <p:nvPr/>
        </p:nvGraphicFramePr>
        <p:xfrm>
          <a:off x="4358166" y="3665307"/>
          <a:ext cx="4707607" cy="846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Chart 11"/>
          <p:cNvGraphicFramePr>
            <a:graphicFrameLocks noChangeAspect="1"/>
          </p:cNvGraphicFramePr>
          <p:nvPr/>
        </p:nvGraphicFramePr>
        <p:xfrm>
          <a:off x="4358166" y="4677762"/>
          <a:ext cx="4707607" cy="846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" name="Chart 12"/>
          <p:cNvGraphicFramePr/>
          <p:nvPr/>
        </p:nvGraphicFramePr>
        <p:xfrm>
          <a:off x="4358166" y="2632510"/>
          <a:ext cx="4704385" cy="845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683045" y="2126632"/>
            <a:ext cx="2109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update with “left”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33164" y="2126632"/>
            <a:ext cx="2944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update again with “right”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675118" y="2126632"/>
            <a:ext cx="17703" cy="3740474"/>
          </a:xfrm>
          <a:prstGeom prst="line">
            <a:avLst/>
          </a:prstGeom>
          <a:ln w="285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354299" y="3355459"/>
            <a:ext cx="389951" cy="1478026"/>
            <a:chOff x="1548274" y="2704584"/>
            <a:chExt cx="389951" cy="1478026"/>
          </a:xfrm>
        </p:grpSpPr>
        <p:sp>
          <p:nvSpPr>
            <p:cNvPr id="19" name="Rectangle 18"/>
            <p:cNvSpPr/>
            <p:nvPr/>
          </p:nvSpPr>
          <p:spPr>
            <a:xfrm>
              <a:off x="1548274" y="2704584"/>
              <a:ext cx="3642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latin typeface="Zapf Dingbats"/>
                  <a:ea typeface="Zapf Dingbats"/>
                  <a:cs typeface="Zapf Dingbats"/>
                  <a:sym typeface="Zapf Dingbats"/>
                </a:rPr>
                <a:t>✕</a:t>
              </a:r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548274" y="3720945"/>
              <a:ext cx="38995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=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021548" y="3286596"/>
            <a:ext cx="389951" cy="1478026"/>
            <a:chOff x="1548274" y="2704584"/>
            <a:chExt cx="389951" cy="1478026"/>
          </a:xfrm>
        </p:grpSpPr>
        <p:sp>
          <p:nvSpPr>
            <p:cNvPr id="22" name="Rectangle 21"/>
            <p:cNvSpPr/>
            <p:nvPr/>
          </p:nvSpPr>
          <p:spPr>
            <a:xfrm>
              <a:off x="1548274" y="2704584"/>
              <a:ext cx="3642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latin typeface="Zapf Dingbats"/>
                  <a:ea typeface="Zapf Dingbats"/>
                  <a:cs typeface="Zapf Dingbats"/>
                  <a:sym typeface="Zapf Dingbats"/>
                </a:rPr>
                <a:t>✕</a:t>
              </a:r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548274" y="3720945"/>
              <a:ext cx="38995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=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1929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8" grpId="0">
        <p:bldAsOne/>
      </p:bldGraphic>
      <p:bldGraphic spid="10" grpId="0">
        <p:bldAsOne/>
      </p:bldGraphic>
      <p:bldGraphic spid="11" grpId="0">
        <p:bldAsOne/>
      </p:bldGraphic>
      <p:bldGraphic spid="12" grpId="0">
        <p:bldAsOne/>
      </p:bldGraphic>
      <p:bldGraphic spid="13" grpId="0">
        <p:bldAsOne/>
      </p:bldGraphic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Calculating Probabilities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Calculate probabilities from odds by normalizing to sum to 1:</a:t>
            </a:r>
          </a:p>
          <a:p>
            <a:pPr marL="806450" lvl="1" indent="-457200"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Sum up the values</a:t>
            </a:r>
          </a:p>
          <a:p>
            <a:pPr marL="806450" lvl="1" indent="-457200">
              <a:buFont typeface="+mj-lt"/>
              <a:buAutoNum type="arabicParenR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Divide each value by the sum</a:t>
            </a: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We use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odds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because it makes calculations simpler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Don’t need to normalize after each update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12</a:t>
            </a:fld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2856627" y="2999585"/>
            <a:ext cx="4744114" cy="573677"/>
            <a:chOff x="2755976" y="5413108"/>
            <a:chExt cx="4180014" cy="518533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55976" y="5453524"/>
              <a:ext cx="4180014" cy="478117"/>
            </a:xfrm>
            <a:prstGeom prst="rect">
              <a:avLst/>
            </a:prstGeom>
            <a:ln w="76200" cap="sq" cmpd="sng">
              <a:solidFill>
                <a:schemeClr val="accent3">
                  <a:lumMod val="50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21" name="Straight Connector 20"/>
            <p:cNvCxnSpPr/>
            <p:nvPr/>
          </p:nvCxnSpPr>
          <p:spPr>
            <a:xfrm>
              <a:off x="3406590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412675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4858876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6355021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608927" y="5413108"/>
              <a:ext cx="0" cy="518533"/>
            </a:xfrm>
            <a:prstGeom prst="line">
              <a:avLst/>
            </a:prstGeom>
            <a:ln w="28575" cmpd="sng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666431" y="3905329"/>
          <a:ext cx="6028419" cy="736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278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0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0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01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0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01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6011">
                <a:tc>
                  <a:txBody>
                    <a:bodyPr/>
                    <a:lstStyle/>
                    <a:p>
                      <a:r>
                        <a:rPr lang="en-US" b="1" dirty="0"/>
                        <a:t>Odds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Probability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15.2%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23.8%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147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Bayes’ Guessing Game Demo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Replace the table with the number line between 1 and 100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Cue ball is the mystery number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Black ball is a random number between 1 and 100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13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956260" y="4061642"/>
            <a:ext cx="5323104" cy="846693"/>
            <a:chOff x="1240117" y="2451876"/>
            <a:chExt cx="6305177" cy="94184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/>
            <a:srcRect l="6525" t="74694" r="4662"/>
            <a:stretch/>
          </p:blipFill>
          <p:spPr>
            <a:xfrm>
              <a:off x="1240117" y="3136608"/>
              <a:ext cx="6305177" cy="25710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/>
            <a:srcRect l="7204" r="6688" b="29132"/>
            <a:stretch/>
          </p:blipFill>
          <p:spPr>
            <a:xfrm>
              <a:off x="1293037" y="2451876"/>
              <a:ext cx="6113218" cy="720014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818" y="3414894"/>
            <a:ext cx="5127827" cy="752715"/>
          </a:xfrm>
          <a:prstGeom prst="rect">
            <a:avLst/>
          </a:prstGeom>
          <a:ln w="76200" cap="sq" cmpd="sng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78" b="90667" l="10000" r="9244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98061" y="3547317"/>
            <a:ext cx="514325" cy="5143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509" b="94737" l="3620" r="99321">
                        <a14:foregroundMark x1="76018" y1="22588" x2="76018" y2="22588"/>
                        <a14:foregroundMark x1="81674" y1="31579" x2="81674" y2="31579"/>
                        <a14:foregroundMark x1="82579" y1="27851" x2="82579" y2="27851"/>
                        <a14:foregroundMark x1="80543" y1="23026" x2="80543" y2="23026"/>
                        <a14:foregroundMark x1="45701" y1="35965" x2="45701" y2="35965"/>
                        <a14:foregroundMark x1="48416" y1="40132" x2="48416" y2="40132"/>
                        <a14:foregroundMark x1="46154" y1="46053" x2="46154" y2="46053"/>
                        <a14:foregroundMark x1="38462" y1="37500" x2="38462" y2="3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76662" y="3611401"/>
            <a:ext cx="436419" cy="45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72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Topics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4" y="1514587"/>
            <a:ext cx="8042277" cy="4343400"/>
          </a:xfrm>
        </p:spPr>
        <p:txBody>
          <a:bodyPr>
            <a:no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Problem and Bayes’ original experiment</a:t>
            </a:r>
          </a:p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From effect to cause, more examples: 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Disease problem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Prosecutor's fallacy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Email spam filtering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Two children problem </a:t>
            </a:r>
          </a:p>
          <a:p>
            <a:r>
              <a:rPr lang="en-US" dirty="0"/>
              <a:t>Summary</a:t>
            </a:r>
          </a:p>
          <a:p>
            <a:r>
              <a:rPr lang="en-US" dirty="0"/>
              <a:t>Bayesian inference in estimation (optional)  </a:t>
            </a:r>
          </a:p>
          <a:p>
            <a:endParaRPr lang="en-US" dirty="0"/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624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Effect to Cause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Bayes mainly used intuition and geometry to show how to update the odds with new info</a:t>
            </a:r>
          </a:p>
          <a:p>
            <a:pPr marL="349250" lvl="1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By revising the probabilities, we can reason from the effect (observation) to the cause (hypothesis)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92103" y="5690001"/>
            <a:ext cx="990600" cy="365125"/>
          </a:xfrm>
        </p:spPr>
        <p:txBody>
          <a:bodyPr/>
          <a:lstStyle/>
          <a:p>
            <a:fld id="{52879864-58F7-E440-BAEE-A5FD1DF8B447}" type="slidenum">
              <a:rPr lang="en-US" smtClean="0"/>
              <a:t>15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3030682" y="4334731"/>
            <a:ext cx="2361984" cy="1557560"/>
            <a:chOff x="3136485" y="4920398"/>
            <a:chExt cx="2361984" cy="1557560"/>
          </a:xfrm>
        </p:grpSpPr>
        <p:sp>
          <p:nvSpPr>
            <p:cNvPr id="13" name="Freeform 12"/>
            <p:cNvSpPr/>
            <p:nvPr/>
          </p:nvSpPr>
          <p:spPr>
            <a:xfrm>
              <a:off x="4390479" y="5320703"/>
              <a:ext cx="1107990" cy="756948"/>
            </a:xfrm>
            <a:custGeom>
              <a:avLst/>
              <a:gdLst>
                <a:gd name="connsiteX0" fmla="*/ 0 w 1107990"/>
                <a:gd name="connsiteY0" fmla="*/ 0 h 756948"/>
                <a:gd name="connsiteX1" fmla="*/ 1107990 w 1107990"/>
                <a:gd name="connsiteY1" fmla="*/ 0 h 756948"/>
                <a:gd name="connsiteX2" fmla="*/ 1107990 w 1107990"/>
                <a:gd name="connsiteY2" fmla="*/ 756948 h 756948"/>
                <a:gd name="connsiteX3" fmla="*/ 0 w 1107990"/>
                <a:gd name="connsiteY3" fmla="*/ 756948 h 756948"/>
                <a:gd name="connsiteX4" fmla="*/ 0 w 1107990"/>
                <a:gd name="connsiteY4" fmla="*/ 0 h 756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7990" h="756948">
                  <a:moveTo>
                    <a:pt x="0" y="0"/>
                  </a:moveTo>
                  <a:lnTo>
                    <a:pt x="1107990" y="0"/>
                  </a:lnTo>
                  <a:lnTo>
                    <a:pt x="1107990" y="756948"/>
                  </a:lnTo>
                  <a:lnTo>
                    <a:pt x="0" y="75694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/>
                <a:t>Effect</a:t>
              </a:r>
            </a:p>
          </p:txBody>
        </p:sp>
        <p:sp>
          <p:nvSpPr>
            <p:cNvPr id="14" name="Circular Arrow 13"/>
            <p:cNvSpPr/>
            <p:nvPr/>
          </p:nvSpPr>
          <p:spPr>
            <a:xfrm>
              <a:off x="3546819" y="4920398"/>
              <a:ext cx="1557560" cy="1557560"/>
            </a:xfrm>
            <a:prstGeom prst="circularArrow">
              <a:avLst>
                <a:gd name="adj1" fmla="val 9477"/>
                <a:gd name="adj2" fmla="val 684396"/>
                <a:gd name="adj3" fmla="val 7853497"/>
                <a:gd name="adj4" fmla="val 2262107"/>
                <a:gd name="adj5" fmla="val 11056"/>
              </a:avLst>
            </a:prstGeom>
            <a:ln w="19050" cmpd="sng"/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001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136485" y="5320703"/>
              <a:ext cx="1140478" cy="756948"/>
            </a:xfrm>
            <a:custGeom>
              <a:avLst/>
              <a:gdLst>
                <a:gd name="connsiteX0" fmla="*/ 0 w 1140478"/>
                <a:gd name="connsiteY0" fmla="*/ 0 h 756948"/>
                <a:gd name="connsiteX1" fmla="*/ 1140478 w 1140478"/>
                <a:gd name="connsiteY1" fmla="*/ 0 h 756948"/>
                <a:gd name="connsiteX2" fmla="*/ 1140478 w 1140478"/>
                <a:gd name="connsiteY2" fmla="*/ 756948 h 756948"/>
                <a:gd name="connsiteX3" fmla="*/ 0 w 1140478"/>
                <a:gd name="connsiteY3" fmla="*/ 756948 h 756948"/>
                <a:gd name="connsiteX4" fmla="*/ 0 w 1140478"/>
                <a:gd name="connsiteY4" fmla="*/ 0 h 756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0478" h="756948">
                  <a:moveTo>
                    <a:pt x="0" y="0"/>
                  </a:moveTo>
                  <a:lnTo>
                    <a:pt x="1140478" y="0"/>
                  </a:lnTo>
                  <a:lnTo>
                    <a:pt x="1140478" y="756948"/>
                  </a:lnTo>
                  <a:lnTo>
                    <a:pt x="0" y="75694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/>
                <a:t>Cause</a:t>
              </a:r>
            </a:p>
          </p:txBody>
        </p:sp>
        <p:sp>
          <p:nvSpPr>
            <p:cNvPr id="16" name="Circular Arrow 15"/>
            <p:cNvSpPr/>
            <p:nvPr/>
          </p:nvSpPr>
          <p:spPr>
            <a:xfrm>
              <a:off x="3546819" y="4920398"/>
              <a:ext cx="1557560" cy="1557560"/>
            </a:xfrm>
            <a:prstGeom prst="circularArrow">
              <a:avLst>
                <a:gd name="adj1" fmla="val 9477"/>
                <a:gd name="adj2" fmla="val 684396"/>
                <a:gd name="adj3" fmla="val 18653497"/>
                <a:gd name="adj4" fmla="val 13062107"/>
                <a:gd name="adj5" fmla="val 11056"/>
              </a:avLst>
            </a:prstGeom>
            <a:solidFill>
              <a:schemeClr val="bg2"/>
            </a:solidFill>
            <a:ln w="19050" cmpd="sng">
              <a:solidFill>
                <a:srgbClr val="000000"/>
              </a:solidFill>
            </a:ln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001"/>
            </a:p>
          </p:txBody>
        </p:sp>
      </p:grpSp>
    </p:spTree>
    <p:extLst>
      <p:ext uri="{BB962C8B-B14F-4D97-AF65-F5344CB8AC3E}">
        <p14:creationId xmlns:p14="http://schemas.microsoft.com/office/powerpoint/2010/main" val="400072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Setup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>
                <a:latin typeface="Calibri" panose="020F0502020204030204" pitchFamily="34" charset="0"/>
                <a:cs typeface="Calibri" panose="020F0502020204030204" pitchFamily="34" charset="0"/>
              </a:rPr>
              <a:t>Hypothesis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H – what we are interested in knowing (i.e., the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cause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/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Prior probability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P(H), P(¬H)</a:t>
            </a:r>
          </a:p>
          <a:p>
            <a:pPr lvl="2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original belief of the hypothesis being true</a:t>
            </a:r>
          </a:p>
          <a:p>
            <a:r>
              <a:rPr lang="en-US" b="1" u="sng" dirty="0">
                <a:latin typeface="Calibri" panose="020F0502020204030204" pitchFamily="34" charset="0"/>
                <a:cs typeface="Calibri" panose="020F0502020204030204" pitchFamily="34" charset="0"/>
              </a:rPr>
              <a:t>Evidence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E – observations about the hypothesis (i.e., the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effect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/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Likelihood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P(E|H), P(E|¬H)</a:t>
            </a:r>
          </a:p>
          <a:p>
            <a:pPr lvl="2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probability of seeing the evidence when the hypothesis is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true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and when the hypothesis is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false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14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D</a:t>
            </a:r>
            <a:r>
              <a:rPr lang="en-US" altLang="zh-CN" dirty="0">
                <a:cs typeface="Calibri" panose="020F0502020204030204" pitchFamily="34" charset="0"/>
              </a:rPr>
              <a:t>isease</a:t>
            </a:r>
            <a:r>
              <a:rPr lang="en-US" dirty="0">
                <a:cs typeface="Calibri" panose="020F0502020204030204" pitchFamily="34" charset="0"/>
              </a:rPr>
              <a:t>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Hypothesis (cause)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 = “you have d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isease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Prior probability</a:t>
            </a:r>
          </a:p>
          <a:p>
            <a:pPr lvl="2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P(H) = 2%</a:t>
            </a:r>
          </a:p>
          <a:p>
            <a:pPr lvl="2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P(¬H) = 98%</a:t>
            </a:r>
          </a:p>
          <a:p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Evidence (effect)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 = “tested positive for d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isease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Likelihood (given hypothesis)</a:t>
            </a:r>
          </a:p>
          <a:p>
            <a:pPr lvl="2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P(E|H) = 100%</a:t>
            </a:r>
          </a:p>
          <a:p>
            <a:pPr lvl="2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P(E|¬H) = 8.2%</a:t>
            </a:r>
          </a:p>
          <a:p>
            <a:pPr lvl="2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17</a:t>
            </a:fld>
            <a:endParaRPr lang="en-US"/>
          </a:p>
        </p:txBody>
      </p:sp>
      <p:sp>
        <p:nvSpPr>
          <p:cNvPr id="8" name="Rectangular Callout 7"/>
          <p:cNvSpPr/>
          <p:nvPr/>
        </p:nvSpPr>
        <p:spPr>
          <a:xfrm>
            <a:off x="4308300" y="2698749"/>
            <a:ext cx="1967034" cy="467517"/>
          </a:xfrm>
          <a:prstGeom prst="wedgeRectCallout">
            <a:avLst>
              <a:gd name="adj1" fmla="val -114467"/>
              <a:gd name="adj2" fmla="val 27790"/>
            </a:avLst>
          </a:prstGeom>
          <a:solidFill>
            <a:schemeClr val="bg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incidence rate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4856878" y="5093906"/>
            <a:ext cx="1967034" cy="618384"/>
          </a:xfrm>
          <a:prstGeom prst="wedgeRectCallout">
            <a:avLst>
              <a:gd name="adj1" fmla="val -112813"/>
              <a:gd name="adj2" fmla="val -14557"/>
            </a:avLst>
          </a:prstGeom>
          <a:solidFill>
            <a:schemeClr val="bg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sensitivity (true positive rate)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4856878" y="5896497"/>
            <a:ext cx="1967034" cy="618384"/>
          </a:xfrm>
          <a:prstGeom prst="wedgeRectCallout">
            <a:avLst>
              <a:gd name="adj1" fmla="val -108000"/>
              <a:gd name="adj2" fmla="val -73657"/>
            </a:avLst>
          </a:prstGeom>
          <a:solidFill>
            <a:schemeClr val="bg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false positive rate</a:t>
            </a:r>
          </a:p>
        </p:txBody>
      </p:sp>
      <p:sp>
        <p:nvSpPr>
          <p:cNvPr id="11" name="Rectangular Callout 10"/>
          <p:cNvSpPr/>
          <p:nvPr/>
        </p:nvSpPr>
        <p:spPr>
          <a:xfrm>
            <a:off x="4308299" y="3296212"/>
            <a:ext cx="2867665" cy="618384"/>
          </a:xfrm>
          <a:prstGeom prst="wedgeRectCallout">
            <a:avLst>
              <a:gd name="adj1" fmla="val -84264"/>
              <a:gd name="adj2" fmla="val -28471"/>
            </a:avLst>
          </a:prstGeom>
          <a:solidFill>
            <a:schemeClr val="bg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not H: “you don’t have d</a:t>
            </a:r>
            <a:r>
              <a:rPr lang="en-US" altLang="zh-CN" sz="1600" dirty="0">
                <a:solidFill>
                  <a:srgbClr val="000000"/>
                </a:solidFill>
              </a:rPr>
              <a:t>isease</a:t>
            </a:r>
            <a:r>
              <a:rPr lang="en-US" sz="1600" dirty="0">
                <a:solidFill>
                  <a:srgbClr val="000000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3329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4" y="1600201"/>
            <a:ext cx="8210729" cy="434340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Model how the effect is generated from the cause: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Hypothesis: P(H)   </a:t>
            </a:r>
          </a:p>
          <a:p>
            <a:pPr lvl="2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Prior probability of H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Likelihood: P(E|H), P(E|¬H)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P(EH) = P(E|H)P(H)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Given the evidence (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effect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 E, we can reason about the cause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the effect, i.e., computing:            </a:t>
            </a:r>
          </a:p>
          <a:p>
            <a:pPr marL="349250" lvl="1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P(H|E)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It is called the </a:t>
            </a:r>
            <a:r>
              <a:rPr lang="en-US" b="1" u="sng" dirty="0">
                <a:latin typeface="Calibri" panose="020F0502020204030204" pitchFamily="34" charset="0"/>
                <a:cs typeface="Calibri" panose="020F0502020204030204" pitchFamily="34" charset="0"/>
              </a:rPr>
              <a:t>posterior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probability of hypothesis 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18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4B6939F-008B-F346-A8A1-ED57EDCAB2DD}"/>
              </a:ext>
            </a:extLst>
          </p:cNvPr>
          <p:cNvSpPr txBox="1">
            <a:spLocks/>
          </p:cNvSpPr>
          <p:nvPr/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cs typeface="Calibri" panose="020F0502020204030204" pitchFamily="34" charset="0"/>
              </a:rPr>
              <a:t>From Effect to Cause</a:t>
            </a:r>
          </a:p>
        </p:txBody>
      </p:sp>
    </p:spTree>
    <p:extLst>
      <p:ext uri="{BB962C8B-B14F-4D97-AF65-F5344CB8AC3E}">
        <p14:creationId xmlns:p14="http://schemas.microsoft.com/office/powerpoint/2010/main" val="236830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862" y="1449780"/>
            <a:ext cx="8201252" cy="5048991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Probability of the hypothesis given the evidence:</a:t>
            </a:r>
          </a:p>
          <a:p>
            <a:pPr marL="349250" lvl="1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            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              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P(H|E) =[P(H)*P(E|H)]/P(E) 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Note that P(HE)=P(H)P(E|H)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denominator is for normalizing the posterior probability to sum to 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P(E) = P(E|H)P(H) + P(E|¬H)P(¬H)</a:t>
            </a:r>
          </a:p>
          <a:p>
            <a:pPr lvl="2"/>
            <a:r>
              <a:rPr lang="en-US" i="1" dirty="0" err="1">
                <a:latin typeface="Calibri" panose="020F0502020204030204" pitchFamily="34" charset="0"/>
                <a:cs typeface="Calibri" panose="020F0502020204030204" pitchFamily="34" charset="0"/>
              </a:rPr>
              <a:t>Pf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P(E|H)P(H) + P(E|¬H)P(¬H)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P(EH)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P(E¬H)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P(E)</a:t>
            </a:r>
          </a:p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osterior is proportional to likelihood multiplied by prior</a:t>
            </a:r>
          </a:p>
          <a:p>
            <a:pPr marL="349250" lvl="1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             P(H|E)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= P(E|H)*P(H)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P(E)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∝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P(E|H)*P(H)</a:t>
            </a:r>
          </a:p>
          <a:p>
            <a:pPr marL="349250" lvl="1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P(¬H|E)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P(E|¬H)*P(¬H)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P(E)</a:t>
            </a:r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∝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P(E|¬H)*P(¬H)</a:t>
            </a:r>
          </a:p>
          <a:p>
            <a:pPr marL="349250" lvl="1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P(H|E)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P(¬H|E)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P(E|H)*P(H)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P(E|¬H)*P(¬H)</a:t>
            </a:r>
          </a:p>
          <a:p>
            <a:pPr marL="349250" lvl="1" indent="0">
              <a:buNone/>
            </a:pPr>
            <a:endParaRPr 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9250" lvl="1" indent="0">
              <a:buNone/>
            </a:pPr>
            <a:endParaRPr 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9250" lvl="1" indent="0">
              <a:buNone/>
            </a:pPr>
            <a:endParaRPr 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19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45E2DD3-9DA3-414C-9134-D21955511E96}"/>
              </a:ext>
            </a:extLst>
          </p:cNvPr>
          <p:cNvSpPr txBox="1">
            <a:spLocks/>
          </p:cNvSpPr>
          <p:nvPr/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cs typeface="Calibri" panose="020F0502020204030204" pitchFamily="34" charset="0"/>
              </a:rPr>
              <a:t>Bayes’ Formula (Bayes’ rule) </a:t>
            </a:r>
          </a:p>
        </p:txBody>
      </p:sp>
    </p:spTree>
    <p:extLst>
      <p:ext uri="{BB962C8B-B14F-4D97-AF65-F5344CB8AC3E}">
        <p14:creationId xmlns:p14="http://schemas.microsoft.com/office/powerpoint/2010/main" val="289504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ular Callout 7"/>
              <p:cNvSpPr/>
              <p:nvPr/>
            </p:nvSpPr>
            <p:spPr>
              <a:xfrm>
                <a:off x="-216647" y="5706776"/>
                <a:ext cx="3667975" cy="596043"/>
              </a:xfrm>
              <a:prstGeom prst="wedgeRectCallout">
                <a:avLst>
                  <a:gd name="adj1" fmla="val 18113"/>
                  <a:gd name="adj2" fmla="val -155865"/>
                </a:avLst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(¬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ular Callout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16647" y="5706776"/>
                <a:ext cx="3667975" cy="596043"/>
              </a:xfrm>
              <a:prstGeom prst="wedgeRectCallout">
                <a:avLst>
                  <a:gd name="adj1" fmla="val 18113"/>
                  <a:gd name="adj2" fmla="val -155865"/>
                </a:avLst>
              </a:prstGeom>
              <a:blipFill>
                <a:blip r:embed="rId2"/>
                <a:stretch>
                  <a:fillRect/>
                </a:stretch>
              </a:blipFill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Bayes Odds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970" y="1343338"/>
            <a:ext cx="8042276" cy="4343400"/>
          </a:xfrm>
          <a:noFill/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Equivalently, we can look at the odds between the hypothesis being true or false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This is the form used in Bayes’ cue ball experiment</a:t>
            </a:r>
          </a:p>
          <a:p>
            <a:pPr>
              <a:spcBef>
                <a:spcPts val="2600"/>
              </a:spcBef>
              <a:spcAft>
                <a:spcPts val="1800"/>
              </a:spcAft>
            </a:pP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Prior odds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            P(H):P(¬H)</a:t>
            </a:r>
          </a:p>
          <a:p>
            <a:pPr>
              <a:spcBef>
                <a:spcPts val="2600"/>
              </a:spcBef>
              <a:spcAft>
                <a:spcPts val="2400"/>
              </a:spcAft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Likelihood ratio  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P(E|H):P(E|¬H)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Posterior odds = likelihood ratio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sym typeface="Zapf Dingbats"/>
              </a:rPr>
              <a:t>X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prior odds 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P(E|H)P(H) : P(E|¬H)P(¬H)</a:t>
            </a: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20</a:t>
            </a:fld>
            <a:endParaRPr lang="en-US"/>
          </a:p>
        </p:txBody>
      </p:sp>
      <p:sp>
        <p:nvSpPr>
          <p:cNvPr id="53" name="Rectangular Callout 52"/>
          <p:cNvSpPr/>
          <p:nvPr/>
        </p:nvSpPr>
        <p:spPr>
          <a:xfrm>
            <a:off x="5435281" y="3772301"/>
            <a:ext cx="3156270" cy="866776"/>
          </a:xfrm>
          <a:prstGeom prst="wedgeRectCallout">
            <a:avLst>
              <a:gd name="adj1" fmla="val -62257"/>
              <a:gd name="adj2" fmla="val -19263"/>
            </a:avLst>
          </a:prstGeom>
          <a:solidFill>
            <a:schemeClr val="bg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“ratio of observing E when the hypothesis is true vs. when false”</a:t>
            </a:r>
          </a:p>
        </p:txBody>
      </p:sp>
      <p:sp>
        <p:nvSpPr>
          <p:cNvPr id="54" name="Rectangular Callout 53"/>
          <p:cNvSpPr/>
          <p:nvPr/>
        </p:nvSpPr>
        <p:spPr>
          <a:xfrm>
            <a:off x="5757863" y="2595432"/>
            <a:ext cx="2681381" cy="972092"/>
          </a:xfrm>
          <a:prstGeom prst="wedgeRectCallout">
            <a:avLst>
              <a:gd name="adj1" fmla="val -72497"/>
              <a:gd name="adj2" fmla="val -4015"/>
            </a:avLst>
          </a:prstGeom>
          <a:solidFill>
            <a:schemeClr val="bg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“the odds </a:t>
            </a:r>
            <a:r>
              <a:rPr lang="en-US">
                <a:solidFill>
                  <a:srgbClr val="000000"/>
                </a:solidFill>
              </a:rPr>
              <a:t>that the </a:t>
            </a:r>
            <a:r>
              <a:rPr lang="en-US" dirty="0">
                <a:solidFill>
                  <a:srgbClr val="000000"/>
                </a:solidFill>
              </a:rPr>
              <a:t>hypothesis is true to begin with”</a:t>
            </a:r>
          </a:p>
        </p:txBody>
      </p:sp>
      <p:sp>
        <p:nvSpPr>
          <p:cNvPr id="55" name="Rectangular Callout 54"/>
          <p:cNvSpPr/>
          <p:nvPr/>
        </p:nvSpPr>
        <p:spPr>
          <a:xfrm>
            <a:off x="4971406" y="5686738"/>
            <a:ext cx="3667975" cy="694175"/>
          </a:xfrm>
          <a:prstGeom prst="wedgeRectCallout">
            <a:avLst>
              <a:gd name="adj1" fmla="val -82199"/>
              <a:gd name="adj2" fmla="val -61412"/>
            </a:avLst>
          </a:prstGeom>
          <a:solidFill>
            <a:schemeClr val="bg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“the odds that the hypothesis is true after observing E”</a:t>
            </a:r>
          </a:p>
        </p:txBody>
      </p:sp>
    </p:spTree>
    <p:extLst>
      <p:ext uri="{BB962C8B-B14F-4D97-AF65-F5344CB8AC3E}">
        <p14:creationId xmlns:p14="http://schemas.microsoft.com/office/powerpoint/2010/main" val="1159521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3" grpId="0" animBg="1"/>
      <p:bldP spid="54" grpId="0" animBg="1"/>
      <p:bldP spid="5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is the probability that you have d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isease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given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that you tested positive?</a:t>
            </a:r>
          </a:p>
          <a:p>
            <a:pPr lvl="1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Hypothesis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 H = “you have d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isease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</a:p>
          <a:p>
            <a:pPr lvl="2">
              <a:spcAft>
                <a:spcPts val="600"/>
              </a:spcAft>
            </a:pP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Prior odds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P(H):P(¬H) = 2:98 = 1:49</a:t>
            </a:r>
          </a:p>
          <a:p>
            <a:pPr lvl="1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Evidence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 E = “tested positive for d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isease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</a:p>
          <a:p>
            <a:pPr lvl="2">
              <a:spcAft>
                <a:spcPts val="600"/>
              </a:spcAft>
            </a:pP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Likelihood ratio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P(E|H):P(E|¬H) = 100:8.2</a:t>
            </a:r>
          </a:p>
          <a:p>
            <a:pPr lvl="1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Posterior odds of H</a:t>
            </a:r>
          </a:p>
          <a:p>
            <a:pPr lvl="2"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(100X1) : (8.2X49) = 1:4</a:t>
            </a:r>
          </a:p>
          <a:p>
            <a:pPr lvl="1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Posterior Probability of H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P(H|E) = 20%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P(¬H|E) = 80%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21</a:t>
            </a:fld>
            <a:endParaRPr lang="en-US"/>
          </a:p>
        </p:txBody>
      </p:sp>
      <p:sp>
        <p:nvSpPr>
          <p:cNvPr id="57" name="Rectangular Callout 56"/>
          <p:cNvSpPr/>
          <p:nvPr/>
        </p:nvSpPr>
        <p:spPr>
          <a:xfrm>
            <a:off x="6935278" y="3725863"/>
            <a:ext cx="1682750" cy="1460500"/>
          </a:xfrm>
          <a:prstGeom prst="wedgeRectCallout">
            <a:avLst>
              <a:gd name="adj1" fmla="val -116558"/>
              <a:gd name="adj2" fmla="val -38399"/>
            </a:avLst>
          </a:prstGeom>
          <a:solidFill>
            <a:schemeClr val="bg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“ratio to test positive when you have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altLang="zh-CN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isease</a:t>
            </a:r>
            <a:r>
              <a:rPr lang="en-US" dirty="0">
                <a:solidFill>
                  <a:schemeClr val="tx1"/>
                </a:solidFill>
              </a:rPr>
              <a:t> vs when not”</a:t>
            </a:r>
          </a:p>
        </p:txBody>
      </p:sp>
      <p:sp>
        <p:nvSpPr>
          <p:cNvPr id="58" name="Rectangular Callout 57"/>
          <p:cNvSpPr/>
          <p:nvPr/>
        </p:nvSpPr>
        <p:spPr>
          <a:xfrm>
            <a:off x="6322469" y="2118326"/>
            <a:ext cx="1769277" cy="1045753"/>
          </a:xfrm>
          <a:prstGeom prst="wedgeRectCallout">
            <a:avLst>
              <a:gd name="adj1" fmla="val -104147"/>
              <a:gd name="adj2" fmla="val 39257"/>
            </a:avLst>
          </a:prstGeom>
          <a:solidFill>
            <a:schemeClr val="bg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“odds to have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altLang="zh-CN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isease</a:t>
            </a:r>
            <a:r>
              <a:rPr lang="en-US" dirty="0">
                <a:solidFill>
                  <a:schemeClr val="tx1"/>
                </a:solidFill>
              </a:rPr>
              <a:t>”</a:t>
            </a:r>
          </a:p>
        </p:txBody>
      </p:sp>
      <p:sp>
        <p:nvSpPr>
          <p:cNvPr id="59" name="Rectangular Callout 58"/>
          <p:cNvSpPr/>
          <p:nvPr/>
        </p:nvSpPr>
        <p:spPr>
          <a:xfrm>
            <a:off x="4589986" y="4429125"/>
            <a:ext cx="1957702" cy="1514476"/>
          </a:xfrm>
          <a:prstGeom prst="wedgeRectCallout">
            <a:avLst>
              <a:gd name="adj1" fmla="val -67306"/>
              <a:gd name="adj2" fmla="val -23684"/>
            </a:avLst>
          </a:prstGeom>
          <a:solidFill>
            <a:schemeClr val="bg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“odds to have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altLang="zh-CN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isease</a:t>
            </a:r>
            <a:r>
              <a:rPr lang="en-US" dirty="0">
                <a:solidFill>
                  <a:schemeClr val="tx1"/>
                </a:solidFill>
              </a:rPr>
              <a:t> given tested positive”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Disease Problem</a:t>
            </a:r>
          </a:p>
        </p:txBody>
      </p:sp>
    </p:spTree>
    <p:extLst>
      <p:ext uri="{BB962C8B-B14F-4D97-AF65-F5344CB8AC3E}">
        <p14:creationId xmlns:p14="http://schemas.microsoft.com/office/powerpoint/2010/main" val="2206075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5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Medical 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Diagnose diseases from observed symptoms</a:t>
            </a:r>
          </a:p>
          <a:p>
            <a:pPr lvl="1"/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Hypotheses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 presence/absence of various diseases</a:t>
            </a:r>
          </a:p>
          <a:p>
            <a:pPr lvl="1"/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u="sng" baseline="0" dirty="0">
                <a:latin typeface="Calibri" panose="020F0502020204030204" pitchFamily="34" charset="0"/>
                <a:cs typeface="Calibri" panose="020F0502020204030204" pitchFamily="34" charset="0"/>
              </a:rPr>
              <a:t>vidence</a:t>
            </a:r>
            <a:r>
              <a:rPr lang="en-US" baseline="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symptoms observed</a:t>
            </a:r>
          </a:p>
          <a:p>
            <a:r>
              <a:rPr lang="en-US" b="1" baseline="0" dirty="0">
                <a:latin typeface="Calibri" panose="020F0502020204030204" pitchFamily="34" charset="0"/>
                <a:cs typeface="Calibri" panose="020F0502020204030204" pitchFamily="34" charset="0"/>
              </a:rPr>
              <a:t>Real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example:</a:t>
            </a:r>
          </a:p>
          <a:p>
            <a:pPr lvl="1"/>
            <a:r>
              <a:rPr lang="en-US" b="1" baseline="0" dirty="0">
                <a:latin typeface="Calibri" panose="020F0502020204030204" pitchFamily="34" charset="0"/>
                <a:cs typeface="Calibri" panose="020F0502020204030204" pitchFamily="34" charset="0"/>
              </a:rPr>
              <a:t>QMR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(Quick Medical Reference)</a:t>
            </a:r>
          </a:p>
          <a:p>
            <a:pPr lvl="2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Medical knowledge base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built by medical experts</a:t>
            </a:r>
          </a:p>
          <a:p>
            <a:pPr lvl="3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600 diseases, 4000 symptoms</a:t>
            </a:r>
          </a:p>
          <a:p>
            <a:pPr lvl="2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Served as a diagnostic 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consultant for doctors/interns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3657"/>
          <a:stretch/>
        </p:blipFill>
        <p:spPr>
          <a:xfrm>
            <a:off x="5478508" y="3365892"/>
            <a:ext cx="3671234" cy="279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36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54975" cy="1336956"/>
          </a:xfrm>
        </p:spPr>
        <p:txBody>
          <a:bodyPr/>
          <a:lstStyle/>
          <a:p>
            <a:r>
              <a:rPr lang="en-US" u="none" kern="1200" baseline="0" dirty="0">
                <a:solidFill>
                  <a:schemeClr val="accent1"/>
                </a:solidFill>
                <a:ea typeface="+mj-ea"/>
                <a:cs typeface="Calibri" panose="020F0502020204030204" pitchFamily="34" charset="0"/>
              </a:rPr>
              <a:t>Prosecutor’s Fallacy</a:t>
            </a:r>
            <a:endParaRPr lang="en-US" dirty="0"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4" y="1600200"/>
            <a:ext cx="5895975" cy="4675467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probabilities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P(E|H)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P(H|E)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are often confused with each other</a:t>
            </a:r>
          </a:p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Example: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DNA was found at the crime scene, and it matched Alice in a DNA database</a:t>
            </a:r>
          </a:p>
          <a:p>
            <a:pPr lvl="2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chance of an accidental match is 1 in a million       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prosecutor suggests that there is a 1 in a million chance that Alice is innocent</a:t>
            </a:r>
          </a:p>
          <a:p>
            <a:pPr lvl="2"/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Why is this wrong?</a:t>
            </a: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579" y="4662861"/>
            <a:ext cx="1282983" cy="19779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5389" y="1950924"/>
            <a:ext cx="2193117" cy="260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95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6774873" cy="4675467"/>
          </a:xfrm>
        </p:spPr>
        <p:txBody>
          <a:bodyPr/>
          <a:lstStyle/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chance of an accidental match is 1 in a million: </a:t>
            </a:r>
          </a:p>
          <a:p>
            <a:pPr marL="349250" lvl="1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    </a:t>
            </a:r>
          </a:p>
          <a:p>
            <a:pPr marL="349250" lvl="1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   P(Found DNA matches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Alice|Alice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is innocent)</a:t>
            </a:r>
          </a:p>
          <a:p>
            <a:pPr marL="349250" lvl="1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   = 1/10^6     </a:t>
            </a:r>
          </a:p>
          <a:p>
            <a:pPr marL="349250" lvl="1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9250" lvl="1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   Prosecutor uses the above probability. It is wrong. </a:t>
            </a:r>
          </a:p>
          <a:p>
            <a:pPr marL="349250" lvl="1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  <a:p>
            <a:pPr marL="349250" lvl="1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   He should use: </a:t>
            </a:r>
          </a:p>
          <a:p>
            <a:pPr marL="349250" lvl="1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   P(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Guilty|Found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DNA matches Alice) = P(G|M)   or</a:t>
            </a:r>
          </a:p>
          <a:p>
            <a:pPr marL="349250" lvl="1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   P(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Innocent|Found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DNA matches Alice) = P(I|M)</a:t>
            </a:r>
          </a:p>
          <a:p>
            <a:pPr marL="349250" lvl="1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9250" lvl="1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579" y="4662861"/>
            <a:ext cx="1282983" cy="19779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5389" y="1950924"/>
            <a:ext cx="2193117" cy="260081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33ACD1B-E3BB-4F43-8A5A-E39073950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4" y="107576"/>
            <a:ext cx="8054975" cy="1336956"/>
          </a:xfrm>
        </p:spPr>
        <p:txBody>
          <a:bodyPr/>
          <a:lstStyle/>
          <a:p>
            <a:r>
              <a:rPr lang="en-US" u="none" kern="1200" baseline="0" dirty="0">
                <a:solidFill>
                  <a:schemeClr val="accent1"/>
                </a:solidFill>
                <a:ea typeface="+mj-ea"/>
                <a:cs typeface="Calibri" panose="020F0502020204030204" pitchFamily="34" charset="0"/>
              </a:rPr>
              <a:t>Prosecutor’s Fallacy</a:t>
            </a:r>
            <a:endParaRPr lang="en-US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79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74" y="1478244"/>
            <a:ext cx="8594726" cy="4797424"/>
          </a:xfrm>
        </p:spPr>
        <p:txBody>
          <a:bodyPr/>
          <a:lstStyle/>
          <a:p>
            <a:r>
              <a:rPr lang="en-US" dirty="0"/>
              <a:t>Posterior Odds: </a:t>
            </a:r>
          </a:p>
          <a:p>
            <a:pPr lvl="1"/>
            <a:r>
              <a:rPr lang="en-US" dirty="0"/>
              <a:t>P(G|M):P(I|M) =  P(G)*P(M|G) : P(I) * P(M|I)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P(M|G) = 100%, P(M|I) = 1/10^6. If P(G) is very small, e.g.,  P(G) = 1/10^8, </a:t>
            </a:r>
            <a:r>
              <a:rPr lang="en-US" dirty="0"/>
              <a:t>P(G|M):P(I|M) = 1:100</a:t>
            </a:r>
            <a:r>
              <a:rPr lang="en-US" dirty="0">
                <a:sym typeface="Wingdings" panose="05000000000000000000" pitchFamily="2" charset="2"/>
              </a:rPr>
              <a:t> P(G|M) = 1/101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DNA evidence is not strong enough to suggest guilty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Prosecutor’s Fallacy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is to use P(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Evidence|Innocent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 instead of P(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Innocent|Evidence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 when making arguments about innocence</a:t>
            </a:r>
          </a:p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We should use P(H|E) instead of P(E|H) when arguing about H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25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60DC710-857B-B848-9E2B-6B503D215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4" y="107576"/>
            <a:ext cx="8054975" cy="1336956"/>
          </a:xfrm>
        </p:spPr>
        <p:txBody>
          <a:bodyPr/>
          <a:lstStyle/>
          <a:p>
            <a:r>
              <a:rPr lang="en-US" u="none" kern="1200" baseline="0" dirty="0">
                <a:solidFill>
                  <a:schemeClr val="accent1"/>
                </a:solidFill>
                <a:ea typeface="+mj-ea"/>
                <a:cs typeface="Calibri" panose="020F0502020204030204" pitchFamily="34" charset="0"/>
              </a:rPr>
              <a:t>Prosecutor’s Fallacy</a:t>
            </a:r>
            <a:endParaRPr lang="en-US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11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6758391" cy="1336956"/>
          </a:xfrm>
        </p:spPr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Email Spam Filtering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3" y="1420593"/>
            <a:ext cx="8512664" cy="434340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Bayes’ rule can be used for email spam filtering</a:t>
            </a:r>
          </a:p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Hypothesis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 “this email is spam”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Prior odds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 P(spam):P(¬spam) = 4:1</a:t>
            </a:r>
          </a:p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Evidence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 occurrence of various words in the email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Probability of word occurring in spam and normal email</a:t>
            </a:r>
          </a:p>
          <a:p>
            <a:pPr lvl="2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3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26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6530957"/>
              </p:ext>
            </p:extLst>
          </p:nvPr>
        </p:nvGraphicFramePr>
        <p:xfrm>
          <a:off x="1732407" y="4407892"/>
          <a:ext cx="4509444" cy="16764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870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8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42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334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P(</a:t>
                      </a:r>
                      <a:r>
                        <a:rPr lang="en-US" sz="1600" dirty="0" err="1"/>
                        <a:t>word|spam</a:t>
                      </a:r>
                      <a:r>
                        <a:rPr lang="en-US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P(word|¬spam)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7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$$$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CS2402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ctangular Callout 6"/>
          <p:cNvSpPr/>
          <p:nvPr/>
        </p:nvSpPr>
        <p:spPr>
          <a:xfrm>
            <a:off x="6523409" y="4405703"/>
            <a:ext cx="1612610" cy="764092"/>
          </a:xfrm>
          <a:prstGeom prst="wedgeRectCallout">
            <a:avLst>
              <a:gd name="adj1" fmla="val -195150"/>
              <a:gd name="adj2" fmla="val 59294"/>
            </a:avLst>
          </a:prstGeom>
          <a:solidFill>
            <a:schemeClr val="bg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50% of spam emails contain word “Nigeria”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6523409" y="5292937"/>
            <a:ext cx="1612610" cy="791617"/>
          </a:xfrm>
          <a:prstGeom prst="wedgeRectCallout">
            <a:avLst>
              <a:gd name="adj1" fmla="val -97200"/>
              <a:gd name="adj2" fmla="val -54583"/>
            </a:avLst>
          </a:prstGeom>
          <a:solidFill>
            <a:schemeClr val="bg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10% of normal emails contain word “Nigeria”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6844347" y="1909082"/>
            <a:ext cx="2217590" cy="1275141"/>
          </a:xfrm>
          <a:prstGeom prst="cloudCallout">
            <a:avLst>
              <a:gd name="adj1" fmla="val -68382"/>
              <a:gd name="adj2" fmla="val 17190"/>
            </a:avLst>
          </a:prstGeom>
          <a:solidFill>
            <a:schemeClr val="bg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If no prior beliefs, could also use 1:1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1809" y="0"/>
            <a:ext cx="1783528" cy="151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529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6172567" cy="1336956"/>
          </a:xfrm>
        </p:spPr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Probability of Spam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Calculate posterior odds that email is 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spam given the observed words</a:t>
            </a:r>
          </a:p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Example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“Attention sir, I need help to transfer $$$ out of Nigeria…” </a:t>
            </a: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9250" lvl="1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2400"/>
              </a:spcBef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0"/>
              </a:spcBef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spam|Evidence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):P(</a:t>
            </a:r>
            <a:r>
              <a:rPr lang="en-US" sz="2400" dirty="0"/>
              <a:t>¬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spam|Evidence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 = 0.36:0.01</a:t>
            </a:r>
          </a:p>
          <a:p>
            <a:pPr lvl="1">
              <a:spcBef>
                <a:spcPts val="0"/>
              </a:spcBef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P(spam | “Nigeria”, “$$$”) = 0.36 / (0.36+0.01) = 97.3%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27</a:t>
            </a:fld>
            <a:endParaRPr lang="en-US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/>
        </p:nvGraphicFramePr>
        <p:xfrm>
          <a:off x="331968" y="3459480"/>
          <a:ext cx="1434166" cy="19202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434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Hypothesis</a:t>
                      </a:r>
                    </a:p>
                    <a:p>
                      <a:pPr algn="ctr"/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7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spam</a:t>
                      </a:r>
                    </a:p>
                    <a:p>
                      <a:pPr algn="ctr"/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¬spam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Content Placeholder 5"/>
          <p:cNvGraphicFramePr>
            <a:graphicFrameLocks/>
          </p:cNvGraphicFramePr>
          <p:nvPr/>
        </p:nvGraphicFramePr>
        <p:xfrm>
          <a:off x="1766134" y="3459480"/>
          <a:ext cx="1444625" cy="19202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44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Prior odds</a:t>
                      </a:r>
                    </a:p>
                    <a:p>
                      <a:pPr algn="ctr"/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7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0.80</a:t>
                      </a:r>
                    </a:p>
                    <a:p>
                      <a:pPr algn="ctr"/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0.20</a:t>
                      </a:r>
                    </a:p>
                    <a:p>
                      <a:pPr algn="ctr"/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Content Placeholder 5"/>
          <p:cNvGraphicFramePr>
            <a:graphicFrameLocks/>
          </p:cNvGraphicFramePr>
          <p:nvPr/>
        </p:nvGraphicFramePr>
        <p:xfrm>
          <a:off x="3210759" y="3459480"/>
          <a:ext cx="4476750" cy="19202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476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Likelihood ratio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7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P(“$$$”|spam) P(“</a:t>
                      </a:r>
                      <a:r>
                        <a:rPr lang="en-US" sz="1800" dirty="0" err="1"/>
                        <a:t>Nigeria”|spam</a:t>
                      </a:r>
                      <a:r>
                        <a:rPr lang="en-US" sz="1800" dirty="0"/>
                        <a:t>) </a:t>
                      </a:r>
                    </a:p>
                    <a:p>
                      <a:pPr algn="ctr"/>
                      <a:r>
                        <a:rPr lang="en-US" sz="1800" dirty="0"/>
                        <a:t>= 0.90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dirty="0"/>
                        <a:t>✕ 0.50 = 0.45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P(“$$$”|¬spam) P(“Nigeria”|¬spam)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= 0.50 ✕ 0.10 = 0.05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Content Placeholder 5"/>
          <p:cNvGraphicFramePr>
            <a:graphicFrameLocks/>
          </p:cNvGraphicFramePr>
          <p:nvPr/>
        </p:nvGraphicFramePr>
        <p:xfrm>
          <a:off x="7687509" y="3459480"/>
          <a:ext cx="1254125" cy="19202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54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Posterior odds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7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0.36</a:t>
                      </a:r>
                    </a:p>
                    <a:p>
                      <a:pPr algn="ctr"/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0.01</a:t>
                      </a:r>
                    </a:p>
                    <a:p>
                      <a:pPr algn="ctr"/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1500" y="95250"/>
            <a:ext cx="2109880" cy="206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31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Probability of Spam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355" y="1600201"/>
            <a:ext cx="8935396" cy="4343400"/>
          </a:xfrm>
        </p:spPr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Example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“CS2402 Announcement, projects are due today, except for the Nigeria group!” </a:t>
            </a:r>
          </a:p>
          <a:p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0"/>
              </a:spcBef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0"/>
              </a:spcBef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P(spam | “CS2402”, “Nigeria”, “group”):P(</a:t>
            </a:r>
            <a:r>
              <a:rPr lang="en-US" sz="1800" dirty="0"/>
              <a:t>¬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spam | “CS2402”, “Nigeria”, “group”) =0.0004:0.002 = 4:20 = 1:5</a:t>
            </a:r>
          </a:p>
          <a:p>
            <a:pPr lvl="1">
              <a:spcBef>
                <a:spcPts val="0"/>
              </a:spcBef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0"/>
              </a:spcBef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P(spam | “CS2402”, “Nigeria”, “group”) = 1/6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28</a:t>
            </a:fld>
            <a:endParaRPr lang="en-US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/>
        </p:nvGraphicFramePr>
        <p:xfrm>
          <a:off x="312084" y="2517168"/>
          <a:ext cx="1434166" cy="24688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434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Hypothesis</a:t>
                      </a:r>
                    </a:p>
                    <a:p>
                      <a:pPr algn="ctr"/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7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spam</a:t>
                      </a:r>
                    </a:p>
                    <a:p>
                      <a:pPr algn="ctr"/>
                      <a:endParaRPr lang="en-US" sz="1800" dirty="0"/>
                    </a:p>
                    <a:p>
                      <a:pPr algn="ctr"/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¬spam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6536826" y="7778202"/>
            <a:ext cx="588425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6766" y="111125"/>
            <a:ext cx="1311984" cy="1285875"/>
          </a:xfrm>
          <a:prstGeom prst="rect">
            <a:avLst/>
          </a:prstGeom>
        </p:spPr>
      </p:pic>
      <p:graphicFrame>
        <p:nvGraphicFramePr>
          <p:cNvPr id="13" name="Content Placeholder 5"/>
          <p:cNvGraphicFramePr>
            <a:graphicFrameLocks/>
          </p:cNvGraphicFramePr>
          <p:nvPr/>
        </p:nvGraphicFramePr>
        <p:xfrm>
          <a:off x="1751573" y="2517168"/>
          <a:ext cx="1047750" cy="24688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47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849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Prior odds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7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0.80</a:t>
                      </a:r>
                    </a:p>
                    <a:p>
                      <a:pPr algn="ctr"/>
                      <a:endParaRPr lang="en-US" sz="1800" dirty="0"/>
                    </a:p>
                    <a:p>
                      <a:pPr algn="ctr"/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0.20</a:t>
                      </a:r>
                    </a:p>
                    <a:p>
                      <a:pPr algn="ctr"/>
                      <a:endParaRPr lang="en-US" sz="1800" dirty="0"/>
                    </a:p>
                    <a:p>
                      <a:pPr algn="ctr"/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327509"/>
              </p:ext>
            </p:extLst>
          </p:nvPr>
        </p:nvGraphicFramePr>
        <p:xfrm>
          <a:off x="2799323" y="2517168"/>
          <a:ext cx="4873625" cy="24688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87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45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Likelihood ratio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1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P(“CS2402”|spam) P(“</a:t>
                      </a:r>
                      <a:r>
                        <a:rPr lang="en-US" sz="1800" dirty="0" err="1"/>
                        <a:t>Nigeria”|spam</a:t>
                      </a:r>
                      <a:r>
                        <a:rPr lang="en-US" sz="1800" dirty="0"/>
                        <a:t>) P(“</a:t>
                      </a:r>
                      <a:r>
                        <a:rPr lang="en-US" sz="1800" dirty="0" err="1"/>
                        <a:t>group”|spam</a:t>
                      </a:r>
                      <a:r>
                        <a:rPr lang="en-US" sz="1800" dirty="0"/>
                        <a:t>)  </a:t>
                      </a:r>
                    </a:p>
                    <a:p>
                      <a:pPr algn="ctr"/>
                      <a:r>
                        <a:rPr lang="en-US" sz="1800" dirty="0"/>
                        <a:t>= 0.01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dirty="0"/>
                        <a:t>✕ 0.50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dirty="0"/>
                        <a:t>✕ 0.10 = 0.0005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P(“CS2402”|¬spam) P(“Nigeria”|¬spam) P(“group”|¬spam)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= 0.40 ✕ 0.10 ✕ 0.25 = 0.01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5" name="Content Placeholder 5"/>
          <p:cNvGraphicFramePr>
            <a:graphicFrameLocks/>
          </p:cNvGraphicFramePr>
          <p:nvPr/>
        </p:nvGraphicFramePr>
        <p:xfrm>
          <a:off x="7672948" y="2517168"/>
          <a:ext cx="1254125" cy="24688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54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Posterior odds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7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0.0004</a:t>
                      </a:r>
                    </a:p>
                    <a:p>
                      <a:pPr algn="ctr"/>
                      <a:endParaRPr lang="en-US" sz="1800" dirty="0"/>
                    </a:p>
                    <a:p>
                      <a:pPr algn="ctr"/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0.002</a:t>
                      </a:r>
                    </a:p>
                    <a:p>
                      <a:pPr algn="ctr"/>
                      <a:endParaRPr lang="en-US" sz="1800" dirty="0"/>
                    </a:p>
                    <a:p>
                      <a:pPr algn="ctr"/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2659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8181068" cy="434340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This is called 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Naïve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 Bayes spam filtering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“Naïve” means that we assume that all words are (conditionally) independent from each other</a:t>
            </a:r>
          </a:p>
          <a:p>
            <a:pPr lvl="2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Convenient for calculations, but obviously not true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Used by many email clients and servers (e.g., Gmail)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Better than other methods using fixed word lists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Able to weight all information appropriately</a:t>
            </a:r>
          </a:p>
          <a:p>
            <a:pPr lvl="2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E.g., “Nigeria” itself is highly likely to be spam, but other non-spam words like “CS2402” can override it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Easy to personalize and adapt to each user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29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Email Spam Filtering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93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4532"/>
            <a:ext cx="8728358" cy="5305892"/>
          </a:xfrm>
        </p:spPr>
        <p:txBody>
          <a:bodyPr/>
          <a:lstStyle/>
          <a:p>
            <a:pPr marL="349250" lvl="1" indent="0">
              <a:buNone/>
            </a:pP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My next-door neighbor has just moved in.  We know that this family has two children. On the first day, I saw one boy come out from their apartment. The next day, my wife told me that she also saw a boy come out. Given these two evidences, can you compute the probabilities that this family has two boys, one boy and one girl, and two girls? </a:t>
            </a:r>
          </a:p>
          <a:p>
            <a:pPr lvl="1"/>
            <a:r>
              <a:rPr lang="en-US" altLang="zh-CN" sz="1800" b="1" dirty="0">
                <a:latin typeface="Calibri" panose="020F0502020204030204" pitchFamily="34" charset="0"/>
                <a:cs typeface="Calibri" panose="020F0502020204030204" pitchFamily="34" charset="0"/>
              </a:rPr>
              <a:t>Hypotheses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:  H1: two boys, H2: one boy and one girl, H3: two girls</a:t>
            </a:r>
          </a:p>
          <a:p>
            <a:pPr lvl="1"/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Initial odds: H1:H2:H3 = 1:2:1         /* (</a:t>
            </a:r>
            <a:r>
              <a:rPr lang="en-US" altLang="zh-CN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b,b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), (</a:t>
            </a:r>
            <a:r>
              <a:rPr lang="en-US" altLang="zh-CN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b,g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), (</a:t>
            </a:r>
            <a:r>
              <a:rPr lang="en-US" altLang="zh-CN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g,b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), (</a:t>
            </a:r>
            <a:r>
              <a:rPr lang="en-US" altLang="zh-CN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g,g</a:t>
            </a: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) have the same chance</a:t>
            </a:r>
          </a:p>
          <a:p>
            <a:pPr lvl="1"/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My observation E1: P(E1|H1) = 1, P(E1|H2) = 1/2, P(E1|H3) = 0 </a:t>
            </a:r>
          </a:p>
          <a:p>
            <a:pPr marL="349250" lvl="1" indent="0">
              <a:buNone/>
            </a:pP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         Likelihood ratio of evidence under different hypotheses: </a:t>
            </a:r>
          </a:p>
          <a:p>
            <a:pPr marL="349250" lvl="1" indent="0">
              <a:buNone/>
            </a:pP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         P(E1|H1):P(E1|H2):P(E1|H3) = 2:1:0 </a:t>
            </a:r>
          </a:p>
          <a:p>
            <a:pPr lvl="1"/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Updated odds of different hypotheses by E1: H1:H2:H3 = 2:2:0</a:t>
            </a:r>
          </a:p>
          <a:p>
            <a:pPr lvl="1"/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My Wife’s observation E2: P(E2|H1) = 1, P(E2|H2) = 1/2, P(E2|H3) = 0 </a:t>
            </a:r>
          </a:p>
          <a:p>
            <a:pPr marL="349250" lvl="1" indent="0">
              <a:buNone/>
            </a:pP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        Likelihood  ratio of evidence under different hypotheses:    </a:t>
            </a:r>
          </a:p>
          <a:p>
            <a:pPr marL="349250" lvl="1" indent="0">
              <a:buNone/>
            </a:pP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        P(E2|H1):P(E2|H2):P(E2|H3) = 2:1:0</a:t>
            </a:r>
          </a:p>
          <a:p>
            <a:pPr lvl="1"/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Updated odds of different hypotheses by E2: H1:H2:H3 = 4:2:0 = 2:1:0</a:t>
            </a:r>
          </a:p>
          <a:p>
            <a:pPr marL="349250" lvl="1" indent="0">
              <a:buNone/>
            </a:pPr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        P(H1|E1, E2) = 2/3, P(H2|E1, E2) = 1/3,  P(H3|E1,E2) = 0      </a:t>
            </a:r>
          </a:p>
          <a:p>
            <a:pPr marL="349250" lvl="1" indent="0">
              <a:buNone/>
            </a:pPr>
            <a:r>
              <a:rPr lang="en-US" altLang="zh-CN" sz="1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</a:p>
          <a:p>
            <a:pPr marL="349250" lvl="1" indent="0">
              <a:buNone/>
            </a:pP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9250" lvl="1" indent="0">
              <a:buNone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30</a:t>
            </a:fld>
            <a:endParaRPr lang="en-US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4DDE1636-D105-2D4E-86FC-EB4377572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altLang="zh-CN" dirty="0">
                <a:cs typeface="Calibri" panose="020F0502020204030204" pitchFamily="34" charset="0"/>
              </a:rPr>
              <a:t>Two Children Problem</a:t>
            </a:r>
            <a:r>
              <a:rPr lang="en-US" dirty="0">
                <a:cs typeface="Calibri" panose="020F0502020204030204" pitchFamily="34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59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Summary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4" y="1514587"/>
            <a:ext cx="8042277" cy="4343400"/>
          </a:xfrm>
        </p:spPr>
        <p:txBody>
          <a:bodyPr>
            <a:no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Bayesian Method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   1.  Initial odds (prior probabilities) of hypotheses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   2. Evidence (observation) 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       Likelihood ratio of evidence under different hypotheses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   3. Posterior odds  (probabilities) of hypotheses      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       = initial ratio X likelihood ratio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5758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Topics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4" y="1514587"/>
            <a:ext cx="8042277" cy="4343400"/>
          </a:xfrm>
        </p:spPr>
        <p:txBody>
          <a:bodyPr>
            <a:no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Problem and Bayes’ original experiment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From effect to cause, more examples: 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Disease problem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Prosecutor's fallacy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Email spam filtering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Two children problem </a:t>
            </a:r>
          </a:p>
          <a:p>
            <a:r>
              <a:rPr lang="en-US" dirty="0"/>
              <a:t>Summary</a:t>
            </a:r>
          </a:p>
          <a:p>
            <a:r>
              <a:rPr lang="en-US" b="1" dirty="0"/>
              <a:t>Bayesian inference in estimation (optional)  </a:t>
            </a:r>
          </a:p>
          <a:p>
            <a:endParaRPr lang="en-US" dirty="0"/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9561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Inference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66255" y="1600201"/>
                <a:ext cx="8782938" cy="4343400"/>
              </a:xfrm>
            </p:spPr>
            <p:txBody>
              <a:bodyPr/>
              <a:lstStyle/>
              <a:p>
                <a:r>
                  <a:rPr lang="en-US" dirty="0"/>
                  <a:t>Assume the exact value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(say, the height of a mountain) is unknown, and our observation of this quantity,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, is corrupted by additive Gaussian noise</a:t>
                </a:r>
              </a:p>
              <a:p>
                <a:pPr marL="0" indent="0">
                  <a:spcBef>
                    <a:spcPts val="1000"/>
                  </a:spcBef>
                  <a:buNone/>
                </a:pPr>
                <a:r>
                  <a:rPr lang="en-US" dirty="0"/>
                  <a:t>			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i="1" dirty="0"/>
                  <a:t> </a:t>
                </a:r>
              </a:p>
              <a:p>
                <a:pPr>
                  <a:spcBef>
                    <a:spcPts val="1000"/>
                  </a:spcBef>
                </a:pPr>
                <a:r>
                  <a:rPr lang="en-US" dirty="0"/>
                  <a:t>Our task: best guess to the value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given the observed value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i="1" dirty="0"/>
              </a:p>
              <a:p>
                <a:pPr marL="0" indent="0">
                  <a:spcBef>
                    <a:spcPts val="1000"/>
                  </a:spcBef>
                  <a:buNone/>
                </a:pPr>
                <a:r>
                  <a:rPr lang="en-US" dirty="0"/>
                  <a:t>       Given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we could estimate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value that maximizes it: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6255" y="1600201"/>
                <a:ext cx="8782938" cy="4343400"/>
              </a:xfrm>
              <a:blipFill>
                <a:blip r:embed="rId2"/>
                <a:stretch>
                  <a:fillRect l="-866" t="-1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3/24/24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045459" y="4647210"/>
                <a:ext cx="266290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arg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max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5459" y="4647210"/>
                <a:ext cx="2662908" cy="369332"/>
              </a:xfrm>
              <a:prstGeom prst="rect">
                <a:avLst/>
              </a:prstGeom>
              <a:blipFill>
                <a:blip r:embed="rId3"/>
                <a:stretch>
                  <a:fillRect l="-1429" t="-12903" r="-3333" b="-35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39819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Inference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49857" y="1600201"/>
                <a:ext cx="8599336" cy="4343400"/>
              </a:xfrm>
            </p:spPr>
            <p:txBody>
              <a:bodyPr/>
              <a:lstStyle/>
              <a:p>
                <a:r>
                  <a:rPr lang="en-US" dirty="0"/>
                  <a:t>From Bayes’ rule:</a:t>
                </a:r>
              </a:p>
              <a:p>
                <a:endParaRPr lang="en-US" dirty="0"/>
              </a:p>
              <a:p>
                <a:r>
                  <a:rPr lang="en-US" dirty="0"/>
                  <a:t>As such, we will estimate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We assume the noise to be Gaussian/Normal distribution, </a:t>
                </a:r>
              </a:p>
              <a:p>
                <a:pPr marL="0" indent="0">
                  <a:buNone/>
                </a:pPr>
                <a:r>
                  <a:rPr lang="en-US" dirty="0"/>
                  <a:t>               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i="1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/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9857" y="1600201"/>
                <a:ext cx="8599336" cy="4343400"/>
              </a:xfrm>
              <a:blipFill>
                <a:blip r:embed="rId2"/>
                <a:stretch>
                  <a:fillRect l="-1032" t="-1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3/24/24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724784" y="2165432"/>
                <a:ext cx="1943994" cy="4791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i="1" dirty="0">
                    <a:latin typeface="Calibri math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 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i="1" dirty="0">
                  <a:latin typeface="Calibri math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4784" y="2165432"/>
                <a:ext cx="1943994" cy="479106"/>
              </a:xfrm>
              <a:prstGeom prst="rect">
                <a:avLst/>
              </a:prstGeom>
              <a:blipFill>
                <a:blip r:embed="rId3"/>
                <a:stretch>
                  <a:fillRect l="-3896" r="-3247" b="-12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1577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Inference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49857" y="1600201"/>
                <a:ext cx="8599336" cy="4343400"/>
              </a:xfrm>
            </p:spPr>
            <p:txBody>
              <a:bodyPr/>
              <a:lstStyle/>
              <a:p>
                <a:r>
                  <a:rPr lang="en-US" dirty="0"/>
                  <a:t>For the prior information, we assume that: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The posterior </a:t>
                </a:r>
                <a:r>
                  <a:rPr lang="en-US" altLang="zh-CN" dirty="0"/>
                  <a:t>on x is represented as follows,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)∝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−12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HK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HK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HK" altLang="zh-CN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HK" altLang="zh-CN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HK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/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r>
                            <a:rPr lang="en-HK" altLang="zh-CN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 Then we can derive the corresponding x value given y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9857" y="1600201"/>
                <a:ext cx="8599336" cy="4343400"/>
              </a:xfrm>
              <a:blipFill>
                <a:blip r:embed="rId2"/>
                <a:stretch>
                  <a:fillRect l="-1032" t="-1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3/24/24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724784" y="2165432"/>
                <a:ext cx="2064930" cy="51187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i="1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en-US" i="1" dirty="0">
                  <a:latin typeface="Calibri math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4784" y="2165432"/>
                <a:ext cx="2064930" cy="511871"/>
              </a:xfrm>
              <a:prstGeom prst="rect">
                <a:avLst/>
              </a:prstGeom>
              <a:blipFill>
                <a:blip r:embed="rId3"/>
                <a:stretch>
                  <a:fillRect l="-3659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2372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>
        <a:solidFill>
          <a:schemeClr val="bg2">
            <a:lumMod val="75000"/>
          </a:schemeClr>
        </a:solidFill>
        <a:effectLst/>
      </a:spPr>
      <a:bodyPr rtlCol="0" anchor="ctr"/>
      <a:lstStyle>
        <a:defPPr algn="ctr">
          <a:defRPr b="0" i="1" smtClean="0">
            <a:solidFill>
              <a:srgbClr val="000000"/>
            </a:solidFill>
            <a:latin typeface="Cambria Math" panose="02040503050406030204" pitchFamily="18" charset="0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4230</TotalTime>
  <Words>3016</Words>
  <Application>Microsoft Macintosh PowerPoint</Application>
  <PresentationFormat>On-screen Show (4:3)</PresentationFormat>
  <Paragraphs>468</Paragraphs>
  <Slides>35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Calibri math</vt:lpstr>
      <vt:lpstr>Zapf Dingbats</vt:lpstr>
      <vt:lpstr>Arial</vt:lpstr>
      <vt:lpstr>Calibri</vt:lpstr>
      <vt:lpstr>Calibri Light</vt:lpstr>
      <vt:lpstr>Cambria Math</vt:lpstr>
      <vt:lpstr>Wingdings</vt:lpstr>
      <vt:lpstr>Wingdings 2</vt:lpstr>
      <vt:lpstr>Breeze</vt:lpstr>
      <vt:lpstr>Basic Bayesian Method</vt:lpstr>
      <vt:lpstr>Topics</vt:lpstr>
      <vt:lpstr>Problem</vt:lpstr>
      <vt:lpstr>Bayesian Method for Revising Beliefs</vt:lpstr>
      <vt:lpstr>Bayes’ Original Experiment</vt:lpstr>
      <vt:lpstr>Initial Guess</vt:lpstr>
      <vt:lpstr>Evidence</vt:lpstr>
      <vt:lpstr>Evidence</vt:lpstr>
      <vt:lpstr>Likelihood for “right” under different Hypotheses</vt:lpstr>
      <vt:lpstr>Revising Beliefs</vt:lpstr>
      <vt:lpstr>Getting More Observations</vt:lpstr>
      <vt:lpstr>Calculating Probabilities</vt:lpstr>
      <vt:lpstr>Bayes’ Guessing Game Demo</vt:lpstr>
      <vt:lpstr>Topics</vt:lpstr>
      <vt:lpstr>Effect to Cause</vt:lpstr>
      <vt:lpstr>Setup</vt:lpstr>
      <vt:lpstr>Disease Example</vt:lpstr>
      <vt:lpstr>PowerPoint Presentation</vt:lpstr>
      <vt:lpstr>PowerPoint Presentation</vt:lpstr>
      <vt:lpstr>Bayes Odds</vt:lpstr>
      <vt:lpstr>Disease Problem</vt:lpstr>
      <vt:lpstr>Medical Diagnosis</vt:lpstr>
      <vt:lpstr>Prosecutor’s Fallacy</vt:lpstr>
      <vt:lpstr>Prosecutor’s Fallacy</vt:lpstr>
      <vt:lpstr>Prosecutor’s Fallacy</vt:lpstr>
      <vt:lpstr>Email Spam Filtering</vt:lpstr>
      <vt:lpstr>Probability of Spam</vt:lpstr>
      <vt:lpstr>Probability of Spam</vt:lpstr>
      <vt:lpstr>Email Spam Filtering</vt:lpstr>
      <vt:lpstr>Two Children Problem </vt:lpstr>
      <vt:lpstr>Summary</vt:lpstr>
      <vt:lpstr>Topics</vt:lpstr>
      <vt:lpstr>Bayesian Inference</vt:lpstr>
      <vt:lpstr>Bayesian Inference</vt:lpstr>
      <vt:lpstr>Bayesian Inference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Pure Probability</dc:title>
  <dc:creator>Antoni Chan</dc:creator>
  <cp:lastModifiedBy>Prof. MA Kede</cp:lastModifiedBy>
  <cp:revision>1728</cp:revision>
  <dcterms:created xsi:type="dcterms:W3CDTF">2014-07-02T05:52:00Z</dcterms:created>
  <dcterms:modified xsi:type="dcterms:W3CDTF">2024-03-24T06:45:09Z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