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24" r:id="rId4"/>
    <p:sldId id="325" r:id="rId5"/>
    <p:sldId id="326" r:id="rId6"/>
    <p:sldId id="327" r:id="rId7"/>
    <p:sldId id="328" r:id="rId8"/>
    <p:sldId id="332" r:id="rId9"/>
    <p:sldId id="329" r:id="rId10"/>
    <p:sldId id="330" r:id="rId11"/>
    <p:sldId id="331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4/12/2023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1.wmf"/><Relationship Id="rId7" Type="http://schemas.openxmlformats.org/officeDocument/2006/relationships/image" Target="../media/image13.wmf"/><Relationship Id="rId12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2.wmf"/><Relationship Id="rId10" Type="http://schemas.openxmlformats.org/officeDocument/2006/relationships/image" Target="../media/image14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358564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Oscillator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 of Feedback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52678-9786-DAFF-B2A7-991D8B760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A feedback system is said to be stable if it does not oscillate by itself at any frequency under a given circuit condition.</a:t>
            </a:r>
          </a:p>
          <a:p>
            <a:r>
              <a:rPr lang="en-US" dirty="0"/>
              <a:t>The issue of stability can be investigated in terms of the possibility of sustained oscillation.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BC6195-89BA-9DFF-254D-67930FCC3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928" y="4225563"/>
            <a:ext cx="4943746" cy="152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and How does it Oscillate?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C4C104-F214-BFB1-5A2C-4270527DE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The feedback system oscillates because of the simple fact that </a:t>
            </a:r>
            <a:r>
              <a:rPr lang="en-US" dirty="0">
                <a:solidFill>
                  <a:srgbClr val="FF0000"/>
                </a:solidFill>
              </a:rPr>
              <a:t>it has a closed loop in which signals can combine constructively.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6727D2-D26F-C798-8FB3-5DC95F542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83" y="2925491"/>
            <a:ext cx="7094103" cy="27865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480588-3583-F5F9-BED8-6AD74F04ED44}"/>
              </a:ext>
            </a:extLst>
          </p:cNvPr>
          <p:cNvSpPr txBox="1"/>
          <p:nvPr/>
        </p:nvSpPr>
        <p:spPr>
          <a:xfrm>
            <a:off x="8580328" y="3156559"/>
            <a:ext cx="2773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If no input signal: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E6F38E-DDB5-E06B-6348-CF1838E2D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957" y="3618224"/>
            <a:ext cx="2600700" cy="7802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717042-6A21-A870-18DE-2AC9C47347A3}"/>
              </a:ext>
            </a:extLst>
          </p:cNvPr>
          <p:cNvSpPr txBox="1"/>
          <p:nvPr/>
        </p:nvSpPr>
        <p:spPr>
          <a:xfrm>
            <a:off x="2141951" y="6012493"/>
            <a:ext cx="829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Signal at B, as it goes around the loop, will be multiplied by </a:t>
            </a:r>
            <a:r>
              <a:rPr lang="en-US" i="1" dirty="0"/>
              <a:t>f </a:t>
            </a:r>
            <a:r>
              <a:rPr lang="en-US" dirty="0"/>
              <a:t>and </a:t>
            </a:r>
            <a:r>
              <a:rPr lang="en-US" i="1" dirty="0"/>
              <a:t>A, </a:t>
            </a:r>
            <a:r>
              <a:rPr lang="en-US" dirty="0"/>
              <a:t>and also –1.</a:t>
            </a:r>
          </a:p>
        </p:txBody>
      </p:sp>
    </p:spTree>
    <p:extLst>
      <p:ext uri="{BB962C8B-B14F-4D97-AF65-F5344CB8AC3E}">
        <p14:creationId xmlns:p14="http://schemas.microsoft.com/office/powerpoint/2010/main" val="2197739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and How does it Oscillate?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7916112-E393-F67C-6075-BC1CDE9F3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if </a:t>
            </a:r>
            <a:r>
              <a:rPr lang="en-US" i="1" dirty="0"/>
              <a:t>S</a:t>
            </a:r>
            <a:r>
              <a:rPr lang="en-US" i="1" baseline="-25000" dirty="0"/>
              <a:t>B</a:t>
            </a:r>
            <a:r>
              <a:rPr lang="en-US" baseline="-25000" dirty="0"/>
              <a:t>’ </a:t>
            </a:r>
            <a:r>
              <a:rPr lang="en-US" dirty="0"/>
              <a:t>and </a:t>
            </a:r>
            <a:r>
              <a:rPr lang="en-US" i="1" dirty="0"/>
              <a:t>S</a:t>
            </a:r>
            <a:r>
              <a:rPr lang="en-US" i="1" baseline="-25000" dirty="0"/>
              <a:t>B</a:t>
            </a:r>
            <a:r>
              <a:rPr lang="en-US" i="1" dirty="0"/>
              <a:t> </a:t>
            </a:r>
            <a:r>
              <a:rPr lang="en-US" dirty="0"/>
              <a:t>are same in magnitude and have a 360</a:t>
            </a:r>
            <a:r>
              <a:rPr lang="en-US" baseline="30000" dirty="0"/>
              <a:t>o</a:t>
            </a:r>
            <a:r>
              <a:rPr lang="en-US" dirty="0"/>
              <a:t> phase difference, then the closed loop will oscillate by itself.</a:t>
            </a:r>
          </a:p>
          <a:p>
            <a:r>
              <a:rPr lang="en-US" dirty="0"/>
              <a:t>Oscillation criteria (</a:t>
            </a:r>
            <a:r>
              <a:rPr lang="en-US" dirty="0" err="1"/>
              <a:t>Barkhausen</a:t>
            </a:r>
            <a:r>
              <a:rPr lang="en-US" dirty="0"/>
              <a:t> criteria):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D2F7B8BA-45BA-271A-FB69-5A1C2EBE1E18}"/>
                  </a:ext>
                </a:extLst>
              </p:cNvPr>
              <p:cNvSpPr txBox="1"/>
              <p:nvPr/>
            </p:nvSpPr>
            <p:spPr bwMode="auto">
              <a:xfrm>
                <a:off x="2524125" y="3722688"/>
                <a:ext cx="1227138" cy="3921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D2F7B8BA-45BA-271A-FB69-5A1C2EBE1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4125" y="3722688"/>
                <a:ext cx="1227138" cy="392112"/>
              </a:xfrm>
              <a:prstGeom prst="rect">
                <a:avLst/>
              </a:prstGeom>
              <a:blipFill>
                <a:blip r:embed="rId2"/>
                <a:stretch>
                  <a:fillRect b="-4545"/>
                </a:stretch>
              </a:blipFill>
              <a:ln w="9525">
                <a:solidFill>
                  <a:srgbClr val="FF33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8">
            <a:extLst>
              <a:ext uri="{FF2B5EF4-FFF2-40B4-BE49-F238E27FC236}">
                <a16:creationId xmlns:a16="http://schemas.microsoft.com/office/drawing/2014/main" id="{479F9E76-AF8B-2206-47DB-3AD4B688BB26}"/>
              </a:ext>
            </a:extLst>
          </p:cNvPr>
          <p:cNvGrpSpPr>
            <a:grpSpLocks/>
          </p:cNvGrpSpPr>
          <p:nvPr/>
        </p:nvGrpSpPr>
        <p:grpSpPr bwMode="auto">
          <a:xfrm>
            <a:off x="4036901" y="3219016"/>
            <a:ext cx="6397280" cy="1152525"/>
            <a:chOff x="1728" y="2160"/>
            <a:chExt cx="3475" cy="7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bject 9">
                  <a:extLst>
                    <a:ext uri="{FF2B5EF4-FFF2-40B4-BE49-F238E27FC236}">
                      <a16:creationId xmlns:a16="http://schemas.microsoft.com/office/drawing/2014/main" id="{33188A9E-00A6-1D5B-5B87-5AE03D6E96AA}"/>
                    </a:ext>
                  </a:extLst>
                </p:cNvPr>
                <p:cNvSpPr txBox="1"/>
                <p:nvPr/>
              </p:nvSpPr>
              <p:spPr bwMode="auto">
                <a:xfrm>
                  <a:off x="2321" y="2160"/>
                  <a:ext cx="2882" cy="72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FF330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"/>
                            <m:ctrlPr>
                              <a:rPr lang="en-US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𝐴𝑓</m:t>
                                    </m:r>
                                  </m:e>
                                </m:d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A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4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=(2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𝑖𝑠</m:t>
                                </m:r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𝑖𝑛𝑡𝑒𝑔𝑒𝑟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Object 9">
                  <a:extLst>
                    <a:ext uri="{FF2B5EF4-FFF2-40B4-BE49-F238E27FC236}">
                      <a16:creationId xmlns:a16="http://schemas.microsoft.com/office/drawing/2014/main" id="{B5FFB0FF-5F0E-4537-BEF0-7ABC9D2B6D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21" y="2160"/>
                  <a:ext cx="2882" cy="72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solidFill>
                    <a:srgbClr val="FF33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AutoShape 10">
              <a:extLst>
                <a:ext uri="{FF2B5EF4-FFF2-40B4-BE49-F238E27FC236}">
                  <a16:creationId xmlns:a16="http://schemas.microsoft.com/office/drawing/2014/main" id="{134E9A42-6F51-AC96-44F3-EBCA47E2D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496"/>
              <a:ext cx="336" cy="144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CB78C85-A383-6D3B-4523-4DA33F5FBFAB}"/>
              </a:ext>
            </a:extLst>
          </p:cNvPr>
          <p:cNvSpPr txBox="1"/>
          <p:nvPr/>
        </p:nvSpPr>
        <p:spPr>
          <a:xfrm>
            <a:off x="1064713" y="4972833"/>
            <a:ext cx="102890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 signal, after making a round trip through </a:t>
            </a:r>
            <a:r>
              <a:rPr lang="en-US" i="1" dirty="0"/>
              <a:t>A </a:t>
            </a:r>
            <a:r>
              <a:rPr lang="en-US" dirty="0"/>
              <a:t>and </a:t>
            </a:r>
            <a:r>
              <a:rPr lang="en-US" i="1" dirty="0"/>
              <a:t>f</a:t>
            </a:r>
            <a:r>
              <a:rPr lang="en-US" dirty="0"/>
              <a:t>, has a gain of 1 and a phase shift of exactly 360</a:t>
            </a:r>
            <a:r>
              <a:rPr lang="en-US" baseline="30000" dirty="0"/>
              <a:t>o</a:t>
            </a:r>
            <a:r>
              <a:rPr lang="en-US" dirty="0"/>
              <a:t>, then it oscillates.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But, in the negative feedback system, there is already a 180</a:t>
            </a:r>
            <a:r>
              <a:rPr lang="en-US" baseline="30000" dirty="0"/>
              <a:t>o</a:t>
            </a:r>
            <a:r>
              <a:rPr lang="en-US" dirty="0"/>
              <a:t> phase shift.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Therefore, </a:t>
            </a:r>
            <a:r>
              <a:rPr lang="en-US" dirty="0">
                <a:solidFill>
                  <a:srgbClr val="FF0000"/>
                </a:solidFill>
              </a:rPr>
              <a:t>the phase shift caused by </a:t>
            </a:r>
            <a:r>
              <a:rPr lang="en-US" i="1" dirty="0">
                <a:solidFill>
                  <a:srgbClr val="FF0000"/>
                </a:solidFill>
              </a:rPr>
              <a:t>A </a:t>
            </a:r>
            <a:r>
              <a:rPr lang="en-US" dirty="0">
                <a:solidFill>
                  <a:srgbClr val="FF0000"/>
                </a:solidFill>
              </a:rPr>
              <a:t>and </a:t>
            </a:r>
            <a:r>
              <a:rPr lang="en-US" i="1" dirty="0">
                <a:solidFill>
                  <a:srgbClr val="FF0000"/>
                </a:solidFill>
              </a:rPr>
              <a:t>f </a:t>
            </a:r>
            <a:r>
              <a:rPr lang="en-US" dirty="0">
                <a:solidFill>
                  <a:srgbClr val="FF0000"/>
                </a:solidFill>
              </a:rPr>
              <a:t>together will only need to be 180</a:t>
            </a:r>
            <a:r>
              <a:rPr lang="en-US" baseline="30000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 (or (2n+1)* 180</a:t>
            </a:r>
            <a:r>
              <a:rPr lang="en-US" baseline="30000" dirty="0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/>
              <a:t>to cause oscillation.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722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Gain &amp; Stability Criteria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04297FC-33BB-85C1-182A-C7F48BDA2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An important parameter to test stability is the loop gain, usually denoted by </a:t>
            </a:r>
            <a:r>
              <a:rPr lang="en-US" i="1" dirty="0"/>
              <a:t>T (T </a:t>
            </a:r>
            <a:r>
              <a:rPr lang="en-US" dirty="0"/>
              <a:t>= </a:t>
            </a:r>
            <a:r>
              <a:rPr lang="en-US" i="1" dirty="0" err="1"/>
              <a:t>Af</a:t>
            </a:r>
            <a:r>
              <a:rPr lang="en-US" i="1" dirty="0"/>
              <a:t>).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CD828A-8828-7523-FB74-571D84FE7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3073400"/>
            <a:ext cx="711517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76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Margin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CECC253-C9EC-62CB-694A-D88517BC2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Phase margin is an important parameter to evaluate how stable the system is.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3350F2-EED8-952C-582B-7DC13F99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514" y="3073179"/>
            <a:ext cx="6958672" cy="36658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A3D855-331F-6CC7-7D8E-5AA0DE533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625" y="2326023"/>
            <a:ext cx="4941724" cy="67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55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Oscillation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1EF1CF-5A29-675C-9655-B7AFE7341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In designing feedback amplifiers, we want to make sure that oscillation does not occur, that is, we want stable operation.</a:t>
            </a:r>
          </a:p>
          <a:p>
            <a:r>
              <a:rPr lang="en-US" dirty="0"/>
              <a:t>However, oscillation is needed to make an oscillator.</a:t>
            </a:r>
          </a:p>
          <a:p>
            <a:r>
              <a:rPr lang="en-US" dirty="0"/>
              <a:t>The same feedback structure can be used to make an oscillator. In other words, we construct a feedback amplifier, but try to make it satisfy the </a:t>
            </a:r>
            <a:r>
              <a:rPr lang="en-US" dirty="0" err="1">
                <a:solidFill>
                  <a:srgbClr val="FF0000"/>
                </a:solidFill>
              </a:rPr>
              <a:t>Barkhausen</a:t>
            </a:r>
            <a:r>
              <a:rPr lang="en-US" dirty="0">
                <a:solidFill>
                  <a:srgbClr val="FF0000"/>
                </a:solidFill>
              </a:rPr>
              <a:t> criteria</a:t>
            </a:r>
            <a:r>
              <a:rPr lang="en-US" dirty="0"/>
              <a:t>.</a:t>
            </a:r>
          </a:p>
          <a:p>
            <a:r>
              <a:rPr lang="en-US" b="1" dirty="0"/>
              <a:t>In practice, </a:t>
            </a:r>
            <a:r>
              <a:rPr lang="en-US" b="1" i="1" dirty="0"/>
              <a:t>T </a:t>
            </a:r>
            <a:r>
              <a:rPr lang="en-US" b="1" dirty="0"/>
              <a:t>is a function of frequency, and the </a:t>
            </a:r>
            <a:r>
              <a:rPr lang="en-US" dirty="0" err="1">
                <a:solidFill>
                  <a:srgbClr val="FF0000"/>
                </a:solidFill>
              </a:rPr>
              <a:t>Barkhausen</a:t>
            </a:r>
            <a:r>
              <a:rPr lang="en-US" dirty="0">
                <a:solidFill>
                  <a:srgbClr val="FF0000"/>
                </a:solidFill>
              </a:rPr>
              <a:t> criteria </a:t>
            </a:r>
            <a:r>
              <a:rPr lang="en-US" b="1" dirty="0"/>
              <a:t>is satisfied for one particular frequency. This frequency is the oscillation frequency.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223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Shift Oscillator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8203C0-1E14-A5B8-F2F1-0EF38000C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7556" y="1825625"/>
            <a:ext cx="6406243" cy="4351338"/>
          </a:xfrm>
        </p:spPr>
        <p:txBody>
          <a:bodyPr/>
          <a:lstStyle/>
          <a:p>
            <a:r>
              <a:rPr lang="en-US" dirty="0"/>
              <a:t>The phase-shift network consisting of resistors and capacitors in a ladder network. </a:t>
            </a:r>
          </a:p>
          <a:p>
            <a:r>
              <a:rPr lang="en-US" dirty="0"/>
              <a:t>The feedback network 'shifts' the phase of the amplifier output by 180 degrees at the oscillation frequency to give positive feedback.</a:t>
            </a:r>
          </a:p>
          <a:p>
            <a:r>
              <a:rPr lang="en-US" dirty="0"/>
              <a:t>Phase-shift oscillators are often used at audio frequency as audio oscillators.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D213AD-6597-F387-C789-5D88AFE68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77" y="1690688"/>
            <a:ext cx="4178579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32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959321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Sustained oscillation (Self-oscillation)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A2930-7E86-AE77-D04D-D8451B692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There are two problems!</a:t>
            </a:r>
          </a:p>
          <a:p>
            <a:pPr lvl="1"/>
            <a:r>
              <a:rPr lang="en-US" dirty="0"/>
              <a:t>How does oscillation start? </a:t>
            </a:r>
            <a:r>
              <a:rPr lang="en-US" dirty="0">
                <a:solidFill>
                  <a:srgbClr val="FF0000"/>
                </a:solidFill>
              </a:rPr>
              <a:t>Noise!</a:t>
            </a:r>
          </a:p>
          <a:p>
            <a:pPr lvl="1"/>
            <a:r>
              <a:rPr lang="en-US" dirty="0"/>
              <a:t>How can oscillation be maintained? If | </a:t>
            </a:r>
            <a:r>
              <a:rPr lang="en-US" i="1" dirty="0"/>
              <a:t>T </a:t>
            </a:r>
            <a:r>
              <a:rPr lang="en-US" dirty="0"/>
              <a:t>| is slightly bigger than 1, oscillation amplitude will grow and go to infinity. But if | </a:t>
            </a:r>
            <a:r>
              <a:rPr lang="en-US" i="1" dirty="0"/>
              <a:t>T </a:t>
            </a:r>
            <a:r>
              <a:rPr lang="en-US" dirty="0"/>
              <a:t>| is slightly less than 1, oscillation subsides.</a:t>
            </a:r>
          </a:p>
        </p:txBody>
      </p:sp>
    </p:spTree>
    <p:extLst>
      <p:ext uri="{BB962C8B-B14F-4D97-AF65-F5344CB8AC3E}">
        <p14:creationId xmlns:p14="http://schemas.microsoft.com/office/powerpoint/2010/main" val="2008119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Sustained oscillation (Self-oscillation)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BF0A0-A6E3-42D9-0C6A-3CA589F50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We need a control that changes | </a:t>
            </a:r>
            <a:r>
              <a:rPr lang="en-US" i="1" dirty="0"/>
              <a:t>T </a:t>
            </a:r>
            <a:r>
              <a:rPr lang="en-US" dirty="0"/>
              <a:t>| continuously. Typically, this is done by a </a:t>
            </a:r>
            <a:r>
              <a:rPr lang="en-US" i="1" dirty="0"/>
              <a:t>nonlinear amplitude stabilizing circuit, </a:t>
            </a:r>
            <a:r>
              <a:rPr lang="en-US" dirty="0"/>
              <a:t>for example, an amplifier whose gain drops when its output increases, and rises when its output decreases.</a:t>
            </a: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D4C29B7F-77CB-4A79-F850-EBDF0A2DEE98}"/>
              </a:ext>
            </a:extLst>
          </p:cNvPr>
          <p:cNvGrpSpPr>
            <a:grpSpLocks/>
          </p:cNvGrpSpPr>
          <p:nvPr/>
        </p:nvGrpSpPr>
        <p:grpSpPr bwMode="auto">
          <a:xfrm>
            <a:off x="3630386" y="6224130"/>
            <a:ext cx="4572000" cy="387350"/>
            <a:chOff x="1392" y="3408"/>
            <a:chExt cx="2880" cy="244"/>
          </a:xfrm>
        </p:grpSpPr>
        <p:sp>
          <p:nvSpPr>
            <p:cNvPr id="5" name="Line 7">
              <a:extLst>
                <a:ext uri="{FF2B5EF4-FFF2-40B4-BE49-F238E27FC236}">
                  <a16:creationId xmlns:a16="http://schemas.microsoft.com/office/drawing/2014/main" id="{94B63EAD-FF17-2922-3E52-56BBBDE9BC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600"/>
              <a:ext cx="2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" name="Object 8">
              <a:extLst>
                <a:ext uri="{FF2B5EF4-FFF2-40B4-BE49-F238E27FC236}">
                  <a16:creationId xmlns:a16="http://schemas.microsoft.com/office/drawing/2014/main" id="{84FA78D3-9F83-E9B0-DAF4-F9B47B54BCD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96" y="3408"/>
            <a:ext cx="576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07960" imgH="215640" progId="Equation.3">
                    <p:embed/>
                  </p:oleObj>
                </mc:Choice>
                <mc:Fallback>
                  <p:oleObj name="Equation" r:id="rId2" imgW="507960" imgH="215640" progId="Equation.3">
                    <p:embed/>
                    <p:pic>
                      <p:nvPicPr>
                        <p:cNvPr id="6" name="Object 8">
                          <a:extLst>
                            <a:ext uri="{FF2B5EF4-FFF2-40B4-BE49-F238E27FC236}">
                              <a16:creationId xmlns:a16="http://schemas.microsoft.com/office/drawing/2014/main" id="{37E866E0-A474-4B84-9B3C-E49058C3543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3408"/>
                          <a:ext cx="576" cy="2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Line 9">
            <a:extLst>
              <a:ext uri="{FF2B5EF4-FFF2-40B4-BE49-F238E27FC236}">
                <a16:creationId xmlns:a16="http://schemas.microsoft.com/office/drawing/2014/main" id="{048735A0-2815-FFD9-1DC9-D07443733A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30386" y="4090530"/>
            <a:ext cx="2895600" cy="2438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828121C-2D00-3C01-FA2D-3063B0F6748D}"/>
              </a:ext>
            </a:extLst>
          </p:cNvPr>
          <p:cNvSpPr>
            <a:spLocks/>
          </p:cNvSpPr>
          <p:nvPr/>
        </p:nvSpPr>
        <p:spPr bwMode="auto">
          <a:xfrm>
            <a:off x="3630386" y="4242930"/>
            <a:ext cx="3124200" cy="2286000"/>
          </a:xfrm>
          <a:custGeom>
            <a:avLst/>
            <a:gdLst>
              <a:gd name="T0" fmla="*/ 0 w 1968"/>
              <a:gd name="T1" fmla="*/ 1440 h 1440"/>
              <a:gd name="T2" fmla="*/ 816 w 1968"/>
              <a:gd name="T3" fmla="*/ 288 h 1440"/>
              <a:gd name="T4" fmla="*/ 1968 w 1968"/>
              <a:gd name="T5" fmla="*/ 0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68" h="1440">
                <a:moveTo>
                  <a:pt x="0" y="1440"/>
                </a:moveTo>
                <a:cubicBezTo>
                  <a:pt x="244" y="984"/>
                  <a:pt x="488" y="528"/>
                  <a:pt x="816" y="288"/>
                </a:cubicBezTo>
                <a:cubicBezTo>
                  <a:pt x="1144" y="48"/>
                  <a:pt x="1776" y="48"/>
                  <a:pt x="1968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11">
            <a:extLst>
              <a:ext uri="{FF2B5EF4-FFF2-40B4-BE49-F238E27FC236}">
                <a16:creationId xmlns:a16="http://schemas.microsoft.com/office/drawing/2014/main" id="{8D288997-B135-B673-C605-CFD27A50834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0386" y="6071730"/>
            <a:ext cx="53340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12">
            <a:extLst>
              <a:ext uri="{FF2B5EF4-FFF2-40B4-BE49-F238E27FC236}">
                <a16:creationId xmlns:a16="http://schemas.microsoft.com/office/drawing/2014/main" id="{9BBF3902-B1C7-4013-8ED5-F3F21675F7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3786" y="6071730"/>
            <a:ext cx="0" cy="45720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3">
            <a:extLst>
              <a:ext uri="{FF2B5EF4-FFF2-40B4-BE49-F238E27FC236}">
                <a16:creationId xmlns:a16="http://schemas.microsoft.com/office/drawing/2014/main" id="{D336C3B9-AB13-1B7B-7924-AD20F36770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63786" y="5614530"/>
            <a:ext cx="0" cy="91440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4">
            <a:extLst>
              <a:ext uri="{FF2B5EF4-FFF2-40B4-BE49-F238E27FC236}">
                <a16:creationId xmlns:a16="http://schemas.microsoft.com/office/drawing/2014/main" id="{B719A9A9-A293-91B3-5FD2-F0136587AC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0386" y="5614530"/>
            <a:ext cx="5334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5">
            <a:extLst>
              <a:ext uri="{FF2B5EF4-FFF2-40B4-BE49-F238E27FC236}">
                <a16:creationId xmlns:a16="http://schemas.microsoft.com/office/drawing/2014/main" id="{83B2BDA3-CED9-84F6-8B46-243AD4C236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0386" y="5614530"/>
            <a:ext cx="106680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6">
            <a:extLst>
              <a:ext uri="{FF2B5EF4-FFF2-40B4-BE49-F238E27FC236}">
                <a16:creationId xmlns:a16="http://schemas.microsoft.com/office/drawing/2014/main" id="{1D29FFE6-1C6C-2B8E-6728-184F0B9394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0361" y="5614530"/>
            <a:ext cx="0" cy="91440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7">
            <a:extLst>
              <a:ext uri="{FF2B5EF4-FFF2-40B4-BE49-F238E27FC236}">
                <a16:creationId xmlns:a16="http://schemas.microsoft.com/office/drawing/2014/main" id="{4E18D42D-6B37-C18D-3294-3580B6D852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97186" y="4928730"/>
            <a:ext cx="0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8">
            <a:extLst>
              <a:ext uri="{FF2B5EF4-FFF2-40B4-BE49-F238E27FC236}">
                <a16:creationId xmlns:a16="http://schemas.microsoft.com/office/drawing/2014/main" id="{5289B9C0-3D6D-AFC8-F792-0BC55A6966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7186" y="4928730"/>
            <a:ext cx="838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9">
            <a:extLst>
              <a:ext uri="{FF2B5EF4-FFF2-40B4-BE49-F238E27FC236}">
                <a16:creationId xmlns:a16="http://schemas.microsoft.com/office/drawing/2014/main" id="{1648C303-1F50-8FB5-A398-369578DEC7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5386" y="4435017"/>
            <a:ext cx="0" cy="4937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739F62F3-AF9A-B8FD-C607-BF81BC9C1F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5386" y="4446130"/>
            <a:ext cx="609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1">
            <a:extLst>
              <a:ext uri="{FF2B5EF4-FFF2-40B4-BE49-F238E27FC236}">
                <a16:creationId xmlns:a16="http://schemas.microsoft.com/office/drawing/2014/main" id="{D83FC57C-998C-C38C-0A07-CC461574F1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08474" y="4319130"/>
            <a:ext cx="0" cy="1333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22">
            <a:extLst>
              <a:ext uri="{FF2B5EF4-FFF2-40B4-BE49-F238E27FC236}">
                <a16:creationId xmlns:a16="http://schemas.microsoft.com/office/drawing/2014/main" id="{0B76587E-51C1-B7CE-5586-5F4305B4A3D7}"/>
              </a:ext>
            </a:extLst>
          </p:cNvPr>
          <p:cNvGrpSpPr>
            <a:grpSpLocks/>
          </p:cNvGrpSpPr>
          <p:nvPr/>
        </p:nvGrpSpPr>
        <p:grpSpPr bwMode="auto">
          <a:xfrm>
            <a:off x="3173186" y="3633330"/>
            <a:ext cx="457200" cy="2971800"/>
            <a:chOff x="1104" y="1776"/>
            <a:chExt cx="288" cy="1872"/>
          </a:xfrm>
        </p:grpSpPr>
        <p:sp>
          <p:nvSpPr>
            <p:cNvPr id="21" name="Line 23">
              <a:extLst>
                <a:ext uri="{FF2B5EF4-FFF2-40B4-BE49-F238E27FC236}">
                  <a16:creationId xmlns:a16="http://schemas.microsoft.com/office/drawing/2014/main" id="{57730E2E-2E09-F85E-99FF-6F8D572AF7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92" y="1920"/>
              <a:ext cx="0" cy="1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2" name="Object 24">
              <a:extLst>
                <a:ext uri="{FF2B5EF4-FFF2-40B4-BE49-F238E27FC236}">
                  <a16:creationId xmlns:a16="http://schemas.microsoft.com/office/drawing/2014/main" id="{B27C037C-E4C5-4479-CADE-ED6EE158102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04" y="1776"/>
            <a:ext cx="225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4" imgW="215640" imgH="228600" progId="Equation.3">
                    <p:embed/>
                  </p:oleObj>
                </mc:Choice>
                <mc:Fallback>
                  <p:oleObj name="公式" r:id="rId4" imgW="215640" imgH="228600" progId="Equation.3">
                    <p:embed/>
                    <p:pic>
                      <p:nvPicPr>
                        <p:cNvPr id="22" name="Object 24">
                          <a:extLst>
                            <a:ext uri="{FF2B5EF4-FFF2-40B4-BE49-F238E27FC236}">
                              <a16:creationId xmlns:a16="http://schemas.microsoft.com/office/drawing/2014/main" id="{772B6BD0-8E68-4AE8-9651-F398DBF0BCB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776"/>
                          <a:ext cx="225" cy="24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25">
              <a:extLst>
                <a:ext uri="{FF2B5EF4-FFF2-40B4-BE49-F238E27FC236}">
                  <a16:creationId xmlns:a16="http://schemas.microsoft.com/office/drawing/2014/main" id="{FC166D33-88C1-6F3C-A516-4C1C32A1483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52" y="3456"/>
            <a:ext cx="17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6" imgW="126720" imgH="139680" progId="Equation.3">
                    <p:embed/>
                  </p:oleObj>
                </mc:Choice>
                <mc:Fallback>
                  <p:oleObj name="公式" r:id="rId6" imgW="126720" imgH="139680" progId="Equation.3">
                    <p:embed/>
                    <p:pic>
                      <p:nvPicPr>
                        <p:cNvPr id="23" name="Object 25">
                          <a:extLst>
                            <a:ext uri="{FF2B5EF4-FFF2-40B4-BE49-F238E27FC236}">
                              <a16:creationId xmlns:a16="http://schemas.microsoft.com/office/drawing/2014/main" id="{311EB571-1EA2-4D54-B8E4-63C6824E000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2" y="3456"/>
                          <a:ext cx="172" cy="192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26">
            <a:extLst>
              <a:ext uri="{FF2B5EF4-FFF2-40B4-BE49-F238E27FC236}">
                <a16:creationId xmlns:a16="http://schemas.microsoft.com/office/drawing/2014/main" id="{64948BA9-543D-9698-66FD-6A98338B7B48}"/>
              </a:ext>
            </a:extLst>
          </p:cNvPr>
          <p:cNvGrpSpPr>
            <a:grpSpLocks/>
          </p:cNvGrpSpPr>
          <p:nvPr/>
        </p:nvGrpSpPr>
        <p:grpSpPr bwMode="auto">
          <a:xfrm>
            <a:off x="3614511" y="3882567"/>
            <a:ext cx="2697163" cy="450850"/>
            <a:chOff x="1382" y="1933"/>
            <a:chExt cx="1699" cy="284"/>
          </a:xfrm>
        </p:grpSpPr>
        <p:sp>
          <p:nvSpPr>
            <p:cNvPr id="25" name="Oval 27">
              <a:extLst>
                <a:ext uri="{FF2B5EF4-FFF2-40B4-BE49-F238E27FC236}">
                  <a16:creationId xmlns:a16="http://schemas.microsoft.com/office/drawing/2014/main" id="{E565599C-0D4F-1E78-A70E-3854E634012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024" y="2160"/>
              <a:ext cx="57" cy="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8">
              <a:extLst>
                <a:ext uri="{FF2B5EF4-FFF2-40B4-BE49-F238E27FC236}">
                  <a16:creationId xmlns:a16="http://schemas.microsoft.com/office/drawing/2014/main" id="{3F235F59-88F9-0A82-840B-183739225D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2" y="2197"/>
              <a:ext cx="168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7" name="Object 29">
              <a:extLst>
                <a:ext uri="{FF2B5EF4-FFF2-40B4-BE49-F238E27FC236}">
                  <a16:creationId xmlns:a16="http://schemas.microsoft.com/office/drawing/2014/main" id="{313B8C8C-4823-80B2-F2AE-BC08FD18321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1270085"/>
                </p:ext>
              </p:extLst>
            </p:nvPr>
          </p:nvGraphicFramePr>
          <p:xfrm>
            <a:off x="1429" y="1933"/>
            <a:ext cx="225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8" imgW="215640" imgH="228600" progId="Equation.3">
                    <p:embed/>
                  </p:oleObj>
                </mc:Choice>
                <mc:Fallback>
                  <p:oleObj name="公式" r:id="rId8" imgW="215640" imgH="228600" progId="Equation.3">
                    <p:embed/>
                    <p:pic>
                      <p:nvPicPr>
                        <p:cNvPr id="27" name="Object 29">
                          <a:extLst>
                            <a:ext uri="{FF2B5EF4-FFF2-40B4-BE49-F238E27FC236}">
                              <a16:creationId xmlns:a16="http://schemas.microsoft.com/office/drawing/2014/main" id="{5D863F8E-2FFF-4D49-BBE1-7C438B1B16E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" y="1933"/>
                          <a:ext cx="225" cy="24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" name="Object 30">
            <a:extLst>
              <a:ext uri="{FF2B5EF4-FFF2-40B4-BE49-F238E27FC236}">
                <a16:creationId xmlns:a16="http://schemas.microsoft.com/office/drawing/2014/main" id="{377096AD-4F7D-E1DC-F05A-D6D5413F93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715430"/>
              </p:ext>
            </p:extLst>
          </p:nvPr>
        </p:nvGraphicFramePr>
        <p:xfrm>
          <a:off x="6297386" y="3785730"/>
          <a:ext cx="31115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9" imgW="164880" imgH="164880" progId="Equation.3">
                  <p:embed/>
                </p:oleObj>
              </mc:Choice>
              <mc:Fallback>
                <p:oleObj name="公式" r:id="rId9" imgW="164880" imgH="164880" progId="Equation.3">
                  <p:embed/>
                  <p:pic>
                    <p:nvPicPr>
                      <p:cNvPr id="28" name="Object 30">
                        <a:extLst>
                          <a:ext uri="{FF2B5EF4-FFF2-40B4-BE49-F238E27FC236}">
                            <a16:creationId xmlns:a16="http://schemas.microsoft.com/office/drawing/2014/main" id="{48BC9B80-D7D4-4572-B089-E808F8E30B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7386" y="3785730"/>
                        <a:ext cx="311150" cy="311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31">
            <a:extLst>
              <a:ext uri="{FF2B5EF4-FFF2-40B4-BE49-F238E27FC236}">
                <a16:creationId xmlns:a16="http://schemas.microsoft.com/office/drawing/2014/main" id="{3C4944C6-17C7-4615-7D8C-631936E2D8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641089"/>
              </p:ext>
            </p:extLst>
          </p:nvPr>
        </p:nvGraphicFramePr>
        <p:xfrm>
          <a:off x="6754586" y="3938130"/>
          <a:ext cx="28733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1" imgW="152280" imgH="164880" progId="Equation.3">
                  <p:embed/>
                </p:oleObj>
              </mc:Choice>
              <mc:Fallback>
                <p:oleObj name="公式" r:id="rId11" imgW="152280" imgH="164880" progId="Equation.3">
                  <p:embed/>
                  <p:pic>
                    <p:nvPicPr>
                      <p:cNvPr id="29" name="Object 31">
                        <a:extLst>
                          <a:ext uri="{FF2B5EF4-FFF2-40B4-BE49-F238E27FC236}">
                            <a16:creationId xmlns:a16="http://schemas.microsoft.com/office/drawing/2014/main" id="{24510B1E-A7E1-47ED-BDCD-C5ED718623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4586" y="3938130"/>
                        <a:ext cx="287338" cy="311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064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19695</TotalTime>
  <Words>532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Equation</vt:lpstr>
      <vt:lpstr>公式</vt:lpstr>
      <vt:lpstr>EE3122: Analogue Circuit Fundamentals</vt:lpstr>
      <vt:lpstr>Stability of Feedback Systems</vt:lpstr>
      <vt:lpstr>Why and How does it Oscillate?</vt:lpstr>
      <vt:lpstr>Why and How does it Oscillate?</vt:lpstr>
      <vt:lpstr>Loop Gain &amp; Stability Criteria</vt:lpstr>
      <vt:lpstr>Phase Margin</vt:lpstr>
      <vt:lpstr>Oscillation</vt:lpstr>
      <vt:lpstr>Phase Shift Oscillator</vt:lpstr>
      <vt:lpstr>Appendix</vt:lpstr>
      <vt:lpstr>Sustained oscillation (Self-oscillation)</vt:lpstr>
      <vt:lpstr>Sustained oscillation (Self-oscillation)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604</cp:revision>
  <dcterms:created xsi:type="dcterms:W3CDTF">2021-12-02T05:28:30Z</dcterms:created>
  <dcterms:modified xsi:type="dcterms:W3CDTF">2023-04-12T15:16:24Z</dcterms:modified>
</cp:coreProperties>
</file>