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10" r:id="rId2"/>
    <p:sldId id="260" r:id="rId3"/>
    <p:sldId id="325" r:id="rId4"/>
    <p:sldId id="339" r:id="rId5"/>
    <p:sldId id="372" r:id="rId6"/>
    <p:sldId id="333" r:id="rId7"/>
    <p:sldId id="334" r:id="rId8"/>
    <p:sldId id="335" r:id="rId9"/>
    <p:sldId id="326" r:id="rId10"/>
    <p:sldId id="366" r:id="rId11"/>
    <p:sldId id="349" r:id="rId12"/>
    <p:sldId id="302" r:id="rId13"/>
    <p:sldId id="338" r:id="rId14"/>
    <p:sldId id="340" r:id="rId15"/>
    <p:sldId id="304" r:id="rId16"/>
    <p:sldId id="337" r:id="rId17"/>
    <p:sldId id="348" r:id="rId18"/>
    <p:sldId id="365" r:id="rId19"/>
    <p:sldId id="324" r:id="rId20"/>
    <p:sldId id="272" r:id="rId21"/>
    <p:sldId id="361" r:id="rId22"/>
    <p:sldId id="286" r:id="rId23"/>
    <p:sldId id="342" r:id="rId24"/>
    <p:sldId id="343" r:id="rId25"/>
    <p:sldId id="346" r:id="rId26"/>
    <p:sldId id="347" r:id="rId27"/>
    <p:sldId id="345" r:id="rId28"/>
    <p:sldId id="350" r:id="rId29"/>
    <p:sldId id="351" r:id="rId30"/>
    <p:sldId id="352" r:id="rId31"/>
    <p:sldId id="357" r:id="rId32"/>
    <p:sldId id="358" r:id="rId33"/>
    <p:sldId id="359" r:id="rId34"/>
    <p:sldId id="363" r:id="rId35"/>
    <p:sldId id="364" r:id="rId36"/>
    <p:sldId id="367" r:id="rId37"/>
    <p:sldId id="368" r:id="rId38"/>
    <p:sldId id="369" r:id="rId39"/>
    <p:sldId id="370" r:id="rId40"/>
    <p:sldId id="371" r:id="rId41"/>
    <p:sldId id="320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>
    <p:restoredLeft sz="9524" autoAdjust="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250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59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emf"/><Relationship Id="rId1" Type="http://schemas.openxmlformats.org/officeDocument/2006/relationships/image" Target="../media/image10.wmf"/><Relationship Id="rId4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emf"/><Relationship Id="rId4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72.wmf"/><Relationship Id="rId4" Type="http://schemas.openxmlformats.org/officeDocument/2006/relationships/image" Target="../media/image6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47470-173E-47EB-B35E-33CC044ED0BB}" type="datetime1">
              <a:rPr lang="zh-TW" altLang="en-US" smtClean="0"/>
              <a:t>2019/4/2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030FA-5029-B340-ABDD-C02F4B86B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8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7F596-FA7E-4A83-85E8-9763BE374393}" type="datetime1">
              <a:rPr lang="zh-TW" altLang="en-US" smtClean="0"/>
              <a:t>2019/4/2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63FA6-3695-7946-9982-9BB15344B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8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NONLINEAR!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85D8D17-793C-4F9B-8B6C-3EBD4F3C5D94}" type="datetime1">
              <a:rPr lang="zh-TW" altLang="en-US" smtClean="0"/>
              <a:t>2019/4/2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46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67933-D139-8D4C-AE91-FA1749AFC1D3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5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42D3-D2D2-4B49-8835-5666E246520B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E75AA-0BDD-004D-BD2F-8EDE46E3B036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6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02AA-1D12-F749-9F12-F28F82E58FA0}" type="datetime1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6B67-97FE-5346-B580-97971E7C8CEA}" type="datetime1">
              <a:rPr lang="en-US" smtClean="0"/>
              <a:t>4/2/2019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5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678CD-6855-1C40-A6CF-91949C849C08}" type="datetime1">
              <a:rPr lang="en-US" smtClean="0"/>
              <a:t>4/2/2019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2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C686-CED7-7147-B864-B15CCCAB1591}" type="datetime1">
              <a:rPr lang="en-US" smtClean="0"/>
              <a:t>4/2/2019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BD670-D16D-BD49-9610-203FBC1642A6}" type="datetime1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3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7FD2-CF2F-3244-BB5A-AEF0579E1902}" type="datetime1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1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49F-5B14-DC48-A15B-FF5F6379CEEC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FF45-E07A-384A-BD40-95F48CBD68BF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1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77FD-4C47-5846-8E11-0866C2A18593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4.JPG"/><Relationship Id="rId3" Type="http://schemas.openxmlformats.org/officeDocument/2006/relationships/image" Target="../media/image18.png"/><Relationship Id="rId7" Type="http://schemas.openxmlformats.org/officeDocument/2006/relationships/image" Target="../media/image11.emf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emf"/><Relationship Id="rId5" Type="http://schemas.openxmlformats.org/officeDocument/2006/relationships/image" Target="../media/image10.wmf"/><Relationship Id="rId15" Type="http://schemas.openxmlformats.org/officeDocument/2006/relationships/image" Target="../media/image21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wmf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image" Target="../media/image210.png"/><Relationship Id="rId4" Type="http://schemas.openxmlformats.org/officeDocument/2006/relationships/image" Target="../media/image12.wmf"/><Relationship Id="rId9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33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30.png"/><Relationship Id="rId7" Type="http://schemas.openxmlformats.org/officeDocument/2006/relationships/image" Target="../media/image23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26.JP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46.png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43.png"/><Relationship Id="rId4" Type="http://schemas.openxmlformats.org/officeDocument/2006/relationships/image" Target="../media/image29.wmf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6.wmf"/><Relationship Id="rId4" Type="http://schemas.openxmlformats.org/officeDocument/2006/relationships/image" Target="../media/image33.emf"/><Relationship Id="rId9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7" Type="http://schemas.openxmlformats.org/officeDocument/2006/relationships/image" Target="../media/image37.JP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0.png"/><Relationship Id="rId5" Type="http://schemas.openxmlformats.org/officeDocument/2006/relationships/image" Target="../media/image430.png"/><Relationship Id="rId4" Type="http://schemas.openxmlformats.org/officeDocument/2006/relationships/image" Target="../media/image4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49.png"/><Relationship Id="rId4" Type="http://schemas.openxmlformats.org/officeDocument/2006/relationships/image" Target="../media/image4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52.png"/><Relationship Id="rId4" Type="http://schemas.openxmlformats.org/officeDocument/2006/relationships/image" Target="../media/image41.wmf"/><Relationship Id="rId9" Type="http://schemas.openxmlformats.org/officeDocument/2006/relationships/image" Target="../media/image5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9.wmf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65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34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7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7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71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68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31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0.png"/><Relationship Id="rId5" Type="http://schemas.openxmlformats.org/officeDocument/2006/relationships/image" Target="../media/image790.png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5.JPG"/><Relationship Id="rId7" Type="http://schemas.openxmlformats.org/officeDocument/2006/relationships/image" Target="../media/image78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11" Type="http://schemas.openxmlformats.org/officeDocument/2006/relationships/image" Target="../media/image88.png"/><Relationship Id="rId5" Type="http://schemas.openxmlformats.org/officeDocument/2006/relationships/image" Target="../media/image84.png"/><Relationship Id="rId10" Type="http://schemas.openxmlformats.org/officeDocument/2006/relationships/image" Target="../media/image91.png"/><Relationship Id="rId4" Type="http://schemas.openxmlformats.org/officeDocument/2006/relationships/image" Target="../media/image76.JPG"/><Relationship Id="rId9" Type="http://schemas.openxmlformats.org/officeDocument/2006/relationships/image" Target="../media/image9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4632" cy="218767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EE 3114 </a:t>
            </a:r>
            <a:r>
              <a:rPr lang="en-US" b="1" dirty="0" smtClean="0">
                <a:solidFill>
                  <a:srgbClr val="0070C0"/>
                </a:solidFill>
              </a:rPr>
              <a:t>Systems and Control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solidFill>
                  <a:srgbClr val="C00000"/>
                </a:solidFill>
              </a:rPr>
              <a:t>8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  <a:r>
              <a:rPr lang="en-US" b="1" dirty="0" smtClean="0">
                <a:solidFill>
                  <a:srgbClr val="FF0000"/>
                </a:solidFill>
              </a:rPr>
              <a:t>State-Space Modeling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1752600"/>
          </a:xfrm>
        </p:spPr>
        <p:txBody>
          <a:bodyPr/>
          <a:lstStyle/>
          <a:p>
            <a:r>
              <a:rPr lang="en-US" dirty="0" smtClean="0"/>
              <a:t>Semester </a:t>
            </a:r>
            <a:r>
              <a:rPr lang="en-US" dirty="0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079157"/>
            <a:ext cx="2133600" cy="365125"/>
          </a:xfrm>
        </p:spPr>
        <p:txBody>
          <a:bodyPr/>
          <a:lstStyle/>
          <a:p>
            <a:r>
              <a:rPr lang="en-US" altLang="zh-TW" sz="2000" dirty="0" smtClean="0"/>
              <a:t>2018-11-6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402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State-Space Representation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1"/>
            <a:ext cx="6639339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Dynamical Relationship</a:t>
            </a:r>
          </a:p>
          <a:p>
            <a:pPr marL="0" indent="0">
              <a:buNone/>
            </a:pPr>
            <a:endParaRPr lang="en-US" sz="13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b="1" dirty="0" smtClean="0"/>
              <a:t>state </a:t>
            </a:r>
            <a:r>
              <a:rPr lang="en-US" sz="2400" dirty="0" smtClean="0"/>
              <a:t>is a set of </a:t>
            </a:r>
            <a:r>
              <a:rPr lang="en-US" sz="2400" b="1" dirty="0" smtClean="0"/>
              <a:t>internal</a:t>
            </a:r>
            <a:r>
              <a:rPr lang="en-US" sz="2400" dirty="0" smtClean="0"/>
              <a:t> </a:t>
            </a:r>
            <a:r>
              <a:rPr lang="en-US" sz="2400" b="1" dirty="0" smtClean="0"/>
              <a:t>variables</a:t>
            </a:r>
            <a:r>
              <a:rPr lang="en-US" sz="2400" dirty="0" smtClean="0"/>
              <a:t> that define completely the dynamical behavior of the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9442" y="3537312"/>
            <a:ext cx="730347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For example, </a:t>
            </a:r>
            <a:r>
              <a:rPr lang="en-US" sz="2600" dirty="0"/>
              <a:t>t</a:t>
            </a:r>
            <a:r>
              <a:rPr lang="en-US" sz="2600" dirty="0" smtClean="0"/>
              <a:t>he </a:t>
            </a:r>
            <a:r>
              <a:rPr lang="en-US" sz="2600" b="1" dirty="0" smtClean="0"/>
              <a:t>states</a:t>
            </a:r>
            <a:r>
              <a:rPr lang="en-US" sz="2600" dirty="0" smtClean="0"/>
              <a:t> of a moving object include:</a:t>
            </a:r>
          </a:p>
          <a:p>
            <a:endParaRPr lang="en-US" sz="1200" dirty="0" smtClean="0"/>
          </a:p>
          <a:p>
            <a:r>
              <a:rPr lang="en-US" sz="2600" dirty="0" smtClean="0">
                <a:solidFill>
                  <a:srgbClr val="0070C0"/>
                </a:solidFill>
              </a:rPr>
              <a:t>Position</a:t>
            </a:r>
          </a:p>
          <a:p>
            <a:r>
              <a:rPr lang="en-US" sz="2600" dirty="0" smtClean="0">
                <a:solidFill>
                  <a:srgbClr val="0070C0"/>
                </a:solidFill>
              </a:rPr>
              <a:t>Velocity</a:t>
            </a:r>
          </a:p>
          <a:p>
            <a:r>
              <a:rPr lang="en-US" sz="2600" dirty="0" smtClean="0">
                <a:solidFill>
                  <a:srgbClr val="0070C0"/>
                </a:solidFill>
              </a:rPr>
              <a:t>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714970" y="4422914"/>
                <a:ext cx="2004459" cy="9775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970" y="4422914"/>
                <a:ext cx="2004459" cy="9775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876261" y="5414749"/>
            <a:ext cx="437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State vector     State variables (components)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76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198" y="523185"/>
            <a:ext cx="73034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Another example, </a:t>
            </a:r>
            <a:r>
              <a:rPr lang="en-US" sz="2600" dirty="0"/>
              <a:t>t</a:t>
            </a:r>
            <a:r>
              <a:rPr lang="en-US" sz="2600" dirty="0" smtClean="0"/>
              <a:t>he </a:t>
            </a:r>
            <a:r>
              <a:rPr lang="en-US" sz="2600" b="1" dirty="0" smtClean="0"/>
              <a:t>states</a:t>
            </a:r>
            <a:r>
              <a:rPr lang="en-US" sz="2600" dirty="0" smtClean="0"/>
              <a:t> of a transformer:</a:t>
            </a:r>
          </a:p>
          <a:p>
            <a:endParaRPr lang="en-US" sz="1200" dirty="0" smtClean="0"/>
          </a:p>
          <a:p>
            <a:r>
              <a:rPr lang="en-US" sz="2600" dirty="0" smtClean="0">
                <a:solidFill>
                  <a:srgbClr val="0070C0"/>
                </a:solidFill>
              </a:rPr>
              <a:t>Voltage</a:t>
            </a:r>
          </a:p>
          <a:p>
            <a:r>
              <a:rPr lang="en-US" sz="2600" dirty="0" smtClean="0">
                <a:solidFill>
                  <a:srgbClr val="0070C0"/>
                </a:solidFill>
              </a:rPr>
              <a:t>Current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79203" y="2832160"/>
                <a:ext cx="1916867" cy="7534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203" y="2832160"/>
                <a:ext cx="1916867" cy="7534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193888" y="3626412"/>
            <a:ext cx="2940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State vector     State variables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426" y="1095863"/>
            <a:ext cx="3886742" cy="14861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23621" y="2901570"/>
                <a:ext cx="2080698" cy="683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621" y="2901570"/>
                <a:ext cx="2080698" cy="6830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06" y="3827368"/>
            <a:ext cx="2638778" cy="2360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96902" y="5359048"/>
            <a:ext cx="1833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State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and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State Space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72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89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Formal Definition of “</a:t>
            </a:r>
            <a:r>
              <a:rPr lang="en-US" sz="3200" b="1" dirty="0" smtClean="0">
                <a:solidFill>
                  <a:srgbClr val="0070C0"/>
                </a:solidFill>
              </a:rPr>
              <a:t>State</a:t>
            </a:r>
            <a:r>
              <a:rPr lang="en-US" sz="3200" dirty="0" smtClean="0">
                <a:solidFill>
                  <a:srgbClr val="0070C0"/>
                </a:solidFill>
              </a:rPr>
              <a:t>”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775" y="1531938"/>
            <a:ext cx="72382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Definition</a:t>
            </a:r>
            <a:r>
              <a:rPr lang="en-US" sz="2800" dirty="0" smtClean="0">
                <a:solidFill>
                  <a:srgbClr val="7030A0"/>
                </a:solidFill>
              </a:rPr>
              <a:t>:</a:t>
            </a:r>
            <a:r>
              <a:rPr lang="en-US" sz="2800" dirty="0" smtClean="0"/>
              <a:t> A </a:t>
            </a:r>
            <a:r>
              <a:rPr lang="en-US" sz="2800" dirty="0" smtClean="0">
                <a:solidFill>
                  <a:srgbClr val="0070C0"/>
                </a:solidFill>
              </a:rPr>
              <a:t>state</a:t>
            </a:r>
            <a:r>
              <a:rPr lang="en-US" sz="2800" dirty="0" smtClean="0"/>
              <a:t> of a dynamic system is a set of variables which, if specified at the time </a:t>
            </a:r>
            <a:r>
              <a:rPr lang="en-US" sz="2800" i="1" dirty="0" smtClean="0"/>
              <a:t>t </a:t>
            </a:r>
            <a:r>
              <a:rPr lang="en-US" sz="2800" dirty="0" smtClean="0"/>
              <a:t>= </a:t>
            </a:r>
            <a:r>
              <a:rPr lang="en-US" sz="2800" i="1" dirty="0" smtClean="0"/>
              <a:t>t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, provide all the necessary information to find the behavior of the output at any time </a:t>
            </a:r>
            <a:r>
              <a:rPr lang="en-US" sz="2800" i="1" dirty="0" smtClean="0"/>
              <a:t>t </a:t>
            </a:r>
            <a:r>
              <a:rPr lang="en-US" sz="2800" dirty="0" smtClean="0"/>
              <a:t>&gt; </a:t>
            </a:r>
            <a:r>
              <a:rPr lang="en-US" sz="2800" i="1" dirty="0" smtClean="0"/>
              <a:t>t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, given the input to the system on interval  [</a:t>
            </a:r>
            <a:r>
              <a:rPr lang="en-US" sz="2800" i="1" dirty="0" smtClean="0"/>
              <a:t>t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, </a:t>
            </a:r>
            <a:r>
              <a:rPr lang="en-US" sz="2800" i="1" dirty="0" smtClean="0"/>
              <a:t>t</a:t>
            </a:r>
            <a:r>
              <a:rPr lang="en-US" sz="2800" dirty="0" smtClean="0"/>
              <a:t>).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Note</a:t>
            </a:r>
            <a:r>
              <a:rPr lang="en-US" sz="2800" dirty="0" smtClean="0">
                <a:solidFill>
                  <a:srgbClr val="7030A0"/>
                </a:solidFill>
              </a:rPr>
              <a:t>: </a:t>
            </a:r>
          </a:p>
          <a:p>
            <a:pPr marL="0" indent="0">
              <a:buNone/>
            </a:pPr>
            <a:r>
              <a:rPr lang="en-US" sz="2800" dirty="0" smtClean="0"/>
              <a:t>The input-output </a:t>
            </a:r>
            <a:r>
              <a:rPr lang="en-US" sz="2800" dirty="0"/>
              <a:t>r</a:t>
            </a:r>
            <a:r>
              <a:rPr lang="en-US" sz="2800" dirty="0" smtClean="0"/>
              <a:t>elationship is </a:t>
            </a:r>
            <a:r>
              <a:rPr lang="en-US" sz="2800" dirty="0" smtClean="0">
                <a:solidFill>
                  <a:srgbClr val="0070C0"/>
                </a:solidFill>
              </a:rPr>
              <a:t>unique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But a definition of the state is </a:t>
            </a:r>
            <a:r>
              <a:rPr lang="en-US" sz="2800" dirty="0" smtClean="0">
                <a:solidFill>
                  <a:srgbClr val="0070C0"/>
                </a:solidFill>
              </a:rPr>
              <a:t>not unique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525" y="296827"/>
            <a:ext cx="8229600" cy="617573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Example: </a:t>
            </a:r>
            <a:r>
              <a:rPr lang="en-US" sz="3200" dirty="0" smtClean="0">
                <a:solidFill>
                  <a:srgbClr val="0070C0"/>
                </a:solidFill>
              </a:rPr>
              <a:t>Pendulum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009" y="1102643"/>
            <a:ext cx="7426314" cy="396984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Mass:  </a:t>
            </a:r>
            <a:r>
              <a:rPr lang="en-US" sz="2400" i="1" dirty="0" smtClean="0"/>
              <a:t>m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Input:  force  </a:t>
            </a:r>
            <a:r>
              <a:rPr lang="en-US" sz="2400" i="1" dirty="0" smtClean="0"/>
              <a:t>u</a:t>
            </a:r>
            <a:r>
              <a:rPr lang="en-US" sz="2400" dirty="0" smtClean="0"/>
              <a:t>(</a:t>
            </a:r>
            <a:r>
              <a:rPr lang="en-US" sz="2400" i="1" dirty="0" smtClean="0"/>
              <a:t>t</a:t>
            </a:r>
            <a:r>
              <a:rPr lang="en-US" sz="2400" dirty="0" smtClean="0"/>
              <a:t>) </a:t>
            </a:r>
          </a:p>
          <a:p>
            <a:pPr marL="0" indent="0">
              <a:buNone/>
            </a:pPr>
            <a:r>
              <a:rPr lang="en-US" sz="2400" dirty="0" smtClean="0"/>
              <a:t>Output:  horizontal displacement  </a:t>
            </a:r>
            <a:r>
              <a:rPr lang="en-US" sz="2400" i="1" dirty="0" smtClean="0"/>
              <a:t>h</a:t>
            </a:r>
            <a:r>
              <a:rPr lang="en-US" sz="2400" dirty="0" smtClean="0"/>
              <a:t>(</a:t>
            </a:r>
            <a:r>
              <a:rPr lang="en-US" sz="2400" i="1" dirty="0" smtClean="0"/>
              <a:t>t</a:t>
            </a:r>
            <a:r>
              <a:rPr lang="en-US" sz="2400" dirty="0" smtClean="0"/>
              <a:t>)  (measurement)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60" y="2735978"/>
            <a:ext cx="3365148" cy="160789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352799" y="3868306"/>
            <a:ext cx="53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h(t)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196861" y="3434861"/>
            <a:ext cx="492369" cy="44516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54769" y="3024554"/>
            <a:ext cx="257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Direction of motion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352799" y="3762075"/>
            <a:ext cx="0" cy="58179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36" y="2348619"/>
            <a:ext cx="4798050" cy="2172483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3855936" y="4089623"/>
            <a:ext cx="0" cy="8984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735421" y="5072491"/>
                <a:ext cx="7076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421" y="5072491"/>
                <a:ext cx="707624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3930336" y="4052972"/>
            <a:ext cx="460913" cy="46813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933999" y="4605563"/>
            <a:ext cx="403326" cy="28729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255354" y="4008903"/>
            <a:ext cx="532127" cy="43748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313887" y="4487028"/>
            <a:ext cx="530454" cy="45534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314228" y="3478347"/>
            <a:ext cx="331306" cy="37687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947481" y="4343869"/>
            <a:ext cx="36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54770" y="3209220"/>
                <a:ext cx="3518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770" y="3209220"/>
                <a:ext cx="3518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651042" y="3337904"/>
                <a:ext cx="2909603" cy="2384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0" dirty="0" smtClean="0"/>
              </a:p>
              <a:p>
                <a:endParaRPr lang="en-US" sz="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𝑚𝐿</m:t>
                      </m:r>
                      <m:acc>
                        <m:accPr>
                          <m:chr m:val="̈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  <a:p>
                <a:endParaRPr lang="en-US" sz="10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b="0" dirty="0" smtClean="0"/>
              </a:p>
              <a:p>
                <a:endParaRPr lang="en-US" sz="10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000" b="0" dirty="0" smtClean="0"/>
              </a:p>
              <a:p>
                <a:endParaRPr lang="en-US" sz="1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endParaRPr lang="en-US" sz="10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042" y="3337904"/>
                <a:ext cx="2909603" cy="23842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749236" y="5709295"/>
                <a:ext cx="3762895" cy="478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𝑚𝐿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236" y="5709295"/>
                <a:ext cx="3762895" cy="478785"/>
              </a:xfrm>
              <a:prstGeom prst="rect">
                <a:avLst/>
              </a:prstGeom>
              <a:blipFill>
                <a:blip r:embed="rId7"/>
                <a:stretch>
                  <a:fillRect l="-486" t="-2564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784596" y="4108273"/>
                <a:ext cx="1844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596" y="4108273"/>
                <a:ext cx="184465" cy="369332"/>
              </a:xfrm>
              <a:prstGeom prst="rect">
                <a:avLst/>
              </a:prstGeom>
              <a:blipFill>
                <a:blip r:embed="rId8"/>
                <a:stretch>
                  <a:fillRect r="-6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175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06044" y="5951642"/>
            <a:ext cx="3995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7030A0"/>
                </a:solidFill>
              </a:rPr>
              <a:t>Not unique</a:t>
            </a:r>
            <a:r>
              <a:rPr lang="en-US" sz="2400" dirty="0" smtClean="0"/>
              <a:t>)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06044" y="330377"/>
                <a:ext cx="3762895" cy="478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𝑚𝐿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044" y="330377"/>
                <a:ext cx="3762895" cy="478785"/>
              </a:xfrm>
              <a:prstGeom prst="rect">
                <a:avLst/>
              </a:prstGeom>
              <a:blipFill>
                <a:blip r:embed="rId2"/>
                <a:stretch>
                  <a:fillRect l="-324" t="-2532" b="-10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758774" y="4056434"/>
            <a:ext cx="1750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33872" y="4319081"/>
            <a:ext cx="1653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83" y="1050668"/>
            <a:ext cx="7020746" cy="465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2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Pendulum:</a:t>
            </a:r>
            <a:r>
              <a:rPr lang="en-US" sz="3200" dirty="0" smtClean="0"/>
              <a:t>  </a:t>
            </a:r>
            <a:r>
              <a:rPr lang="en-US" sz="3200" dirty="0" smtClean="0">
                <a:solidFill>
                  <a:srgbClr val="0070C0"/>
                </a:solidFill>
              </a:rPr>
              <a:t>Representation</a:t>
            </a:r>
            <a:r>
              <a:rPr lang="en-US" sz="3200" dirty="0" smtClean="0"/>
              <a:t>  </a:t>
            </a:r>
            <a:r>
              <a:rPr lang="en-US" sz="3200" dirty="0" smtClean="0">
                <a:solidFill>
                  <a:srgbClr val="FF0000"/>
                </a:solidFill>
              </a:rPr>
              <a:t>1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863837"/>
              </p:ext>
            </p:extLst>
          </p:nvPr>
        </p:nvGraphicFramePr>
        <p:xfrm>
          <a:off x="1310825" y="2719744"/>
          <a:ext cx="4785492" cy="2393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0" name="方程式" r:id="rId4" imgW="2108160" imgH="1054080" progId="Equation.3">
                  <p:embed/>
                </p:oleObj>
              </mc:Choice>
              <mc:Fallback>
                <p:oleObj name="方程式" r:id="rId4" imgW="2108160" imgH="105408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10825" y="2719744"/>
                        <a:ext cx="4785492" cy="23939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734" y="4365313"/>
            <a:ext cx="4260065" cy="2035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125293" y="1501672"/>
                <a:ext cx="20287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293" y="1501672"/>
                <a:ext cx="2028724" cy="461665"/>
              </a:xfrm>
              <a:prstGeom prst="rect">
                <a:avLst/>
              </a:prstGeom>
              <a:blipFill>
                <a:blip r:embed="rId7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310824" y="2042519"/>
                <a:ext cx="13906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𝐲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400" b="0" i="0">
                              <a:latin typeface="Cambria Math" panose="02040503050406030204" pitchFamily="18" charset="0"/>
                            </a:rPr>
                            <m:t>g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824" y="2042519"/>
                <a:ext cx="1390637" cy="461665"/>
              </a:xfrm>
              <a:prstGeom prst="rect">
                <a:avLst/>
              </a:prstGeom>
              <a:blipFill>
                <a:blip r:embed="rId8"/>
                <a:stretch>
                  <a:fillRect t="-130263" r="-48684" b="-19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98180" y="5472865"/>
                <a:ext cx="230039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:r>
                  <a:rPr lang="en-US" sz="2800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θ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   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 </m:t>
                    </m:r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180" y="5472865"/>
                <a:ext cx="2300393" cy="523220"/>
              </a:xfrm>
              <a:prstGeom prst="rect">
                <a:avLst/>
              </a:prstGeom>
              <a:blipFill rotWithShape="0">
                <a:blip r:embed="rId9"/>
                <a:stretch>
                  <a:fillRect t="-1163" b="-2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724938" y="5813302"/>
            <a:ext cx="53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h(t)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5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28" y="375156"/>
            <a:ext cx="6177516" cy="72905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C00000"/>
                </a:solidFill>
              </a:rPr>
              <a:t>Example:</a:t>
            </a:r>
            <a:r>
              <a:rPr lang="en-US" sz="3200" dirty="0" smtClean="0"/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Mass-Spring-Damper System</a:t>
            </a:r>
            <a:endParaRPr 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609257"/>
                <a:ext cx="5967343" cy="405658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Output:  velocity</a:t>
                </a:r>
                <a:r>
                  <a:rPr lang="en-US" sz="2800" dirty="0" smtClean="0"/>
                  <a:t>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sz="2800" dirty="0" smtClean="0"/>
                  <a:t>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(for example)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States: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 smtClean="0"/>
                  <a:t> </a:t>
                </a:r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System: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2400" dirty="0" smtClean="0"/>
                  <a:t>Output: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609257"/>
                <a:ext cx="5967343" cy="4056585"/>
              </a:xfrm>
              <a:blipFill rotWithShape="0">
                <a:blip r:embed="rId3"/>
                <a:stretch>
                  <a:fillRect l="-1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10311"/>
              </p:ext>
            </p:extLst>
          </p:nvPr>
        </p:nvGraphicFramePr>
        <p:xfrm>
          <a:off x="1620242" y="1699030"/>
          <a:ext cx="2985852" cy="851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30" name="方程式" r:id="rId4" imgW="1384200" imgH="393480" progId="Equation.3">
                  <p:embed/>
                </p:oleObj>
              </mc:Choice>
              <mc:Fallback>
                <p:oleObj name="方程式" r:id="rId4" imgW="1384200" imgH="39348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20242" y="1699030"/>
                        <a:ext cx="2985852" cy="8513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510856"/>
              </p:ext>
            </p:extLst>
          </p:nvPr>
        </p:nvGraphicFramePr>
        <p:xfrm>
          <a:off x="1911097" y="3205390"/>
          <a:ext cx="1529774" cy="956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31" name="Equation" r:id="rId6" imgW="711200" imgH="444500" progId="Equation.3">
                  <p:embed/>
                </p:oleObj>
              </mc:Choice>
              <mc:Fallback>
                <p:oleObj name="Equation" r:id="rId6" imgW="711200" imgH="4445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11097" y="3205390"/>
                        <a:ext cx="1529774" cy="9561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693512"/>
              </p:ext>
            </p:extLst>
          </p:nvPr>
        </p:nvGraphicFramePr>
        <p:xfrm>
          <a:off x="1861250" y="4319332"/>
          <a:ext cx="3496829" cy="1342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32" name="方程式" r:id="rId8" imgW="1587240" imgH="609480" progId="Equation.3">
                  <p:embed/>
                </p:oleObj>
              </mc:Choice>
              <mc:Fallback>
                <p:oleObj name="方程式" r:id="rId8" imgW="1587240" imgH="60948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61250" y="4319332"/>
                        <a:ext cx="3496829" cy="1342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82272" y="3182248"/>
            <a:ext cx="2071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Displacement</a:t>
            </a:r>
          </a:p>
          <a:p>
            <a:endParaRPr lang="en-US" sz="800" dirty="0" smtClean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Velocity</a:t>
            </a:r>
            <a:endParaRPr lang="en-US" sz="2400" dirty="0">
              <a:solidFill>
                <a:srgbClr val="0070C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007310"/>
              </p:ext>
            </p:extLst>
          </p:nvPr>
        </p:nvGraphicFramePr>
        <p:xfrm>
          <a:off x="1643846" y="1137903"/>
          <a:ext cx="2400154" cy="499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33" name="Equation" r:id="rId10" imgW="977900" imgH="203200" progId="Equation.3">
                  <p:embed/>
                </p:oleObj>
              </mc:Choice>
              <mc:Fallback>
                <p:oleObj name="Equation" r:id="rId10" imgW="977900" imgH="2032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43846" y="1137903"/>
                        <a:ext cx="2400154" cy="499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Arrow 6"/>
          <p:cNvSpPr/>
          <p:nvPr/>
        </p:nvSpPr>
        <p:spPr>
          <a:xfrm>
            <a:off x="649023" y="1789210"/>
            <a:ext cx="573932" cy="1407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076733" y="5687041"/>
                <a:ext cx="215889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733" y="5687041"/>
                <a:ext cx="2158890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662547" y="1229849"/>
            <a:ext cx="4903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911097" y="6190761"/>
            <a:ext cx="2244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Output              State 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480" y="1127555"/>
            <a:ext cx="3344700" cy="19942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319110" y="4821342"/>
                <a:ext cx="20287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9110" y="4821342"/>
                <a:ext cx="2028724" cy="461665"/>
              </a:xfrm>
              <a:prstGeom prst="rect">
                <a:avLst/>
              </a:prstGeom>
              <a:blipFill>
                <a:blip r:embed="rId1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504641" y="5362189"/>
                <a:ext cx="13906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𝐲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400" b="0" i="0">
                              <a:latin typeface="Cambria Math" panose="02040503050406030204" pitchFamily="18" charset="0"/>
                            </a:rPr>
                            <m:t>g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641" y="5362189"/>
                <a:ext cx="1390637" cy="461665"/>
              </a:xfrm>
              <a:prstGeom prst="rect">
                <a:avLst/>
              </a:prstGeom>
              <a:blipFill>
                <a:blip r:embed="rId15"/>
                <a:stretch>
                  <a:fillRect t="-132000" r="-48684" b="-19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57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708061"/>
              </p:ext>
            </p:extLst>
          </p:nvPr>
        </p:nvGraphicFramePr>
        <p:xfrm>
          <a:off x="1107265" y="918756"/>
          <a:ext cx="3849747" cy="1478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9" name="方程式" r:id="rId3" imgW="1587240" imgH="609480" progId="Equation.3">
                  <p:embed/>
                </p:oleObj>
              </mc:Choice>
              <mc:Fallback>
                <p:oleObj name="方程式" r:id="rId3" imgW="1587240" imgH="60948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7265" y="918756"/>
                        <a:ext cx="3849747" cy="1478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332554" y="2397059"/>
                <a:ext cx="215889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554" y="2397059"/>
                <a:ext cx="215889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71461" y="3341101"/>
                <a:ext cx="2481076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𝐵𝑢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 </m:t>
                              </m:r>
                            </m:e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𝐳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           </m:t>
                              </m:r>
                              <m:r>
                                <m:rPr>
                                  <m:nor/>
                                </m:rPr>
                                <a:rPr lang="en-US" sz="2400" b="1" dirty="0"/>
                                <m:t>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461" y="3341101"/>
                <a:ext cx="2481076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7632" y="4407160"/>
                <a:ext cx="4782288" cy="110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32" y="4407160"/>
                <a:ext cx="4782288" cy="11016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26537" y="5596117"/>
                <a:ext cx="2697777" cy="809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[0     1]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537" y="5596117"/>
                <a:ext cx="2697777" cy="8097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332554" y="235663"/>
            <a:ext cx="6150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State Space Formulation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78863" y="3121819"/>
            <a:ext cx="8386518" cy="27997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ight Arrow 11"/>
          <p:cNvSpPr/>
          <p:nvPr/>
        </p:nvSpPr>
        <p:spPr>
          <a:xfrm>
            <a:off x="485775" y="5436394"/>
            <a:ext cx="421481" cy="1181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1045873"/>
            <a:ext cx="3000375" cy="178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28" y="375156"/>
            <a:ext cx="3510285" cy="72905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C00000"/>
                </a:solidFill>
              </a:rPr>
              <a:t>Example:</a:t>
            </a:r>
            <a:r>
              <a:rPr lang="en-US" sz="3200" dirty="0" smtClean="0"/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LRC Circuit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8" y="1013792"/>
            <a:ext cx="4171950" cy="2089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204" y="1013792"/>
            <a:ext cx="3181350" cy="1619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83" y="4289836"/>
            <a:ext cx="1144300" cy="7927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540" y="5337862"/>
            <a:ext cx="1577069" cy="8031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443" y="4117102"/>
            <a:ext cx="4895850" cy="2203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13791" y="3737111"/>
            <a:ext cx="1186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Define: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935355" y="5102085"/>
            <a:ext cx="583096" cy="20264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204" y="3024987"/>
            <a:ext cx="3079624" cy="712124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>
            <a:off x="6526697" y="2633041"/>
            <a:ext cx="161173" cy="37999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24534" y="2566256"/>
                <a:ext cx="2224583" cy="126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/>
                        </a:rPr>
                        <m:t>𝐱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534" y="2566256"/>
                <a:ext cx="2224583" cy="12661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14325" y="3899970"/>
                <a:ext cx="2110578" cy="126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u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325" y="3899970"/>
                <a:ext cx="2110578" cy="1266180"/>
              </a:xfrm>
              <a:prstGeom prst="rect">
                <a:avLst/>
              </a:prstGeom>
              <a:blipFill>
                <a:blip r:embed="rId3"/>
                <a:stretch>
                  <a:fillRect l="-4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90344" y="5218647"/>
                <a:ext cx="2139496" cy="126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344" y="5218647"/>
                <a:ext cx="2139496" cy="12661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888572" y="2690530"/>
            <a:ext cx="2470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For example: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Position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Velocity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Acceleration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30204" y="4018594"/>
            <a:ext cx="2470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For example: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Voltage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Current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30204" y="5438004"/>
            <a:ext cx="2470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For example: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Displacement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Speed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276" y="674635"/>
            <a:ext cx="6533352" cy="196737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21402" y="2918299"/>
            <a:ext cx="212574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State vector</a:t>
            </a:r>
          </a:p>
          <a:p>
            <a:endParaRPr lang="en-US" sz="1600" dirty="0">
              <a:solidFill>
                <a:srgbClr val="0070C0"/>
              </a:solidFill>
            </a:endParaRP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Control vector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Output vector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60431" y="257363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In general 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96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696" y="226568"/>
            <a:ext cx="7788085" cy="1058824"/>
          </a:xfrm>
        </p:spPr>
        <p:txBody>
          <a:bodyPr>
            <a:noAutofit/>
          </a:bodyPr>
          <a:lstStyle/>
          <a:p>
            <a:r>
              <a:rPr lang="en-US" sz="2800" dirty="0" smtClean="0"/>
              <a:t>In general, state equations can be written as 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72640" y="1938099"/>
                <a:ext cx="694190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sz="240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640" y="1938099"/>
                <a:ext cx="6941902" cy="1569660"/>
              </a:xfrm>
              <a:prstGeom prst="rect">
                <a:avLst/>
              </a:prstGeom>
              <a:blipFill>
                <a:blip r:embed="rId2"/>
                <a:stretch>
                  <a:fillRect b="-4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33075" y="4377986"/>
                <a:ext cx="634391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sz="240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075" y="4377986"/>
                <a:ext cx="6343916" cy="1200329"/>
              </a:xfrm>
              <a:prstGeom prst="rect">
                <a:avLst/>
              </a:prstGeom>
              <a:blipFill>
                <a:blip r:embed="rId3"/>
                <a:stretch>
                  <a:fillRect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936452" y="1380913"/>
            <a:ext cx="2677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State equations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936452" y="3858444"/>
            <a:ext cx="2443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Output </a:t>
            </a:r>
            <a:r>
              <a:rPr lang="en-US" sz="2400" b="1" dirty="0">
                <a:solidFill>
                  <a:srgbClr val="0070C0"/>
                </a:solidFill>
              </a:rPr>
              <a:t>equations</a:t>
            </a:r>
          </a:p>
        </p:txBody>
      </p:sp>
    </p:spTree>
    <p:extLst>
      <p:ext uri="{BB962C8B-B14F-4D97-AF65-F5344CB8AC3E}">
        <p14:creationId xmlns:p14="http://schemas.microsoft.com/office/powerpoint/2010/main" val="12649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05135" y="1411605"/>
                <a:ext cx="5902936" cy="4031933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3000" dirty="0" smtClean="0"/>
                  <a:t>The above OEDs can be written as a </a:t>
                </a:r>
                <a:r>
                  <a:rPr lang="en-US" sz="3000" dirty="0" smtClean="0">
                    <a:solidFill>
                      <a:srgbClr val="7030A0"/>
                    </a:solidFill>
                  </a:rPr>
                  <a:t>state-space system</a:t>
                </a:r>
                <a:r>
                  <a:rPr lang="en-US" sz="3000" dirty="0" smtClean="0"/>
                  <a:t>:</a:t>
                </a:r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0070C0"/>
                    </a:solidFill>
                  </a:rPr>
                  <a:t>State equation:   </a:t>
                </a:r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1" i="0" smtClean="0">
                            <a:latin typeface="Cambria Math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</a:rPr>
                      <m:t>𝑓</m:t>
                    </m:r>
                    <m:r>
                      <a:rPr lang="en-US" sz="2600" b="0" i="1" smtClean="0">
                        <a:latin typeface="Cambria Math"/>
                      </a:rPr>
                      <m:t>(</m:t>
                    </m:r>
                    <m:r>
                      <a:rPr lang="en-US" sz="2600" i="1">
                        <a:latin typeface="Cambria Math"/>
                      </a:rPr>
                      <m:t>𝑡</m:t>
                    </m:r>
                    <m:r>
                      <a:rPr lang="en-US" sz="2600" i="1">
                        <a:latin typeface="Cambria Math"/>
                      </a:rPr>
                      <m:t>,</m:t>
                    </m:r>
                    <m:r>
                      <a:rPr lang="en-US" sz="2600" b="1">
                        <a:latin typeface="Cambria Math"/>
                      </a:rPr>
                      <m:t>𝐱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i="1">
                        <a:latin typeface="Cambria Math"/>
                      </a:rPr>
                      <m:t>,</m:t>
                    </m:r>
                    <m:r>
                      <a:rPr lang="en-US" sz="2600" b="1">
                        <a:latin typeface="Cambria Math"/>
                      </a:rPr>
                      <m:t>𝐮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0070C0"/>
                    </a:solidFill>
                  </a:rPr>
                  <a:t>Output equation: 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𝐲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/>
                      </a:rPr>
                      <m:t>g</m:t>
                    </m:r>
                    <m:r>
                      <a:rPr lang="en-US" sz="2600" b="0" i="0" smtClean="0">
                        <a:latin typeface="Cambria Math"/>
                      </a:rPr>
                      <m:t>(</m:t>
                    </m:r>
                    <m:r>
                      <a:rPr lang="en-US" sz="2600" i="1">
                        <a:latin typeface="Cambria Math"/>
                      </a:rPr>
                      <m:t>𝑡</m:t>
                    </m:r>
                    <m:r>
                      <a:rPr lang="en-US" sz="2600" i="1">
                        <a:latin typeface="Cambria Math"/>
                      </a:rPr>
                      <m:t>,</m:t>
                    </m:r>
                    <m:r>
                      <a:rPr lang="en-US" sz="2600" b="1">
                        <a:latin typeface="Cambria Math"/>
                      </a:rPr>
                      <m:t>𝐱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i="1">
                        <a:latin typeface="Cambria Math"/>
                      </a:rPr>
                      <m:t>,</m:t>
                    </m:r>
                    <m:r>
                      <a:rPr lang="en-US" sz="2600" b="1">
                        <a:latin typeface="Cambria Math"/>
                      </a:rPr>
                      <m:t>𝐮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2400" dirty="0" smtClean="0"/>
                  <a:t>where 	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𝐱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2400" dirty="0" smtClean="0"/>
                  <a:t>  is the state vector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 smtClean="0"/>
                  <a:t>	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𝐮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𝒏</m:t>
                        </m:r>
                      </m:sup>
                    </m:sSup>
                    <m:r>
                      <a:rPr lang="en-US" sz="24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 is the control vector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 smtClean="0"/>
                  <a:t>	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  <a:ea typeface="Cambria Math"/>
                      </a:rPr>
                      <m:t>𝐲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𝒌</m:t>
                        </m:r>
                      </m:sup>
                    </m:sSup>
                    <m:r>
                      <a:rPr lang="en-US" sz="24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 is the output vector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5135" y="1411605"/>
                <a:ext cx="5902936" cy="4031933"/>
              </a:xfrm>
              <a:blipFill>
                <a:blip r:embed="rId2"/>
                <a:stretch>
                  <a:fillRect l="-2169" t="-2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50109" y="413325"/>
            <a:ext cx="6557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State-Space System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7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723" y="767863"/>
            <a:ext cx="7734483" cy="4561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 smtClean="0">
                <a:solidFill>
                  <a:srgbClr val="C00000"/>
                </a:solidFill>
              </a:rPr>
              <a:t>Note: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3000" dirty="0" smtClean="0"/>
              <a:t>Only systems described by a </a:t>
            </a:r>
            <a:r>
              <a:rPr lang="en-US" sz="3000" dirty="0" smtClean="0">
                <a:solidFill>
                  <a:srgbClr val="0070C0"/>
                </a:solidFill>
              </a:rPr>
              <a:t>finite number </a:t>
            </a:r>
            <a:r>
              <a:rPr lang="en-US" sz="3000" dirty="0" smtClean="0"/>
              <a:t>of states will be considered</a:t>
            </a:r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3000" dirty="0" smtClean="0"/>
              <a:t>The </a:t>
            </a:r>
            <a:r>
              <a:rPr lang="en-US" sz="3000" dirty="0" smtClean="0">
                <a:solidFill>
                  <a:srgbClr val="0070C0"/>
                </a:solidFill>
              </a:rPr>
              <a:t>order</a:t>
            </a:r>
            <a:r>
              <a:rPr lang="en-US" sz="3000" dirty="0" smtClean="0"/>
              <a:t> of the system is the </a:t>
            </a:r>
            <a:r>
              <a:rPr lang="en-US" sz="3000" dirty="0" smtClean="0">
                <a:solidFill>
                  <a:srgbClr val="0070C0"/>
                </a:solidFill>
              </a:rPr>
              <a:t>minimal number </a:t>
            </a:r>
            <a:r>
              <a:rPr lang="en-US" sz="3000" dirty="0" smtClean="0"/>
              <a:t>of states required to describe its dynamics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3000" dirty="0" smtClean="0"/>
              <a:t>This number can be found by determining the number of initial conditions required</a:t>
            </a:r>
          </a:p>
        </p:txBody>
      </p:sp>
    </p:spTree>
    <p:extLst>
      <p:ext uri="{BB962C8B-B14F-4D97-AF65-F5344CB8AC3E}">
        <p14:creationId xmlns:p14="http://schemas.microsoft.com/office/powerpoint/2010/main" val="99906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118" y="408675"/>
            <a:ext cx="6972300" cy="478699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0070C0"/>
                </a:solidFill>
              </a:rPr>
              <a:t>General (Nonlinear) State-Space System</a:t>
            </a:r>
            <a:endParaRPr lang="en-US" sz="3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69930" y="1180852"/>
                <a:ext cx="4905317" cy="126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1" i="0" smtClean="0">
                              <a:latin typeface="Cambria Math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1" i="0" smtClean="0">
                              <a:latin typeface="Cambria Math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𝐱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𝐮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𝐱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𝐮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930" y="1180852"/>
                <a:ext cx="4905317" cy="12661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77330" y="2541238"/>
                <a:ext cx="4797917" cy="126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0" smtClean="0">
                            <a:latin typeface="Cambria Math"/>
                          </a:rPr>
                          <m:t>𝐱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0" smtClean="0">
                            <a:latin typeface="Cambria Math"/>
                          </a:rPr>
                          <m:t>𝐮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1" i="0" smtClean="0">
                                  <a:latin typeface="Cambria Math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1" i="0" smtClean="0">
                                  <a:latin typeface="Cambria Math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0" smtClean="0">
                                  <a:latin typeface="Cambria Math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0" smtClean="0">
                                  <a:latin typeface="Cambria Math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330" y="2541238"/>
                <a:ext cx="4797917" cy="1266180"/>
              </a:xfrm>
              <a:prstGeom prst="rect">
                <a:avLst/>
              </a:prstGeom>
              <a:blipFill>
                <a:blip r:embed="rId3"/>
                <a:stretch>
                  <a:fillRect l="-1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096717" y="2079573"/>
                <a:ext cx="20287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717" y="2079573"/>
                <a:ext cx="2028724" cy="461665"/>
              </a:xfrm>
              <a:prstGeom prst="rect">
                <a:avLst/>
              </a:prstGeom>
              <a:blipFill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096717" y="2547786"/>
                <a:ext cx="19100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400" b="0" i="0">
                              <a:latin typeface="Cambria Math" panose="02040503050406030204" pitchFamily="18" charset="0"/>
                            </a:rPr>
                            <m:t>g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717" y="2547786"/>
                <a:ext cx="1910010" cy="461665"/>
              </a:xfrm>
              <a:prstGeom prst="rect">
                <a:avLst/>
              </a:prstGeom>
              <a:blipFill>
                <a:blip r:embed="rId5"/>
                <a:stretch>
                  <a:fillRect t="-130263" r="-35144" b="-19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021300" y="1347390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Time-Varying:</a:t>
            </a:r>
            <a:endParaRPr lang="en-US" sz="2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14930" y="3896661"/>
                <a:ext cx="4419030" cy="126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1" i="0" smtClean="0">
                              <a:latin typeface="Cambria Math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𝐱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𝐮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𝐱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2400" b="1">
                                    <a:latin typeface="Cambria Math"/>
                                  </a:rPr>
                                  <m:t>𝐮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930" y="3896661"/>
                <a:ext cx="4419030" cy="12661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522330" y="5257047"/>
                <a:ext cx="4311630" cy="126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latin typeface="Cambria Math"/>
                          </a:rPr>
                          <m:t>𝐱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0" smtClean="0">
                            <a:latin typeface="Cambria Math"/>
                          </a:rPr>
                          <m:t>𝐮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1" i="0" smtClean="0">
                                  <a:latin typeface="Cambria Math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1" i="0" smtClean="0">
                                  <a:latin typeface="Cambria Math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0" smtClean="0">
                                  <a:latin typeface="Cambria Math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0" smtClean="0">
                                  <a:latin typeface="Cambria Math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330" y="5257047"/>
                <a:ext cx="4311630" cy="1266180"/>
              </a:xfrm>
              <a:prstGeom prst="rect">
                <a:avLst/>
              </a:prstGeom>
              <a:blipFill>
                <a:blip r:embed="rId7"/>
                <a:stretch>
                  <a:fillRect l="-2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76401" y="4787932"/>
                <a:ext cx="20287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401" y="4787932"/>
                <a:ext cx="2028724" cy="461665"/>
              </a:xfrm>
              <a:prstGeom prst="rect">
                <a:avLst/>
              </a:prstGeom>
              <a:blipFill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41717" y="5263595"/>
                <a:ext cx="16920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400" b="0" i="0">
                              <a:latin typeface="Cambria Math" panose="02040503050406030204" pitchFamily="18" charset="0"/>
                            </a:rPr>
                            <m:t>g</m:t>
                          </m:r>
                          <m:r>
                            <a:rPr lang="en-US" sz="2400" b="0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717" y="5263595"/>
                <a:ext cx="1692002" cy="461665"/>
              </a:xfrm>
              <a:prstGeom prst="rect">
                <a:avLst/>
              </a:prstGeom>
              <a:blipFill>
                <a:blip r:embed="rId9"/>
                <a:stretch>
                  <a:fillRect t="-130263" r="-39568" b="-19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50119" y="4025248"/>
            <a:ext cx="2220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Time-Invariant: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2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118" y="408675"/>
            <a:ext cx="6972300" cy="478699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0070C0"/>
                </a:solidFill>
              </a:rPr>
              <a:t>General (Linear) State-Space System</a:t>
            </a:r>
            <a:endParaRPr lang="en-US" sz="3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05172" y="2079573"/>
                <a:ext cx="280377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72" y="2079573"/>
                <a:ext cx="2803771" cy="461665"/>
              </a:xfrm>
              <a:prstGeom prst="rect">
                <a:avLst/>
              </a:prstGeom>
              <a:blipFill>
                <a:blip r:embed="rId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50173" y="2641902"/>
                <a:ext cx="2716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173" y="2641902"/>
                <a:ext cx="2716513" cy="461665"/>
              </a:xfrm>
              <a:prstGeom prst="rect">
                <a:avLst/>
              </a:prstGeom>
              <a:blipFill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29756" y="1347390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Time-Varying: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575" y="4025248"/>
            <a:ext cx="2220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Time-Invariant:</a:t>
            </a:r>
            <a:endParaRPr lang="en-US" sz="2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78749" y="4615432"/>
                <a:ext cx="221481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49" y="4615432"/>
                <a:ext cx="221481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39052" y="5177761"/>
                <a:ext cx="19335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052" y="5177761"/>
                <a:ext cx="1933542" cy="461665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346" y="1954635"/>
            <a:ext cx="2438400" cy="1365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746" y="1986385"/>
            <a:ext cx="2286000" cy="133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346" y="4486913"/>
            <a:ext cx="1993900" cy="147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043" y="4519335"/>
            <a:ext cx="1911350" cy="144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6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47587" y="4044701"/>
                <a:ext cx="3174217" cy="9337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𝐱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is </a:t>
                </a:r>
                <a:r>
                  <a:rPr lang="en-US" dirty="0"/>
                  <a:t>the state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𝐮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𝒏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the control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Cambria Math"/>
                      </a:rPr>
                      <m:t>𝐲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𝒌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the output vector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87" y="4044701"/>
                <a:ext cx="3174217" cy="933782"/>
              </a:xfrm>
              <a:prstGeom prst="rect">
                <a:avLst/>
              </a:prstGeom>
              <a:blipFill>
                <a:blip r:embed="rId2"/>
                <a:stretch>
                  <a:fillRect t="-3922" b="-9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24527" y="4044701"/>
                <a:ext cx="43774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is the system matrix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   is the control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 smtClean="0"/>
                  <a:t>    is the observation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    is the input matrix (often,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527" y="4044701"/>
                <a:ext cx="4377447" cy="1200329"/>
              </a:xfrm>
              <a:prstGeom prst="rect">
                <a:avLst/>
              </a:prstGeom>
              <a:blipFill>
                <a:blip r:embed="rId3"/>
                <a:stretch>
                  <a:fillRect t="-306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36969" y="344343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Block Diagram of State-Space Systems</a:t>
            </a:r>
            <a:endParaRPr lang="en-US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7587" y="5338783"/>
                <a:ext cx="50030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70C0"/>
                    </a:solidFill>
                  </a:rPr>
                  <a:t>Multi-Input Multi-Output (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MIMO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):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&gt;1, 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Single-Input Single-Output (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SISO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):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Multi-Input Single-Output (MISO):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Single-Input Multi-Output (SIMO):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87" y="5338783"/>
                <a:ext cx="5003016" cy="1200329"/>
              </a:xfrm>
              <a:prstGeom prst="rect">
                <a:avLst/>
              </a:prstGeom>
              <a:blipFill>
                <a:blip r:embed="rId4"/>
                <a:stretch>
                  <a:fillRect l="-1096" t="-3046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88" y="932332"/>
            <a:ext cx="8233353" cy="30451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696888" y="3165387"/>
                <a:ext cx="28037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888" y="3165387"/>
                <a:ext cx="2803771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050603" y="3562848"/>
                <a:ext cx="20963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603" y="3562848"/>
                <a:ext cx="2096343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200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7168" y="488275"/>
            <a:ext cx="7169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Linear Time-Invariant </a:t>
            </a:r>
            <a:r>
              <a:rPr lang="en-US" sz="3600" dirty="0" smtClean="0">
                <a:solidFill>
                  <a:srgbClr val="C00000"/>
                </a:solidFill>
              </a:rPr>
              <a:t>(LTI) Systems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304" y="1492466"/>
            <a:ext cx="8531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his course only considers </a:t>
            </a:r>
            <a:r>
              <a:rPr lang="en-US" sz="2400" dirty="0" smtClean="0">
                <a:solidFill>
                  <a:srgbClr val="0070C0"/>
                </a:solidFill>
              </a:rPr>
              <a:t>LTI systems</a:t>
            </a:r>
            <a:r>
              <a:rPr lang="en-US" sz="2400" dirty="0" smtClean="0"/>
              <a:t>, unless otherwise indicated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19741" y="3405808"/>
            <a:ext cx="2650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33930" y="3359423"/>
            <a:ext cx="2650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93096" y="4379841"/>
            <a:ext cx="2650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5" y="2572025"/>
            <a:ext cx="7512050" cy="294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212749" y="4736547"/>
                <a:ext cx="221481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749" y="4736547"/>
                <a:ext cx="221481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173052" y="5298876"/>
                <a:ext cx="19335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052" y="5298876"/>
                <a:ext cx="1933542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263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96" y="342900"/>
            <a:ext cx="8229600" cy="77628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Example: </a:t>
            </a:r>
            <a:r>
              <a:rPr lang="en-US" sz="2800" dirty="0" smtClean="0">
                <a:solidFill>
                  <a:srgbClr val="0070C0"/>
                </a:solidFill>
              </a:rPr>
              <a:t>Mass-Spring-Damper System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037801"/>
              </p:ext>
            </p:extLst>
          </p:nvPr>
        </p:nvGraphicFramePr>
        <p:xfrm>
          <a:off x="5264944" y="2420564"/>
          <a:ext cx="2616114" cy="544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66" name="Equation" r:id="rId3" imgW="977900" imgH="203200" progId="Equation.3">
                  <p:embed/>
                </p:oleObj>
              </mc:Choice>
              <mc:Fallback>
                <p:oleObj name="Equation" r:id="rId3" imgW="977900" imgH="2032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64944" y="2420564"/>
                        <a:ext cx="2616114" cy="544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135932" y="3836250"/>
                <a:ext cx="4314751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Laplace Transform</a:t>
                </a:r>
                <a:r>
                  <a:rPr lang="en-US" sz="2800" dirty="0" smtClean="0"/>
                  <a:t>  </a:t>
                </a:r>
                <a:r>
                  <a:rPr lang="en-US" sz="2800" dirty="0" smtClean="0">
                    <a:sym typeface="Wingdings" panose="05000000000000000000" pitchFamily="2" charset="2"/>
                  </a:rPr>
                  <a:t></a:t>
                </a:r>
                <a:endParaRPr lang="en-US" sz="2800" dirty="0"/>
              </a:p>
              <a:p>
                <a:endParaRPr lang="en-US" sz="1200" dirty="0" smtClean="0"/>
              </a:p>
              <a:p>
                <a:r>
                  <a:rPr lang="en-US" sz="3000" dirty="0" smtClean="0"/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 </a:t>
                </a:r>
              </a:p>
              <a:p>
                <a:endParaRPr lang="en-US" sz="1200" dirty="0" smtClean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932" y="3836250"/>
                <a:ext cx="4314751" cy="1354217"/>
              </a:xfrm>
              <a:prstGeom prst="rect">
                <a:avLst/>
              </a:prstGeom>
              <a:blipFill>
                <a:blip r:embed="rId5"/>
                <a:stretch>
                  <a:fillRect l="-2119" t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252450"/>
              </p:ext>
            </p:extLst>
          </p:nvPr>
        </p:nvGraphicFramePr>
        <p:xfrm>
          <a:off x="1856128" y="5082292"/>
          <a:ext cx="2573724" cy="857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67" name="Equation" r:id="rId6" imgW="1181100" imgH="393700" progId="Equation.3">
                  <p:embed/>
                </p:oleObj>
              </mc:Choice>
              <mc:Fallback>
                <p:oleObj name="Equation" r:id="rId6" imgW="1181100" imgH="39370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56128" y="5082292"/>
                        <a:ext cx="2573724" cy="8579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14" y="1439957"/>
            <a:ext cx="3480981" cy="207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4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272"/>
            <a:ext cx="8042031" cy="94673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Recall: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State-Space Formulation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384" y="5385799"/>
            <a:ext cx="6465093" cy="1033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The matrices 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A, B, C, D  </a:t>
            </a:r>
            <a:r>
              <a:rPr lang="en-US" sz="2400" dirty="0" smtClean="0"/>
              <a:t>are time-invariant</a:t>
            </a:r>
          </a:p>
          <a:p>
            <a:pPr marL="0" indent="0">
              <a:buNone/>
            </a:pPr>
            <a:r>
              <a:rPr lang="en-US" sz="2400" dirty="0" smtClean="0"/>
              <a:t>This is an SISO linear time-invariant (LTI) system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370779"/>
              </p:ext>
            </p:extLst>
          </p:nvPr>
        </p:nvGraphicFramePr>
        <p:xfrm>
          <a:off x="1065384" y="1738288"/>
          <a:ext cx="4727575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3" name="方程式" r:id="rId3" imgW="2209680" imgH="1041120" progId="Equation.3">
                  <p:embed/>
                </p:oleObj>
              </mc:Choice>
              <mc:Fallback>
                <p:oleObj name="方程式" r:id="rId3" imgW="2209680" imgH="1041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5384" y="1738288"/>
                        <a:ext cx="4727575" cy="222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3529747"/>
              </p:ext>
            </p:extLst>
          </p:nvPr>
        </p:nvGraphicFramePr>
        <p:xfrm>
          <a:off x="1352087" y="4055412"/>
          <a:ext cx="5808663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4" name="方程式" r:id="rId5" imgW="2857320" imgH="558720" progId="Equation.3">
                  <p:embed/>
                </p:oleObj>
              </mc:Choice>
              <mc:Fallback>
                <p:oleObj name="方程式" r:id="rId5" imgW="2857320" imgH="5587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087" y="4055412"/>
                        <a:ext cx="5808663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481470"/>
              </p:ext>
            </p:extLst>
          </p:nvPr>
        </p:nvGraphicFramePr>
        <p:xfrm>
          <a:off x="1065384" y="1067316"/>
          <a:ext cx="2549280" cy="530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5" name="Equation" r:id="rId7" imgW="977900" imgH="203200" progId="Equation.3">
                  <p:embed/>
                </p:oleObj>
              </mc:Choice>
              <mc:Fallback>
                <p:oleObj name="Equation" r:id="rId7" imgW="977900" imgH="2032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5384" y="1067316"/>
                        <a:ext cx="2549280" cy="530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52087" y="3146641"/>
            <a:ext cx="4638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563114" y="1831879"/>
                <a:ext cx="221481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114" y="1831879"/>
                <a:ext cx="221481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523417" y="2394208"/>
                <a:ext cx="19335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3417" y="2394208"/>
                <a:ext cx="1933542" cy="461665"/>
              </a:xfrm>
              <a:prstGeom prst="rect">
                <a:avLst/>
              </a:prstGeom>
              <a:blipFill>
                <a:blip r:embed="rId10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674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56" y="1363456"/>
            <a:ext cx="7219950" cy="267335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36496" y="342900"/>
            <a:ext cx="8229600" cy="77628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Block Diagram: </a:t>
            </a:r>
            <a:r>
              <a:rPr lang="en-US" sz="2800" dirty="0" smtClean="0">
                <a:solidFill>
                  <a:srgbClr val="0070C0"/>
                </a:solidFill>
              </a:rPr>
              <a:t>Mass-Spring-Damper System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117" y="4297095"/>
            <a:ext cx="3639240" cy="216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2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966" y="52371"/>
            <a:ext cx="7767995" cy="1137498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Transfer Function </a:t>
            </a:r>
            <a:r>
              <a:rPr lang="en-US" sz="3200" dirty="0" smtClean="0"/>
              <a:t>and </a:t>
            </a:r>
            <a:r>
              <a:rPr lang="en-US" sz="3200" dirty="0" smtClean="0">
                <a:solidFill>
                  <a:srgbClr val="0070C0"/>
                </a:solidFill>
              </a:rPr>
              <a:t>State-Space Equation</a:t>
            </a:r>
            <a:endParaRPr lang="en-US" sz="3200" dirty="0">
              <a:solidFill>
                <a:srgbClr val="0070C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725930"/>
              </p:ext>
            </p:extLst>
          </p:nvPr>
        </p:nvGraphicFramePr>
        <p:xfrm>
          <a:off x="718027" y="1345861"/>
          <a:ext cx="1853343" cy="1019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2" name="Equation" r:id="rId3" imgW="762000" imgH="419100" progId="Equation.3">
                  <p:embed/>
                </p:oleObj>
              </mc:Choice>
              <mc:Fallback>
                <p:oleObj name="Equation" r:id="rId3" imgW="7620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8027" y="1345861"/>
                        <a:ext cx="1853343" cy="10193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127093"/>
              </p:ext>
            </p:extLst>
          </p:nvPr>
        </p:nvGraphicFramePr>
        <p:xfrm>
          <a:off x="4208342" y="1281237"/>
          <a:ext cx="20621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3" name="方程式" r:id="rId5" imgW="863280" imgH="457200" progId="Equation.3">
                  <p:embed/>
                </p:oleObj>
              </mc:Choice>
              <mc:Fallback>
                <p:oleObj name="方程式" r:id="rId5" imgW="8632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08342" y="1281237"/>
                        <a:ext cx="2062163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eft-Right Arrow 8"/>
          <p:cNvSpPr/>
          <p:nvPr/>
        </p:nvSpPr>
        <p:spPr>
          <a:xfrm>
            <a:off x="3153642" y="1776627"/>
            <a:ext cx="532533" cy="147210"/>
          </a:xfrm>
          <a:prstGeom prst="left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989490" y="2895816"/>
            <a:ext cx="2903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Laplace Transform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2400" dirty="0" smtClean="0">
              <a:solidFill>
                <a:srgbClr val="0070C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640812"/>
              </p:ext>
            </p:extLst>
          </p:nvPr>
        </p:nvGraphicFramePr>
        <p:xfrm>
          <a:off x="4208342" y="2567721"/>
          <a:ext cx="381635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4" name="方程式" r:id="rId7" imgW="1600200" imgH="457200" progId="Equation.3">
                  <p:embed/>
                </p:oleObj>
              </mc:Choice>
              <mc:Fallback>
                <p:oleObj name="方程式" r:id="rId7" imgW="1600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08342" y="2567721"/>
                        <a:ext cx="3816350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180747"/>
              </p:ext>
            </p:extLst>
          </p:nvPr>
        </p:nvGraphicFramePr>
        <p:xfrm>
          <a:off x="1841380" y="3948834"/>
          <a:ext cx="5145208" cy="1838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5" name="方程式" r:id="rId9" imgW="2628720" imgH="939600" progId="Equation.3">
                  <p:embed/>
                </p:oleObj>
              </mc:Choice>
              <mc:Fallback>
                <p:oleObj name="方程式" r:id="rId9" imgW="2628720" imgH="939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41380" y="3948834"/>
                        <a:ext cx="5145208" cy="1838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Arrow 2"/>
          <p:cNvSpPr/>
          <p:nvPr/>
        </p:nvSpPr>
        <p:spPr>
          <a:xfrm>
            <a:off x="2007703" y="5522511"/>
            <a:ext cx="629927" cy="1649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99226" y="651749"/>
                <a:ext cx="4274531" cy="471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Consider: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 smtClean="0"/>
                  <a:t>  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26" y="651749"/>
                <a:ext cx="4274531" cy="471393"/>
              </a:xfrm>
              <a:prstGeom prst="rect">
                <a:avLst/>
              </a:prstGeom>
              <a:blipFill>
                <a:blip r:embed="rId2"/>
                <a:stretch>
                  <a:fillRect l="-2137" t="-1039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99226" y="1381324"/>
                <a:ext cx="608951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Laplace Transform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       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</m:oMath>
                </a14:m>
                <a:endParaRPr lang="en-US" sz="2400" b="0" dirty="0" smtClean="0">
                  <a:sym typeface="Wingdings" panose="05000000000000000000" pitchFamily="2" charset="2"/>
                </a:endParaRPr>
              </a:p>
              <a:p>
                <a:r>
                  <a:rPr lang="en-US" sz="2400" dirty="0" smtClean="0"/>
                  <a:t>                             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𝑠𝐼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26" y="1381324"/>
                <a:ext cx="6089514" cy="1200329"/>
              </a:xfrm>
              <a:prstGeom prst="rect">
                <a:avLst/>
              </a:prstGeom>
              <a:blipFill>
                <a:blip r:embed="rId3"/>
                <a:stretch>
                  <a:fillRect l="-1502" t="-4592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99225" y="2839835"/>
                <a:ext cx="681909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Inverse Laplace Transform </a:t>
                </a:r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                             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(0)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                          :=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25" y="2839835"/>
                <a:ext cx="6819090" cy="1200329"/>
              </a:xfrm>
              <a:prstGeom prst="rect">
                <a:avLst/>
              </a:prstGeom>
              <a:blipFill>
                <a:blip r:embed="rId4"/>
                <a:stretch>
                  <a:fillRect l="-1340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99226" y="4158969"/>
                <a:ext cx="63229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Here,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 is called the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State Transition Matrix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26" y="4158969"/>
                <a:ext cx="6322978" cy="461665"/>
              </a:xfrm>
              <a:prstGeom prst="rect">
                <a:avLst/>
              </a:prstGeom>
              <a:blipFill>
                <a:blip r:embed="rId5"/>
                <a:stretch>
                  <a:fillRect l="-144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26071" y="4885909"/>
                <a:ext cx="6224016" cy="102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Φ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𝑠𝐼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e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𝐴𝑡</m:t>
                        </m:r>
                      </m:sup>
                    </m:sSup>
                  </m:oMath>
                </a14:m>
                <a:r>
                  <a:rPr lang="en-US" sz="2400" dirty="0" smtClean="0"/>
                  <a:t>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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(next page)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r>
                  <a:rPr lang="en-US" sz="1200" dirty="0"/>
                  <a:t> </a:t>
                </a:r>
                <a:r>
                  <a:rPr lang="en-US" sz="1200" dirty="0" smtClean="0"/>
                  <a:t>   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=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071" y="4885909"/>
                <a:ext cx="6224016" cy="1023998"/>
              </a:xfrm>
              <a:prstGeom prst="rect">
                <a:avLst/>
              </a:prstGeom>
              <a:blipFill>
                <a:blip r:embed="rId6"/>
                <a:stretch>
                  <a:fillRect l="-294" t="-5357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117" y="5453640"/>
            <a:ext cx="4008566" cy="72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690" y="621273"/>
            <a:ext cx="6484620" cy="518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2341086"/>
            <a:ext cx="7239000" cy="23774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2" y="4776437"/>
            <a:ext cx="3502768" cy="879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428206" y="4100214"/>
                <a:ext cx="967124" cy="432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𝐴𝑡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8206" y="4100214"/>
                <a:ext cx="967124" cy="4320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986394" y="5023752"/>
            <a:ext cx="1245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70C0"/>
                </a:solidFill>
              </a:rPr>
              <a:t>Recall: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3742" y="1384588"/>
            <a:ext cx="1245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70C0"/>
                </a:solidFill>
              </a:rPr>
              <a:t>Recall: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346824" y="1286802"/>
                <a:ext cx="3448380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  .  .  .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824" y="1286802"/>
                <a:ext cx="3448380" cy="5782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389467" y="2078439"/>
            <a:ext cx="7937770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52096" y="5543328"/>
            <a:ext cx="50469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ss2tf(A,B,C,D)     %state space to transfer function </a:t>
            </a:r>
            <a:endParaRPr lang="en-US" dirty="0"/>
          </a:p>
          <a:p>
            <a:r>
              <a:rPr lang="en-US" dirty="0" smtClean="0"/>
              <a:t>tf2ss(</a:t>
            </a:r>
            <a:r>
              <a:rPr lang="en-US" dirty="0" err="1" smtClean="0"/>
              <a:t>num,den</a:t>
            </a:r>
            <a:r>
              <a:rPr lang="en-US" dirty="0" smtClean="0"/>
              <a:t>)  %transfer function to state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4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99226" y="651749"/>
                <a:ext cx="42745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Consider: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400" dirty="0" smtClean="0"/>
                  <a:t>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26" y="651749"/>
                <a:ext cx="4274531" cy="461665"/>
              </a:xfrm>
              <a:prstGeom prst="rect">
                <a:avLst/>
              </a:prstGeom>
              <a:blipFill>
                <a:blip r:embed="rId2"/>
                <a:stretch>
                  <a:fillRect l="-2137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99225" y="1381324"/>
                <a:ext cx="681908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Laplace Transform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</a:p>
              <a:p>
                <a:endParaRPr lang="en-US" sz="2400" dirty="0" smtClean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 smtClean="0"/>
                  <a:t>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𝑠𝐼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𝑠𝐼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25" y="1381324"/>
                <a:ext cx="6819089" cy="1938992"/>
              </a:xfrm>
              <a:prstGeom prst="rect">
                <a:avLst/>
              </a:prstGeom>
              <a:blipFill>
                <a:blip r:embed="rId3"/>
                <a:stretch>
                  <a:fillRect l="-1340" t="-2830" b="-5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46215" y="3598722"/>
                <a:ext cx="7554445" cy="1697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Inverse Laplace Transform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/>
                  <a:t> </a:t>
                </a:r>
              </a:p>
              <a:p>
                <a:endParaRPr lang="en-US" sz="2400" dirty="0" smtClean="0"/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𝑠𝐼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        </a:t>
                </a:r>
                <a:r>
                  <a:rPr lang="en-US" sz="2400" dirty="0" smtClean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15" y="3598722"/>
                <a:ext cx="7554445" cy="1697452"/>
              </a:xfrm>
              <a:prstGeom prst="rect">
                <a:avLst/>
              </a:prstGeom>
              <a:blipFill>
                <a:blip r:embed="rId4"/>
                <a:stretch>
                  <a:fillRect l="-1291" t="-3226" b="-4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207566" y="5348117"/>
            <a:ext cx="153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Convolution 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29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732111" y="231130"/>
            <a:ext cx="3796749" cy="47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400" b="1" dirty="0" smtClean="0">
                <a:solidFill>
                  <a:srgbClr val="C00000"/>
                </a:solidFill>
              </a:rPr>
              <a:t>Example: </a:t>
            </a:r>
            <a:r>
              <a:rPr lang="en-US" altLang="zh-TW" sz="2400" dirty="0" smtClean="0"/>
              <a:t> </a:t>
            </a:r>
            <a:r>
              <a:rPr lang="en-US" altLang="zh-TW" sz="2000" dirty="0" smtClean="0">
                <a:solidFill>
                  <a:srgbClr val="0070C0"/>
                </a:solidFill>
              </a:rPr>
              <a:t>(MIMO LTI System)</a:t>
            </a:r>
            <a:endParaRPr lang="en-US" altLang="zh-TW" sz="2000" b="1" dirty="0">
              <a:solidFill>
                <a:srgbClr val="0070C0"/>
              </a:solidFill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856274"/>
              </p:ext>
            </p:extLst>
          </p:nvPr>
        </p:nvGraphicFramePr>
        <p:xfrm>
          <a:off x="1789044" y="6114110"/>
          <a:ext cx="2394863" cy="417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8" name="Equation" r:id="rId3" imgW="1320480" imgH="228600" progId="Equation.3">
                  <p:embed/>
                </p:oleObj>
              </mc:Choice>
              <mc:Fallback>
                <p:oleObj name="Equation" r:id="rId3" imgW="1320480" imgH="228600" progId="Equation.3">
                  <p:embed/>
                  <p:pic>
                    <p:nvPicPr>
                      <p:cNvPr id="266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9044" y="6114110"/>
                        <a:ext cx="2394863" cy="4174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838200" y="838200"/>
          <a:ext cx="4191000" cy="236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9" name="Equation" r:id="rId5" imgW="2514600" imgH="1422360" progId="Equation.3">
                  <p:embed/>
                </p:oleObj>
              </mc:Choice>
              <mc:Fallback>
                <p:oleObj name="Equation" r:id="rId5" imgW="2514600" imgH="1422360" progId="Equation.3">
                  <p:embed/>
                  <p:pic>
                    <p:nvPicPr>
                      <p:cNvPr id="266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838200"/>
                        <a:ext cx="4191000" cy="2366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714424"/>
              </p:ext>
            </p:extLst>
          </p:nvPr>
        </p:nvGraphicFramePr>
        <p:xfrm>
          <a:off x="1789044" y="3350568"/>
          <a:ext cx="59436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0" name="Equation" r:id="rId7" imgW="3377880" imgH="1193760" progId="Equation.3">
                  <p:embed/>
                </p:oleObj>
              </mc:Choice>
              <mc:Fallback>
                <p:oleObj name="Equation" r:id="rId7" imgW="3377880" imgH="1193760" progId="Equation.3">
                  <p:embed/>
                  <p:pic>
                    <p:nvPicPr>
                      <p:cNvPr id="266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9044" y="3350568"/>
                        <a:ext cx="5943600" cy="2097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5777948" y="838200"/>
            <a:ext cx="26438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A</a:t>
            </a:r>
            <a:r>
              <a:rPr lang="en-US" dirty="0"/>
              <a:t>=[0 1 0; 0 -4 3; -1 -1 -2];</a:t>
            </a:r>
          </a:p>
          <a:p>
            <a:r>
              <a:rPr lang="en-US" dirty="0"/>
              <a:t>B=[0 0 ; 1 0; 0 1];</a:t>
            </a:r>
          </a:p>
          <a:p>
            <a:r>
              <a:rPr lang="en-US" dirty="0"/>
              <a:t>C=[1 0 0; 0 0 1];</a:t>
            </a:r>
          </a:p>
          <a:p>
            <a:r>
              <a:rPr lang="en-US" dirty="0"/>
              <a:t>D=[0 0; 0 0];</a:t>
            </a:r>
          </a:p>
          <a:p>
            <a:r>
              <a:rPr lang="en-US" dirty="0"/>
              <a:t>G=</a:t>
            </a:r>
            <a:r>
              <a:rPr lang="en-US" dirty="0" err="1"/>
              <a:t>ss</a:t>
            </a:r>
            <a:r>
              <a:rPr lang="en-US" dirty="0"/>
              <a:t>(A,B,C,D);</a:t>
            </a:r>
          </a:p>
          <a:p>
            <a:r>
              <a:rPr lang="en-US" dirty="0"/>
              <a:t>G2tf=</a:t>
            </a:r>
            <a:r>
              <a:rPr lang="en-US" dirty="0" err="1"/>
              <a:t>tf</a:t>
            </a:r>
            <a:r>
              <a:rPr lang="en-US" dirty="0"/>
              <a:t>(G)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54087" y="4843670"/>
                <a:ext cx="231913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087" y="4843670"/>
                <a:ext cx="231913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37252" y="5580828"/>
                <a:ext cx="3352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𝑠𝐼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252" y="5580828"/>
                <a:ext cx="3352800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577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609" y="33941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State-Space Systems: </a:t>
            </a:r>
            <a:r>
              <a:rPr lang="en-US" sz="3200" dirty="0" smtClean="0">
                <a:solidFill>
                  <a:srgbClr val="C00000"/>
                </a:solidFill>
              </a:rPr>
              <a:t>Canonical Form </a:t>
            </a:r>
            <a:r>
              <a:rPr lang="en-US" sz="2400" dirty="0" smtClean="0">
                <a:solidFill>
                  <a:srgbClr val="0070C0"/>
                </a:solidFill>
              </a:rPr>
              <a:t>(1)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5016" y="1255706"/>
            <a:ext cx="1197283" cy="535215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rgbClr val="0070C0"/>
                </a:solidFill>
              </a:rPr>
              <a:t>Recall:</a:t>
            </a:r>
            <a:endParaRPr lang="en-US" sz="2400" dirty="0">
              <a:solidFill>
                <a:srgbClr val="0070C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907542"/>
              </p:ext>
            </p:extLst>
          </p:nvPr>
        </p:nvGraphicFramePr>
        <p:xfrm>
          <a:off x="1749910" y="1957365"/>
          <a:ext cx="4339464" cy="2042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42" name="方程式" r:id="rId3" imgW="2209680" imgH="1041120" progId="Equation.3">
                  <p:embed/>
                </p:oleObj>
              </mc:Choice>
              <mc:Fallback>
                <p:oleObj name="方程式" r:id="rId3" imgW="2209680" imgH="104112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9910" y="1957365"/>
                        <a:ext cx="4339464" cy="20429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656281"/>
              </p:ext>
            </p:extLst>
          </p:nvPr>
        </p:nvGraphicFramePr>
        <p:xfrm>
          <a:off x="1749909" y="1329022"/>
          <a:ext cx="2172734" cy="452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43" name="Equation" r:id="rId5" imgW="977900" imgH="203200" progId="Equation.3">
                  <p:embed/>
                </p:oleObj>
              </mc:Choice>
              <mc:Fallback>
                <p:oleObj name="Equation" r:id="rId5" imgW="977900" imgH="2032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49909" y="1329022"/>
                        <a:ext cx="2172734" cy="452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97426" y="4369704"/>
                <a:ext cx="25368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7426" y="4369704"/>
                <a:ext cx="2536848" cy="369332"/>
              </a:xfrm>
              <a:prstGeom prst="rect">
                <a:avLst/>
              </a:prstGeom>
              <a:blipFill>
                <a:blip r:embed="rId7"/>
                <a:stretch>
                  <a:fillRect l="-2404" t="-5000" r="-120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60252" y="4277371"/>
            <a:ext cx="2564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General form: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53676" y="4831369"/>
                <a:ext cx="18924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676" y="4831369"/>
                <a:ext cx="1892428" cy="830997"/>
              </a:xfrm>
              <a:prstGeom prst="rect">
                <a:avLst/>
              </a:prstGeom>
              <a:blipFill>
                <a:blip r:embed="rId8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Arrow 11"/>
          <p:cNvSpPr/>
          <p:nvPr/>
        </p:nvSpPr>
        <p:spPr>
          <a:xfrm>
            <a:off x="4499113" y="5188228"/>
            <a:ext cx="351182" cy="1391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15947" y="4922338"/>
                <a:ext cx="3379304" cy="1377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b="0" dirty="0" smtClean="0"/>
              </a:p>
              <a:p>
                <a:r>
                  <a:rPr lang="en-US" b="0" dirty="0" smtClean="0"/>
                  <a:t>  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mr>
                    </m:m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947" y="4922338"/>
                <a:ext cx="3379304" cy="13774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955058" y="3233529"/>
            <a:ext cx="4638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1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170" y="1749046"/>
            <a:ext cx="4659659" cy="6802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7321" y="1225826"/>
            <a:ext cx="6464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General ODE (SISO system):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79" y="2915066"/>
            <a:ext cx="1438407" cy="24628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7322" y="2458279"/>
            <a:ext cx="128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Define: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896139" y="4035288"/>
            <a:ext cx="331304" cy="1318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89169"/>
            <a:ext cx="3684104" cy="29088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2609" y="33941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State-Space Systems: </a:t>
            </a:r>
            <a:r>
              <a:rPr lang="en-US" sz="3200" dirty="0" smtClean="0">
                <a:solidFill>
                  <a:srgbClr val="C00000"/>
                </a:solidFill>
              </a:rPr>
              <a:t>Canonical Form </a:t>
            </a:r>
            <a:r>
              <a:rPr lang="en-US" sz="2400" dirty="0" smtClean="0">
                <a:solidFill>
                  <a:srgbClr val="0070C0"/>
                </a:solidFill>
              </a:rPr>
              <a:t>(1)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8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09" y="1053272"/>
            <a:ext cx="7223126" cy="32847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02" y="4251875"/>
            <a:ext cx="2872146" cy="22549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81" y="1447386"/>
            <a:ext cx="1073150" cy="438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970" y="5200072"/>
            <a:ext cx="3977322" cy="800036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487666" y="4908896"/>
            <a:ext cx="256608" cy="1203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2609" y="33941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State-Space Systems: </a:t>
            </a:r>
            <a:r>
              <a:rPr lang="en-US" sz="3200" dirty="0" smtClean="0">
                <a:solidFill>
                  <a:srgbClr val="C00000"/>
                </a:solidFill>
              </a:rPr>
              <a:t>Canonical Form </a:t>
            </a:r>
            <a:r>
              <a:rPr lang="en-US" sz="2400" dirty="0" smtClean="0">
                <a:solidFill>
                  <a:srgbClr val="0070C0"/>
                </a:solidFill>
              </a:rPr>
              <a:t>(1)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1303" y="4967014"/>
            <a:ext cx="1272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Exactly  same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 smtClean="0"/>
              <a:t>  </a:t>
            </a:r>
            <a:r>
              <a:rPr lang="en-US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03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609" y="33941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State-Space Systems: </a:t>
            </a:r>
            <a:r>
              <a:rPr lang="en-US" sz="3200" dirty="0" smtClean="0">
                <a:solidFill>
                  <a:srgbClr val="C00000"/>
                </a:solidFill>
              </a:rPr>
              <a:t>Canonical Form </a:t>
            </a:r>
            <a:r>
              <a:rPr lang="en-US" sz="2400" dirty="0" smtClean="0">
                <a:solidFill>
                  <a:srgbClr val="0070C0"/>
                </a:solidFill>
              </a:rPr>
              <a:t>(2)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28" y="1012467"/>
            <a:ext cx="7984159" cy="716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278" y="1914733"/>
            <a:ext cx="6229765" cy="24662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3068" y="1850633"/>
            <a:ext cx="1159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Define: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633" y="4566351"/>
            <a:ext cx="3503255" cy="20266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1997" y="43268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17" y="5484330"/>
            <a:ext cx="3463234" cy="32467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58817" y="5029198"/>
            <a:ext cx="1467271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Also, define: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21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609" y="33941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State-Space Systems: </a:t>
            </a:r>
            <a:r>
              <a:rPr lang="en-US" sz="3200" dirty="0" smtClean="0">
                <a:solidFill>
                  <a:srgbClr val="C00000"/>
                </a:solidFill>
              </a:rPr>
              <a:t>Canonical Form </a:t>
            </a:r>
            <a:r>
              <a:rPr lang="en-US" sz="2400" dirty="0" smtClean="0">
                <a:solidFill>
                  <a:srgbClr val="0070C0"/>
                </a:solidFill>
              </a:rPr>
              <a:t>(2)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99" y="924185"/>
            <a:ext cx="6912113" cy="4672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7653" y="5857984"/>
            <a:ext cx="95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0070C0"/>
                </a:solidFill>
              </a:rPr>
              <a:t>Here: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682" y="5654263"/>
            <a:ext cx="4559300" cy="80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3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917" y="184720"/>
            <a:ext cx="8598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Summary: </a:t>
            </a:r>
            <a:r>
              <a:rPr lang="en-US" sz="3200" dirty="0" smtClean="0">
                <a:solidFill>
                  <a:srgbClr val="FF0000"/>
                </a:solidFill>
              </a:rPr>
              <a:t>State-Space Systems: </a:t>
            </a:r>
            <a:r>
              <a:rPr lang="en-US" sz="3200" dirty="0" smtClean="0">
                <a:solidFill>
                  <a:srgbClr val="C00000"/>
                </a:solidFill>
              </a:rPr>
              <a:t>Canonical Form </a:t>
            </a:r>
            <a:r>
              <a:rPr lang="en-US" sz="2400" dirty="0" smtClean="0">
                <a:solidFill>
                  <a:srgbClr val="0070C0"/>
                </a:solidFill>
              </a:rPr>
              <a:t>(2)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54" y="924185"/>
            <a:ext cx="6483560" cy="56162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234" y="5892463"/>
            <a:ext cx="4559300" cy="80645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200401" y="6143288"/>
            <a:ext cx="411326" cy="1758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3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975" y="44196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Transfer Function </a:t>
            </a:r>
            <a:r>
              <a:rPr lang="en-US" sz="32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solidFill>
                  <a:srgbClr val="FF0000"/>
                </a:solidFill>
              </a:rPr>
              <a:t>State-Space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573" y="1437861"/>
            <a:ext cx="1610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069" y="3474558"/>
            <a:ext cx="5422900" cy="2705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6957" y="2995271"/>
            <a:ext cx="2484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Canonical Form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2043441"/>
            <a:ext cx="2927350" cy="679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225" y="1919832"/>
            <a:ext cx="6731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7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975" y="44196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Transfer Function </a:t>
            </a:r>
            <a:r>
              <a:rPr lang="en-US" sz="32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solidFill>
                  <a:srgbClr val="FF0000"/>
                </a:solidFill>
              </a:rPr>
              <a:t>State-Space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573" y="1437861"/>
            <a:ext cx="1610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142" y="2822816"/>
            <a:ext cx="259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MatLab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2400" dirty="0" smtClean="0"/>
              <a:t>Another Form: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369" y="2035562"/>
            <a:ext cx="2927350" cy="679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69" y="1919832"/>
            <a:ext cx="673100" cy="825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777" y="3686744"/>
            <a:ext cx="5162550" cy="1263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348" y="4964872"/>
            <a:ext cx="3149600" cy="1155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64087" y="1775122"/>
            <a:ext cx="2690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pt-BR" dirty="0"/>
              <a:t>num = [1 0];</a:t>
            </a:r>
          </a:p>
          <a:p>
            <a:r>
              <a:rPr lang="pt-BR" dirty="0"/>
              <a:t>den = [1 14 56 160];</a:t>
            </a:r>
          </a:p>
          <a:p>
            <a:r>
              <a:rPr lang="pt-BR" dirty="0"/>
              <a:t>[A,B,C,D] = tf2ss(num,den)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3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975" y="441960"/>
            <a:ext cx="7593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State-Space </a:t>
            </a:r>
            <a:r>
              <a:rPr lang="en-US" sz="32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Transfer Function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2488" y="3167269"/>
            <a:ext cx="1550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1757" y="1477617"/>
            <a:ext cx="1716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Recall: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812650"/>
              </p:ext>
            </p:extLst>
          </p:nvPr>
        </p:nvGraphicFramePr>
        <p:xfrm>
          <a:off x="2280150" y="1905619"/>
          <a:ext cx="1706985" cy="904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9" name="方程式" r:id="rId3" imgW="863280" imgH="457200" progId="Equation.3">
                  <p:embed/>
                </p:oleObj>
              </mc:Choice>
              <mc:Fallback>
                <p:oleObj name="方程式" r:id="rId3" imgW="863280" imgH="4572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0150" y="1905619"/>
                        <a:ext cx="1706985" cy="9040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237" y="2055678"/>
            <a:ext cx="3009900" cy="4445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313586" y="2252871"/>
            <a:ext cx="457200" cy="1722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22" y="3783805"/>
            <a:ext cx="4480757" cy="2153169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5400263" y="4151554"/>
            <a:ext cx="342979" cy="1325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145" y="3842302"/>
            <a:ext cx="2794000" cy="7239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871145" y="4668664"/>
            <a:ext cx="29022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%MatLab code</a:t>
            </a:r>
          </a:p>
          <a:p>
            <a:r>
              <a:rPr lang="pt-BR" dirty="0" smtClean="0"/>
              <a:t>A </a:t>
            </a:r>
            <a:r>
              <a:rPr lang="pt-BR" dirty="0"/>
              <a:t>= [0 1 0; 0 0 1; -5 -25 -5];</a:t>
            </a:r>
          </a:p>
          <a:p>
            <a:r>
              <a:rPr lang="pt-BR" dirty="0"/>
              <a:t>B = [0; 25; -120];</a:t>
            </a:r>
          </a:p>
          <a:p>
            <a:r>
              <a:rPr lang="pt-BR" dirty="0"/>
              <a:t>C = [1 0 0];</a:t>
            </a:r>
          </a:p>
          <a:p>
            <a:r>
              <a:rPr lang="pt-BR" dirty="0"/>
              <a:t>D = [0];</a:t>
            </a:r>
          </a:p>
          <a:p>
            <a:r>
              <a:rPr lang="pt-BR" dirty="0"/>
              <a:t>[num,den] = ss2tf(A,B,C,D)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2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813576"/>
              </p:ext>
            </p:extLst>
          </p:nvPr>
        </p:nvGraphicFramePr>
        <p:xfrm>
          <a:off x="685800" y="1732713"/>
          <a:ext cx="256063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06" name="Equation" r:id="rId3" imgW="1257120" imgH="431640" progId="Equation.3">
                  <p:embed/>
                </p:oleObj>
              </mc:Choice>
              <mc:Fallback>
                <p:oleObj name="Equation" r:id="rId3" imgW="1257120" imgH="431640" progId="Equation.3">
                  <p:embed/>
                  <p:pic>
                    <p:nvPicPr>
                      <p:cNvPr id="215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732713"/>
                        <a:ext cx="2560638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064644"/>
              </p:ext>
            </p:extLst>
          </p:nvPr>
        </p:nvGraphicFramePr>
        <p:xfrm>
          <a:off x="5562600" y="1580313"/>
          <a:ext cx="256063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07" name="Equation" r:id="rId5" imgW="1257120" imgH="507960" progId="Equation.3">
                  <p:embed/>
                </p:oleObj>
              </mc:Choice>
              <mc:Fallback>
                <p:oleObj name="Equation" r:id="rId5" imgW="1257120" imgH="507960" progId="Equation.3">
                  <p:embed/>
                  <p:pic>
                    <p:nvPicPr>
                      <p:cNvPr id="215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580313"/>
                        <a:ext cx="2560638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3982278" y="1799777"/>
            <a:ext cx="742122" cy="84138"/>
          </a:xfrm>
          <a:prstGeom prst="leftRightArrow">
            <a:avLst>
              <a:gd name="adj1" fmla="val 50000"/>
              <a:gd name="adj2" fmla="val 11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5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381773"/>
              </p:ext>
            </p:extLst>
          </p:nvPr>
        </p:nvGraphicFramePr>
        <p:xfrm>
          <a:off x="3581400" y="2189913"/>
          <a:ext cx="15240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08" r:id="rId7" imgW="761669" imgH="203112" progId="Equation.3">
                  <p:embed/>
                </p:oleObj>
              </mc:Choice>
              <mc:Fallback>
                <p:oleObj r:id="rId7" imgW="761669" imgH="203112" progId="Equation.3">
                  <p:embed/>
                  <p:pic>
                    <p:nvPicPr>
                      <p:cNvPr id="215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189913"/>
                        <a:ext cx="1524000" cy="400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991956" y="2630671"/>
            <a:ext cx="27260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TW" sz="2000" i="1" dirty="0"/>
              <a:t> </a:t>
            </a:r>
            <a:r>
              <a:rPr lang="en-US" altLang="zh-TW" sz="2000" i="1" dirty="0" smtClean="0"/>
              <a:t>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is nonsingular</a:t>
            </a:r>
          </a:p>
        </p:txBody>
      </p:sp>
      <p:graphicFrame>
        <p:nvGraphicFramePr>
          <p:cNvPr id="215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707557"/>
              </p:ext>
            </p:extLst>
          </p:nvPr>
        </p:nvGraphicFramePr>
        <p:xfrm>
          <a:off x="2067822" y="3432320"/>
          <a:ext cx="4580146" cy="932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09" name="Equation" r:id="rId9" imgW="2361960" imgH="482400" progId="Equation.3">
                  <p:embed/>
                </p:oleObj>
              </mc:Choice>
              <mc:Fallback>
                <p:oleObj name="Equation" r:id="rId9" imgW="2361960" imgH="482400" progId="Equation.3">
                  <p:embed/>
                  <p:pic>
                    <p:nvPicPr>
                      <p:cNvPr id="215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822" y="3432320"/>
                        <a:ext cx="4580146" cy="9322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657664"/>
              </p:ext>
            </p:extLst>
          </p:nvPr>
        </p:nvGraphicFramePr>
        <p:xfrm>
          <a:off x="2522730" y="4665403"/>
          <a:ext cx="1255338" cy="1739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0" r:id="rId11" imgW="710891" imgH="990170" progId="Equation.3">
                  <p:embed/>
                </p:oleObj>
              </mc:Choice>
              <mc:Fallback>
                <p:oleObj r:id="rId11" imgW="710891" imgH="990170" progId="Equation.3">
                  <p:embed/>
                  <p:pic>
                    <p:nvPicPr>
                      <p:cNvPr id="215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2730" y="4665403"/>
                        <a:ext cx="1255338" cy="173935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712266"/>
              </p:ext>
            </p:extLst>
          </p:nvPr>
        </p:nvGraphicFramePr>
        <p:xfrm>
          <a:off x="5171660" y="4665396"/>
          <a:ext cx="1092747" cy="1630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1" name="Equation" r:id="rId13" imgW="660240" imgH="990360" progId="Equation.3">
                  <p:embed/>
                </p:oleObj>
              </mc:Choice>
              <mc:Fallback>
                <p:oleObj name="Equation" r:id="rId13" imgW="660240" imgH="990360" progId="Equation.3">
                  <p:embed/>
                  <p:pic>
                    <p:nvPicPr>
                      <p:cNvPr id="2151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1660" y="4665396"/>
                        <a:ext cx="1092747" cy="163002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37253" y="273688"/>
            <a:ext cx="6221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Sate-Space Forms </a:t>
            </a:r>
            <a:r>
              <a:rPr lang="en-US" sz="2800" dirty="0" smtClean="0">
                <a:solidFill>
                  <a:srgbClr val="0070C0"/>
                </a:solidFill>
              </a:rPr>
              <a:t>are not unique, but their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7030A0"/>
                </a:solidFill>
              </a:rPr>
              <a:t>Transfer Functions </a:t>
            </a:r>
            <a:r>
              <a:rPr lang="en-US" sz="2800" dirty="0" smtClean="0">
                <a:solidFill>
                  <a:srgbClr val="0070C0"/>
                </a:solidFill>
              </a:rPr>
              <a:t>are the same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4103803" y="5535080"/>
            <a:ext cx="742122" cy="84138"/>
          </a:xfrm>
          <a:prstGeom prst="leftRightArrow">
            <a:avLst>
              <a:gd name="adj1" fmla="val 50000"/>
              <a:gd name="adj2" fmla="val 11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14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67668"/>
              </p:ext>
            </p:extLst>
          </p:nvPr>
        </p:nvGraphicFramePr>
        <p:xfrm>
          <a:off x="2720009" y="2520128"/>
          <a:ext cx="4114800" cy="266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4" r:id="rId3" imgW="2273300" imgH="1473200" progId="Equation.3">
                  <p:embed/>
                </p:oleObj>
              </mc:Choice>
              <mc:Fallback>
                <p:oleObj r:id="rId3" imgW="2273300" imgH="1473200" progId="Equation.3">
                  <p:embed/>
                  <p:pic>
                    <p:nvPicPr>
                      <p:cNvPr id="225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009" y="2520128"/>
                        <a:ext cx="4114800" cy="2668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089731"/>
              </p:ext>
            </p:extLst>
          </p:nvPr>
        </p:nvGraphicFramePr>
        <p:xfrm>
          <a:off x="831572" y="699043"/>
          <a:ext cx="256063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5" name="Equation" r:id="rId5" imgW="1257120" imgH="431640" progId="Equation.3">
                  <p:embed/>
                </p:oleObj>
              </mc:Choice>
              <mc:Fallback>
                <p:oleObj name="Equation" r:id="rId5" imgW="1257120" imgH="431640" progId="Equation.3">
                  <p:embed/>
                  <p:pic>
                    <p:nvPicPr>
                      <p:cNvPr id="215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572" y="699043"/>
                        <a:ext cx="2560638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920486"/>
              </p:ext>
            </p:extLst>
          </p:nvPr>
        </p:nvGraphicFramePr>
        <p:xfrm>
          <a:off x="5708372" y="546643"/>
          <a:ext cx="256063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6" name="Equation" r:id="rId7" imgW="1257120" imgH="507960" progId="Equation.3">
                  <p:embed/>
                </p:oleObj>
              </mc:Choice>
              <mc:Fallback>
                <p:oleObj name="Equation" r:id="rId7" imgW="1257120" imgH="507960" progId="Equation.3">
                  <p:embed/>
                  <p:pic>
                    <p:nvPicPr>
                      <p:cNvPr id="215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372" y="546643"/>
                        <a:ext cx="2560638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4128050" y="766107"/>
            <a:ext cx="742122" cy="84138"/>
          </a:xfrm>
          <a:prstGeom prst="leftRightArrow">
            <a:avLst>
              <a:gd name="adj1" fmla="val 50000"/>
              <a:gd name="adj2" fmla="val 11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754497"/>
              </p:ext>
            </p:extLst>
          </p:nvPr>
        </p:nvGraphicFramePr>
        <p:xfrm>
          <a:off x="3727172" y="1156243"/>
          <a:ext cx="15240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7" r:id="rId9" imgW="761669" imgH="203112" progId="Equation.3">
                  <p:embed/>
                </p:oleObj>
              </mc:Choice>
              <mc:Fallback>
                <p:oleObj r:id="rId9" imgW="761669" imgH="203112" progId="Equation.3">
                  <p:embed/>
                  <p:pic>
                    <p:nvPicPr>
                      <p:cNvPr id="215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7172" y="1156243"/>
                        <a:ext cx="1524000" cy="400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3617842" y="1632725"/>
            <a:ext cx="20905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TW" sz="2000" i="1" dirty="0"/>
              <a:t> </a:t>
            </a:r>
            <a:r>
              <a:rPr lang="en-US" altLang="zh-TW" sz="2000" i="1" dirty="0" smtClean="0"/>
              <a:t>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nonsingular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07431" y="5663309"/>
            <a:ext cx="589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These two LTI systems are </a:t>
            </a:r>
            <a:r>
              <a:rPr lang="en-US" sz="2800" dirty="0" smtClean="0">
                <a:solidFill>
                  <a:srgbClr val="0070C0"/>
                </a:solidFill>
              </a:rPr>
              <a:t>equivalent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8504" y="395648"/>
            <a:ext cx="7374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Zero-Pole Cancellation </a:t>
            </a:r>
            <a:r>
              <a:rPr lang="en-US" sz="3200" dirty="0" smtClean="0">
                <a:solidFill>
                  <a:srgbClr val="C00000"/>
                </a:solidFill>
              </a:rPr>
              <a:t>and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Stability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9356" y="1292090"/>
            <a:ext cx="7368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Consider an LTI system with the Transfer Function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76" y="1837914"/>
            <a:ext cx="6261100" cy="901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2365" y="2961864"/>
            <a:ext cx="5208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poles are on LHP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system is stable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49356" y="3678912"/>
                <a:ext cx="7513983" cy="18411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400" dirty="0" smtClean="0"/>
                  <a:t> may have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zero-pole cancellations</a:t>
                </a:r>
              </a:p>
              <a:p>
                <a:endParaRPr lang="en-US" sz="1200" dirty="0"/>
              </a:p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56" y="3678912"/>
                <a:ext cx="7513983" cy="1841145"/>
              </a:xfrm>
              <a:prstGeom prst="rect">
                <a:avLst/>
              </a:prstGeom>
              <a:blipFill rotWithShape="0">
                <a:blip r:embed="rId3"/>
                <a:stretch>
                  <a:fillRect l="-1299" t="-2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89722" y="5897169"/>
            <a:ext cx="800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Important:</a:t>
            </a:r>
            <a:r>
              <a:rPr lang="en-US" sz="2400" dirty="0" smtClean="0"/>
              <a:t> Determine stability </a:t>
            </a:r>
            <a:r>
              <a:rPr lang="en-US" sz="2400" dirty="0" smtClean="0">
                <a:solidFill>
                  <a:srgbClr val="0070C0"/>
                </a:solidFill>
              </a:rPr>
              <a:t>before</a:t>
            </a:r>
            <a:r>
              <a:rPr lang="en-US" sz="2400" dirty="0" smtClean="0"/>
              <a:t> pole-zero cancellation </a:t>
            </a:r>
            <a:r>
              <a:rPr lang="en-US" sz="2400" dirty="0" smtClean="0">
                <a:solidFill>
                  <a:srgbClr val="C00000"/>
                </a:solidFill>
              </a:rPr>
              <a:t>!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519530" y="5406108"/>
            <a:ext cx="101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unstable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5629" y="5406108"/>
            <a:ext cx="748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stable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3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87484" y="466074"/>
                <a:ext cx="7800940" cy="117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Recall:</a:t>
                </a:r>
                <a:r>
                  <a:rPr lang="en-US" sz="2400" b="1" dirty="0" smtClean="0"/>
                  <a:t> </a:t>
                </a:r>
                <a:r>
                  <a:rPr lang="en-US" sz="2400" dirty="0" smtClean="0"/>
                  <a:t>Second-order Transfer Function: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sz="2400" dirty="0" smtClean="0"/>
                  <a:t> 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/>
                  <a:t>)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Characteristic equation: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84" y="466074"/>
                <a:ext cx="7800940" cy="1170833"/>
              </a:xfrm>
              <a:prstGeom prst="rect">
                <a:avLst/>
              </a:prstGeom>
              <a:blipFill rotWithShape="0">
                <a:blip r:embed="rId2"/>
                <a:stretch>
                  <a:fillRect l="-1172" b="-10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39552" y="1651521"/>
                <a:ext cx="7848872" cy="777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𝒂𝒄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1" dirty="0" smtClean="0"/>
                  <a:t>:    </a:t>
                </a:r>
              </a:p>
              <a:p>
                <a:r>
                  <a:rPr lang="en-US" sz="2200" dirty="0" smtClean="0"/>
                  <a:t>      Two distinct real poles: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 smtClean="0"/>
                  <a:t>  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/>
                  <a:t>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651521"/>
                <a:ext cx="7848872" cy="777136"/>
              </a:xfrm>
              <a:prstGeom prst="rect">
                <a:avLst/>
              </a:prstGeom>
              <a:blipFill>
                <a:blip r:embed="rId3"/>
                <a:stretch>
                  <a:fillRect l="-155" t="-3937" b="-15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9552" y="3119681"/>
                <a:ext cx="7344816" cy="1245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𝒂𝒄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1" dirty="0" smtClean="0"/>
                  <a:t>:</a:t>
                </a:r>
              </a:p>
              <a:p>
                <a:r>
                  <a:rPr lang="en-US" sz="2200" dirty="0"/>
                  <a:t> </a:t>
                </a:r>
                <a:r>
                  <a:rPr lang="en-US" sz="2200" dirty="0" smtClean="0"/>
                  <a:t>      Two complex conjugate poles: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200" dirty="0" smtClean="0"/>
                  <a:t>  </a:t>
                </a:r>
              </a:p>
              <a:p>
                <a:endParaRPr lang="en-US" sz="800" dirty="0" smtClean="0"/>
              </a:p>
              <a:p>
                <a:r>
                  <a:rPr lang="en-US" sz="2200" dirty="0">
                    <a:sym typeface="Wingdings" panose="05000000000000000000" pitchFamily="2" charset="2"/>
                  </a:rPr>
                  <a:t>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                             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𝜎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</m:t>
                        </m:r>
                      </m:fName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sin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⁡(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))</m:t>
                        </m:r>
                      </m:e>
                    </m:func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119681"/>
                <a:ext cx="7344816" cy="1245919"/>
              </a:xfrm>
              <a:prstGeom prst="rect">
                <a:avLst/>
              </a:prstGeom>
              <a:blipFill>
                <a:blip r:embed="rId4"/>
                <a:stretch>
                  <a:fillRect l="-166" t="-2451" r="-498" b="-9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552" y="5006494"/>
                <a:ext cx="8045444" cy="777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𝒂𝒄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1" dirty="0" smtClean="0"/>
                  <a:t>:    </a:t>
                </a:r>
              </a:p>
              <a:p>
                <a:r>
                  <a:rPr lang="en-US" sz="2200" dirty="0" smtClean="0"/>
                  <a:t>      Two same real poles: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200" dirty="0" smtClean="0"/>
                  <a:t>  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/>
                  <a:t>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𝑟𝑡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𝑟𝑡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006494"/>
                <a:ext cx="8045444" cy="777136"/>
              </a:xfrm>
              <a:prstGeom prst="rect">
                <a:avLst/>
              </a:prstGeom>
              <a:blipFill>
                <a:blip r:embed="rId5"/>
                <a:stretch>
                  <a:fillRect l="-152" t="-3125"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55475" y="2556236"/>
                <a:ext cx="7017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Both poles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&lt;0,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→0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→∞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  system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stable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75" y="2556236"/>
                <a:ext cx="7017026" cy="400110"/>
              </a:xfrm>
              <a:prstGeom prst="rect">
                <a:avLst/>
              </a:prstGeom>
              <a:blipFill>
                <a:blip r:embed="rId6"/>
                <a:stretch>
                  <a:fillRect l="-956" t="-9091" r="-52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55475" y="4512971"/>
                <a:ext cx="7017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Both poles have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&lt;0</m:t>
                    </m:r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→0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→∞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  system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stable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75" y="4512971"/>
                <a:ext cx="7017026" cy="400110"/>
              </a:xfrm>
              <a:prstGeom prst="rect">
                <a:avLst/>
              </a:prstGeom>
              <a:blipFill>
                <a:blip r:embed="rId7"/>
                <a:stretch>
                  <a:fillRect l="-956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55475" y="5949841"/>
                <a:ext cx="7017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Both poles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→0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→∞</m:t>
                    </m:r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  system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stable</a:t>
                </a:r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75" y="5949841"/>
                <a:ext cx="7017026" cy="400110"/>
              </a:xfrm>
              <a:prstGeom prst="rect">
                <a:avLst/>
              </a:prstGeom>
              <a:blipFill>
                <a:blip r:embed="rId8"/>
                <a:stretch>
                  <a:fillRect l="-956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60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235" y="669235"/>
            <a:ext cx="1437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619" y="669235"/>
            <a:ext cx="2533650" cy="495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18" y="1859268"/>
            <a:ext cx="8266182" cy="5704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9235" y="1258958"/>
            <a:ext cx="6278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Laplace Transform with Initial Conditions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18" y="2847566"/>
            <a:ext cx="8256104" cy="100658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69235" y="2637183"/>
            <a:ext cx="377687" cy="993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6468" y="3985018"/>
                <a:ext cx="74538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Assume: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0,    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 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  </m:t>
                    </m:r>
                  </m:oMath>
                </a14:m>
                <a:r>
                  <a:rPr lang="en-US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 </a:t>
                </a:r>
                <a:endParaRPr lang="en-US" sz="20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68" y="3985018"/>
                <a:ext cx="7453840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900" t="-10769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96" y="4626407"/>
            <a:ext cx="3952580" cy="8069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43" y="4804063"/>
            <a:ext cx="835853" cy="4516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34" y="4782249"/>
            <a:ext cx="1676400" cy="495300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6188765" y="4969565"/>
            <a:ext cx="298174" cy="10605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990173" y="5611495"/>
                <a:ext cx="4347679" cy="661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+2)(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173" y="5611495"/>
                <a:ext cx="4347679" cy="6619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271243" y="5738191"/>
            <a:ext cx="663574" cy="37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But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5956852" y="5927034"/>
            <a:ext cx="381000" cy="1027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33929" y="5771787"/>
                <a:ext cx="24251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 smtClean="0"/>
                  <a:t> 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→∞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929" y="5771787"/>
                <a:ext cx="2425148" cy="369332"/>
              </a:xfrm>
              <a:prstGeom prst="rect">
                <a:avLst/>
              </a:prstGeom>
              <a:blipFill>
                <a:blip r:embed="rId10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944276" y="5187602"/>
                <a:ext cx="16199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 smtClean="0"/>
                  <a:t>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→∞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276" y="5187602"/>
                <a:ext cx="1619939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5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40468" y="994485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</a:rPr>
              <a:t>END </a:t>
            </a:r>
          </a:p>
        </p:txBody>
      </p:sp>
    </p:spTree>
    <p:extLst>
      <p:ext uri="{BB962C8B-B14F-4D97-AF65-F5344CB8AC3E}">
        <p14:creationId xmlns:p14="http://schemas.microsoft.com/office/powerpoint/2010/main" val="195092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4685</TotalTime>
  <Words>927</Words>
  <Application>Microsoft Office PowerPoint</Application>
  <PresentationFormat>On-screen Show (4:3)</PresentationFormat>
  <Paragraphs>300</Paragraphs>
  <Slides>41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DengXian</vt:lpstr>
      <vt:lpstr>新細明體</vt:lpstr>
      <vt:lpstr>Arial</vt:lpstr>
      <vt:lpstr>Calibri</vt:lpstr>
      <vt:lpstr>Cambria Math</vt:lpstr>
      <vt:lpstr>Times New Roman</vt:lpstr>
      <vt:lpstr>Wingdings</vt:lpstr>
      <vt:lpstr>Office Theme</vt:lpstr>
      <vt:lpstr>方程式</vt:lpstr>
      <vt:lpstr>Equation</vt:lpstr>
      <vt:lpstr>Equation.3</vt:lpstr>
      <vt:lpstr>EE 3114 Systems and Control  8. State-Space Modeling</vt:lpstr>
      <vt:lpstr>State-Space Representation</vt:lpstr>
      <vt:lpstr>PowerPoint Presentation</vt:lpstr>
      <vt:lpstr>Formal Definition of “State”</vt:lpstr>
      <vt:lpstr>Example: Pendulum</vt:lpstr>
      <vt:lpstr>PowerPoint Presentation</vt:lpstr>
      <vt:lpstr>Pendulum:  Representation  1</vt:lpstr>
      <vt:lpstr>Example: Mass-Spring-Damper System</vt:lpstr>
      <vt:lpstr>PowerPoint Presentation</vt:lpstr>
      <vt:lpstr>Example: LRC Circuit</vt:lpstr>
      <vt:lpstr>PowerPoint Presentation</vt:lpstr>
      <vt:lpstr>In general, state equations can be written as </vt:lpstr>
      <vt:lpstr>PowerPoint Presentation</vt:lpstr>
      <vt:lpstr>PowerPoint Presentation</vt:lpstr>
      <vt:lpstr>General (Nonlinear) State-Space System</vt:lpstr>
      <vt:lpstr>General (Linear) State-Space System</vt:lpstr>
      <vt:lpstr>PowerPoint Presentation</vt:lpstr>
      <vt:lpstr>PowerPoint Presentation</vt:lpstr>
      <vt:lpstr>Example: Mass-Spring-Damper System</vt:lpstr>
      <vt:lpstr>Recall: State-Space Formulation</vt:lpstr>
      <vt:lpstr>Block Diagram: Mass-Spring-Damper System</vt:lpstr>
      <vt:lpstr>Transfer Function and State-Space Equation</vt:lpstr>
      <vt:lpstr>PowerPoint Presentation</vt:lpstr>
      <vt:lpstr>PowerPoint Presentation</vt:lpstr>
      <vt:lpstr>PowerPoint Presentation</vt:lpstr>
      <vt:lpstr>PowerPoint Presentation</vt:lpstr>
      <vt:lpstr>Recall: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</vt:lpstr>
    </vt:vector>
  </TitlesOfParts>
  <Company>University of Southern California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3114 Systems and Control 2 – Mathematical Modeling</dc:title>
  <dc:creator>Rosa Chan</dc:creator>
  <cp:lastModifiedBy>jchen</cp:lastModifiedBy>
  <cp:revision>608</cp:revision>
  <cp:lastPrinted>2012-01-26T06:09:03Z</cp:lastPrinted>
  <dcterms:created xsi:type="dcterms:W3CDTF">2012-01-15T10:50:42Z</dcterms:created>
  <dcterms:modified xsi:type="dcterms:W3CDTF">2019-04-01T17:45:34Z</dcterms:modified>
</cp:coreProperties>
</file>