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embeddings/Microsoft_Equation4.bin" ContentType="application/vnd.openxmlformats-officedocument.oleObject"/>
  <Override PartName="/ppt/slideLayouts/slideLayout6.xml" ContentType="application/vnd.openxmlformats-officedocument.presentationml.slideLayout+xml"/>
  <Override PartName="/ppt/embeddings/Microsoft_Equation2.bin" ContentType="application/vnd.openxmlformats-officedocument.oleObject"/>
  <Override PartName="/ppt/slideLayouts/slideLayout12.xml" ContentType="application/vnd.openxmlformats-officedocument.presentationml.slideLayout+xml"/>
  <Default Extension="wmf" ContentType="image/x-wmf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presentation.xml" ContentType="application/vnd.openxmlformats-officedocument.presentationml.presentation.main+xml"/>
  <Override PartName="/ppt/embeddings/Microsoft_Equation5.bin" ContentType="application/vnd.openxmlformats-officedocument.oleObject"/>
  <Default Extension="vml" ContentType="application/vnd.openxmlformats-officedocument.vmlDrawing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embeddings/Microsoft_Equation3.bin" ContentType="application/vnd.openxmlformats-officedocument.oleObject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embeddings/Microsoft_Equation1.bin" ContentType="application/vnd.openxmlformats-officedocument.oleObject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51" r:id="rId1"/>
  </p:sldMasterIdLst>
  <p:notesMasterIdLst>
    <p:notesMasterId r:id="rId6"/>
  </p:notesMasterIdLst>
  <p:sldIdLst>
    <p:sldId id="339" r:id="rId2"/>
    <p:sldId id="340" r:id="rId3"/>
    <p:sldId id="338" r:id="rId4"/>
    <p:sldId id="341" r:id="rId5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SimSun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SimSun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SimSun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SimSun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SimSun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SimSun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SimSun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SimSun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SimSun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00FF"/>
    <a:srgbClr val="000099"/>
    <a:srgbClr val="CC0000"/>
    <a:srgbClr val="5F5F5F"/>
    <a:srgbClr val="FF9900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4" Type="http://schemas.openxmlformats.org/officeDocument/2006/relationships/image" Target="../media/image10.wmf"/><Relationship Id="rId1" Type="http://schemas.openxmlformats.org/officeDocument/2006/relationships/image" Target="../media/image7.wmf"/><Relationship Id="rId2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0E0AE4AD-E921-44CD-BDC4-2C546A4505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728970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228600" y="1219200"/>
            <a:ext cx="8686800" cy="0"/>
          </a:xfrm>
          <a:prstGeom prst="line">
            <a:avLst/>
          </a:prstGeom>
          <a:noFill/>
          <a:ln w="76200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381000" y="1295400"/>
            <a:ext cx="8382000" cy="0"/>
          </a:xfrm>
          <a:prstGeom prst="line">
            <a:avLst/>
          </a:prstGeom>
          <a:noFill/>
          <a:ln w="28575">
            <a:solidFill>
              <a:srgbClr val="3333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228600" y="6553200"/>
            <a:ext cx="8686800" cy="0"/>
          </a:xfrm>
          <a:prstGeom prst="lin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228600" y="609600"/>
            <a:ext cx="6553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3200" b="1" smtClean="0">
                <a:solidFill>
                  <a:srgbClr val="000099"/>
                </a:solidFill>
                <a:latin typeface="Arial" charset="0"/>
                <a:ea typeface="+mn-ea"/>
              </a:rPr>
              <a:t>EE2301:</a:t>
            </a:r>
            <a:r>
              <a:rPr lang="en-US" sz="3200" smtClean="0">
                <a:latin typeface="Arial" charset="0"/>
                <a:ea typeface="+mn-ea"/>
              </a:rPr>
              <a:t> Basic Electronic Circuit</a:t>
            </a:r>
          </a:p>
        </p:txBody>
      </p:sp>
      <p:pic>
        <p:nvPicPr>
          <p:cNvPr id="8" name="Picture 10" descr="lef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38" y="6589713"/>
            <a:ext cx="228600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rgbClr val="0000FF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EE2301: Block C Unit 2 X</a:t>
            </a:r>
            <a:endParaRPr lang="en-US"/>
          </a:p>
        </p:txBody>
      </p:sp>
      <p:sp>
        <p:nvSpPr>
          <p:cNvPr id="10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B3D22-219A-47B7-8FDF-7FE50E6103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88391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EE2301: Block C Unit 2 X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45266-80C5-48C7-AAF7-293C99E60B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1567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EE2301: Block C Unit 2 X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CA52C-60E5-4ADB-9E7F-2E6BB31FDE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45653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EE2301: Block C Unit 2 X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99586-47E3-4D63-A2CA-FEE136CE54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50775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EE2301: Block C Unit 2 X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D94FE-CA73-4DD7-89CF-8F68D68F11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31825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EE2301: Block C Unit 2 X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E134F-6004-4587-A9E6-B6764F1502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06208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EE2301: Block C Unit 2 X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73624-660C-4445-9F8B-FDE7723D54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64905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EE2301: Block C Unit 2 X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84833-2613-43E7-979C-0C365F208B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26114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EE2301: Block C Unit 2 X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BA862-5097-4327-8AC1-C010B8BD04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291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EE2301: Block C Unit 2 X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0F79F-7506-4AE2-835C-8FE24CCB6F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68956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"/>
            <a:ext cx="21717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76200"/>
            <a:ext cx="63627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EE2301: Block C Unit 2 X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62C4D-1647-4EB3-86FF-25EDED0BDD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50822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686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371600"/>
            <a:ext cx="40386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EE2301: Block C Unit 2 X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17C7D-D72A-4F9D-9961-3F6E4C5894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38430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686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EE2301: Block C Unit 2 X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C0927-4D87-4569-849B-9283FB9027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48241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76200"/>
            <a:ext cx="8686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296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477000"/>
            <a:ext cx="3733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mbria" pitchFamily="18" charset="0"/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EE2301: Block C Unit 2 X</a:t>
            </a:r>
            <a:endParaRPr lang="en-US" dirty="0"/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24800" y="6477000"/>
            <a:ext cx="990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mbria" pitchFamily="18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E977A399-4CFA-4892-AA67-5CA32C72A9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>
            <a:off x="228600" y="914400"/>
            <a:ext cx="86868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442075"/>
            <a:ext cx="8458200" cy="0"/>
          </a:xfrm>
          <a:prstGeom prst="lin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3" name="Picture 10" descr="left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" y="6384925"/>
            <a:ext cx="228600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76200" cmpd="thickThin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FF"/>
          </a:solidFill>
          <a:latin typeface="Times New Roman" pitchFamily="18" charset="0"/>
          <a:ea typeface="SimSun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FF"/>
          </a:solidFill>
          <a:latin typeface="Times New Roman" pitchFamily="18" charset="0"/>
          <a:ea typeface="SimSun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FF"/>
          </a:solidFill>
          <a:latin typeface="Times New Roman" pitchFamily="18" charset="0"/>
          <a:ea typeface="SimSun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FF"/>
          </a:solidFill>
          <a:latin typeface="Times New Roman" pitchFamily="18" charset="0"/>
          <a:ea typeface="SimSun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3333"/>
        </a:buClr>
        <a:buFont typeface="Arial" charset="0"/>
        <a:buChar char="&gt;"/>
        <a:defRPr sz="2800">
          <a:solidFill>
            <a:srgbClr val="0000FF"/>
          </a:solidFill>
          <a:latin typeface="+mn-lt"/>
          <a:ea typeface="SimSun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SimSun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SimSun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SimSun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oleObject" Target="../embeddings/Microsoft_Equation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.bin"/><Relationship Id="rId4" Type="http://schemas.openxmlformats.org/officeDocument/2006/relationships/image" Target="../media/image11.png"/><Relationship Id="rId5" Type="http://schemas.openxmlformats.org/officeDocument/2006/relationships/oleObject" Target="../embeddings/Microsoft_Equation3.bin"/><Relationship Id="rId6" Type="http://schemas.openxmlformats.org/officeDocument/2006/relationships/oleObject" Target="../embeddings/Microsoft_Equation4.bin"/><Relationship Id="rId7" Type="http://schemas.openxmlformats.org/officeDocument/2006/relationships/image" Target="../media/image12.png"/><Relationship Id="rId8" Type="http://schemas.openxmlformats.org/officeDocument/2006/relationships/oleObject" Target="../embeddings/Microsoft_Equation5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RC filter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EE2301: Block C Unit 2 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24FC8FC-5020-44E7-881E-16CB4DA826D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1536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1" y="990600"/>
            <a:ext cx="3048000" cy="2332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3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77125585"/>
              </p:ext>
            </p:extLst>
          </p:nvPr>
        </p:nvGraphicFramePr>
        <p:xfrm>
          <a:off x="581025" y="3429000"/>
          <a:ext cx="2247900" cy="979488"/>
        </p:xfrm>
        <a:graphic>
          <a:graphicData uri="http://schemas.openxmlformats.org/presentationml/2006/ole">
            <p:oleObj spid="_x0000_s15371" name="方程式" r:id="rId4" imgW="990360" imgH="431640" progId="Equation.3">
              <p:embed/>
            </p:oleObj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04800" y="5464314"/>
            <a:ext cx="815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dirty="0" smtClean="0"/>
              <a:t>When </a:t>
            </a:r>
            <a:r>
              <a:rPr lang="el-GR" sz="2000" dirty="0" smtClean="0">
                <a:latin typeface="Times New Roman"/>
                <a:cs typeface="Times New Roman"/>
              </a:rPr>
              <a:t>ω</a:t>
            </a:r>
            <a:r>
              <a:rPr lang="en-US" sz="2000" dirty="0" smtClean="0">
                <a:latin typeface="Times New Roman"/>
                <a:cs typeface="Times New Roman"/>
              </a:rPr>
              <a:t> &gt;&gt; </a:t>
            </a:r>
            <a:r>
              <a:rPr lang="el-GR" sz="2000" dirty="0" smtClean="0">
                <a:latin typeface="Times New Roman"/>
                <a:cs typeface="Times New Roman"/>
              </a:rPr>
              <a:t>ω</a:t>
            </a:r>
            <a:r>
              <a:rPr lang="en-US" sz="2000" baseline="-25000" dirty="0" smtClean="0">
                <a:latin typeface="Times New Roman"/>
                <a:cs typeface="Times New Roman"/>
              </a:rPr>
              <a:t>c</a:t>
            </a:r>
            <a:r>
              <a:rPr lang="en-US" sz="2000" dirty="0" smtClean="0">
                <a:latin typeface="Times New Roman"/>
                <a:cs typeface="Times New Roman"/>
              </a:rPr>
              <a:t>, increasing </a:t>
            </a:r>
            <a:r>
              <a:rPr lang="el-GR" sz="2000" dirty="0" smtClean="0">
                <a:latin typeface="Times New Roman"/>
                <a:cs typeface="Times New Roman"/>
              </a:rPr>
              <a:t>ω</a:t>
            </a:r>
            <a:r>
              <a:rPr lang="en-US" sz="2000" dirty="0" smtClean="0">
                <a:latin typeface="Times New Roman"/>
                <a:cs typeface="Times New Roman"/>
              </a:rPr>
              <a:t> by 10 times reduces |V</a:t>
            </a:r>
            <a:r>
              <a:rPr lang="en-US" sz="2000" baseline="-25000" dirty="0" smtClean="0">
                <a:latin typeface="Times New Roman"/>
                <a:cs typeface="Times New Roman"/>
              </a:rPr>
              <a:t>L</a:t>
            </a:r>
            <a:r>
              <a:rPr lang="en-US" sz="2000" dirty="0" smtClean="0">
                <a:latin typeface="Times New Roman"/>
                <a:cs typeface="Times New Roman"/>
              </a:rPr>
              <a:t>/V</a:t>
            </a:r>
            <a:r>
              <a:rPr lang="en-US" sz="2000" baseline="-25000" dirty="0" smtClean="0">
                <a:latin typeface="Times New Roman"/>
                <a:cs typeface="Times New Roman"/>
              </a:rPr>
              <a:t>S</a:t>
            </a:r>
            <a:r>
              <a:rPr lang="en-US" sz="2000" dirty="0" smtClean="0">
                <a:latin typeface="Times New Roman"/>
                <a:cs typeface="Times New Roman"/>
              </a:rPr>
              <a:t>| by roughly 10 times and increasing </a:t>
            </a:r>
            <a:r>
              <a:rPr lang="el-GR" sz="2000" dirty="0" smtClean="0">
                <a:latin typeface="Times New Roman"/>
                <a:cs typeface="Times New Roman"/>
              </a:rPr>
              <a:t>ω</a:t>
            </a:r>
            <a:r>
              <a:rPr lang="en-US" sz="2000" dirty="0" smtClean="0">
                <a:latin typeface="Times New Roman"/>
                <a:cs typeface="Times New Roman"/>
              </a:rPr>
              <a:t> by 100 times reduces |V</a:t>
            </a:r>
            <a:r>
              <a:rPr lang="en-US" sz="2000" baseline="-25000" dirty="0" smtClean="0">
                <a:latin typeface="Times New Roman"/>
                <a:cs typeface="Times New Roman"/>
              </a:rPr>
              <a:t>L</a:t>
            </a:r>
            <a:r>
              <a:rPr lang="en-US" sz="2000" dirty="0" smtClean="0">
                <a:latin typeface="Times New Roman"/>
                <a:cs typeface="Times New Roman"/>
              </a:rPr>
              <a:t>/V</a:t>
            </a:r>
            <a:r>
              <a:rPr lang="en-US" sz="2000" baseline="-25000" dirty="0" smtClean="0">
                <a:latin typeface="Times New Roman"/>
                <a:cs typeface="Times New Roman"/>
              </a:rPr>
              <a:t>S</a:t>
            </a:r>
            <a:r>
              <a:rPr lang="en-US" sz="2000" dirty="0" smtClean="0">
                <a:latin typeface="Times New Roman"/>
                <a:cs typeface="Times New Roman"/>
              </a:rPr>
              <a:t>| by roughly 100 times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86200" y="1219200"/>
            <a:ext cx="4800600" cy="170816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800" b="1" dirty="0" smtClean="0">
                <a:solidFill>
                  <a:srgbClr val="FF0000"/>
                </a:solidFill>
              </a:rPr>
              <a:t>The decibel (dB).  </a:t>
            </a:r>
            <a:r>
              <a:rPr lang="en-US" sz="1800" dirty="0" smtClean="0"/>
              <a:t>If the magnitude ratio is denoted by G, then in terms of dB it will be:</a:t>
            </a:r>
          </a:p>
          <a:p>
            <a:pPr>
              <a:spcBef>
                <a:spcPts val="600"/>
              </a:spcBef>
            </a:pPr>
            <a:r>
              <a:rPr lang="en-US" sz="1800" dirty="0" smtClean="0"/>
              <a:t>20*log</a:t>
            </a:r>
            <a:r>
              <a:rPr lang="en-US" sz="1800" baseline="-25000" dirty="0" smtClean="0"/>
              <a:t>10</a:t>
            </a:r>
            <a:r>
              <a:rPr lang="en-US" sz="1800" dirty="0" smtClean="0"/>
              <a:t>G dB</a:t>
            </a:r>
          </a:p>
          <a:p>
            <a:pPr>
              <a:spcBef>
                <a:spcPts val="600"/>
              </a:spcBef>
            </a:pPr>
            <a:r>
              <a:rPr lang="en-US" sz="1800" dirty="0" smtClean="0"/>
              <a:t>At </a:t>
            </a:r>
            <a:r>
              <a:rPr lang="en-US" sz="1800" i="1" dirty="0" smtClean="0"/>
              <a:t>f</a:t>
            </a:r>
            <a:r>
              <a:rPr lang="en-US" sz="1800" i="1" baseline="-25000" dirty="0" smtClean="0"/>
              <a:t>c</a:t>
            </a:r>
            <a:r>
              <a:rPr lang="en-US" sz="1800" dirty="0" smtClean="0"/>
              <a:t> where the magnitude drops to 1/</a:t>
            </a:r>
            <a:r>
              <a:rPr lang="en-US" sz="1800" dirty="0" smtClean="0">
                <a:latin typeface="Times New Roman"/>
                <a:cs typeface="Times New Roman"/>
              </a:rPr>
              <a:t>√2 of max:</a:t>
            </a:r>
          </a:p>
          <a:p>
            <a:pPr>
              <a:spcBef>
                <a:spcPts val="600"/>
              </a:spcBef>
            </a:pPr>
            <a:r>
              <a:rPr lang="en-US" sz="1800" dirty="0" smtClean="0">
                <a:latin typeface="Times New Roman"/>
                <a:cs typeface="Times New Roman"/>
              </a:rPr>
              <a:t>20*log10*</a:t>
            </a:r>
            <a:r>
              <a:rPr lang="en-US" sz="1800" dirty="0"/>
              <a:t>(</a:t>
            </a:r>
            <a:r>
              <a:rPr lang="en-US" sz="1800" dirty="0" smtClean="0"/>
              <a:t>1/</a:t>
            </a:r>
            <a:r>
              <a:rPr lang="en-US" sz="1800" dirty="0" smtClean="0">
                <a:latin typeface="Times New Roman"/>
                <a:cs typeface="Times New Roman"/>
              </a:rPr>
              <a:t>√2) = -3 dB</a:t>
            </a:r>
            <a:endParaRPr lang="en-US" sz="1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581400" y="3124200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smtClean="0"/>
              <a:t>Hence the cut off frequency (</a:t>
            </a:r>
            <a:r>
              <a:rPr lang="en-US" sz="2000" b="1" i="1" dirty="0" smtClean="0"/>
              <a:t>f</a:t>
            </a:r>
            <a:r>
              <a:rPr lang="en-US" sz="2000" b="1" i="1" baseline="-25000" dirty="0" smtClean="0"/>
              <a:t>c</a:t>
            </a:r>
            <a:r>
              <a:rPr lang="en-US" sz="2000" b="1" dirty="0" smtClean="0"/>
              <a:t>) is also known as the -3dB turnover frequency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Bode Plot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EE2301: Block C Unit 2 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EFAC14-BF2E-4951-B9E7-4C17616720F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990600" y="1764268"/>
            <a:ext cx="0" cy="3886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990600" y="5650468"/>
            <a:ext cx="6781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11" name="TextBox 10"/>
              <p:cNvSpPr txBox="1"/>
              <p:nvPr/>
            </p:nvSpPr>
            <p:spPr>
              <a:xfrm>
                <a:off x="304800" y="1501208"/>
                <a:ext cx="613373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8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𝐿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8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𝑆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1800" dirty="0" smtClean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501208"/>
                <a:ext cx="613373" cy="70859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13" name="TextBox 12"/>
              <p:cNvSpPr txBox="1"/>
              <p:nvPr/>
            </p:nvSpPr>
            <p:spPr>
              <a:xfrm>
                <a:off x="7696200" y="5421868"/>
                <a:ext cx="4141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/>
                          <a:ea typeface="Cambria Math"/>
                        </a:rPr>
                        <m:t>𝜔</m:t>
                      </m:r>
                    </m:oMath>
                  </m:oMathPara>
                </a14:m>
                <a:endParaRPr lang="en-US" sz="1800" dirty="0" smtClean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200" y="5421868"/>
                <a:ext cx="414152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>
          <a:xfrm>
            <a:off x="3200400" y="5562600"/>
            <a:ext cx="0" cy="228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19" name="TextBox 18"/>
              <p:cNvSpPr txBox="1"/>
              <p:nvPr/>
            </p:nvSpPr>
            <p:spPr>
              <a:xfrm>
                <a:off x="2950460" y="5715000"/>
                <a:ext cx="4998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1800" dirty="0" smtClean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0460" y="5715000"/>
                <a:ext cx="49988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>
          <a:xfrm>
            <a:off x="918173" y="2743200"/>
            <a:ext cx="14862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79372" y="2544828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sz="1800" dirty="0" smtClean="0"/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RC 2</a:t>
            </a:r>
            <a:r>
              <a:rPr lang="en-US" baseline="30000" smtClean="0"/>
              <a:t>nd</a:t>
            </a:r>
            <a:r>
              <a:rPr lang="en-US" smtClean="0"/>
              <a:t> order filter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EE2301: Block C Unit 2 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BCA948-6524-4788-ACE1-4D3341C3601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17413" name="TextBox 6"/>
          <p:cNvSpPr txBox="1">
            <a:spLocks noChangeArrowheads="1"/>
          </p:cNvSpPr>
          <p:nvPr/>
        </p:nvSpPr>
        <p:spPr bwMode="auto">
          <a:xfrm>
            <a:off x="304800" y="990600"/>
            <a:ext cx="8534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en-US"/>
              <a:t>We can cascade the filters to make the cut off effect even greater</a:t>
            </a:r>
          </a:p>
        </p:txBody>
      </p:sp>
      <p:graphicFrame>
        <p:nvGraphicFramePr>
          <p:cNvPr id="1741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22405712"/>
              </p:ext>
            </p:extLst>
          </p:nvPr>
        </p:nvGraphicFramePr>
        <p:xfrm>
          <a:off x="4821238" y="1524000"/>
          <a:ext cx="2011362" cy="917575"/>
        </p:xfrm>
        <a:graphic>
          <a:graphicData uri="http://schemas.openxmlformats.org/presentationml/2006/ole">
            <p:oleObj spid="_x0000_s17431" name="Equation" r:id="rId3" imgW="863280" imgH="393480" progId="Equation.3">
              <p:embed/>
            </p:oleObj>
          </a:graphicData>
        </a:graphic>
      </p:graphicFrame>
      <p:pic>
        <p:nvPicPr>
          <p:cNvPr id="1741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52563"/>
            <a:ext cx="4114800" cy="186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TextBox 2"/>
          <p:cNvSpPr txBox="1">
            <a:spLocks noChangeArrowheads="1"/>
          </p:cNvSpPr>
          <p:nvPr/>
        </p:nvSpPr>
        <p:spPr bwMode="auto">
          <a:xfrm>
            <a:off x="685800" y="3581400"/>
            <a:ext cx="6096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SimSun" pitchFamily="2" charset="-122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en-US" sz="2000" dirty="0"/>
              <a:t>Choose R</a:t>
            </a:r>
            <a:r>
              <a:rPr lang="en-US" sz="2000" baseline="-25000" dirty="0"/>
              <a:t>2</a:t>
            </a:r>
            <a:r>
              <a:rPr lang="en-US" sz="2000" dirty="0"/>
              <a:t> = 10R</a:t>
            </a:r>
            <a:r>
              <a:rPr lang="en-US" sz="2000" baseline="-25000" dirty="0"/>
              <a:t>1</a:t>
            </a:r>
            <a:r>
              <a:rPr lang="en-US" sz="2000" dirty="0"/>
              <a:t> and C</a:t>
            </a:r>
            <a:r>
              <a:rPr lang="en-US" sz="2000" baseline="-25000" dirty="0"/>
              <a:t>2</a:t>
            </a:r>
            <a:r>
              <a:rPr lang="en-US" sz="2000" dirty="0"/>
              <a:t> = 0.1C</a:t>
            </a:r>
            <a:r>
              <a:rPr lang="en-US" sz="2000" baseline="-25000" dirty="0"/>
              <a:t>1</a:t>
            </a:r>
            <a:r>
              <a:rPr lang="en-US" sz="2000" dirty="0"/>
              <a:t> </a:t>
            </a:r>
            <a:r>
              <a:rPr lang="en-US" sz="2000" dirty="0">
                <a:sym typeface="Wingdings" pitchFamily="2" charset="2"/>
              </a:rPr>
              <a:t> </a:t>
            </a:r>
            <a:r>
              <a:rPr lang="en-US" sz="2000" dirty="0"/>
              <a:t>We want: X ~ 1/</a:t>
            </a:r>
            <a:r>
              <a:rPr lang="el-GR" sz="2000" dirty="0">
                <a:cs typeface="Times New Roman" pitchFamily="18" charset="0"/>
              </a:rPr>
              <a:t>ω</a:t>
            </a:r>
            <a:r>
              <a:rPr lang="en-US" sz="2000" dirty="0">
                <a:cs typeface="Times New Roman" pitchFamily="18" charset="0"/>
              </a:rPr>
              <a:t>C</a:t>
            </a:r>
            <a:endParaRPr lang="en-US" sz="2000" baseline="-25000" dirty="0"/>
          </a:p>
        </p:txBody>
      </p:sp>
      <p:graphicFrame>
        <p:nvGraphicFramePr>
          <p:cNvPr id="174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87123450"/>
              </p:ext>
            </p:extLst>
          </p:nvPr>
        </p:nvGraphicFramePr>
        <p:xfrm>
          <a:off x="476250" y="4038401"/>
          <a:ext cx="1809750" cy="788014"/>
        </p:xfrm>
        <a:graphic>
          <a:graphicData uri="http://schemas.openxmlformats.org/presentationml/2006/ole">
            <p:oleObj spid="_x0000_s17432" name="方程式" r:id="rId5" imgW="990360" imgH="431640" progId="Equation.3">
              <p:embed/>
            </p:oleObj>
          </a:graphicData>
        </a:graphic>
      </p:graphicFrame>
      <p:graphicFrame>
        <p:nvGraphicFramePr>
          <p:cNvPr id="1741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88384578"/>
              </p:ext>
            </p:extLst>
          </p:nvPr>
        </p:nvGraphicFramePr>
        <p:xfrm>
          <a:off x="346075" y="5083175"/>
          <a:ext cx="2111375" cy="809625"/>
        </p:xfrm>
        <a:graphic>
          <a:graphicData uri="http://schemas.openxmlformats.org/presentationml/2006/ole">
            <p:oleObj spid="_x0000_s17433" name="方程式" r:id="rId6" imgW="1155600" imgH="444240" progId="Equation.3">
              <p:embed/>
            </p:oleObj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876800" y="24384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800" dirty="0" smtClean="0"/>
              <a:t>Note that when that impedance of R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 &amp; C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 when connected across C</a:t>
            </a:r>
            <a:r>
              <a:rPr lang="en-US" sz="1800" baseline="-25000" dirty="0" smtClean="0"/>
              <a:t>1</a:t>
            </a:r>
            <a:r>
              <a:rPr lang="en-US" sz="1800" dirty="0" smtClean="0"/>
              <a:t> will lower v</a:t>
            </a:r>
            <a:r>
              <a:rPr lang="en-US" sz="1800" baseline="-25000" dirty="0" smtClean="0"/>
              <a:t>1</a:t>
            </a:r>
            <a:r>
              <a:rPr lang="en-US" sz="1800" dirty="0" smtClean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" y="5943600"/>
            <a:ext cx="8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dirty="0" smtClean="0"/>
              <a:t>When </a:t>
            </a:r>
            <a:r>
              <a:rPr lang="el-GR" sz="2000" dirty="0" smtClean="0">
                <a:latin typeface="Times New Roman"/>
                <a:cs typeface="Times New Roman"/>
              </a:rPr>
              <a:t>ω</a:t>
            </a:r>
            <a:r>
              <a:rPr lang="en-US" sz="2000" dirty="0" smtClean="0">
                <a:latin typeface="Times New Roman"/>
                <a:cs typeface="Times New Roman"/>
              </a:rPr>
              <a:t> &gt;&gt; </a:t>
            </a:r>
            <a:r>
              <a:rPr lang="el-GR" sz="2000" dirty="0" smtClean="0">
                <a:latin typeface="Times New Roman"/>
                <a:cs typeface="Times New Roman"/>
              </a:rPr>
              <a:t>ω</a:t>
            </a:r>
            <a:r>
              <a:rPr lang="en-US" sz="2000" baseline="-25000" dirty="0" smtClean="0">
                <a:latin typeface="Times New Roman"/>
                <a:cs typeface="Times New Roman"/>
              </a:rPr>
              <a:t>c</a:t>
            </a:r>
            <a:r>
              <a:rPr lang="en-US" sz="2000" dirty="0" smtClean="0">
                <a:latin typeface="Times New Roman"/>
                <a:cs typeface="Times New Roman"/>
              </a:rPr>
              <a:t>, increasing </a:t>
            </a:r>
            <a:r>
              <a:rPr lang="el-GR" sz="2000" dirty="0" smtClean="0">
                <a:latin typeface="Times New Roman"/>
                <a:cs typeface="Times New Roman"/>
              </a:rPr>
              <a:t>ω</a:t>
            </a:r>
            <a:r>
              <a:rPr lang="en-US" sz="2000" dirty="0" smtClean="0">
                <a:latin typeface="Times New Roman"/>
                <a:cs typeface="Times New Roman"/>
              </a:rPr>
              <a:t> by 10 times reduces |V</a:t>
            </a:r>
            <a:r>
              <a:rPr lang="en-US" sz="2000" baseline="-25000" dirty="0" smtClean="0">
                <a:latin typeface="Times New Roman"/>
                <a:cs typeface="Times New Roman"/>
              </a:rPr>
              <a:t>L</a:t>
            </a:r>
            <a:r>
              <a:rPr lang="en-US" sz="2000" dirty="0" smtClean="0">
                <a:latin typeface="Times New Roman"/>
                <a:cs typeface="Times New Roman"/>
              </a:rPr>
              <a:t>/V</a:t>
            </a:r>
            <a:r>
              <a:rPr lang="en-US" sz="2000" baseline="-25000" dirty="0" smtClean="0">
                <a:latin typeface="Times New Roman"/>
                <a:cs typeface="Times New Roman"/>
              </a:rPr>
              <a:t>S</a:t>
            </a:r>
            <a:r>
              <a:rPr lang="en-US" sz="2000" dirty="0" smtClean="0">
                <a:latin typeface="Times New Roman"/>
                <a:cs typeface="Times New Roman"/>
              </a:rPr>
              <a:t>| by roughly 10</a:t>
            </a:r>
            <a:r>
              <a:rPr lang="en-US" sz="2000" baseline="30000" dirty="0" smtClean="0">
                <a:latin typeface="Times New Roman"/>
                <a:cs typeface="Times New Roman"/>
              </a:rPr>
              <a:t>2</a:t>
            </a:r>
            <a:r>
              <a:rPr lang="en-US" sz="2000" dirty="0" smtClean="0">
                <a:latin typeface="Times New Roman"/>
                <a:cs typeface="Times New Roman"/>
              </a:rPr>
              <a:t> times</a:t>
            </a:r>
            <a:endParaRPr lang="en-US" sz="2000" dirty="0" smtClean="0"/>
          </a:p>
        </p:txBody>
      </p:sp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6" name="TextBox 5"/>
              <p:cNvSpPr txBox="1"/>
              <p:nvPr/>
            </p:nvSpPr>
            <p:spPr>
              <a:xfrm>
                <a:off x="4510743" y="5153702"/>
                <a:ext cx="2398221" cy="6560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−3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𝑑𝐵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𝑐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skw"/>
                                      <m:ctrlPr>
                                        <a:rPr lang="en-US" sz="1800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−1</m:t>
                          </m:r>
                        </m:e>
                      </m:rad>
                    </m:oMath>
                  </m:oMathPara>
                </a14:m>
                <a:endParaRPr lang="en-US" sz="1800" dirty="0" smtClean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0743" y="5153702"/>
                <a:ext cx="2398221" cy="65601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29918809"/>
              </p:ext>
            </p:extLst>
          </p:nvPr>
        </p:nvGraphicFramePr>
        <p:xfrm>
          <a:off x="4831080" y="3058490"/>
          <a:ext cx="3703320" cy="446710"/>
        </p:xfrm>
        <a:graphic>
          <a:graphicData uri="http://schemas.openxmlformats.org/presentationml/2006/ole">
            <p:oleObj spid="_x0000_s17434" name="Equation" r:id="rId8" imgW="179064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Bode Plot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EE2301: Block C Unit 2 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A432A5-CAA2-4E51-98C0-095F529D48F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990600" y="1764268"/>
            <a:ext cx="0" cy="3886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990600" y="5650468"/>
            <a:ext cx="6781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9" name="TextBox 8"/>
              <p:cNvSpPr txBox="1"/>
              <p:nvPr/>
            </p:nvSpPr>
            <p:spPr>
              <a:xfrm>
                <a:off x="304800" y="1501208"/>
                <a:ext cx="613373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8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𝐿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8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𝑆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1800" dirty="0" smtClean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501208"/>
                <a:ext cx="613373" cy="70859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10" name="TextBox 9"/>
              <p:cNvSpPr txBox="1"/>
              <p:nvPr/>
            </p:nvSpPr>
            <p:spPr>
              <a:xfrm>
                <a:off x="7696200" y="5421868"/>
                <a:ext cx="4141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/>
                          <a:ea typeface="Cambria Math"/>
                        </a:rPr>
                        <m:t>𝜔</m:t>
                      </m:r>
                    </m:oMath>
                  </m:oMathPara>
                </a14:m>
                <a:endParaRPr lang="en-US" sz="1800" dirty="0" smtClean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200" y="5421868"/>
                <a:ext cx="414152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/>
          <p:cNvCxnSpPr/>
          <p:nvPr/>
        </p:nvCxnSpPr>
        <p:spPr>
          <a:xfrm>
            <a:off x="3200400" y="5562600"/>
            <a:ext cx="0" cy="228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12" name="TextBox 11"/>
              <p:cNvSpPr txBox="1"/>
              <p:nvPr/>
            </p:nvSpPr>
            <p:spPr>
              <a:xfrm>
                <a:off x="2950460" y="5715000"/>
                <a:ext cx="4998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1800" dirty="0" smtClean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0460" y="5715000"/>
                <a:ext cx="49988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/>
          <p:cNvCxnSpPr/>
          <p:nvPr/>
        </p:nvCxnSpPr>
        <p:spPr>
          <a:xfrm>
            <a:off x="918173" y="2743200"/>
            <a:ext cx="14862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79372" y="2544828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sz="1800" dirty="0" smtClean="0"/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ityU-Blue">
  <a:themeElements>
    <a:clrScheme name="1_CityU-Blu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">
      <a:majorFont>
        <a:latin typeface="Times New Roman"/>
        <a:ea typeface="SimSun"/>
        <a:cs typeface=""/>
      </a:majorFont>
      <a:minorFont>
        <a:latin typeface="Times New Roman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spcBef>
            <a:spcPts val="600"/>
          </a:spcBef>
          <a:defRPr sz="1800" dirty="0" smtClean="0"/>
        </a:defPPr>
      </a:lstStyle>
    </a:txDef>
  </a:objectDefaults>
  <a:extraClrSchemeLst>
    <a:extraClrScheme>
      <a:clrScheme name="1_CityU-Blu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ityU-Blu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ityU-Blu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ityU-Blu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ityU-Blu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ityU-Blu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ityU-Blu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ityU-Blu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ityU-Blu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ityU-Blu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ityU-Blu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ityU-Blu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EE2301-2010</Template>
  <TotalTime>1799</TotalTime>
  <Words>229</Words>
  <Application>Microsoft Macintosh PowerPoint</Application>
  <PresentationFormat>On-screen Show (4:3)</PresentationFormat>
  <Paragraphs>31</Paragraphs>
  <Slides>4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1_CityU-Blue</vt:lpstr>
      <vt:lpstr>方程式</vt:lpstr>
      <vt:lpstr>Equation</vt:lpstr>
      <vt:lpstr>RC filter</vt:lpstr>
      <vt:lpstr>Bode Plot</vt:lpstr>
      <vt:lpstr>RC 2nd order filter</vt:lpstr>
      <vt:lpstr>Bode Plot</vt:lpstr>
    </vt:vector>
  </TitlesOfParts>
  <Company>City University of Hong Kong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 B: AC circuits</dc:title>
  <dc:creator>Joshua E.-Y. Lee</dc:creator>
  <cp:lastModifiedBy>Leanne Chan</cp:lastModifiedBy>
  <cp:revision>93</cp:revision>
  <dcterms:created xsi:type="dcterms:W3CDTF">2012-12-18T08:47:51Z</dcterms:created>
  <dcterms:modified xsi:type="dcterms:W3CDTF">2012-12-18T08:48:14Z</dcterms:modified>
</cp:coreProperties>
</file>