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2"/>
  </p:notesMasterIdLst>
  <p:handoutMasterIdLst>
    <p:handoutMasterId r:id="rId53"/>
  </p:handoutMasterIdLst>
  <p:sldIdLst>
    <p:sldId id="318" r:id="rId3"/>
    <p:sldId id="322" r:id="rId4"/>
    <p:sldId id="323" r:id="rId5"/>
    <p:sldId id="326" r:id="rId6"/>
    <p:sldId id="327" r:id="rId7"/>
    <p:sldId id="330" r:id="rId8"/>
    <p:sldId id="331" r:id="rId9"/>
    <p:sldId id="332" r:id="rId10"/>
    <p:sldId id="333" r:id="rId11"/>
    <p:sldId id="334" r:id="rId12"/>
    <p:sldId id="328" r:id="rId13"/>
    <p:sldId id="336" r:id="rId14"/>
    <p:sldId id="335" r:id="rId15"/>
    <p:sldId id="337" r:id="rId16"/>
    <p:sldId id="338" r:id="rId17"/>
    <p:sldId id="339" r:id="rId18"/>
    <p:sldId id="350" r:id="rId19"/>
    <p:sldId id="351" r:id="rId20"/>
    <p:sldId id="352" r:id="rId21"/>
    <p:sldId id="342" r:id="rId22"/>
    <p:sldId id="369" r:id="rId23"/>
    <p:sldId id="370" r:id="rId24"/>
    <p:sldId id="371" r:id="rId25"/>
    <p:sldId id="373" r:id="rId26"/>
    <p:sldId id="324" r:id="rId27"/>
    <p:sldId id="325" r:id="rId28"/>
    <p:sldId id="329" r:id="rId29"/>
    <p:sldId id="320" r:id="rId30"/>
    <p:sldId id="365" r:id="rId31"/>
    <p:sldId id="321" r:id="rId32"/>
    <p:sldId id="364" r:id="rId33"/>
    <p:sldId id="366" r:id="rId34"/>
    <p:sldId id="367" r:id="rId35"/>
    <p:sldId id="368" r:id="rId36"/>
    <p:sldId id="353" r:id="rId37"/>
    <p:sldId id="354" r:id="rId38"/>
    <p:sldId id="357" r:id="rId39"/>
    <p:sldId id="358" r:id="rId40"/>
    <p:sldId id="359" r:id="rId41"/>
    <p:sldId id="360" r:id="rId42"/>
    <p:sldId id="361" r:id="rId43"/>
    <p:sldId id="363" r:id="rId44"/>
    <p:sldId id="362" r:id="rId45"/>
    <p:sldId id="372" r:id="rId46"/>
    <p:sldId id="374" r:id="rId47"/>
    <p:sldId id="375" r:id="rId48"/>
    <p:sldId id="376" r:id="rId49"/>
    <p:sldId id="377" r:id="rId50"/>
    <p:sldId id="378" r:id="rId51"/>
  </p:sldIdLst>
  <p:sldSz cx="12188825" cy="6858000"/>
  <p:notesSz cx="6858000" cy="9144000"/>
  <p:custDataLst>
    <p:tags r:id="rId5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282"/>
    <a:srgbClr val="6E90FE"/>
    <a:srgbClr val="8086FC"/>
    <a:srgbClr val="6D6DFB"/>
    <a:srgbClr val="4E78F0"/>
    <a:srgbClr val="F0932C"/>
    <a:srgbClr val="92C610"/>
    <a:srgbClr val="9FD812"/>
    <a:srgbClr val="E05F2C"/>
    <a:srgbClr val="0A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29" autoAdjust="0"/>
  </p:normalViewPr>
  <p:slideViewPr>
    <p:cSldViewPr showGuides="1">
      <p:cViewPr varScale="1">
        <p:scale>
          <a:sx n="89" d="100"/>
          <a:sy n="89" d="100"/>
        </p:scale>
        <p:origin x="84" y="516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213" y="0"/>
            <a:ext cx="42656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923213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611" y="0"/>
            <a:ext cx="1065213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123612" y="10886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4" y="0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9/2/2024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.hk/webhp?sourceid=chrome-instant&amp;ion=1&amp;espv=2&amp;ie=UTF-8#q=hang%20seng%20index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GE1202 Managing Your Personal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Lecture 7 </a:t>
            </a:r>
            <a:endParaRPr lang="en-US" dirty="0"/>
          </a:p>
          <a:p>
            <a:r>
              <a:rPr lang="en-GB" dirty="0"/>
              <a:t>Investment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Investment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Investment</a:t>
            </a:r>
          </a:p>
          <a:p>
            <a:pPr lvl="1"/>
            <a:r>
              <a:rPr lang="en-US" dirty="0"/>
              <a:t>A long-term perspective</a:t>
            </a:r>
          </a:p>
          <a:p>
            <a:pPr lvl="1"/>
            <a:r>
              <a:rPr lang="en-US" dirty="0"/>
              <a:t>A process of purchasing securities wherein stability of value and level of return are somewhat predictable</a:t>
            </a:r>
          </a:p>
          <a:p>
            <a:r>
              <a:rPr lang="en-US" dirty="0"/>
              <a:t>Speculation</a:t>
            </a:r>
          </a:p>
          <a:p>
            <a:pPr lvl="1"/>
            <a:r>
              <a:rPr lang="en-US" dirty="0"/>
              <a:t>Short-term buying and selling of securities in which future value and expected return are highly uncertain</a:t>
            </a:r>
          </a:p>
        </p:txBody>
      </p:sp>
    </p:spTree>
    <p:extLst>
      <p:ext uri="{BB962C8B-B14F-4D97-AF65-F5344CB8AC3E}">
        <p14:creationId xmlns:p14="http://schemas.microsoft.com/office/powerpoint/2010/main" val="183942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for Investing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Investment capital</a:t>
            </a:r>
          </a:p>
          <a:p>
            <a:pPr lvl="1"/>
            <a:r>
              <a:rPr lang="en-US" dirty="0"/>
              <a:t>Money you have accumulated above and beyond basic emergency savings</a:t>
            </a:r>
          </a:p>
          <a:p>
            <a:r>
              <a:rPr lang="en-US" dirty="0"/>
              <a:t>Knowledge</a:t>
            </a:r>
          </a:p>
          <a:p>
            <a:pPr lvl="1"/>
            <a:r>
              <a:rPr lang="en-US" dirty="0"/>
              <a:t>Never invest in something you don’t understand</a:t>
            </a:r>
          </a:p>
          <a:p>
            <a:pPr lvl="1"/>
            <a:r>
              <a:rPr lang="en-US" dirty="0"/>
              <a:t>Learn as much as you can about </a:t>
            </a:r>
          </a:p>
          <a:p>
            <a:pPr lvl="2"/>
            <a:r>
              <a:rPr lang="en-US" dirty="0"/>
              <a:t>Types of securities</a:t>
            </a:r>
          </a:p>
          <a:p>
            <a:pPr lvl="2"/>
            <a:r>
              <a:rPr lang="en-US" altLang="zh-HK" dirty="0"/>
              <a:t>The market</a:t>
            </a:r>
          </a:p>
          <a:p>
            <a:pPr lvl="2"/>
            <a:r>
              <a:rPr lang="en-US" dirty="0"/>
              <a:t>Trading strategies</a:t>
            </a:r>
          </a:p>
          <a:p>
            <a:pPr lvl="2"/>
            <a:r>
              <a:rPr lang="en-US" dirty="0"/>
              <a:t>Yourself</a:t>
            </a:r>
          </a:p>
          <a:p>
            <a:r>
              <a:rPr lang="en-US" dirty="0"/>
              <a:t>Experience</a:t>
            </a:r>
          </a:p>
          <a:p>
            <a:pPr lvl="1"/>
            <a:r>
              <a:rPr lang="en-US" i="1" dirty="0"/>
              <a:t>Paper trades</a:t>
            </a:r>
          </a:p>
        </p:txBody>
      </p:sp>
    </p:spTree>
    <p:extLst>
      <p:ext uri="{BB962C8B-B14F-4D97-AF65-F5344CB8AC3E}">
        <p14:creationId xmlns:p14="http://schemas.microsoft.com/office/powerpoint/2010/main" val="109927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Investment Capital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648200"/>
          </a:xfrm>
        </p:spPr>
        <p:txBody>
          <a:bodyPr>
            <a:normAutofit/>
          </a:bodyPr>
          <a:lstStyle/>
          <a:p>
            <a:r>
              <a:rPr lang="en-US" altLang="zh-HK" dirty="0"/>
              <a:t>The amount of money you will have to put into your investment program largely depends on how much you can earn from your investments</a:t>
            </a:r>
          </a:p>
          <a:p>
            <a:pPr lvl="1"/>
            <a:r>
              <a:rPr lang="en-US" altLang="zh-HK" dirty="0"/>
              <a:t>The higher their rate of return, the less you will have to put up</a:t>
            </a:r>
          </a:p>
          <a:p>
            <a:r>
              <a:rPr lang="en-US" altLang="zh-HK" dirty="0"/>
              <a:t>A </a:t>
            </a:r>
            <a:r>
              <a:rPr lang="en-US" altLang="zh-HK" b="1" dirty="0"/>
              <a:t>projected rate of return</a:t>
            </a:r>
          </a:p>
          <a:p>
            <a:pPr lvl="1"/>
            <a:r>
              <a:rPr lang="en-US" altLang="zh-HK" dirty="0"/>
              <a:t>Look at what the market has done over the past and then use the average return performance over various historical periods as your estimates</a:t>
            </a:r>
          </a:p>
          <a:p>
            <a:r>
              <a:rPr lang="en-US" altLang="zh-HK" dirty="0"/>
              <a:t>Two ways of coming up with the capital needed to reach a targeted sum of money</a:t>
            </a:r>
          </a:p>
          <a:p>
            <a:pPr lvl="1"/>
            <a:r>
              <a:rPr lang="en-US" altLang="zh-HK" dirty="0"/>
              <a:t>Make a lump-sum investment up front and let that amount grow over time</a:t>
            </a:r>
          </a:p>
          <a:p>
            <a:pPr lvl="1"/>
            <a:r>
              <a:rPr lang="en-US" altLang="zh-HK" dirty="0"/>
              <a:t>Set up a systematic savings plan and put away a certain amount of money each year</a:t>
            </a:r>
            <a:endParaRPr lang="zh-HK" altLang="en-US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0673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64598" t="51111" r="6864" b="24438"/>
          <a:stretch/>
        </p:blipFill>
        <p:spPr>
          <a:xfrm>
            <a:off x="836612" y="914400"/>
            <a:ext cx="10721897" cy="516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2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Securities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/>
          </a:bodyPr>
          <a:lstStyle/>
          <a:p>
            <a:r>
              <a:rPr lang="en-US" altLang="zh-HK" b="1" dirty="0"/>
              <a:t>Common Stock</a:t>
            </a:r>
          </a:p>
          <a:p>
            <a:pPr lvl="1"/>
            <a:r>
              <a:rPr lang="en-US" altLang="zh-HK" dirty="0"/>
              <a:t>A form of equity</a:t>
            </a:r>
          </a:p>
          <a:p>
            <a:pPr lvl="2"/>
            <a:r>
              <a:rPr lang="en-US" altLang="zh-HK" dirty="0"/>
              <a:t>Represent an ownership interest in a corporation</a:t>
            </a:r>
          </a:p>
          <a:p>
            <a:pPr lvl="1"/>
            <a:r>
              <a:rPr lang="en-US" altLang="zh-HK" dirty="0"/>
              <a:t>A share of stock typically entitles the holder to equal participation in the corporation’s earnings and dividends as well as an equal vote to elect the management of the corporation</a:t>
            </a:r>
          </a:p>
          <a:p>
            <a:pPr lvl="1"/>
            <a:r>
              <a:rPr lang="en-US" altLang="zh-HK" dirty="0"/>
              <a:t>The return to stockholders</a:t>
            </a:r>
          </a:p>
          <a:p>
            <a:pPr lvl="2"/>
            <a:r>
              <a:rPr lang="en-US" altLang="zh-HK" dirty="0"/>
              <a:t>Dividends </a:t>
            </a:r>
          </a:p>
          <a:p>
            <a:pPr lvl="2"/>
            <a:r>
              <a:rPr lang="en-US" altLang="zh-HK" dirty="0"/>
              <a:t>Appreciation in share price</a:t>
            </a:r>
          </a:p>
          <a:p>
            <a:pPr lvl="1"/>
            <a:r>
              <a:rPr lang="en-US" altLang="zh-HK" dirty="0"/>
              <a:t>Greater potential returns with a higher level of risk </a:t>
            </a:r>
          </a:p>
          <a:p>
            <a:pPr lvl="1"/>
            <a:r>
              <a:rPr lang="en-US" altLang="zh-HK" dirty="0"/>
              <a:t>No maturity date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0275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Securities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b="1" dirty="0"/>
              <a:t>Bonds</a:t>
            </a:r>
          </a:p>
          <a:p>
            <a:pPr lvl="1"/>
            <a:r>
              <a:rPr lang="en-US" altLang="zh-HK" dirty="0"/>
              <a:t>Liabilities</a:t>
            </a:r>
          </a:p>
          <a:p>
            <a:pPr lvl="1"/>
            <a:r>
              <a:rPr lang="en-US" altLang="zh-HK" dirty="0"/>
              <a:t>IOUs of the issuer</a:t>
            </a:r>
          </a:p>
          <a:p>
            <a:pPr lvl="1"/>
            <a:r>
              <a:rPr lang="en-US" altLang="zh-HK" dirty="0"/>
              <a:t>Issuer</a:t>
            </a:r>
          </a:p>
          <a:p>
            <a:pPr lvl="2"/>
            <a:r>
              <a:rPr lang="en-US" altLang="zh-HK" dirty="0"/>
              <a:t>Governments and corporations</a:t>
            </a:r>
          </a:p>
          <a:p>
            <a:pPr lvl="1"/>
            <a:r>
              <a:rPr lang="en-US" altLang="zh-HK" dirty="0"/>
              <a:t>Pay a stated return</a:t>
            </a:r>
          </a:p>
          <a:p>
            <a:pPr lvl="2"/>
            <a:r>
              <a:rPr lang="en-US" altLang="zh-HK" dirty="0"/>
              <a:t>Interest</a:t>
            </a:r>
          </a:p>
          <a:p>
            <a:pPr lvl="1"/>
            <a:r>
              <a:rPr lang="en-US" altLang="zh-HK" dirty="0"/>
              <a:t>Stable returns with a lower level of risk </a:t>
            </a:r>
          </a:p>
          <a:p>
            <a:pPr lvl="1"/>
            <a:r>
              <a:rPr lang="en-US" altLang="zh-HK" dirty="0"/>
              <a:t>Fixed maturity date</a:t>
            </a:r>
            <a:endParaRPr lang="zh-HK" altLang="en-US" dirty="0"/>
          </a:p>
          <a:p>
            <a:pPr lvl="2"/>
            <a:r>
              <a:rPr lang="en-US" altLang="zh-HK" dirty="0"/>
              <a:t>Can be bought or sold prior to maturity at a price that may differ from its face value</a:t>
            </a:r>
          </a:p>
          <a:p>
            <a:pPr lvl="2"/>
            <a:r>
              <a:rPr lang="en-US" altLang="zh-HK" dirty="0"/>
              <a:t>Face values inversely related to changes in market interest rates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11764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Securities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b="1" dirty="0" err="1"/>
              <a:t>Preferreds</a:t>
            </a:r>
            <a:r>
              <a:rPr lang="en-US" altLang="zh-HK" b="1" dirty="0"/>
              <a:t> and Convertibles</a:t>
            </a:r>
          </a:p>
          <a:p>
            <a:pPr lvl="1"/>
            <a:r>
              <a:rPr lang="en-US" altLang="zh-HK" i="1" dirty="0"/>
              <a:t>Hybrid securities</a:t>
            </a:r>
          </a:p>
          <a:p>
            <a:pPr lvl="2"/>
            <a:r>
              <a:rPr lang="en-US" altLang="zh-HK" dirty="0"/>
              <a:t>A single financial security that combines two or more different financial instruments, generally combine both debt and equity characteristics</a:t>
            </a:r>
          </a:p>
          <a:p>
            <a:pPr lvl="1"/>
            <a:r>
              <a:rPr lang="en-US" altLang="zh-HK" i="1" dirty="0"/>
              <a:t>Preferred securities</a:t>
            </a:r>
          </a:p>
          <a:p>
            <a:pPr lvl="2"/>
            <a:r>
              <a:rPr lang="en-US" altLang="zh-HK" dirty="0"/>
              <a:t>Represent an equity position in a corporation</a:t>
            </a:r>
          </a:p>
          <a:p>
            <a:pPr lvl="2"/>
            <a:r>
              <a:rPr lang="en-US" altLang="zh-HK" dirty="0"/>
              <a:t>A stated (fixed) dividend rate that is paid before the dividends to holders of common stock</a:t>
            </a:r>
          </a:p>
          <a:p>
            <a:pPr lvl="1"/>
            <a:r>
              <a:rPr lang="en-US" altLang="zh-HK" i="1" dirty="0"/>
              <a:t>Convertible security</a:t>
            </a:r>
          </a:p>
          <a:p>
            <a:pPr lvl="2"/>
            <a:r>
              <a:rPr lang="en-US" altLang="zh-HK" dirty="0"/>
              <a:t>A fixed-income obligation</a:t>
            </a:r>
          </a:p>
          <a:p>
            <a:pPr lvl="2"/>
            <a:r>
              <a:rPr lang="en-US" altLang="zh-HK" dirty="0"/>
              <a:t>Permitting the investor to con vert it into common stock</a:t>
            </a:r>
          </a:p>
          <a:p>
            <a:pPr lvl="2"/>
            <a:r>
              <a:rPr lang="en-US" altLang="zh-HK" dirty="0"/>
              <a:t>Provides income and possible price appreciation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4024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Securities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648200"/>
          </a:xfrm>
        </p:spPr>
        <p:txBody>
          <a:bodyPr>
            <a:normAutofit/>
          </a:bodyPr>
          <a:lstStyle/>
          <a:p>
            <a:r>
              <a:rPr lang="en-US" altLang="zh-HK" b="1" dirty="0"/>
              <a:t>Mutual Funds, Exchange-Traded Funds, and Exchange Traded Notes</a:t>
            </a:r>
          </a:p>
          <a:p>
            <a:pPr lvl="1"/>
            <a:r>
              <a:rPr lang="en-US" altLang="zh-HK" i="1" dirty="0"/>
              <a:t>Mutual fund</a:t>
            </a:r>
          </a:p>
          <a:p>
            <a:pPr lvl="2"/>
            <a:r>
              <a:rPr lang="en-US" altLang="zh-HK" dirty="0"/>
              <a:t>Professionally managed portfolio by an investment company</a:t>
            </a:r>
          </a:p>
          <a:p>
            <a:pPr lvl="2"/>
            <a:r>
              <a:rPr lang="en-US" altLang="zh-HK" dirty="0"/>
              <a:t>Returns and risk depend on portfolio</a:t>
            </a:r>
          </a:p>
          <a:p>
            <a:pPr lvl="2"/>
            <a:r>
              <a:rPr lang="en-US" altLang="zh-HK" dirty="0"/>
              <a:t>Can be bought or sold only at the end of the day</a:t>
            </a:r>
          </a:p>
          <a:p>
            <a:pPr lvl="1"/>
            <a:r>
              <a:rPr lang="en-US" altLang="zh-HK" i="1" dirty="0"/>
              <a:t>Exchange-traded funds (ETFs)</a:t>
            </a:r>
          </a:p>
          <a:p>
            <a:pPr lvl="2"/>
            <a:r>
              <a:rPr lang="en-US" altLang="zh-HK" dirty="0"/>
              <a:t>Portfolios of securities</a:t>
            </a:r>
          </a:p>
          <a:p>
            <a:pPr lvl="2"/>
            <a:r>
              <a:rPr lang="en-US" altLang="zh-HK" dirty="0"/>
              <a:t>Designed to track a basket or index of equity securities</a:t>
            </a:r>
          </a:p>
          <a:p>
            <a:pPr lvl="2"/>
            <a:r>
              <a:rPr lang="en-US" altLang="zh-HK" dirty="0"/>
              <a:t>Investors can trade ETFs throughout the trading day</a:t>
            </a:r>
          </a:p>
          <a:p>
            <a:pPr lvl="1"/>
            <a:r>
              <a:rPr lang="en-US" altLang="zh-HK" i="1" dirty="0"/>
              <a:t>Exchange-traded notes (ETNs)</a:t>
            </a:r>
          </a:p>
          <a:p>
            <a:pPr lvl="2"/>
            <a:r>
              <a:rPr lang="en-US" altLang="zh-HK" dirty="0"/>
              <a:t>Senior, unsecured, unsubordinated debt securities issued by an underwriting bank</a:t>
            </a:r>
          </a:p>
          <a:p>
            <a:pPr lvl="2"/>
            <a:r>
              <a:rPr lang="en-US" altLang="zh-HK" dirty="0"/>
              <a:t>Have a maturity date</a:t>
            </a:r>
          </a:p>
          <a:p>
            <a:pPr lvl="2"/>
            <a:r>
              <a:rPr lang="en-US" altLang="zh-HK" dirty="0"/>
              <a:t>Backed only by the credit of the issuer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45574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Types of Securities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b="1" dirty="0"/>
              <a:t>Real Estate</a:t>
            </a:r>
          </a:p>
          <a:p>
            <a:pPr lvl="1"/>
            <a:r>
              <a:rPr lang="en-US" altLang="zh-HK" dirty="0"/>
              <a:t>Investments in real estate can take many forms</a:t>
            </a:r>
          </a:p>
          <a:p>
            <a:pPr lvl="2"/>
            <a:r>
              <a:rPr lang="en-US" altLang="zh-HK" dirty="0"/>
              <a:t>Raw land speculation</a:t>
            </a:r>
          </a:p>
          <a:p>
            <a:pPr lvl="2"/>
            <a:r>
              <a:rPr lang="en-US" altLang="zh-HK" dirty="0"/>
              <a:t>Limited-partnership shares in commercial property</a:t>
            </a:r>
          </a:p>
          <a:p>
            <a:pPr lvl="2"/>
            <a:r>
              <a:rPr lang="en-US" altLang="zh-HK" dirty="0"/>
              <a:t>Real estate mutual funds</a:t>
            </a:r>
          </a:p>
          <a:p>
            <a:pPr lvl="1"/>
            <a:r>
              <a:rPr lang="en-US" altLang="zh-HK" dirty="0"/>
              <a:t>Returns on real estate</a:t>
            </a:r>
          </a:p>
          <a:p>
            <a:pPr lvl="2"/>
            <a:r>
              <a:rPr lang="en-US" altLang="zh-HK" dirty="0"/>
              <a:t>Rents</a:t>
            </a:r>
          </a:p>
          <a:p>
            <a:pPr lvl="2"/>
            <a:r>
              <a:rPr lang="en-US" altLang="zh-HK" dirty="0"/>
              <a:t>Capital gains</a:t>
            </a:r>
          </a:p>
          <a:p>
            <a:pPr lvl="2"/>
            <a:r>
              <a:rPr lang="en-US" altLang="zh-HK" dirty="0"/>
              <a:t>Tax benefits</a:t>
            </a:r>
            <a:endParaRPr lang="en-GB" altLang="zh-HK" dirty="0"/>
          </a:p>
          <a:p>
            <a:pPr lvl="2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67205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HK" b="1" dirty="0"/>
              <a:t>Securities Markets </a:t>
            </a:r>
          </a:p>
          <a:p>
            <a:pPr lvl="1"/>
            <a:r>
              <a:rPr lang="en-US" altLang="zh-HK" dirty="0"/>
              <a:t>The marketplace in which stocks, bonds, and other financial instruments are traded</a:t>
            </a:r>
          </a:p>
          <a:p>
            <a:pPr lvl="1"/>
            <a:r>
              <a:rPr lang="en-GB" altLang="zh-HK" dirty="0"/>
              <a:t>Capital vs Money; Primary vs Secondary</a:t>
            </a:r>
            <a:endParaRPr lang="en-US" altLang="zh-HK" dirty="0"/>
          </a:p>
          <a:p>
            <a:r>
              <a:rPr lang="en-US" altLang="zh-HK" b="1" dirty="0"/>
              <a:t>Capital Market</a:t>
            </a:r>
          </a:p>
          <a:p>
            <a:pPr lvl="1"/>
            <a:r>
              <a:rPr lang="en-US" altLang="zh-HK" dirty="0"/>
              <a:t>Long-term securities with maturities &gt;1 year</a:t>
            </a:r>
          </a:p>
          <a:p>
            <a:pPr lvl="1"/>
            <a:r>
              <a:rPr lang="en-US" altLang="zh-HK" dirty="0"/>
              <a:t>Stocks and bonds</a:t>
            </a:r>
          </a:p>
          <a:p>
            <a:r>
              <a:rPr lang="en-US" altLang="zh-HK" b="1" dirty="0"/>
              <a:t>Money Market</a:t>
            </a:r>
          </a:p>
          <a:p>
            <a:pPr lvl="1"/>
            <a:r>
              <a:rPr lang="en-US" altLang="zh-HK" dirty="0"/>
              <a:t>Low-risk</a:t>
            </a:r>
          </a:p>
          <a:p>
            <a:pPr lvl="1"/>
            <a:r>
              <a:rPr lang="en-US" altLang="zh-HK" dirty="0"/>
              <a:t>Short-term securities with maturities &lt; 1 year </a:t>
            </a:r>
          </a:p>
          <a:p>
            <a:pPr lvl="1"/>
            <a:r>
              <a:rPr lang="en-US" altLang="zh-HK" dirty="0"/>
              <a:t>Commercial paper and negotiable certificates of deposit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9905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b="1" dirty="0"/>
              <a:t>Primary Markets</a:t>
            </a:r>
          </a:p>
          <a:p>
            <a:pPr lvl="1"/>
            <a:r>
              <a:rPr lang="en-US" altLang="zh-HK" i="1" dirty="0"/>
              <a:t>New</a:t>
            </a:r>
            <a:r>
              <a:rPr lang="en-US" altLang="zh-HK" dirty="0"/>
              <a:t> securities are sold to the public</a:t>
            </a:r>
          </a:p>
          <a:p>
            <a:pPr lvl="2"/>
            <a:r>
              <a:rPr lang="en-GB" altLang="zh-HK" i="1" dirty="0"/>
              <a:t>Initial Public Offering</a:t>
            </a:r>
            <a:r>
              <a:rPr lang="en-GB" altLang="zh-HK" dirty="0"/>
              <a:t> (</a:t>
            </a:r>
            <a:r>
              <a:rPr lang="en-GB" altLang="zh-HK" i="1" dirty="0"/>
              <a:t>IPO</a:t>
            </a:r>
            <a:r>
              <a:rPr lang="en-GB" altLang="zh-HK" dirty="0"/>
              <a:t>)</a:t>
            </a:r>
          </a:p>
          <a:p>
            <a:pPr lvl="1"/>
            <a:r>
              <a:rPr lang="en-US" altLang="zh-HK" dirty="0"/>
              <a:t>Issued by a corporation or a governmental body</a:t>
            </a:r>
            <a:endParaRPr lang="en-GB" altLang="zh-HK" dirty="0"/>
          </a:p>
          <a:p>
            <a:pPr lvl="1"/>
            <a:r>
              <a:rPr lang="en-US" altLang="zh-HK" dirty="0"/>
              <a:t>Investment banking firm</a:t>
            </a:r>
          </a:p>
          <a:p>
            <a:pPr lvl="2"/>
            <a:r>
              <a:rPr lang="en-US" altLang="zh-HK" dirty="0"/>
              <a:t>Underwriting new security issues</a:t>
            </a:r>
          </a:p>
          <a:p>
            <a:pPr lvl="1"/>
            <a:r>
              <a:rPr lang="en-US" altLang="zh-HK" dirty="0"/>
              <a:t>Prospectus</a:t>
            </a:r>
          </a:p>
          <a:p>
            <a:pPr lvl="2"/>
            <a:r>
              <a:rPr lang="en-US" altLang="zh-HK" dirty="0"/>
              <a:t>A document made available to prospective security buyers that describe the firm and a new security issue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13233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b="1" dirty="0"/>
              <a:t>Secondary Markets</a:t>
            </a:r>
          </a:p>
          <a:p>
            <a:pPr lvl="1"/>
            <a:r>
              <a:rPr lang="en-US" altLang="zh-HK" dirty="0"/>
              <a:t>Old (outstanding) securities</a:t>
            </a:r>
            <a:endParaRPr lang="en-GB" altLang="zh-HK" dirty="0"/>
          </a:p>
          <a:p>
            <a:pPr lvl="1"/>
            <a:r>
              <a:rPr lang="en-GB" altLang="zh-HK" dirty="0"/>
              <a:t>A market for investors </a:t>
            </a:r>
          </a:p>
          <a:p>
            <a:pPr lvl="1"/>
            <a:r>
              <a:rPr lang="en-US" altLang="zh-HK" dirty="0"/>
              <a:t>Does not generate cash for the underlying company (issuer)</a:t>
            </a:r>
          </a:p>
          <a:p>
            <a:pPr lvl="1"/>
            <a:r>
              <a:rPr lang="en-GB" altLang="zh-HK" dirty="0"/>
              <a:t>Consists of two parts</a:t>
            </a:r>
            <a:endParaRPr lang="en-US" altLang="zh-HK" dirty="0"/>
          </a:p>
          <a:p>
            <a:pPr lvl="2"/>
            <a:r>
              <a:rPr lang="en-GB" altLang="zh-HK" dirty="0"/>
              <a:t>Broker Markets</a:t>
            </a:r>
          </a:p>
          <a:p>
            <a:pPr lvl="2"/>
            <a:r>
              <a:rPr lang="en-GB" altLang="zh-HK" dirty="0"/>
              <a:t>Dealer Markets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7587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b="1" dirty="0"/>
              <a:t>Broker Markets</a:t>
            </a:r>
          </a:p>
          <a:p>
            <a:pPr lvl="1"/>
            <a:r>
              <a:rPr lang="en-US" altLang="zh-HK" dirty="0"/>
              <a:t>The buyer and the seller are brought together</a:t>
            </a:r>
          </a:p>
          <a:p>
            <a:pPr lvl="1"/>
            <a:r>
              <a:rPr lang="en-US" altLang="zh-HK" dirty="0"/>
              <a:t>Party A sells his securities directly to Party B</a:t>
            </a:r>
          </a:p>
          <a:p>
            <a:pPr lvl="1"/>
            <a:r>
              <a:rPr lang="en-US" altLang="zh-HK" dirty="0"/>
              <a:t>With the help of a broker, the securities change hands on the floor of the exchange</a:t>
            </a:r>
          </a:p>
          <a:p>
            <a:pPr lvl="1"/>
            <a:r>
              <a:rPr lang="en-US" altLang="zh-HK" dirty="0"/>
              <a:t>Example</a:t>
            </a:r>
          </a:p>
          <a:p>
            <a:pPr lvl="2"/>
            <a:r>
              <a:rPr lang="en-US" altLang="zh-HK" dirty="0"/>
              <a:t>New York Stock Exchange (NYSE)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52625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b="1" dirty="0"/>
              <a:t>Dealer Markets</a:t>
            </a:r>
          </a:p>
          <a:p>
            <a:pPr lvl="1"/>
            <a:r>
              <a:rPr lang="en-US" altLang="zh-HK" dirty="0"/>
              <a:t>The buyer and seller are </a:t>
            </a:r>
            <a:r>
              <a:rPr lang="en-US" altLang="zh-HK" i="1" dirty="0"/>
              <a:t>never</a:t>
            </a:r>
            <a:r>
              <a:rPr lang="en-US" altLang="zh-HK" dirty="0"/>
              <a:t> brought together directly</a:t>
            </a:r>
          </a:p>
          <a:p>
            <a:pPr lvl="1"/>
            <a:r>
              <a:rPr lang="en-US" altLang="zh-HK" dirty="0"/>
              <a:t>Party A sells his </a:t>
            </a:r>
            <a:r>
              <a:rPr lang="en-US" altLang="zh-HK"/>
              <a:t>securities indirectly </a:t>
            </a:r>
            <a:r>
              <a:rPr lang="en-US" altLang="zh-HK" dirty="0"/>
              <a:t>to Party B</a:t>
            </a:r>
          </a:p>
          <a:p>
            <a:pPr lvl="1"/>
            <a:r>
              <a:rPr lang="en-US" altLang="zh-HK" dirty="0"/>
              <a:t>Buy/sell orders are executed separately through securities dealers</a:t>
            </a:r>
          </a:p>
          <a:p>
            <a:pPr lvl="2"/>
            <a:r>
              <a:rPr lang="en-US" altLang="zh-HK" i="1" dirty="0"/>
              <a:t>Market makers</a:t>
            </a:r>
          </a:p>
          <a:p>
            <a:pPr lvl="2"/>
            <a:r>
              <a:rPr lang="en-US" altLang="zh-HK" dirty="0"/>
              <a:t>Party A sells his securities to one dealer, and Party B buys her securities from the same dealer or another dealer</a:t>
            </a:r>
          </a:p>
          <a:p>
            <a:pPr lvl="1"/>
            <a:r>
              <a:rPr lang="en-US" altLang="zh-HK" dirty="0"/>
              <a:t>Doesn’t have centralized trading floors</a:t>
            </a:r>
          </a:p>
          <a:p>
            <a:pPr lvl="1"/>
            <a:r>
              <a:rPr lang="en-GB" altLang="zh-HK" dirty="0"/>
              <a:t>Example</a:t>
            </a:r>
          </a:p>
          <a:p>
            <a:pPr lvl="2"/>
            <a:r>
              <a:rPr lang="en-GB" altLang="zh-HK" dirty="0"/>
              <a:t>NASDAQ </a:t>
            </a:r>
          </a:p>
          <a:p>
            <a:pPr lvl="2"/>
            <a:r>
              <a:rPr lang="en-GB" altLang="zh-HK" dirty="0"/>
              <a:t>OTC markets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80000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dirty="0"/>
              <a:t>Financial terms used in securities markets</a:t>
            </a:r>
          </a:p>
          <a:p>
            <a:pPr lvl="1"/>
            <a:r>
              <a:rPr lang="en-US" altLang="zh-HK" b="1" dirty="0"/>
              <a:t>Bid Price</a:t>
            </a:r>
          </a:p>
          <a:p>
            <a:pPr lvl="2"/>
            <a:r>
              <a:rPr lang="en-US" altLang="zh-HK" dirty="0"/>
              <a:t>Price at which investor can sell a security</a:t>
            </a:r>
          </a:p>
          <a:p>
            <a:pPr lvl="2"/>
            <a:r>
              <a:rPr lang="en-US" altLang="zh-HK" dirty="0"/>
              <a:t>The highest price offered to purchase a given security </a:t>
            </a:r>
          </a:p>
          <a:p>
            <a:pPr lvl="1"/>
            <a:r>
              <a:rPr lang="en-US" altLang="zh-HK" b="1" dirty="0"/>
              <a:t>Ask Price</a:t>
            </a:r>
          </a:p>
          <a:p>
            <a:pPr lvl="2"/>
            <a:r>
              <a:rPr lang="en-US" altLang="zh-HK" dirty="0"/>
              <a:t>Price at which investor can buy a security</a:t>
            </a:r>
          </a:p>
          <a:p>
            <a:pPr lvl="2"/>
            <a:r>
              <a:rPr lang="en-US" altLang="zh-HK" dirty="0"/>
              <a:t>The lowest price at which the security is offered for sale </a:t>
            </a:r>
          </a:p>
          <a:p>
            <a:pPr lvl="1"/>
            <a:r>
              <a:rPr lang="en-GB" altLang="zh-HK" b="1" dirty="0">
                <a:hlinkClick r:id="rId2"/>
              </a:rPr>
              <a:t>Bull Market</a:t>
            </a:r>
            <a:endParaRPr lang="en-GB" altLang="zh-HK" b="1" dirty="0"/>
          </a:p>
          <a:p>
            <a:pPr lvl="2"/>
            <a:r>
              <a:rPr lang="en-GB" altLang="zh-HK" dirty="0"/>
              <a:t>Rising securities prices for extended time period</a:t>
            </a:r>
          </a:p>
          <a:p>
            <a:pPr lvl="1"/>
            <a:r>
              <a:rPr lang="en-GB" altLang="zh-HK" b="1" dirty="0"/>
              <a:t>Bear Market</a:t>
            </a:r>
          </a:p>
          <a:p>
            <a:pPr lvl="2"/>
            <a:r>
              <a:rPr lang="en-GB" altLang="zh-HK" dirty="0"/>
              <a:t>Falling securities prices for extended time period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4479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Making Transactions In The 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/>
          </a:bodyPr>
          <a:lstStyle/>
          <a:p>
            <a:r>
              <a:rPr lang="en-US" altLang="zh-HK" b="1" dirty="0"/>
              <a:t>Stockbrokers</a:t>
            </a:r>
          </a:p>
          <a:p>
            <a:pPr lvl="1"/>
            <a:r>
              <a:rPr lang="en-US" altLang="zh-HK" dirty="0"/>
              <a:t>Account executives or financial consultants</a:t>
            </a:r>
          </a:p>
          <a:p>
            <a:pPr lvl="1"/>
            <a:r>
              <a:rPr lang="en-US" altLang="zh-HK" dirty="0"/>
              <a:t>A person who buys and sells securities on behalf of clients and gives them investment advice and information</a:t>
            </a:r>
          </a:p>
          <a:p>
            <a:pPr lvl="1"/>
            <a:r>
              <a:rPr lang="en-US" altLang="zh-HK" dirty="0"/>
              <a:t>Must be licensed by the exchanges and must abide by the ethical guidelines of the exchanges and SFC regulations</a:t>
            </a:r>
          </a:p>
          <a:p>
            <a:pPr lvl="1"/>
            <a:r>
              <a:rPr lang="en-GB" altLang="zh-HK" i="1" dirty="0"/>
              <a:t>Full-service broker</a:t>
            </a:r>
          </a:p>
          <a:p>
            <a:pPr lvl="2"/>
            <a:r>
              <a:rPr lang="en-US" altLang="zh-HK" dirty="0"/>
              <a:t>A broker offers a full array of brokerage services</a:t>
            </a:r>
          </a:p>
          <a:p>
            <a:pPr lvl="1"/>
            <a:r>
              <a:rPr lang="en-US" altLang="zh-HK" i="1" dirty="0"/>
              <a:t>Discount broker </a:t>
            </a:r>
          </a:p>
          <a:p>
            <a:pPr lvl="2"/>
            <a:r>
              <a:rPr lang="en-US" altLang="zh-HK" dirty="0"/>
              <a:t>Low overhead </a:t>
            </a:r>
            <a:r>
              <a:rPr lang="en-GB" altLang="zh-HK" dirty="0"/>
              <a:t>operations</a:t>
            </a:r>
            <a:r>
              <a:rPr lang="en-US" altLang="zh-HK" dirty="0"/>
              <a:t>, charges low commissions, offers little or no services to investors</a:t>
            </a:r>
          </a:p>
          <a:p>
            <a:pPr lvl="1"/>
            <a:r>
              <a:rPr lang="en-GB" altLang="zh-HK" i="1" dirty="0"/>
              <a:t>Online broker</a:t>
            </a:r>
          </a:p>
          <a:p>
            <a:pPr lvl="2"/>
            <a:endParaRPr lang="en-GB" altLang="zh-HK" dirty="0"/>
          </a:p>
          <a:p>
            <a:pPr lvl="1"/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309886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Making Transactions In The 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/>
          </a:bodyPr>
          <a:lstStyle/>
          <a:p>
            <a:r>
              <a:rPr lang="en-GB" altLang="zh-HK" dirty="0"/>
              <a:t>Selecting a Broker</a:t>
            </a:r>
          </a:p>
          <a:p>
            <a:pPr lvl="1"/>
            <a:r>
              <a:rPr lang="en-GB" altLang="zh-HK" dirty="0"/>
              <a:t>Full-service broker</a:t>
            </a:r>
          </a:p>
          <a:p>
            <a:pPr lvl="1"/>
            <a:r>
              <a:rPr lang="en-US" altLang="zh-HK" dirty="0"/>
              <a:t>Select someone who understands your investment objectives</a:t>
            </a:r>
          </a:p>
          <a:p>
            <a:pPr lvl="1"/>
            <a:r>
              <a:rPr lang="en-US" altLang="zh-HK" dirty="0"/>
              <a:t>A good broker is someone who’s more interested in your investments than in his or her own commissions</a:t>
            </a:r>
            <a:endParaRPr lang="zh-HK" altLang="en-US" i="1" dirty="0"/>
          </a:p>
          <a:p>
            <a:r>
              <a:rPr lang="en-GB" altLang="zh-HK" dirty="0"/>
              <a:t>Brokerage Fees</a:t>
            </a:r>
          </a:p>
          <a:p>
            <a:pPr lvl="1"/>
            <a:r>
              <a:rPr lang="en-US" altLang="zh-HK" dirty="0"/>
              <a:t>Brokerage firms receive commissions for executing orders </a:t>
            </a:r>
          </a:p>
          <a:p>
            <a:pPr lvl="1"/>
            <a:r>
              <a:rPr lang="en-US" altLang="zh-HK" dirty="0"/>
              <a:t>Differ from one brokerage firm to another</a:t>
            </a:r>
          </a:p>
          <a:p>
            <a:pPr lvl="1"/>
            <a:r>
              <a:rPr lang="en-US" altLang="zh-HK" dirty="0"/>
              <a:t>Typically charge a minimum fee </a:t>
            </a:r>
          </a:p>
        </p:txBody>
      </p:sp>
    </p:spTree>
    <p:extLst>
      <p:ext uri="{BB962C8B-B14F-4D97-AF65-F5344CB8AC3E}">
        <p14:creationId xmlns:p14="http://schemas.microsoft.com/office/powerpoint/2010/main" val="97461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Making Transactions In The 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Investor Protection</a:t>
            </a:r>
          </a:p>
          <a:p>
            <a:pPr lvl="1"/>
            <a:r>
              <a:rPr lang="en-US" altLang="zh-HK" dirty="0"/>
              <a:t>Protection against the loss of securities or cash held by your broker </a:t>
            </a:r>
            <a:endParaRPr lang="zh-HK" altLang="en-US" dirty="0"/>
          </a:p>
          <a:p>
            <a:r>
              <a:rPr lang="en-GB" altLang="zh-HK" dirty="0"/>
              <a:t>Lots</a:t>
            </a:r>
          </a:p>
          <a:p>
            <a:pPr lvl="1"/>
            <a:r>
              <a:rPr lang="en-US" altLang="zh-HK" dirty="0"/>
              <a:t>Security transactions can be made in either odd or round lots</a:t>
            </a:r>
          </a:p>
          <a:p>
            <a:pPr lvl="1"/>
            <a:r>
              <a:rPr lang="en-GB" altLang="zh-HK" b="1" dirty="0"/>
              <a:t>Odd lot</a:t>
            </a:r>
          </a:p>
          <a:p>
            <a:pPr lvl="2"/>
            <a:r>
              <a:rPr lang="en-US" altLang="zh-HK" dirty="0"/>
              <a:t>Consists of fewer than 100 shares of stock</a:t>
            </a:r>
          </a:p>
          <a:p>
            <a:pPr lvl="1"/>
            <a:r>
              <a:rPr lang="en-US" altLang="zh-HK" b="1" dirty="0"/>
              <a:t>Round lot </a:t>
            </a:r>
          </a:p>
          <a:p>
            <a:pPr lvl="2"/>
            <a:r>
              <a:rPr lang="en-US" altLang="zh-HK" dirty="0"/>
              <a:t>Represents a 100-share unit or multiples thereof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571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Making Transactions In The 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Investors may choose from several different kinds of orders when buying or selling securities</a:t>
            </a:r>
          </a:p>
          <a:p>
            <a:r>
              <a:rPr lang="en-GB" altLang="zh-HK" b="1" dirty="0"/>
              <a:t>Market Order</a:t>
            </a:r>
          </a:p>
          <a:p>
            <a:pPr lvl="1"/>
            <a:r>
              <a:rPr lang="en-US" altLang="zh-HK" dirty="0"/>
              <a:t>An order to buy or sell a security at the best price available at the time it is placed</a:t>
            </a:r>
          </a:p>
          <a:p>
            <a:r>
              <a:rPr lang="en-US" altLang="zh-HK" b="1" dirty="0"/>
              <a:t>Limit order </a:t>
            </a:r>
          </a:p>
          <a:p>
            <a:pPr lvl="1"/>
            <a:r>
              <a:rPr lang="en-US" altLang="zh-HK" dirty="0"/>
              <a:t>An order to either buy a security at a specified or lower price or to sell a security at or above a specified price</a:t>
            </a:r>
          </a:p>
          <a:p>
            <a:r>
              <a:rPr lang="en-GB" altLang="zh-HK" b="1" dirty="0"/>
              <a:t>Stop-Loss Order</a:t>
            </a:r>
          </a:p>
          <a:p>
            <a:pPr lvl="1"/>
            <a:r>
              <a:rPr lang="en-US" altLang="zh-HK" dirty="0"/>
              <a:t>An order to sell a stock when the market price reaches or drops below a specified level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03061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Making Transactions In The 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HK" dirty="0"/>
              <a:t>You can buy securities by putting up your own money or by borrowing some of the money</a:t>
            </a:r>
          </a:p>
          <a:p>
            <a:pPr lvl="1"/>
            <a:r>
              <a:rPr lang="en-US" altLang="zh-HK" i="1" dirty="0"/>
              <a:t>Buying on margin</a:t>
            </a:r>
          </a:p>
          <a:p>
            <a:pPr lvl="1"/>
            <a:r>
              <a:rPr lang="en-US" altLang="zh-HK" dirty="0"/>
              <a:t>Magnifying both profits and losses</a:t>
            </a:r>
          </a:p>
          <a:p>
            <a:r>
              <a:rPr lang="en-US" altLang="zh-HK" i="1" dirty="0"/>
              <a:t>Margin requirements</a:t>
            </a:r>
          </a:p>
          <a:p>
            <a:pPr lvl="1"/>
            <a:r>
              <a:rPr lang="en-US" altLang="zh-HK" dirty="0"/>
              <a:t>Specify the amount of equity that an investor must put up when buying securities</a:t>
            </a:r>
          </a:p>
          <a:p>
            <a:pPr lvl="1"/>
            <a:r>
              <a:rPr lang="en-US" altLang="zh-HK" dirty="0"/>
              <a:t>Maximum margin is around 40%</a:t>
            </a:r>
          </a:p>
          <a:p>
            <a:r>
              <a:rPr lang="en-US" altLang="zh-HK" i="1" dirty="0"/>
              <a:t>Maintenance margin</a:t>
            </a:r>
          </a:p>
          <a:p>
            <a:pPr lvl="1"/>
            <a:r>
              <a:rPr lang="en-US" altLang="zh-HK" dirty="0"/>
              <a:t>Minimum amount equity in trading can be before additional funds must be put into the account</a:t>
            </a:r>
          </a:p>
          <a:p>
            <a:r>
              <a:rPr lang="en-US" altLang="zh-HK" i="1" dirty="0"/>
              <a:t>Margin call</a:t>
            </a:r>
          </a:p>
          <a:p>
            <a:pPr lvl="1"/>
            <a:r>
              <a:rPr lang="en-US" altLang="zh-HK" dirty="0"/>
              <a:t>Notification from broker you must put up additional funds 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875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Making Transactions In The 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Example</a:t>
            </a:r>
          </a:p>
          <a:p>
            <a:r>
              <a:rPr lang="en-US" altLang="zh-HK" dirty="0"/>
              <a:t>You plan to buy 1000 shares of “</a:t>
            </a:r>
            <a:r>
              <a:rPr lang="en-US" altLang="zh-HK" dirty="0" err="1"/>
              <a:t>CityU</a:t>
            </a:r>
            <a:r>
              <a:rPr lang="en-US" altLang="zh-HK" dirty="0"/>
              <a:t>” at $70. Given that the initial margin is 50% and maintenance margin is 40%. What is your initial position?</a:t>
            </a:r>
          </a:p>
          <a:p>
            <a:r>
              <a:rPr lang="en-US" altLang="zh-HK" dirty="0"/>
              <a:t>Initial Position</a:t>
            </a:r>
          </a:p>
          <a:p>
            <a:pPr lvl="1"/>
            <a:r>
              <a:rPr lang="en-US" altLang="zh-HK" dirty="0"/>
              <a:t>Stock value =  $70,000</a:t>
            </a:r>
          </a:p>
          <a:p>
            <a:pPr lvl="1"/>
            <a:r>
              <a:rPr lang="en-US" altLang="zh-HK" dirty="0"/>
              <a:t>Borrowed = $35,000 </a:t>
            </a:r>
          </a:p>
          <a:p>
            <a:pPr lvl="1"/>
            <a:r>
              <a:rPr lang="en-US" altLang="zh-HK" dirty="0"/>
              <a:t>Equity = $35,000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18415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Making Transactions In The Securities Markets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How will your position change if the s</a:t>
            </a:r>
            <a:r>
              <a:rPr lang="en-US" altLang="zh-HK" dirty="0"/>
              <a:t>tock price falls to $60 per share?</a:t>
            </a:r>
          </a:p>
          <a:p>
            <a:r>
              <a:rPr lang="en-US" altLang="zh-HK" dirty="0"/>
              <a:t>New Position</a:t>
            </a:r>
          </a:p>
          <a:p>
            <a:pPr lvl="1"/>
            <a:r>
              <a:rPr lang="en-US" altLang="zh-HK" dirty="0"/>
              <a:t>Stock value = $60,000</a:t>
            </a:r>
          </a:p>
          <a:p>
            <a:pPr lvl="1"/>
            <a:r>
              <a:rPr lang="en-US" altLang="zh-HK" dirty="0"/>
              <a:t>Borrowed = $35,000</a:t>
            </a:r>
          </a:p>
          <a:p>
            <a:pPr lvl="1"/>
            <a:r>
              <a:rPr lang="en-US" altLang="zh-HK" dirty="0"/>
              <a:t>Equity = $25,000  </a:t>
            </a:r>
          </a:p>
          <a:p>
            <a:pPr lvl="1"/>
            <a:r>
              <a:rPr lang="en-US" altLang="zh-HK" dirty="0"/>
              <a:t>Margin% = $25,000/$60,000 = 41.67%  </a:t>
            </a:r>
          </a:p>
          <a:p>
            <a:pPr lvl="1"/>
            <a:r>
              <a:rPr lang="en-GB" altLang="zh-HK" dirty="0"/>
              <a:t>No margin call yet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0629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Making Transactions In The Securities Markets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/>
          </a:bodyPr>
          <a:lstStyle/>
          <a:p>
            <a:r>
              <a:rPr lang="en-US" dirty="0"/>
              <a:t>Investors can go </a:t>
            </a:r>
            <a:r>
              <a:rPr lang="en-US" i="1" dirty="0"/>
              <a:t>long</a:t>
            </a:r>
            <a:r>
              <a:rPr lang="en-US" dirty="0"/>
              <a:t> or </a:t>
            </a:r>
            <a:r>
              <a:rPr lang="en-US" i="1" dirty="0"/>
              <a:t>short</a:t>
            </a:r>
            <a:r>
              <a:rPr lang="en-US" dirty="0"/>
              <a:t> when they trade stocks</a:t>
            </a:r>
          </a:p>
          <a:p>
            <a:r>
              <a:rPr lang="en-US" b="1" dirty="0"/>
              <a:t>Long transactions</a:t>
            </a:r>
          </a:p>
          <a:p>
            <a:pPr lvl="1"/>
            <a:r>
              <a:rPr lang="en-US" dirty="0"/>
              <a:t>Anticipating the stock prices will go up, buying at low and selling at high</a:t>
            </a:r>
          </a:p>
          <a:p>
            <a:pPr lvl="1"/>
            <a:r>
              <a:rPr lang="en-US" dirty="0"/>
              <a:t>Maximum gain is unlimited</a:t>
            </a:r>
            <a:r>
              <a:rPr lang="en-US"/>
              <a:t>; maximum </a:t>
            </a:r>
            <a:r>
              <a:rPr lang="en-US" dirty="0"/>
              <a:t>loss is limited</a:t>
            </a:r>
          </a:p>
          <a:p>
            <a:r>
              <a:rPr lang="en-US" b="1" dirty="0"/>
              <a:t>Short sale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Selling </a:t>
            </a:r>
            <a:r>
              <a:rPr lang="en-US" i="1" dirty="0"/>
              <a:t>borrowed</a:t>
            </a:r>
            <a:r>
              <a:rPr lang="en-US" dirty="0"/>
              <a:t> securities with the expectation that they can be replaced at a lower price at some future date</a:t>
            </a:r>
          </a:p>
          <a:p>
            <a:pPr lvl="1"/>
            <a:r>
              <a:rPr lang="en-US" dirty="0"/>
              <a:t>Maximum gain is limited to the purchase price; maximum loss is unlimited</a:t>
            </a:r>
          </a:p>
          <a:p>
            <a:pPr lvl="1"/>
            <a:r>
              <a:rPr lang="en-US" dirty="0"/>
              <a:t>Example</a:t>
            </a:r>
          </a:p>
          <a:p>
            <a:pPr lvl="2"/>
            <a:r>
              <a:rPr lang="en-US" dirty="0"/>
              <a:t>If you short-sells 100 shares of stock at $50 a share and then some time later, after the price of the stock has dropped, buys them back at $30 a share</a:t>
            </a:r>
          </a:p>
          <a:p>
            <a:pPr lvl="2"/>
            <a:r>
              <a:rPr lang="en-US" dirty="0"/>
              <a:t>then you will generate a profit of $20 a share, or $2,000 in total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4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Investment plan is unique to an individual</a:t>
            </a:r>
          </a:p>
          <a:p>
            <a:r>
              <a:rPr lang="en-GB" dirty="0"/>
              <a:t>The plan has to be setup according to the characteristics of the investor</a:t>
            </a:r>
            <a:endParaRPr lang="en-US" dirty="0"/>
          </a:p>
          <a:p>
            <a:pPr lvl="1"/>
            <a:r>
              <a:rPr lang="en-US" dirty="0"/>
              <a:t>Investment Objectives</a:t>
            </a:r>
          </a:p>
          <a:p>
            <a:pPr lvl="1"/>
            <a:r>
              <a:rPr lang="en-US" dirty="0"/>
              <a:t>Attitude to Risk</a:t>
            </a:r>
          </a:p>
          <a:p>
            <a:r>
              <a:rPr lang="en-GB" dirty="0"/>
              <a:t>Investment decisions are very often affected by the investor’s emotion rather than rationality</a:t>
            </a:r>
          </a:p>
          <a:p>
            <a:pPr lvl="1"/>
            <a:r>
              <a:rPr lang="en-GB" dirty="0"/>
              <a:t>Behaviour bias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7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3962400"/>
          </a:xfrm>
        </p:spPr>
        <p:txBody>
          <a:bodyPr>
            <a:normAutofit/>
          </a:bodyPr>
          <a:lstStyle/>
          <a:p>
            <a:r>
              <a:rPr lang="en-US" altLang="zh-HK" dirty="0"/>
              <a:t>An </a:t>
            </a:r>
            <a:r>
              <a:rPr lang="en-US" altLang="zh-HK" b="1" dirty="0"/>
              <a:t>investment plan </a:t>
            </a:r>
            <a:r>
              <a:rPr lang="en-US" altLang="zh-HK" dirty="0"/>
              <a:t>is a way of translating an abstract investment target into a specific investment program</a:t>
            </a:r>
          </a:p>
          <a:p>
            <a:pPr lvl="1"/>
            <a:r>
              <a:rPr lang="en-US" altLang="zh-HK" dirty="0"/>
              <a:t>Find a way to obtain the targeted rate of  return on your money</a:t>
            </a:r>
          </a:p>
          <a:p>
            <a:pPr lvl="1"/>
            <a:r>
              <a:rPr lang="en-US" altLang="zh-HK" dirty="0"/>
              <a:t>To specify the kinds of investment vehicles you intend to use</a:t>
            </a:r>
          </a:p>
          <a:p>
            <a:r>
              <a:rPr lang="en-US" altLang="zh-HK" dirty="0"/>
              <a:t>Your goals tend to set the tone for your investment program, and they play a major role in determining how conservative (or aggressive) you are likely to be in making investment decisions</a:t>
            </a:r>
          </a:p>
          <a:p>
            <a:pPr lvl="1"/>
            <a:r>
              <a:rPr lang="en-US" altLang="zh-HK" dirty="0"/>
              <a:t>Your goals define the purpose for your investments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8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Investment Objectives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The most frequent investment objectives</a:t>
            </a:r>
          </a:p>
          <a:p>
            <a:pPr lvl="1"/>
            <a:r>
              <a:rPr lang="en-US" altLang="zh-HK" dirty="0"/>
              <a:t>Accumulate funds for retirement</a:t>
            </a:r>
          </a:p>
          <a:p>
            <a:pPr lvl="2"/>
            <a:r>
              <a:rPr lang="en-US" altLang="zh-HK" dirty="0"/>
              <a:t>Review the amounts of income you can realistically expect to receive from Social Security and your employee pension plan</a:t>
            </a:r>
          </a:p>
          <a:p>
            <a:pPr lvl="2"/>
            <a:r>
              <a:rPr lang="en-US" altLang="zh-HK" dirty="0"/>
              <a:t>Based on your retirement goals, determine whether it is adequate to meet your needs</a:t>
            </a:r>
          </a:p>
          <a:p>
            <a:pPr lvl="1"/>
            <a:r>
              <a:rPr lang="en-US" altLang="zh-HK" dirty="0"/>
              <a:t>Save for a major purchase</a:t>
            </a:r>
          </a:p>
          <a:p>
            <a:pPr lvl="2"/>
            <a:r>
              <a:rPr lang="en-US" altLang="zh-HK" dirty="0"/>
              <a:t>Once you know about how much money you’re going to need to attain one of these goals, you can specify the types of investment vehicles that you intend to use</a:t>
            </a:r>
          </a:p>
          <a:p>
            <a:pPr lvl="1"/>
            <a:r>
              <a:rPr lang="en-US" altLang="zh-HK" dirty="0"/>
              <a:t>Enhance current income</a:t>
            </a:r>
          </a:p>
          <a:p>
            <a:pPr lvl="2"/>
            <a:r>
              <a:rPr lang="en-US" altLang="zh-HK" dirty="0"/>
              <a:t>Want to live off their investment income</a:t>
            </a:r>
          </a:p>
          <a:p>
            <a:pPr lvl="1"/>
            <a:r>
              <a:rPr lang="en-US" altLang="zh-HK" dirty="0"/>
              <a:t>Seek shelter from taxes</a:t>
            </a:r>
          </a:p>
          <a:p>
            <a:pPr lvl="2"/>
            <a:r>
              <a:rPr lang="en-US" altLang="zh-HK" dirty="0"/>
              <a:t>Deductions against certain sources of income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6138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/>
          </a:bodyPr>
          <a:lstStyle/>
          <a:p>
            <a:r>
              <a:rPr lang="en-US" altLang="zh-HK" dirty="0"/>
              <a:t>An important factor that needs to be considered when undertaking personal financial planning is an individual’s attitude to risk </a:t>
            </a:r>
          </a:p>
          <a:p>
            <a:r>
              <a:rPr lang="en-US" dirty="0"/>
              <a:t>There are some risks affecting the general investment environment</a:t>
            </a:r>
          </a:p>
          <a:p>
            <a:pPr lvl="1"/>
            <a:r>
              <a:rPr lang="en-US" b="1" dirty="0"/>
              <a:t>Inflation risk</a:t>
            </a:r>
          </a:p>
          <a:p>
            <a:pPr lvl="2"/>
            <a:r>
              <a:rPr lang="en-US" dirty="0"/>
              <a:t>Inflation erodes the value of savings and investments</a:t>
            </a:r>
          </a:p>
          <a:p>
            <a:pPr lvl="1"/>
            <a:r>
              <a:rPr lang="en-US" b="1" dirty="0"/>
              <a:t>Interest rates risk</a:t>
            </a:r>
          </a:p>
          <a:p>
            <a:pPr lvl="2"/>
            <a:r>
              <a:rPr lang="en-US" dirty="0"/>
              <a:t>Floating interest rate vs Fixed interest rate</a:t>
            </a:r>
          </a:p>
          <a:p>
            <a:pPr lvl="1"/>
            <a:r>
              <a:rPr lang="en-US" b="1" dirty="0"/>
              <a:t>Political risk</a:t>
            </a:r>
          </a:p>
          <a:p>
            <a:pPr lvl="2"/>
            <a:r>
              <a:rPr lang="en-US" dirty="0"/>
              <a:t>Governments and policies change </a:t>
            </a:r>
          </a:p>
          <a:p>
            <a:pPr lvl="1"/>
            <a:r>
              <a:rPr lang="en-US" altLang="zh-HK" b="1" dirty="0"/>
              <a:t>Market risk</a:t>
            </a:r>
          </a:p>
          <a:p>
            <a:pPr lvl="2"/>
            <a:r>
              <a:rPr lang="en-US" altLang="zh-HK" dirty="0"/>
              <a:t>One type of asset is affected by particular circumstances and the value of all the assets in that market will be liable to change in a similar way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Risk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Some risks associated to a specific business or investor</a:t>
            </a:r>
            <a:endParaRPr lang="en-US" altLang="zh-HK" dirty="0"/>
          </a:p>
          <a:p>
            <a:pPr lvl="1"/>
            <a:r>
              <a:rPr lang="en-US" altLang="zh-HK" b="1" dirty="0"/>
              <a:t>Business risk</a:t>
            </a:r>
          </a:p>
          <a:p>
            <a:pPr lvl="2"/>
            <a:r>
              <a:rPr lang="en-US" altLang="zh-HK" dirty="0"/>
              <a:t>Uncertainty associated with a firm’s cash flows and with its subsequent ability to meet its operating expenses on time</a:t>
            </a:r>
          </a:p>
          <a:p>
            <a:pPr lvl="1"/>
            <a:r>
              <a:rPr lang="en-US" altLang="zh-HK" b="1" dirty="0"/>
              <a:t>Financial risk</a:t>
            </a:r>
          </a:p>
          <a:p>
            <a:pPr lvl="2"/>
            <a:r>
              <a:rPr lang="en-US" altLang="zh-HK" dirty="0"/>
              <a:t>Associated with the amount of debt used to finance the firm and its ability to meet these obligation on time </a:t>
            </a:r>
          </a:p>
          <a:p>
            <a:pPr lvl="1"/>
            <a:r>
              <a:rPr lang="en-US" altLang="zh-HK" b="1" dirty="0"/>
              <a:t>Liquidity risk</a:t>
            </a:r>
          </a:p>
          <a:p>
            <a:pPr lvl="2"/>
            <a:r>
              <a:rPr lang="en-US" altLang="zh-HK" dirty="0"/>
              <a:t>Inability to liquidate an investment conveniently and at a reasonable price</a:t>
            </a:r>
          </a:p>
          <a:p>
            <a:pPr lvl="1"/>
            <a:r>
              <a:rPr lang="en-US" altLang="zh-HK" b="1" dirty="0"/>
              <a:t>Risk of a specific event </a:t>
            </a:r>
          </a:p>
          <a:p>
            <a:pPr lvl="2"/>
            <a:r>
              <a:rPr lang="en-US" altLang="zh-HK" dirty="0"/>
              <a:t>Some major, unexpected event that occur that leads to a sudden and substantial change in the value of an investment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80401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 to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Attitudes to risk are linked to personality, age and personal circumstances</a:t>
            </a:r>
          </a:p>
          <a:p>
            <a:pPr lvl="1"/>
            <a:r>
              <a:rPr lang="en-US" b="1" i="1" dirty="0"/>
              <a:t>Risk-lover</a:t>
            </a:r>
            <a:r>
              <a:rPr lang="en-US" dirty="0"/>
              <a:t> – people who likes to take more risk</a:t>
            </a:r>
          </a:p>
          <a:p>
            <a:pPr lvl="1"/>
            <a:r>
              <a:rPr lang="en-US" b="1" i="1" dirty="0"/>
              <a:t>Risk-</a:t>
            </a:r>
            <a:r>
              <a:rPr lang="en-US" b="1" i="1" dirty="0" err="1"/>
              <a:t>averser</a:t>
            </a:r>
            <a:r>
              <a:rPr lang="en-US" dirty="0"/>
              <a:t> – people who will avoid risk</a:t>
            </a:r>
          </a:p>
          <a:p>
            <a:r>
              <a:rPr lang="en-GB" dirty="0"/>
              <a:t>Will you take the following offer?</a:t>
            </a:r>
          </a:p>
          <a:p>
            <a:pPr lvl="1"/>
            <a:r>
              <a:rPr lang="en-GB" dirty="0"/>
              <a:t>Flipping a fair coin, if a head is shown up, you win and I pay you $20; if a tail is shown, I win and you pay me $20</a:t>
            </a:r>
          </a:p>
          <a:p>
            <a:r>
              <a:rPr lang="en-GB" altLang="zh-HK" dirty="0"/>
              <a:t>Different people have different risk tolerance </a:t>
            </a:r>
          </a:p>
          <a:p>
            <a:pPr lvl="1"/>
            <a:r>
              <a:rPr lang="en-GB" altLang="zh-HK" dirty="0"/>
              <a:t>Character</a:t>
            </a:r>
          </a:p>
          <a:p>
            <a:pPr lvl="1"/>
            <a:r>
              <a:rPr lang="en-GB" altLang="zh-HK" dirty="0"/>
              <a:t>Age</a:t>
            </a:r>
          </a:p>
          <a:p>
            <a:pPr lvl="1"/>
            <a:r>
              <a:rPr lang="en-GB" dirty="0"/>
              <a:t>Goal</a:t>
            </a:r>
          </a:p>
          <a:p>
            <a:r>
              <a:rPr lang="en-GB" dirty="0"/>
              <a:t>http://njaes.rutgers.edu:8080/money/riskquiz/</a:t>
            </a:r>
          </a:p>
          <a:p>
            <a:pPr lvl="1"/>
            <a:endParaRPr lang="en-GB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8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Risk and Return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3505199" cy="4187825"/>
          </a:xfrm>
        </p:spPr>
        <p:txBody>
          <a:bodyPr/>
          <a:lstStyle/>
          <a:p>
            <a:r>
              <a:rPr lang="en-US" altLang="zh-HK" dirty="0"/>
              <a:t>General principle </a:t>
            </a:r>
          </a:p>
          <a:p>
            <a:pPr lvl="1"/>
            <a:r>
              <a:rPr lang="en-US" altLang="zh-HK" i="1" dirty="0"/>
              <a:t>The greater the potential rate of return to be offered the riskier a financial product is</a:t>
            </a:r>
          </a:p>
          <a:p>
            <a:r>
              <a:rPr lang="en-US" altLang="zh-HK" dirty="0"/>
              <a:t>If you want greater return you will most likely have to accept greater risk </a:t>
            </a:r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1244" t="36663" r="31871" b="17769"/>
          <a:stretch/>
        </p:blipFill>
        <p:spPr>
          <a:xfrm>
            <a:off x="5027612" y="1828800"/>
            <a:ext cx="6574649" cy="456882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103812" y="5410200"/>
            <a:ext cx="19812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65412" y="549223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Risk-free rate of return</a:t>
            </a:r>
          </a:p>
        </p:txBody>
      </p:sp>
    </p:spTree>
    <p:extLst>
      <p:ext uri="{BB962C8B-B14F-4D97-AF65-F5344CB8AC3E}">
        <p14:creationId xmlns:p14="http://schemas.microsoft.com/office/powerpoint/2010/main" val="3409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Managing Your Investment Holdings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dirty="0"/>
              <a:t>Build a diversified portfolio based on goals and personal situation</a:t>
            </a:r>
          </a:p>
          <a:p>
            <a:pPr lvl="1"/>
            <a:r>
              <a:rPr lang="en-US" altLang="zh-HK" b="1" dirty="0"/>
              <a:t>Portfolio</a:t>
            </a:r>
          </a:p>
          <a:p>
            <a:pPr lvl="2"/>
            <a:r>
              <a:rPr lang="en-US" altLang="zh-HK" dirty="0"/>
              <a:t>A collection of securities assembled for the purpose of meeting common investment goals</a:t>
            </a:r>
          </a:p>
          <a:p>
            <a:pPr lvl="1"/>
            <a:r>
              <a:rPr lang="en-US" altLang="zh-HK" b="1" dirty="0"/>
              <a:t>Diversification</a:t>
            </a:r>
          </a:p>
          <a:p>
            <a:pPr lvl="2"/>
            <a:r>
              <a:rPr lang="en-US" altLang="zh-HK" dirty="0"/>
              <a:t>The process of choosing securities with dissimilar risk-return characteristics in order to create a portfolio that provides an acceptable level of return and an acceptable exposure to risk</a:t>
            </a:r>
          </a:p>
          <a:p>
            <a:r>
              <a:rPr lang="en-US" altLang="zh-HK" dirty="0"/>
              <a:t>Allocate assets according to objectives </a:t>
            </a:r>
          </a:p>
        </p:txBody>
      </p:sp>
    </p:spTree>
    <p:extLst>
      <p:ext uri="{BB962C8B-B14F-4D97-AF65-F5344CB8AC3E}">
        <p14:creationId xmlns:p14="http://schemas.microsoft.com/office/powerpoint/2010/main" val="321788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Portfolio Management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b="1" dirty="0"/>
              <a:t>Asset allocation</a:t>
            </a:r>
          </a:p>
          <a:p>
            <a:pPr lvl="1"/>
            <a:r>
              <a:rPr lang="en-US" altLang="zh-HK" dirty="0"/>
              <a:t>A plan for dividing a portfolio among different classes of securities in order to preserve capital by protecting the portfolio against negative market developments</a:t>
            </a:r>
          </a:p>
          <a:p>
            <a:pPr lvl="1"/>
            <a:r>
              <a:rPr lang="en-US" altLang="zh-HK" dirty="0"/>
              <a:t>Asset allocation deals in </a:t>
            </a:r>
            <a:r>
              <a:rPr lang="en-US" altLang="zh-HK" i="1" dirty="0"/>
              <a:t>broad categories </a:t>
            </a:r>
            <a:r>
              <a:rPr lang="en-US" altLang="zh-HK" dirty="0"/>
              <a:t>and does not tell you which </a:t>
            </a:r>
            <a:r>
              <a:rPr lang="en-US" altLang="zh-HK" i="1" dirty="0"/>
              <a:t>individual securities </a:t>
            </a:r>
            <a:r>
              <a:rPr lang="en-US" altLang="zh-HK" dirty="0"/>
              <a:t>to buy or sell</a:t>
            </a:r>
          </a:p>
          <a:p>
            <a:endParaRPr lang="en-US" altLang="zh-HK" dirty="0"/>
          </a:p>
          <a:p>
            <a:endParaRPr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56252" t="75562" r="26869" b="2210"/>
          <a:stretch/>
        </p:blipFill>
        <p:spPr>
          <a:xfrm>
            <a:off x="4951412" y="3502023"/>
            <a:ext cx="4114800" cy="30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6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Portfolio Management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The total return on a portfolio is influenced by its asset allocation than by specific security selections</a:t>
            </a:r>
          </a:p>
          <a:p>
            <a:r>
              <a:rPr lang="en-US" altLang="zh-HK" dirty="0"/>
              <a:t>Track investments</a:t>
            </a:r>
          </a:p>
          <a:p>
            <a:pPr lvl="1"/>
            <a:r>
              <a:rPr lang="en-US" altLang="zh-HK" dirty="0"/>
              <a:t>How they have performed over time?</a:t>
            </a:r>
          </a:p>
          <a:p>
            <a:pPr lvl="1"/>
            <a:r>
              <a:rPr lang="en-US" altLang="zh-HK" dirty="0"/>
              <a:t>Whether they have lived up to your expectations?</a:t>
            </a:r>
          </a:p>
          <a:p>
            <a:r>
              <a:rPr lang="en-US" altLang="zh-HK" dirty="0"/>
              <a:t>Rebalance portfolio as needed </a:t>
            </a:r>
            <a:endParaRPr lang="zh-HK" altLang="en-US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9863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Emotional Mind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Eight Common Behavioural Bias</a:t>
            </a:r>
          </a:p>
          <a:p>
            <a:pPr lvl="1"/>
            <a:r>
              <a:rPr lang="en-GB" altLang="zh-HK" b="1" dirty="0"/>
              <a:t>Representativeness</a:t>
            </a:r>
          </a:p>
          <a:p>
            <a:pPr lvl="1"/>
            <a:r>
              <a:rPr lang="en-GB" altLang="zh-HK" b="1" dirty="0"/>
              <a:t>Disposition effect</a:t>
            </a:r>
          </a:p>
          <a:p>
            <a:pPr lvl="1"/>
            <a:r>
              <a:rPr lang="en-GB" altLang="zh-HK" b="1" dirty="0"/>
              <a:t>Familiarity bias</a:t>
            </a:r>
          </a:p>
          <a:p>
            <a:pPr lvl="1"/>
            <a:r>
              <a:rPr lang="en-GB" altLang="zh-HK" b="1" dirty="0"/>
              <a:t>Confirmation bias</a:t>
            </a:r>
          </a:p>
          <a:p>
            <a:pPr lvl="1"/>
            <a:r>
              <a:rPr lang="en-GB" altLang="zh-HK" b="1" dirty="0"/>
              <a:t>Anchoring</a:t>
            </a:r>
          </a:p>
          <a:p>
            <a:pPr lvl="1"/>
            <a:r>
              <a:rPr lang="en-GB" altLang="zh-HK" b="1" dirty="0"/>
              <a:t>Self-attribution bias</a:t>
            </a:r>
          </a:p>
          <a:p>
            <a:pPr lvl="1"/>
            <a:r>
              <a:rPr lang="en-GB" altLang="zh-HK" b="1" dirty="0"/>
              <a:t>Hindsight bias</a:t>
            </a:r>
          </a:p>
          <a:p>
            <a:pPr lvl="1"/>
            <a:r>
              <a:rPr lang="en-GB" altLang="zh-HK" b="1" dirty="0"/>
              <a:t>Trend-chasing bias</a:t>
            </a:r>
          </a:p>
        </p:txBody>
      </p:sp>
    </p:spTree>
    <p:extLst>
      <p:ext uri="{BB962C8B-B14F-4D97-AF65-F5344CB8AC3E}">
        <p14:creationId xmlns:p14="http://schemas.microsoft.com/office/powerpoint/2010/main" val="37698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altLang="zh-HK" sz="36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Representativeness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/>
          </a:bodyPr>
          <a:lstStyle/>
          <a:p>
            <a:r>
              <a:rPr lang="en-US" altLang="zh-HK" dirty="0"/>
              <a:t>Investors labeling an investment as good or bad based on its recent performance</a:t>
            </a:r>
          </a:p>
          <a:p>
            <a:pPr lvl="1"/>
            <a:r>
              <a:rPr lang="en-US" altLang="zh-HK" dirty="0"/>
              <a:t>Buy stocks after prices have risen expecting those increases to continue</a:t>
            </a:r>
          </a:p>
          <a:p>
            <a:pPr lvl="1"/>
            <a:r>
              <a:rPr lang="en-US" altLang="zh-HK" dirty="0"/>
              <a:t>Ignore stocks when their prices are below their intrinsic values</a:t>
            </a:r>
          </a:p>
          <a:p>
            <a:r>
              <a:rPr lang="en-US" altLang="zh-HK" dirty="0"/>
              <a:t>Investors will evaluate an asset base on the most available information.</a:t>
            </a:r>
          </a:p>
          <a:p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50741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Disposition Effect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dirty="0"/>
              <a:t>The tendency of selling stocks that have appreciated in price since purchase (“winners”) too early and holding on to losing stocks (“losers”) too long</a:t>
            </a:r>
          </a:p>
          <a:p>
            <a:r>
              <a:rPr lang="en-GB" altLang="zh-HK" b="1" dirty="0"/>
              <a:t>Regret (loss) aversion</a:t>
            </a:r>
          </a:p>
          <a:p>
            <a:pPr lvl="1"/>
            <a:r>
              <a:rPr lang="en-US" altLang="zh-HK" dirty="0"/>
              <a:t>People often feel the pain of loss more than the joy of gains</a:t>
            </a:r>
          </a:p>
          <a:p>
            <a:r>
              <a:rPr lang="en-US" altLang="zh-HK"/>
              <a:t>Investor </a:t>
            </a:r>
            <a:r>
              <a:rPr lang="en-US" altLang="zh-HK" dirty="0"/>
              <a:t>reluctance to sell “losing” investments because it gives them feedback that they have made bad decisions</a:t>
            </a:r>
          </a:p>
          <a:p>
            <a:r>
              <a:rPr lang="en-US" altLang="zh-HK" dirty="0"/>
              <a:t>Cut your losses and let your profits run” enables investors to engage in disciplined investment management that can generate higher returns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2311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Familiarity Bias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Investors have a preference for familiar investments despite the seemingly obvious gains from diversification</a:t>
            </a:r>
          </a:p>
          <a:p>
            <a:r>
              <a:rPr lang="en-US" altLang="zh-HK" b="1" dirty="0"/>
              <a:t>Local bias</a:t>
            </a:r>
          </a:p>
          <a:p>
            <a:pPr lvl="1"/>
            <a:r>
              <a:rPr lang="en-US" altLang="zh-HK" dirty="0"/>
              <a:t>Investors display a preference for local assets with which they are more familiar</a:t>
            </a:r>
          </a:p>
          <a:p>
            <a:r>
              <a:rPr lang="en-US" altLang="zh-HK" b="1" dirty="0"/>
              <a:t>Home bias</a:t>
            </a:r>
          </a:p>
          <a:p>
            <a:pPr lvl="1"/>
            <a:r>
              <a:rPr lang="en-US" altLang="zh-HK" dirty="0"/>
              <a:t>Portfolios tilted toward domestic securities</a:t>
            </a:r>
          </a:p>
          <a:p>
            <a:r>
              <a:rPr lang="en-GB" altLang="zh-HK" dirty="0"/>
              <a:t>Investors hold suboptimal portfolios</a:t>
            </a:r>
            <a:endParaRPr lang="en-US" altLang="zh-HK" dirty="0"/>
          </a:p>
          <a:p>
            <a:r>
              <a:rPr lang="en-US" altLang="zh-HK" dirty="0"/>
              <a:t>Cast a wider net and expand their portfolio allocation decisions to gain wider diversification and risk reduction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0532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Confirmation Bias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People are often drawn to information or ideas that validate existing beliefs and opinions</a:t>
            </a:r>
          </a:p>
          <a:p>
            <a:r>
              <a:rPr lang="en-US" altLang="zh-HK" dirty="0"/>
              <a:t>An investor may have a belief about market conditions and gravitate toward information sources that confirm that belief</a:t>
            </a:r>
          </a:p>
          <a:p>
            <a:r>
              <a:rPr lang="en-GB" altLang="zh-HK" dirty="0"/>
              <a:t>Reduces diversification</a:t>
            </a:r>
          </a:p>
          <a:p>
            <a:pPr lvl="1"/>
            <a:r>
              <a:rPr lang="en-US" altLang="zh-HK" dirty="0"/>
              <a:t>Investing too much in the stock of a company</a:t>
            </a:r>
          </a:p>
          <a:p>
            <a:r>
              <a:rPr lang="en-GB" altLang="zh-HK" dirty="0"/>
              <a:t>To consider information from multiple sources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2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Anchoring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The tendency to hold on to a belief and then apply it as a subjective reference point for making future judgments</a:t>
            </a:r>
          </a:p>
          <a:p>
            <a:r>
              <a:rPr lang="en-US" altLang="zh-HK" dirty="0"/>
              <a:t>When an individual lets a specific piece of information control his cognitive decision-making process</a:t>
            </a:r>
          </a:p>
          <a:p>
            <a:r>
              <a:rPr lang="en-US" altLang="zh-HK" dirty="0"/>
              <a:t>People often base their decisions on the first source of information to which they are exposed (e.g., an initial purchase price of a stock) and have difficulty adjusting or changing their views to new information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77098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Self-attribution Bias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Attribute successful outcomes to their own actions and bad outcomes to external factors</a:t>
            </a:r>
          </a:p>
          <a:p>
            <a:r>
              <a:rPr lang="en-US" altLang="zh-HK" dirty="0"/>
              <a:t>A means of self-protection or self-enhancement</a:t>
            </a:r>
          </a:p>
          <a:p>
            <a:r>
              <a:rPr lang="en-GB" altLang="zh-HK" dirty="0"/>
              <a:t>Become overconfident</a:t>
            </a:r>
          </a:p>
          <a:p>
            <a:r>
              <a:rPr lang="en-US" altLang="zh-HK" dirty="0"/>
              <a:t>Keeping track of personal mistakes and successes and developing accountability mechanisms</a:t>
            </a:r>
          </a:p>
          <a:p>
            <a:pPr lvl="1"/>
            <a:r>
              <a:rPr lang="en-US" altLang="zh-HK" dirty="0"/>
              <a:t>Seeking constructive feedback from others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9125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Hindsight Bias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“I knew that would happen.”</a:t>
            </a:r>
          </a:p>
          <a:p>
            <a:r>
              <a:rPr lang="en-US" altLang="zh-HK" dirty="0"/>
              <a:t>Humans tend to overestimate the accuracy of their predictions</a:t>
            </a:r>
          </a:p>
          <a:p>
            <a:r>
              <a:rPr lang="en-US" altLang="zh-HK" dirty="0"/>
              <a:t>A false sense security when making investment decisions</a:t>
            </a:r>
          </a:p>
          <a:p>
            <a:r>
              <a:rPr lang="en-GB" altLang="zh-HK" dirty="0"/>
              <a:t>Excessive risk-taking behaviour 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6487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Trend-chasing Bias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Investors often chase past performance in the mistaken belief that historical returns predict future investment performance</a:t>
            </a:r>
          </a:p>
          <a:p>
            <a:r>
              <a:rPr lang="en-GB" altLang="zh-HK" b="1" dirty="0"/>
              <a:t>Herd mentality</a:t>
            </a:r>
          </a:p>
          <a:p>
            <a:pPr lvl="1"/>
            <a:r>
              <a:rPr lang="en-US" altLang="zh-HK" dirty="0"/>
              <a:t>A person does not want to be left out of a trend or a movement</a:t>
            </a:r>
          </a:p>
          <a:p>
            <a:r>
              <a:rPr lang="en-US" altLang="zh-HK" dirty="0"/>
              <a:t>Mutual funds take advantage of investors by increasing advertising when past performance is high to attract new investors</a:t>
            </a:r>
          </a:p>
          <a:p>
            <a:r>
              <a:rPr lang="en-US" altLang="zh-HK" dirty="0"/>
              <a:t>Ask yourself why you are making this financial decision, and looking to see if it aligns with your financial plan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5102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Becoming an Informed Investor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First rule of investing</a:t>
            </a:r>
          </a:p>
          <a:p>
            <a:pPr lvl="1"/>
            <a:r>
              <a:rPr lang="en-US" i="1" dirty="0"/>
              <a:t>Never start an investment program, or buy an investment vehicle, unless you thoroughly understand what you are getting into!</a:t>
            </a:r>
          </a:p>
          <a:p>
            <a:r>
              <a:rPr lang="en-US" dirty="0"/>
              <a:t>Before making any major investment decision, thoroughly investigate the security and its merits</a:t>
            </a:r>
          </a:p>
          <a:p>
            <a:pPr lvl="1"/>
            <a:r>
              <a:rPr lang="en-US" dirty="0"/>
              <a:t>Formulate some basic expectations about its future performance</a:t>
            </a:r>
          </a:p>
          <a:p>
            <a:pPr lvl="1"/>
            <a:r>
              <a:rPr lang="en-US" dirty="0"/>
              <a:t>Gain an understanding of the sources of risk and return</a:t>
            </a:r>
          </a:p>
          <a:p>
            <a:r>
              <a:rPr lang="en-US" dirty="0"/>
              <a:t>Four types of investment information that you should follow on a regular basis</a:t>
            </a:r>
          </a:p>
          <a:p>
            <a:pPr lvl="1"/>
            <a:r>
              <a:rPr lang="en-US" dirty="0"/>
              <a:t>Economic developments and current events</a:t>
            </a:r>
          </a:p>
          <a:p>
            <a:pPr lvl="1"/>
            <a:r>
              <a:rPr lang="en-US" dirty="0"/>
              <a:t>Alternative investment vehicles</a:t>
            </a:r>
          </a:p>
          <a:p>
            <a:pPr lvl="1"/>
            <a:r>
              <a:rPr lang="en-US" dirty="0"/>
              <a:t>Current interest rates and prices</a:t>
            </a:r>
          </a:p>
          <a:p>
            <a:pPr lvl="1"/>
            <a:r>
              <a:rPr lang="en-US" dirty="0"/>
              <a:t>Personal investment strategies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0656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Get the Information?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Annual stockholders’ report</a:t>
            </a:r>
          </a:p>
          <a:p>
            <a:pPr lvl="1"/>
            <a:r>
              <a:rPr lang="en-US" dirty="0"/>
              <a:t>Includes a variety of financial and descriptive information about a firm’s operations in the recent past</a:t>
            </a:r>
          </a:p>
          <a:p>
            <a:pPr lvl="1"/>
            <a:r>
              <a:rPr lang="en-US" dirty="0"/>
              <a:t>Every publicly traded corporation is required to provide its stockholders and other interested parties </a:t>
            </a:r>
          </a:p>
          <a:p>
            <a:pPr lvl="1"/>
            <a:r>
              <a:rPr lang="en-US" dirty="0"/>
              <a:t>Describe the firm’s business activities, recent developments, and future plans and outlook</a:t>
            </a:r>
          </a:p>
          <a:p>
            <a:pPr lvl="1"/>
            <a:r>
              <a:rPr lang="en-US" dirty="0"/>
              <a:t>Financial ratios describing past performance </a:t>
            </a:r>
          </a:p>
          <a:p>
            <a:pPr lvl="1"/>
            <a:endParaRPr lang="en-US" dirty="0"/>
          </a:p>
          <a:p>
            <a:pPr lvl="1"/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4842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Get the Information?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sources of financial news </a:t>
            </a:r>
          </a:p>
          <a:p>
            <a:pPr lvl="1"/>
            <a:r>
              <a:rPr lang="en-US" dirty="0"/>
              <a:t>The Internet and the local newspaper</a:t>
            </a:r>
          </a:p>
          <a:p>
            <a:r>
              <a:rPr lang="en-US" b="1" dirty="0"/>
              <a:t>The Financial Press </a:t>
            </a:r>
          </a:p>
          <a:p>
            <a:pPr lvl="1"/>
            <a:r>
              <a:rPr lang="en-US" dirty="0"/>
              <a:t>The Financial Times, The Wall Street Journal</a:t>
            </a:r>
          </a:p>
          <a:p>
            <a:pPr lvl="1"/>
            <a:r>
              <a:rPr lang="en-US" dirty="0"/>
              <a:t>SCMP, HK Economic Times, HK Economic Journal </a:t>
            </a:r>
          </a:p>
          <a:p>
            <a:pPr lvl="1"/>
            <a:r>
              <a:rPr lang="en-US" dirty="0"/>
              <a:t>The behavior of the economy, the market, various industries, and individual companies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80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Get the Information?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Market Data </a:t>
            </a:r>
          </a:p>
          <a:p>
            <a:pPr lvl="1"/>
            <a:r>
              <a:rPr lang="en-US" dirty="0"/>
              <a:t>Describe the general behavior of the securities markets</a:t>
            </a:r>
          </a:p>
          <a:p>
            <a:pPr lvl="1"/>
            <a:r>
              <a:rPr lang="en-US" dirty="0"/>
              <a:t>The averages and indexes </a:t>
            </a:r>
          </a:p>
          <a:p>
            <a:pPr lvl="2"/>
            <a:r>
              <a:rPr lang="en-US" dirty="0"/>
              <a:t>HSI, DJIA, S&amp;P500, NASDAQ, Nikkei, FTSE, DAX, CAC 40</a:t>
            </a:r>
          </a:p>
          <a:p>
            <a:pPr lvl="2"/>
            <a:r>
              <a:rPr lang="en-US" dirty="0"/>
              <a:t>Used to capture the overall performance of the market as a whole</a:t>
            </a:r>
          </a:p>
          <a:p>
            <a:pPr lvl="1"/>
            <a:r>
              <a:rPr lang="en-US" dirty="0"/>
              <a:t>Follow one or more to get a feel for how the market is doing over time and an  indication of what lies ahead</a:t>
            </a:r>
          </a:p>
          <a:p>
            <a:pPr lvl="1"/>
            <a:r>
              <a:rPr lang="en-US" dirty="0"/>
              <a:t>The absolute level of the index </a:t>
            </a:r>
            <a:r>
              <a:rPr lang="en-US" i="1" dirty="0"/>
              <a:t>at a specific time </a:t>
            </a:r>
            <a:r>
              <a:rPr lang="en-US" dirty="0"/>
              <a:t>is far less important than what has been happening to that index </a:t>
            </a:r>
            <a:r>
              <a:rPr lang="en-US" i="1" dirty="0"/>
              <a:t>over a given period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65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Get the Information?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Stock Quotes</a:t>
            </a:r>
          </a:p>
          <a:p>
            <a:pPr lvl="1"/>
            <a:r>
              <a:rPr lang="en-US" dirty="0"/>
              <a:t>https://hk.finance.yahoo.com/ 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208212" y="2845707"/>
            <a:ext cx="8382000" cy="4012293"/>
            <a:chOff x="2665412" y="3528332"/>
            <a:chExt cx="7391400" cy="315096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3907" t="49152" r="30468" b="25000"/>
            <a:stretch/>
          </p:blipFill>
          <p:spPr>
            <a:xfrm>
              <a:off x="2665412" y="4495800"/>
              <a:ext cx="7391400" cy="2183493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3907" t="30209" r="30468" b="58966"/>
            <a:stretch/>
          </p:blipFill>
          <p:spPr>
            <a:xfrm>
              <a:off x="2665412" y="3528332"/>
              <a:ext cx="7391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544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Get the Information?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Brokerage Reports </a:t>
            </a:r>
          </a:p>
          <a:p>
            <a:pPr lvl="1"/>
            <a:r>
              <a:rPr lang="en-US" dirty="0"/>
              <a:t>Reports produced by the research staffs of major (full-service) brokerage firms</a:t>
            </a:r>
          </a:p>
          <a:p>
            <a:pPr lvl="1"/>
            <a:r>
              <a:rPr lang="en-US" dirty="0"/>
              <a:t>Economic and market analyses to industry and company reports, news of special situations, and reports on interest rates and the bond market</a:t>
            </a:r>
          </a:p>
          <a:p>
            <a:pPr lvl="1"/>
            <a:r>
              <a:rPr lang="en-US" dirty="0"/>
              <a:t>Recommendations for the type of investment returns expected and whether to buy, hold, or sell specific securities</a:t>
            </a:r>
          </a:p>
          <a:p>
            <a:r>
              <a:rPr lang="en-US" b="1" dirty="0"/>
              <a:t>Advisory Services </a:t>
            </a:r>
          </a:p>
          <a:p>
            <a:pPr lvl="1"/>
            <a:r>
              <a:rPr lang="en-US" dirty="0"/>
              <a:t>Subscription advisory services provide information and recommendations on various industries and specific securities</a:t>
            </a:r>
          </a:p>
          <a:p>
            <a:pPr lvl="1"/>
            <a:endParaRPr lang="en-US" b="1" dirty="0"/>
          </a:p>
          <a:p>
            <a:endParaRPr lang="en-US" dirty="0"/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39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CF527E-FFB0-4DB9-A7A4-39065878E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TotalTime>0</TotalTime>
  <Words>3008</Words>
  <Application>Microsoft Office PowerPoint</Application>
  <PresentationFormat>自訂</PresentationFormat>
  <Paragraphs>404</Paragraphs>
  <Slides>49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49</vt:i4>
      </vt:variant>
    </vt:vector>
  </HeadingPairs>
  <TitlesOfParts>
    <vt:vector size="52" baseType="lpstr">
      <vt:lpstr>Arial</vt:lpstr>
      <vt:lpstr>Cambria</vt:lpstr>
      <vt:lpstr>Currency Symbols 16x9</vt:lpstr>
      <vt:lpstr>GE1202 Managing Your Personal Finance</vt:lpstr>
      <vt:lpstr>Investment</vt:lpstr>
      <vt:lpstr>Requirements for Investing</vt:lpstr>
      <vt:lpstr>Investment Capital</vt:lpstr>
      <vt:lpstr>PowerPoint 簡報</vt:lpstr>
      <vt:lpstr>Types of Securities</vt:lpstr>
      <vt:lpstr>Types of Securities</vt:lpstr>
      <vt:lpstr>Types of Securities</vt:lpstr>
      <vt:lpstr>Types of Securities</vt:lpstr>
      <vt:lpstr>Types of Securities</vt:lpstr>
      <vt:lpstr>Securities Markets </vt:lpstr>
      <vt:lpstr>Securities Markets </vt:lpstr>
      <vt:lpstr>Securities Markets </vt:lpstr>
      <vt:lpstr>Securities Markets </vt:lpstr>
      <vt:lpstr>Securities Markets </vt:lpstr>
      <vt:lpstr>Securities Markets </vt:lpstr>
      <vt:lpstr>Making Transactions In The Securities Markets </vt:lpstr>
      <vt:lpstr>Making Transactions In The Securities Markets </vt:lpstr>
      <vt:lpstr>Making Transactions In The Securities Markets </vt:lpstr>
      <vt:lpstr>Making Transactions In The Securities Markets </vt:lpstr>
      <vt:lpstr>Making Transactions In The Securities Markets </vt:lpstr>
      <vt:lpstr>Making Transactions In The Securities Markets </vt:lpstr>
      <vt:lpstr>Making Transactions In The Securities Markets </vt:lpstr>
      <vt:lpstr>Making Transactions In The Securities Markets </vt:lpstr>
      <vt:lpstr>Know Yourself</vt:lpstr>
      <vt:lpstr>Investment Objectives</vt:lpstr>
      <vt:lpstr>Investment Objectives</vt:lpstr>
      <vt:lpstr>Risk</vt:lpstr>
      <vt:lpstr>Risk</vt:lpstr>
      <vt:lpstr>Attitude to Risk</vt:lpstr>
      <vt:lpstr>Risk and Return</vt:lpstr>
      <vt:lpstr>Managing Your Investment Holdings </vt:lpstr>
      <vt:lpstr>Portfolio Management</vt:lpstr>
      <vt:lpstr>Portfolio Management</vt:lpstr>
      <vt:lpstr>Emotional Mind</vt:lpstr>
      <vt:lpstr>Representativeness</vt:lpstr>
      <vt:lpstr>Disposition Effect</vt:lpstr>
      <vt:lpstr>Familiarity Bias</vt:lpstr>
      <vt:lpstr>Confirmation Bias</vt:lpstr>
      <vt:lpstr>Anchoring</vt:lpstr>
      <vt:lpstr>Self-attribution Bias</vt:lpstr>
      <vt:lpstr>Hindsight Bias</vt:lpstr>
      <vt:lpstr>Trend-chasing Bias</vt:lpstr>
      <vt:lpstr>Becoming an Informed Investor</vt:lpstr>
      <vt:lpstr>Where to Get the Information?</vt:lpstr>
      <vt:lpstr>Where to Get the Information?</vt:lpstr>
      <vt:lpstr>Where to Get the Information?</vt:lpstr>
      <vt:lpstr>Where to Get the Information?</vt:lpstr>
      <vt:lpstr>Where to Get the Information?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2016-05-30T03:53:03Z</dcterms:created>
  <dcterms:modified xsi:type="dcterms:W3CDTF">2024-09-02T06:32:10Z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TC028952629991</vt:lpwstr>
  </property>
</Properties>
</file>