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23" r:id="rId3"/>
    <p:sldId id="324" r:id="rId4"/>
    <p:sldId id="325" r:id="rId5"/>
    <p:sldId id="326" r:id="rId6"/>
    <p:sldId id="327" r:id="rId7"/>
    <p:sldId id="330" r:id="rId8"/>
    <p:sldId id="331" r:id="rId9"/>
    <p:sldId id="332" r:id="rId10"/>
    <p:sldId id="333" r:id="rId11"/>
    <p:sldId id="335" r:id="rId12"/>
    <p:sldId id="334" r:id="rId13"/>
    <p:sldId id="336" r:id="rId14"/>
    <p:sldId id="337" r:id="rId15"/>
    <p:sldId id="328" r:id="rId16"/>
    <p:sldId id="329" r:id="rId17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59" d="100"/>
          <a:sy n="159" d="100"/>
        </p:scale>
        <p:origin x="228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DAEDF-935B-4885-8B2B-5BE87261A5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E9ED62-50DE-4303-B863-93DA69B64F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F7F9C8-863A-48D4-8D68-FC417DAA2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01-Mar-23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6F271A-A251-49AC-8994-49EFB5CB9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A202BF-1E53-4974-8219-CA73DF7A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895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E8C61-4E3D-4729-B063-FB2F47EE6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16E131-C28D-4DB3-842B-323D13ED0E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FEDC75-6BBB-4237-8BDC-C0817A2E9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01-Mar-23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F3CC7C-4D4D-47D7-94C4-26F6FBA07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FFAEC4-FD59-4AE0-A1EC-2AB44FF85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1377B78-019F-7678-0228-F8919C59504E}"/>
              </a:ext>
            </a:extLst>
          </p:cNvPr>
          <p:cNvCxnSpPr/>
          <p:nvPr userDrawn="1"/>
        </p:nvCxnSpPr>
        <p:spPr>
          <a:xfrm>
            <a:off x="159026" y="1524000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EBB8D71C-4DCE-4FBD-AE42-06E3BCBA2D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56080"/>
            <a:ext cx="992777" cy="60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565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BB5C3-5088-48E4-BC2F-04761501C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B32E0C-B40F-4950-AE97-5C9C879EE9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5F705C-D17A-440F-9A41-95AF9ACC7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01-Mar-23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E2B69-E165-4811-B5D6-8791326F6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A31D41-2FD9-4728-B9BC-5C420695E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088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6C758-3B35-4D4F-823C-A073A2314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82B558-2C4E-40A2-9811-19983A7F95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7C8FC5-D125-4879-9617-47C76FB489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80B507-6898-474A-9133-1BD88139F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01-Mar-23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B0CAD4-9825-470E-81CA-27ECE7A95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3B2CED-894B-42FF-9477-F19C26CBB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528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844FB-718A-4610-82E8-A264A6490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E164C2-ACD1-45AA-A0A1-901D1C5B17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9F8E5A-1E37-421C-A584-AD17B2B794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7A5452-7BBF-446F-9FD7-DFD079757F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327770-8194-4220-879B-98995152A7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4F6649-F8D3-41CF-8FBC-9D52F1D06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01-Mar-23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E2A64C5-F64F-4686-8159-F3BC7E724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7822A0-73C6-4796-88CC-E6FF805BA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703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072A0-CAD3-4B04-BC5A-7FE9F05B8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F40B69-E3F8-4EF7-9A05-E25588642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01-Mar-23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123153-DE49-4B0F-A959-453E62ED6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77E4E0-03FD-4BCC-8E4C-88B78C34A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222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308C56-E4C4-467B-BC64-F97379C62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01-Mar-23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7DCBEE-920E-44C6-A93C-EB70C8D46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036707-6C91-4F67-A37B-B0EFBB3A5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859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2B56C-271E-42E6-A6B9-259E0FCCF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A43464-53CF-4AED-B24A-CEC5D17548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DFEF61-1760-4C7C-8FD0-CB710E087B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92E010-DCF5-483C-B7D7-E46742974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01-Mar-23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C391F5-2DB5-4EE0-A52E-5FD145507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A26A4C-9B4E-4725-BB0A-2F898488F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763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B0723-0DA9-46EF-A7B0-B2C8F77A5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7E27F9-D4F1-4E55-AC4F-D4ABDBC9B6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9A4421-FC5D-4EA3-A155-5D15B60D04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27D509-1429-4373-BAA8-8CB4B1D4F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01-Mar-23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9FBCE4-67CF-4FF5-811E-5F2535647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E3CA18-B028-442B-B2DF-9253A615B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461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0AA02-2F46-45AA-9BC4-EA6CE2D2C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1A86DA-7E93-4593-A3F9-6DB3C38EC8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46D5BB-55D9-4794-A33D-6AE152B93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01-Mar-23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16117B-2EE4-4075-ABA0-198425C5C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7C5E9-7E9A-493A-B0F0-955CF9A54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882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950BDE-6138-46F1-9C30-7EA526A5C2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1DF142-00E4-4DF9-9C70-F22043D92C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DA54AE-D24C-41FC-9C06-E288D9166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01-Mar-23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279926-BD1F-4998-8CCB-ADB4B6AE2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827DE7-12A6-4C5B-85D8-03011AED9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656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3CC7B9-864F-4C8B-A0AA-67FD8CF98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2C487D-8A5C-461E-8A89-81E0E5B4E8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987C42-B342-4374-9B71-316A2B1B15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809F8A-87C5-4491-8C55-C40BBAF22785}" type="datetimeFigureOut">
              <a:rPr lang="en-US" smtClean="0"/>
              <a:t>01-Mar-23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BC19CE-2DCC-40F9-816F-2E12F30C3D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9BEE8B-3B8A-49AF-B14E-73BE540580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248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toshiba.semicon-storage.com/ap-en/semiconductor/knowledge/faq/linear_opamp/what-is-the-purpose-of-using-a-differential-amplifier.html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>
            <a:extLst>
              <a:ext uri="{FF2B5EF4-FFF2-40B4-BE49-F238E27FC236}">
                <a16:creationId xmlns:a16="http://schemas.microsoft.com/office/drawing/2014/main" id="{94E3FAA0-25D2-481C-8712-7356599C14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dirty="0"/>
              <a:t>Department of Electrical Engineering</a:t>
            </a:r>
          </a:p>
          <a:p>
            <a:r>
              <a:rPr lang="en-US" altLang="zh-CN" dirty="0"/>
              <a:t>City University of Hong Kong</a:t>
            </a:r>
          </a:p>
          <a:p>
            <a:r>
              <a:rPr lang="en-US" altLang="zh-CN" dirty="0"/>
              <a:t>Prof. Arindam BASU</a:t>
            </a:r>
            <a:endParaRPr lang="zh-CN" altLang="en-US" dirty="0"/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FE941A56-3021-6F30-42EC-7A38ADBA35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1633" y="1122363"/>
            <a:ext cx="10018643" cy="1329289"/>
          </a:xfrm>
        </p:spPr>
        <p:txBody>
          <a:bodyPr>
            <a:normAutofit fontScale="90000"/>
          </a:bodyPr>
          <a:lstStyle/>
          <a:p>
            <a:r>
              <a:rPr lang="en-US" altLang="zh-CN" sz="5400" b="1" dirty="0">
                <a:latin typeface="Arial" panose="020B0604020202020204" pitchFamily="34" charset="0"/>
                <a:cs typeface="Arial" panose="020B0604020202020204" pitchFamily="34" charset="0"/>
              </a:rPr>
              <a:t>EE3122: Analogue Circuit Fundamentals</a:t>
            </a:r>
            <a:endParaRPr lang="zh-CN" altLang="en-US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90A0BEE0-2FD6-F9BF-405B-FD666C65EBFF}"/>
              </a:ext>
            </a:extLst>
          </p:cNvPr>
          <p:cNvSpPr txBox="1">
            <a:spLocks/>
          </p:cNvSpPr>
          <p:nvPr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/>
              <a:t>Differential Amplifiers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889608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Operational Amplifier Core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9BE5250-8E5A-471A-A1B7-FBBAACB204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3603" y="1714631"/>
            <a:ext cx="5191891" cy="514336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6E01D6B-20BC-4F81-AC04-BCEE1A8609F2}"/>
              </a:ext>
            </a:extLst>
          </p:cNvPr>
          <p:cNvSpPr txBox="1"/>
          <p:nvPr/>
        </p:nvSpPr>
        <p:spPr>
          <a:xfrm>
            <a:off x="6978316" y="1949116"/>
            <a:ext cx="384408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Previous amplifiers – 1 input, 1 output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Op-amps – 2 input </a:t>
            </a:r>
            <a:r>
              <a:rPr lang="en-US" dirty="0">
                <a:sym typeface="Wingdings" panose="05000000000000000000" pitchFamily="2" charset="2"/>
              </a:rPr>
              <a:t> Differential amplifier!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5321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Differential Amplifiers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850207B-2A85-49E0-BD96-DB9CCADF63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2423" y="1600199"/>
            <a:ext cx="9517714" cy="5207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415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Differential Amplifiers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D848D38-DA9E-46A2-9BD6-48698DC634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6521" y="1610476"/>
            <a:ext cx="4915314" cy="488239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C88AF3A-7EDE-4C63-9851-6B09E344FDEE}"/>
              </a:ext>
            </a:extLst>
          </p:cNvPr>
          <p:cNvSpPr/>
          <p:nvPr/>
        </p:nvSpPr>
        <p:spPr>
          <a:xfrm>
            <a:off x="1046747" y="6536249"/>
            <a:ext cx="1106303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hlinkClick r:id="rId3"/>
              </a:rPr>
              <a:t>https://toshiba.semicon-storage.com/ap-en/semiconductor/knowledge/faq/linear_opamp/what-is-the-purpose-of-using-a-differential-amplifier.html</a:t>
            </a:r>
            <a:r>
              <a:rPr lang="en-US" sz="1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412518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Differential and Common Mode operations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AFFFDE5-0B07-4D73-8EBA-74907246C8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0731" y="1582009"/>
            <a:ext cx="10651958" cy="5190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6643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Differential and Common Mode operations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80922B-F9BF-4879-B53E-57372BFA01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3552" y="1900933"/>
            <a:ext cx="10158663" cy="4650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7720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Half Circuit Analysis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A9DA4AB-C8E8-4FE5-984D-901B50603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592" y="1552325"/>
            <a:ext cx="11248407" cy="4680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7751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Biasing With Electronic Current Source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72BD1E-6528-403C-BB7B-8AEF750211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590" y="1630334"/>
            <a:ext cx="11157284" cy="4958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3436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Electronic Current Source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BB3BB4E-EFFA-425A-A40C-ED950D9D00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967162"/>
            <a:ext cx="2108446" cy="22905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2A2DB92-CCCC-43DF-A1A9-D21E160CBB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463" y="4412078"/>
            <a:ext cx="1883180" cy="229051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9A4867A-02DF-416B-B31D-1EBEB2B1FE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6561" y="1882532"/>
            <a:ext cx="5411955" cy="4471395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9E677F9-92AD-49F1-9C18-7361B6FB8355}"/>
              </a:ext>
            </a:extLst>
          </p:cNvPr>
          <p:cNvCxnSpPr/>
          <p:nvPr/>
        </p:nvCxnSpPr>
        <p:spPr>
          <a:xfrm>
            <a:off x="5955632" y="2689058"/>
            <a:ext cx="3176336" cy="4233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0F3B8362-0EF2-481C-9C1F-8A47DF84782F}"/>
              </a:ext>
            </a:extLst>
          </p:cNvPr>
          <p:cNvSpPr txBox="1"/>
          <p:nvPr/>
        </p:nvSpPr>
        <p:spPr>
          <a:xfrm>
            <a:off x="9192126" y="2869532"/>
            <a:ext cx="27191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DC current: </a:t>
            </a:r>
            <a:r>
              <a:rPr lang="en-US" dirty="0" err="1"/>
              <a:t>I</a:t>
            </a:r>
            <a:r>
              <a:rPr lang="en-US" baseline="-25000" dirty="0" err="1"/>
              <a:t>ss</a:t>
            </a:r>
            <a:endParaRPr lang="en-US" baseline="-25000" dirty="0"/>
          </a:p>
          <a:p>
            <a:endParaRPr lang="en-US" baseline="-25000" dirty="0"/>
          </a:p>
          <a:p>
            <a:r>
              <a:rPr lang="en-US" dirty="0"/>
              <a:t>AC resistance: </a:t>
            </a:r>
            <a:r>
              <a:rPr lang="en-US" dirty="0" err="1"/>
              <a:t>r</a:t>
            </a:r>
            <a:r>
              <a:rPr lang="en-US" baseline="-25000" dirty="0" err="1"/>
              <a:t>o</a:t>
            </a:r>
            <a:endParaRPr lang="en-US" baseline="-25000" dirty="0"/>
          </a:p>
        </p:txBody>
      </p:sp>
    </p:spTree>
    <p:extLst>
      <p:ext uri="{BB962C8B-B14F-4D97-AF65-F5344CB8AC3E}">
        <p14:creationId xmlns:p14="http://schemas.microsoft.com/office/powerpoint/2010/main" val="24118215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MOS Differential Amplifier: DC Analysis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84483D6-E453-41BC-BD6E-04E8C05BBE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598" y="1802688"/>
            <a:ext cx="10345153" cy="487483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61592B8-8474-4026-85E4-BDC8F8F35EB8}"/>
              </a:ext>
            </a:extLst>
          </p:cNvPr>
          <p:cNvSpPr txBox="1"/>
          <p:nvPr/>
        </p:nvSpPr>
        <p:spPr>
          <a:xfrm>
            <a:off x="1287379" y="5727032"/>
            <a:ext cx="24664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DC Half Circuit = Common-Mode</a:t>
            </a:r>
          </a:p>
        </p:txBody>
      </p:sp>
    </p:spTree>
    <p:extLst>
      <p:ext uri="{BB962C8B-B14F-4D97-AF65-F5344CB8AC3E}">
        <p14:creationId xmlns:p14="http://schemas.microsoft.com/office/powerpoint/2010/main" val="5449907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MOS Differential Amplifier: AC Analysis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E44CE7-3C98-4C0B-B7EF-4C6746A2FB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509" y="1789112"/>
            <a:ext cx="3079461" cy="26860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5A514B1-AAD9-4793-BBB3-F1B98C8B0C9A}"/>
              </a:ext>
            </a:extLst>
          </p:cNvPr>
          <p:cNvSpPr txBox="1"/>
          <p:nvPr/>
        </p:nvSpPr>
        <p:spPr>
          <a:xfrm>
            <a:off x="3531268" y="1789112"/>
            <a:ext cx="8373979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v</a:t>
            </a:r>
            <a:r>
              <a:rPr lang="en-US" baseline="-25000" dirty="0" err="1"/>
              <a:t>od</a:t>
            </a:r>
            <a:r>
              <a:rPr lang="en-US" dirty="0"/>
              <a:t> = v</a:t>
            </a:r>
            <a:r>
              <a:rPr lang="en-US" baseline="-25000" dirty="0"/>
              <a:t>D1</a:t>
            </a:r>
            <a:r>
              <a:rPr lang="en-US" dirty="0"/>
              <a:t>  - v</a:t>
            </a:r>
            <a:r>
              <a:rPr lang="en-US" baseline="-25000" dirty="0"/>
              <a:t>D2 </a:t>
            </a:r>
            <a:r>
              <a:rPr lang="en-US" dirty="0"/>
              <a:t>(output differential)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</a:t>
            </a:r>
            <a:r>
              <a:rPr lang="en-US" baseline="-25000" dirty="0"/>
              <a:t>id</a:t>
            </a:r>
            <a:r>
              <a:rPr lang="en-US" dirty="0"/>
              <a:t> = v</a:t>
            </a:r>
            <a:r>
              <a:rPr lang="en-US" baseline="-25000" dirty="0"/>
              <a:t>1</a:t>
            </a:r>
            <a:r>
              <a:rPr lang="en-US" dirty="0"/>
              <a:t> – v</a:t>
            </a:r>
            <a:r>
              <a:rPr lang="en-US" baseline="-25000" dirty="0"/>
              <a:t>2 </a:t>
            </a:r>
            <a:r>
              <a:rPr lang="en-US" dirty="0"/>
              <a:t>(input differential)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aseline="-25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Input of 2 types: dm (differential mode) OR cm (common mode)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Output of 2 types: diff (v</a:t>
            </a:r>
            <a:r>
              <a:rPr lang="en-US" baseline="-25000" dirty="0"/>
              <a:t>D1</a:t>
            </a:r>
            <a:r>
              <a:rPr lang="en-US" dirty="0"/>
              <a:t>  - v</a:t>
            </a:r>
            <a:r>
              <a:rPr lang="en-US" baseline="-25000" dirty="0"/>
              <a:t>D2 </a:t>
            </a:r>
            <a:r>
              <a:rPr lang="en-US" dirty="0"/>
              <a:t>) OR se (single ended: v</a:t>
            </a:r>
            <a:r>
              <a:rPr lang="en-US" baseline="-25000" dirty="0"/>
              <a:t>D1 </a:t>
            </a:r>
            <a:r>
              <a:rPr lang="en-US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4 possible gain definition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AE87CE1-7DB3-4175-BA63-40990857F9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224371"/>
              </p:ext>
            </p:extLst>
          </p:nvPr>
        </p:nvGraphicFramePr>
        <p:xfrm>
          <a:off x="3463970" y="4660008"/>
          <a:ext cx="8127999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3027477445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915259706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3516690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5386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diff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</a:t>
                      </a:r>
                      <a:r>
                        <a:rPr lang="en-US" baseline="-25000" dirty="0"/>
                        <a:t>dm-diff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A</a:t>
                      </a:r>
                      <a:r>
                        <a:rPr lang="en-US" baseline="-25000" dirty="0" err="1"/>
                        <a:t>cm</a:t>
                      </a:r>
                      <a:r>
                        <a:rPr lang="en-US" baseline="-25000" dirty="0"/>
                        <a:t>-diff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8350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</a:t>
                      </a:r>
                      <a:r>
                        <a:rPr lang="en-US" baseline="-25000" dirty="0"/>
                        <a:t>dm-se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A</a:t>
                      </a:r>
                      <a:r>
                        <a:rPr lang="en-US" baseline="-25000" dirty="0" err="1"/>
                        <a:t>cm</a:t>
                      </a:r>
                      <a:r>
                        <a:rPr lang="en-US" baseline="-25000" dirty="0"/>
                        <a:t>-se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6226490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A6A929AC-3CD0-4675-9FAD-ECC25000C77B}"/>
              </a:ext>
            </a:extLst>
          </p:cNvPr>
          <p:cNvSpPr txBox="1"/>
          <p:nvPr/>
        </p:nvSpPr>
        <p:spPr>
          <a:xfrm>
            <a:off x="4295274" y="4438482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Input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2700F02-5E57-4B5C-9A1D-C42121C4BA91}"/>
              </a:ext>
            </a:extLst>
          </p:cNvPr>
          <p:cNvCxnSpPr/>
          <p:nvPr/>
        </p:nvCxnSpPr>
        <p:spPr>
          <a:xfrm>
            <a:off x="3463970" y="4660008"/>
            <a:ext cx="2684167" cy="30903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FC5C161D-C968-4897-B03A-A5AAE24CA8A2}"/>
              </a:ext>
            </a:extLst>
          </p:cNvPr>
          <p:cNvSpPr txBox="1"/>
          <p:nvPr/>
        </p:nvSpPr>
        <p:spPr>
          <a:xfrm>
            <a:off x="3755855" y="4672039"/>
            <a:ext cx="856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Output</a:t>
            </a:r>
          </a:p>
        </p:txBody>
      </p:sp>
    </p:spTree>
    <p:extLst>
      <p:ext uri="{BB962C8B-B14F-4D97-AF65-F5344CB8AC3E}">
        <p14:creationId xmlns:p14="http://schemas.microsoft.com/office/powerpoint/2010/main" val="27846086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MOS Differential Amplifier: AC Analysis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783FB86-58DA-4229-984F-35FDBAF3D4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653" y="1607193"/>
            <a:ext cx="11036968" cy="525080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FCEA506-3BFF-4C6B-BC13-318E9AF1F9CE}"/>
              </a:ext>
            </a:extLst>
          </p:cNvPr>
          <p:cNvSpPr txBox="1"/>
          <p:nvPr/>
        </p:nvSpPr>
        <p:spPr>
          <a:xfrm>
            <a:off x="4084719" y="3495172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2269784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MOS Differential Amplifier: AC Analysis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B56C9B-2A72-4AF0-942B-F1330E4541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9568" y="1631239"/>
            <a:ext cx="10236868" cy="5226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3651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Mode Rejection Ratio (CMRR)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B0FFA77-D603-4E48-A9E5-2F25C8E7F3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9907" y="1690688"/>
            <a:ext cx="10739430" cy="4841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9251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30458600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Differential Amplifier: Proof of Virtual GND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8E17CE7-711D-4AF5-B2AA-B2BF6E2D90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3709" y="1770234"/>
            <a:ext cx="10345153" cy="4847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0041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18417</TotalTime>
  <Words>210</Words>
  <Application>Microsoft Office PowerPoint</Application>
  <PresentationFormat>Widescreen</PresentationFormat>
  <Paragraphs>45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等线</vt:lpstr>
      <vt:lpstr>等线 Light</vt:lpstr>
      <vt:lpstr>Arial</vt:lpstr>
      <vt:lpstr>Calibri</vt:lpstr>
      <vt:lpstr>Calibri Light</vt:lpstr>
      <vt:lpstr>Wingdings</vt:lpstr>
      <vt:lpstr>Office Theme</vt:lpstr>
      <vt:lpstr>EE3122: Analogue Circuit Fundamentals</vt:lpstr>
      <vt:lpstr>Operational Amplifier Core</vt:lpstr>
      <vt:lpstr>Differential Amplifiers</vt:lpstr>
      <vt:lpstr>Why Differential Amplifiers</vt:lpstr>
      <vt:lpstr>Differential and Common Mode operations</vt:lpstr>
      <vt:lpstr>Differential and Common Mode operations</vt:lpstr>
      <vt:lpstr>Half Circuit Analysis</vt:lpstr>
      <vt:lpstr>Biasing With Electronic Current Source</vt:lpstr>
      <vt:lpstr>Example of Electronic Current Source</vt:lpstr>
      <vt:lpstr>MOS Differential Amplifier: DC Analysis</vt:lpstr>
      <vt:lpstr>MOS Differential Amplifier: AC Analysis</vt:lpstr>
      <vt:lpstr>MOS Differential Amplifier: AC Analysis</vt:lpstr>
      <vt:lpstr>MOS Differential Amplifier: AC Analysis</vt:lpstr>
      <vt:lpstr>Common Mode Rejection Ratio (CMRR)</vt:lpstr>
      <vt:lpstr>Appendix</vt:lpstr>
      <vt:lpstr>Differential Amplifier: Proof of Virtual GND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Analogue Circuit Fundamentals</dc:title>
  <dc:creator>Dr. LI Haoliang</dc:creator>
  <cp:lastModifiedBy>Prof. Arindam BASU</cp:lastModifiedBy>
  <cp:revision>293</cp:revision>
  <dcterms:created xsi:type="dcterms:W3CDTF">2021-12-02T05:28:30Z</dcterms:created>
  <dcterms:modified xsi:type="dcterms:W3CDTF">2023-03-01T09:29:16Z</dcterms:modified>
</cp:coreProperties>
</file>