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93"/>
  </p:notesMasterIdLst>
  <p:sldIdLst>
    <p:sldId id="414" r:id="rId2"/>
    <p:sldId id="641" r:id="rId3"/>
    <p:sldId id="643" r:id="rId4"/>
    <p:sldId id="732" r:id="rId5"/>
    <p:sldId id="645" r:id="rId6"/>
    <p:sldId id="646" r:id="rId7"/>
    <p:sldId id="647" r:id="rId8"/>
    <p:sldId id="648" r:id="rId9"/>
    <p:sldId id="649" r:id="rId10"/>
    <p:sldId id="559" r:id="rId11"/>
    <p:sldId id="650" r:id="rId12"/>
    <p:sldId id="651" r:id="rId13"/>
    <p:sldId id="652" r:id="rId14"/>
    <p:sldId id="653" r:id="rId15"/>
    <p:sldId id="654" r:id="rId16"/>
    <p:sldId id="655" r:id="rId17"/>
    <p:sldId id="656" r:id="rId18"/>
    <p:sldId id="657" r:id="rId19"/>
    <p:sldId id="658" r:id="rId20"/>
    <p:sldId id="659" r:id="rId21"/>
    <p:sldId id="660" r:id="rId22"/>
    <p:sldId id="728" r:id="rId23"/>
    <p:sldId id="661" r:id="rId24"/>
    <p:sldId id="662" r:id="rId25"/>
    <p:sldId id="664" r:id="rId26"/>
    <p:sldId id="631" r:id="rId27"/>
    <p:sldId id="665" r:id="rId28"/>
    <p:sldId id="666" r:id="rId29"/>
    <p:sldId id="667" r:id="rId30"/>
    <p:sldId id="668" r:id="rId31"/>
    <p:sldId id="669" r:id="rId32"/>
    <p:sldId id="670" r:id="rId33"/>
    <p:sldId id="671" r:id="rId34"/>
    <p:sldId id="672" r:id="rId35"/>
    <p:sldId id="673" r:id="rId36"/>
    <p:sldId id="674" r:id="rId37"/>
    <p:sldId id="675" r:id="rId38"/>
    <p:sldId id="676" r:id="rId39"/>
    <p:sldId id="677" r:id="rId40"/>
    <p:sldId id="678" r:id="rId41"/>
    <p:sldId id="679" r:id="rId42"/>
    <p:sldId id="680" r:id="rId43"/>
    <p:sldId id="681" r:id="rId44"/>
    <p:sldId id="682" r:id="rId45"/>
    <p:sldId id="683" r:id="rId46"/>
    <p:sldId id="684" r:id="rId47"/>
    <p:sldId id="685" r:id="rId48"/>
    <p:sldId id="686" r:id="rId49"/>
    <p:sldId id="687" r:id="rId50"/>
    <p:sldId id="688" r:id="rId51"/>
    <p:sldId id="689" r:id="rId52"/>
    <p:sldId id="690" r:id="rId53"/>
    <p:sldId id="691" r:id="rId54"/>
    <p:sldId id="692" r:id="rId55"/>
    <p:sldId id="594" r:id="rId56"/>
    <p:sldId id="693" r:id="rId57"/>
    <p:sldId id="694" r:id="rId58"/>
    <p:sldId id="695" r:id="rId59"/>
    <p:sldId id="696" r:id="rId60"/>
    <p:sldId id="697" r:id="rId61"/>
    <p:sldId id="698" r:id="rId62"/>
    <p:sldId id="699" r:id="rId63"/>
    <p:sldId id="700" r:id="rId64"/>
    <p:sldId id="701" r:id="rId65"/>
    <p:sldId id="702" r:id="rId66"/>
    <p:sldId id="703" r:id="rId67"/>
    <p:sldId id="704" r:id="rId68"/>
    <p:sldId id="705" r:id="rId69"/>
    <p:sldId id="706" r:id="rId70"/>
    <p:sldId id="608" r:id="rId71"/>
    <p:sldId id="707" r:id="rId72"/>
    <p:sldId id="708" r:id="rId73"/>
    <p:sldId id="709" r:id="rId74"/>
    <p:sldId id="710" r:id="rId75"/>
    <p:sldId id="711" r:id="rId76"/>
    <p:sldId id="712" r:id="rId77"/>
    <p:sldId id="713" r:id="rId78"/>
    <p:sldId id="714" r:id="rId79"/>
    <p:sldId id="715" r:id="rId80"/>
    <p:sldId id="716" r:id="rId81"/>
    <p:sldId id="717" r:id="rId82"/>
    <p:sldId id="718" r:id="rId83"/>
    <p:sldId id="719" r:id="rId84"/>
    <p:sldId id="720" r:id="rId85"/>
    <p:sldId id="721" r:id="rId86"/>
    <p:sldId id="722" r:id="rId87"/>
    <p:sldId id="723" r:id="rId88"/>
    <p:sldId id="724" r:id="rId89"/>
    <p:sldId id="725" r:id="rId90"/>
    <p:sldId id="726" r:id="rId91"/>
    <p:sldId id="729" r:id="rId92"/>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B90FE7"/>
    <a:srgbClr val="0000FF"/>
    <a:srgbClr val="FFFF99"/>
    <a:srgbClr val="996633"/>
    <a:srgbClr val="FFCCFF"/>
    <a:srgbClr val="FF3300"/>
    <a:srgbClr val="E2A700"/>
    <a:srgbClr val="DEA9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0498" autoAdjust="0"/>
  </p:normalViewPr>
  <p:slideViewPr>
    <p:cSldViewPr>
      <p:cViewPr varScale="1">
        <p:scale>
          <a:sx n="103" d="100"/>
          <a:sy n="103" d="100"/>
        </p:scale>
        <p:origin x="1782"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4322"/>
    </p:cViewPr>
  </p:sorterViewPr>
  <p:notesViewPr>
    <p:cSldViewPr>
      <p:cViewPr varScale="1">
        <p:scale>
          <a:sx n="75" d="100"/>
          <a:sy n="75" d="100"/>
        </p:scale>
        <p:origin x="-2160" y="-102"/>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dirty="0"/>
              <a:t>Nominal Wage Index in Hong Kong </a:t>
            </a:r>
            <a:endParaRPr lang="en-US" sz="1400" dirty="0" smtClean="0"/>
          </a:p>
          <a:p>
            <a:pPr>
              <a:defRPr sz="1400"/>
            </a:pPr>
            <a:r>
              <a:rPr lang="en-US" sz="1400" dirty="0" smtClean="0"/>
              <a:t>(</a:t>
            </a:r>
            <a:r>
              <a:rPr lang="en-US" sz="1400" dirty="0"/>
              <a:t>Sept 1992=100)</a:t>
            </a:r>
          </a:p>
        </c:rich>
      </c:tx>
      <c:overlay val="0"/>
    </c:title>
    <c:autoTitleDeleted val="0"/>
    <c:plotArea>
      <c:layout/>
      <c:lineChart>
        <c:grouping val="standard"/>
        <c:varyColors val="0"/>
        <c:ser>
          <c:idx val="1"/>
          <c:order val="0"/>
          <c:tx>
            <c:strRef>
              <c:f>'Chart Junk'!$B$1</c:f>
              <c:strCache>
                <c:ptCount val="1"/>
                <c:pt idx="0">
                  <c:v>Nominal Wage Index (Sept 1992=100)</c:v>
                </c:pt>
              </c:strCache>
            </c:strRef>
          </c:tx>
          <c:cat>
            <c:numRef>
              <c:f>'Chart Junk'!$A$2:$A$5</c:f>
              <c:numCache>
                <c:formatCode>General</c:formatCode>
                <c:ptCount val="4"/>
                <c:pt idx="0">
                  <c:v>2009</c:v>
                </c:pt>
                <c:pt idx="1">
                  <c:v>2010</c:v>
                </c:pt>
                <c:pt idx="2">
                  <c:v>2011</c:v>
                </c:pt>
                <c:pt idx="3">
                  <c:v>2012</c:v>
                </c:pt>
              </c:numCache>
            </c:numRef>
          </c:cat>
          <c:val>
            <c:numRef>
              <c:f>'Chart Junk'!$B$2:$B$5</c:f>
              <c:numCache>
                <c:formatCode>General</c:formatCode>
                <c:ptCount val="4"/>
                <c:pt idx="0">
                  <c:v>157.9</c:v>
                </c:pt>
                <c:pt idx="1">
                  <c:v>163.1</c:v>
                </c:pt>
                <c:pt idx="2">
                  <c:v>178.3</c:v>
                </c:pt>
                <c:pt idx="3">
                  <c:v>187.5</c:v>
                </c:pt>
              </c:numCache>
            </c:numRef>
          </c:val>
          <c:smooth val="0"/>
        </c:ser>
        <c:dLbls>
          <c:showLegendKey val="0"/>
          <c:showVal val="0"/>
          <c:showCatName val="0"/>
          <c:showSerName val="0"/>
          <c:showPercent val="0"/>
          <c:showBubbleSize val="0"/>
        </c:dLbls>
        <c:hiLowLines/>
        <c:marker val="1"/>
        <c:smooth val="0"/>
        <c:axId val="576394672"/>
        <c:axId val="576395232"/>
      </c:lineChart>
      <c:catAx>
        <c:axId val="576394672"/>
        <c:scaling>
          <c:orientation val="minMax"/>
        </c:scaling>
        <c:delete val="0"/>
        <c:axPos val="b"/>
        <c:title>
          <c:tx>
            <c:rich>
              <a:bodyPr/>
              <a:lstStyle/>
              <a:p>
                <a:pPr>
                  <a:defRPr b="1"/>
                </a:pPr>
                <a:r>
                  <a:rPr lang="en-US" b="1"/>
                  <a:t>Year</a:t>
                </a:r>
              </a:p>
            </c:rich>
          </c:tx>
          <c:overlay val="0"/>
        </c:title>
        <c:numFmt formatCode="General" sourceLinked="1"/>
        <c:majorTickMark val="in"/>
        <c:minorTickMark val="none"/>
        <c:tickLblPos val="nextTo"/>
        <c:crossAx val="576395232"/>
        <c:crosses val="autoZero"/>
        <c:auto val="1"/>
        <c:lblAlgn val="ctr"/>
        <c:lblOffset val="100"/>
        <c:noMultiLvlLbl val="0"/>
      </c:catAx>
      <c:valAx>
        <c:axId val="576395232"/>
        <c:scaling>
          <c:orientation val="minMax"/>
          <c:min val="0"/>
        </c:scaling>
        <c:delete val="0"/>
        <c:axPos val="l"/>
        <c:majorGridlines/>
        <c:title>
          <c:tx>
            <c:rich>
              <a:bodyPr/>
              <a:lstStyle/>
              <a:p>
                <a:pPr>
                  <a:defRPr b="1"/>
                </a:pPr>
                <a:r>
                  <a:rPr lang="en-US" b="1"/>
                  <a:t>Nominal Wage Index</a:t>
                </a:r>
              </a:p>
            </c:rich>
          </c:tx>
          <c:overlay val="0"/>
        </c:title>
        <c:numFmt formatCode="General" sourceLinked="1"/>
        <c:majorTickMark val="out"/>
        <c:minorTickMark val="none"/>
        <c:tickLblPos val="nextTo"/>
        <c:crossAx val="576394672"/>
        <c:crosses val="autoZero"/>
        <c:crossBetween val="between"/>
      </c:valAx>
    </c:plotArea>
    <c:plotVisOnly val="1"/>
    <c:dispBlanksAs val="gap"/>
    <c:showDLblsOverMax val="0"/>
  </c:chart>
  <c:txPr>
    <a:bodyPr/>
    <a:lstStyle/>
    <a:p>
      <a:pPr>
        <a:defRPr>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A's Obtained by Students in MS2200</a:t>
            </a:r>
          </a:p>
        </c:rich>
      </c:tx>
      <c:overlay val="0"/>
    </c:title>
    <c:autoTitleDeleted val="0"/>
    <c:plotArea>
      <c:layout/>
      <c:barChart>
        <c:barDir val="col"/>
        <c:grouping val="clustered"/>
        <c:varyColors val="1"/>
        <c:ser>
          <c:idx val="0"/>
          <c:order val="0"/>
          <c:invertIfNegative val="0"/>
          <c:dPt>
            <c:idx val="0"/>
            <c:invertIfNegative val="0"/>
            <c:bubble3D val="0"/>
            <c:spPr>
              <a:solidFill>
                <a:schemeClr val="accent1">
                  <a:lumMod val="50000"/>
                </a:schemeClr>
              </a:solidFill>
            </c:spPr>
          </c:dPt>
          <c:dPt>
            <c:idx val="1"/>
            <c:invertIfNegative val="0"/>
            <c:bubble3D val="0"/>
            <c:spPr>
              <a:solidFill>
                <a:schemeClr val="accent1">
                  <a:lumMod val="75000"/>
                </a:schemeClr>
              </a:solidFill>
            </c:spPr>
          </c:dPt>
          <c:dPt>
            <c:idx val="2"/>
            <c:invertIfNegative val="0"/>
            <c:bubble3D val="0"/>
            <c:spPr>
              <a:solidFill>
                <a:srgbClr val="E2A700"/>
              </a:solidFill>
            </c:spPr>
          </c:dPt>
          <c:dPt>
            <c:idx val="3"/>
            <c:invertIfNegative val="0"/>
            <c:bubble3D val="0"/>
            <c:spPr>
              <a:solidFill>
                <a:schemeClr val="accent1">
                  <a:lumMod val="40000"/>
                  <a:lumOff val="60000"/>
                </a:schemeClr>
              </a:solidFill>
            </c:spPr>
          </c:dPt>
          <c:dPt>
            <c:idx val="4"/>
            <c:invertIfNegative val="0"/>
            <c:bubble3D val="0"/>
            <c:spPr>
              <a:solidFill>
                <a:schemeClr val="accent1">
                  <a:lumMod val="20000"/>
                  <a:lumOff val="80000"/>
                </a:schemeClr>
              </a:solidFill>
            </c:spPr>
          </c:dPt>
          <c:cat>
            <c:strRef>
              <c:f>'No Relative Basis'!$A$1:$A$5</c:f>
              <c:strCache>
                <c:ptCount val="5"/>
                <c:pt idx="0">
                  <c:v>Accountancy</c:v>
                </c:pt>
                <c:pt idx="1">
                  <c:v>Business Analysis</c:v>
                </c:pt>
                <c:pt idx="2">
                  <c:v>Information Management</c:v>
                </c:pt>
                <c:pt idx="3">
                  <c:v>Management Sciences</c:v>
                </c:pt>
                <c:pt idx="4">
                  <c:v>Marketing Information Management</c:v>
                </c:pt>
              </c:strCache>
            </c:strRef>
          </c:cat>
          <c:val>
            <c:numRef>
              <c:f>'No Relative Basis'!$B$1:$B$5</c:f>
              <c:numCache>
                <c:formatCode>General</c:formatCode>
                <c:ptCount val="5"/>
                <c:pt idx="0">
                  <c:v>25</c:v>
                </c:pt>
                <c:pt idx="1">
                  <c:v>20</c:v>
                </c:pt>
                <c:pt idx="2">
                  <c:v>5</c:v>
                </c:pt>
                <c:pt idx="3">
                  <c:v>15</c:v>
                </c:pt>
                <c:pt idx="4">
                  <c:v>3</c:v>
                </c:pt>
              </c:numCache>
            </c:numRef>
          </c:val>
        </c:ser>
        <c:dLbls>
          <c:showLegendKey val="0"/>
          <c:showVal val="0"/>
          <c:showCatName val="0"/>
          <c:showSerName val="0"/>
          <c:showPercent val="0"/>
          <c:showBubbleSize val="0"/>
        </c:dLbls>
        <c:gapWidth val="150"/>
        <c:axId val="576397472"/>
        <c:axId val="576398032"/>
      </c:barChart>
      <c:catAx>
        <c:axId val="576397472"/>
        <c:scaling>
          <c:orientation val="minMax"/>
        </c:scaling>
        <c:delete val="0"/>
        <c:axPos val="b"/>
        <c:title>
          <c:tx>
            <c:rich>
              <a:bodyPr/>
              <a:lstStyle/>
              <a:p>
                <a:pPr>
                  <a:defRPr/>
                </a:pPr>
                <a:r>
                  <a:rPr lang="en-US"/>
                  <a:t>Programme</a:t>
                </a:r>
              </a:p>
            </c:rich>
          </c:tx>
          <c:overlay val="0"/>
        </c:title>
        <c:numFmt formatCode="General" sourceLinked="0"/>
        <c:majorTickMark val="none"/>
        <c:minorTickMark val="none"/>
        <c:tickLblPos val="nextTo"/>
        <c:txPr>
          <a:bodyPr/>
          <a:lstStyle/>
          <a:p>
            <a:pPr>
              <a:defRPr sz="900"/>
            </a:pPr>
            <a:endParaRPr lang="en-US"/>
          </a:p>
        </c:txPr>
        <c:crossAx val="576398032"/>
        <c:crosses val="autoZero"/>
        <c:auto val="1"/>
        <c:lblAlgn val="ctr"/>
        <c:lblOffset val="100"/>
        <c:noMultiLvlLbl val="0"/>
      </c:catAx>
      <c:valAx>
        <c:axId val="576398032"/>
        <c:scaling>
          <c:orientation val="minMax"/>
        </c:scaling>
        <c:delete val="0"/>
        <c:axPos val="l"/>
        <c:majorGridlines/>
        <c:title>
          <c:tx>
            <c:rich>
              <a:bodyPr/>
              <a:lstStyle/>
              <a:p>
                <a:pPr>
                  <a:defRPr/>
                </a:pPr>
                <a:r>
                  <a:rPr lang="en-US"/>
                  <a:t>Frequency</a:t>
                </a:r>
              </a:p>
            </c:rich>
          </c:tx>
          <c:overlay val="0"/>
        </c:title>
        <c:numFmt formatCode="General" sourceLinked="1"/>
        <c:majorTickMark val="out"/>
        <c:minorTickMark val="none"/>
        <c:tickLblPos val="nextTo"/>
        <c:crossAx val="576397472"/>
        <c:crosses val="autoZero"/>
        <c:crossBetween val="between"/>
      </c:valAx>
    </c:plotArea>
    <c:plotVisOnly val="1"/>
    <c:dispBlanksAs val="gap"/>
    <c:showDLblsOverMax val="0"/>
  </c:chart>
  <c:txPr>
    <a:bodyPr/>
    <a:lstStyle/>
    <a:p>
      <a:pPr>
        <a:defRPr>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A's Obtained by Students in MS2200</a:t>
            </a:r>
          </a:p>
        </c:rich>
      </c:tx>
      <c:overlay val="0"/>
    </c:title>
    <c:autoTitleDeleted val="0"/>
    <c:plotArea>
      <c:layout/>
      <c:barChart>
        <c:barDir val="col"/>
        <c:grouping val="clustered"/>
        <c:varyColors val="1"/>
        <c:ser>
          <c:idx val="0"/>
          <c:order val="0"/>
          <c:invertIfNegative val="0"/>
          <c:dPt>
            <c:idx val="0"/>
            <c:invertIfNegative val="0"/>
            <c:bubble3D val="0"/>
            <c:spPr>
              <a:solidFill>
                <a:schemeClr val="accent1">
                  <a:lumMod val="50000"/>
                </a:schemeClr>
              </a:solidFill>
            </c:spPr>
          </c:dPt>
          <c:dPt>
            <c:idx val="1"/>
            <c:invertIfNegative val="0"/>
            <c:bubble3D val="0"/>
            <c:spPr>
              <a:solidFill>
                <a:schemeClr val="accent1">
                  <a:lumMod val="75000"/>
                </a:schemeClr>
              </a:solidFill>
            </c:spPr>
          </c:dPt>
          <c:dPt>
            <c:idx val="2"/>
            <c:invertIfNegative val="0"/>
            <c:bubble3D val="0"/>
            <c:spPr>
              <a:solidFill>
                <a:srgbClr val="DEA900"/>
              </a:solidFill>
            </c:spPr>
          </c:dPt>
          <c:dPt>
            <c:idx val="3"/>
            <c:invertIfNegative val="0"/>
            <c:bubble3D val="0"/>
            <c:spPr>
              <a:solidFill>
                <a:schemeClr val="accent1">
                  <a:lumMod val="40000"/>
                  <a:lumOff val="60000"/>
                </a:schemeClr>
              </a:solidFill>
            </c:spPr>
          </c:dPt>
          <c:dPt>
            <c:idx val="4"/>
            <c:invertIfNegative val="0"/>
            <c:bubble3D val="0"/>
            <c:spPr>
              <a:solidFill>
                <a:schemeClr val="accent1">
                  <a:lumMod val="20000"/>
                  <a:lumOff val="80000"/>
                </a:schemeClr>
              </a:solidFill>
            </c:spPr>
          </c:dPt>
          <c:cat>
            <c:strRef>
              <c:f>'No Relative Basis'!$A$1:$A$5</c:f>
              <c:strCache>
                <c:ptCount val="5"/>
                <c:pt idx="0">
                  <c:v>Accountancy</c:v>
                </c:pt>
                <c:pt idx="1">
                  <c:v>Business Analysis</c:v>
                </c:pt>
                <c:pt idx="2">
                  <c:v>Information Management</c:v>
                </c:pt>
                <c:pt idx="3">
                  <c:v>Management Sciences</c:v>
                </c:pt>
                <c:pt idx="4">
                  <c:v>Marketing Information Management</c:v>
                </c:pt>
              </c:strCache>
            </c:strRef>
          </c:cat>
          <c:val>
            <c:numRef>
              <c:f>'No Relative Basis'!$D$1:$D$5</c:f>
              <c:numCache>
                <c:formatCode>0%</c:formatCode>
                <c:ptCount val="5"/>
                <c:pt idx="0">
                  <c:v>0.16129032258064516</c:v>
                </c:pt>
                <c:pt idx="1">
                  <c:v>0.30769230769230771</c:v>
                </c:pt>
                <c:pt idx="2">
                  <c:v>0.17857142857142858</c:v>
                </c:pt>
                <c:pt idx="3">
                  <c:v>0.39473684210526316</c:v>
                </c:pt>
                <c:pt idx="4">
                  <c:v>0.13043478260869565</c:v>
                </c:pt>
              </c:numCache>
            </c:numRef>
          </c:val>
        </c:ser>
        <c:dLbls>
          <c:showLegendKey val="0"/>
          <c:showVal val="0"/>
          <c:showCatName val="0"/>
          <c:showSerName val="0"/>
          <c:showPercent val="0"/>
          <c:showBubbleSize val="0"/>
        </c:dLbls>
        <c:gapWidth val="150"/>
        <c:axId val="613573024"/>
        <c:axId val="613573584"/>
      </c:barChart>
      <c:catAx>
        <c:axId val="613573024"/>
        <c:scaling>
          <c:orientation val="minMax"/>
        </c:scaling>
        <c:delete val="0"/>
        <c:axPos val="b"/>
        <c:title>
          <c:tx>
            <c:rich>
              <a:bodyPr/>
              <a:lstStyle/>
              <a:p>
                <a:pPr>
                  <a:defRPr/>
                </a:pPr>
                <a:r>
                  <a:rPr lang="en-US"/>
                  <a:t>Programme</a:t>
                </a:r>
              </a:p>
            </c:rich>
          </c:tx>
          <c:overlay val="0"/>
        </c:title>
        <c:numFmt formatCode="General" sourceLinked="0"/>
        <c:majorTickMark val="none"/>
        <c:minorTickMark val="none"/>
        <c:tickLblPos val="nextTo"/>
        <c:txPr>
          <a:bodyPr/>
          <a:lstStyle/>
          <a:p>
            <a:pPr>
              <a:defRPr sz="900"/>
            </a:pPr>
            <a:endParaRPr lang="en-US"/>
          </a:p>
        </c:txPr>
        <c:crossAx val="613573584"/>
        <c:crosses val="autoZero"/>
        <c:auto val="1"/>
        <c:lblAlgn val="ctr"/>
        <c:lblOffset val="100"/>
        <c:noMultiLvlLbl val="0"/>
      </c:catAx>
      <c:valAx>
        <c:axId val="613573584"/>
        <c:scaling>
          <c:orientation val="minMax"/>
          <c:max val="0.4"/>
        </c:scaling>
        <c:delete val="0"/>
        <c:axPos val="l"/>
        <c:majorGridlines/>
        <c:title>
          <c:tx>
            <c:rich>
              <a:bodyPr/>
              <a:lstStyle/>
              <a:p>
                <a:pPr>
                  <a:defRPr/>
                </a:pPr>
                <a:r>
                  <a:rPr lang="en-US"/>
                  <a:t>Percentage</a:t>
                </a:r>
              </a:p>
            </c:rich>
          </c:tx>
          <c:overlay val="0"/>
        </c:title>
        <c:numFmt formatCode="0%" sourceLinked="1"/>
        <c:majorTickMark val="out"/>
        <c:minorTickMark val="none"/>
        <c:tickLblPos val="nextTo"/>
        <c:crossAx val="613573024"/>
        <c:crosses val="autoZero"/>
        <c:crossBetween val="between"/>
      </c:valAx>
    </c:plotArea>
    <c:plotVisOnly val="1"/>
    <c:dispBlanksAs val="gap"/>
    <c:showDLblsOverMax val="0"/>
  </c:chart>
  <c:txPr>
    <a:bodyPr/>
    <a:lstStyle/>
    <a:p>
      <a:pPr>
        <a:defRPr>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Unemployment Rate in Hong Kong</a:t>
            </a:r>
          </a:p>
        </c:rich>
      </c:tx>
      <c:overlay val="0"/>
    </c:title>
    <c:autoTitleDeleted val="0"/>
    <c:plotArea>
      <c:layout/>
      <c:lineChart>
        <c:grouping val="standard"/>
        <c:varyColors val="0"/>
        <c:ser>
          <c:idx val="0"/>
          <c:order val="0"/>
          <c:cat>
            <c:numRef>
              <c:f>'Compressing the Verticle Axis'!$A$1:$A$5</c:f>
              <c:numCache>
                <c:formatCode>General</c:formatCode>
                <c:ptCount val="5"/>
                <c:pt idx="0">
                  <c:v>2008</c:v>
                </c:pt>
                <c:pt idx="1">
                  <c:v>2009</c:v>
                </c:pt>
                <c:pt idx="2">
                  <c:v>2010</c:v>
                </c:pt>
                <c:pt idx="3">
                  <c:v>2011</c:v>
                </c:pt>
                <c:pt idx="4">
                  <c:v>2012</c:v>
                </c:pt>
              </c:numCache>
            </c:numRef>
          </c:cat>
          <c:val>
            <c:numRef>
              <c:f>'Compressing the Verticle Axis'!$B$1:$B$5</c:f>
              <c:numCache>
                <c:formatCode>0.0%</c:formatCode>
                <c:ptCount val="5"/>
                <c:pt idx="0">
                  <c:v>3.5000000000000003E-2</c:v>
                </c:pt>
                <c:pt idx="1">
                  <c:v>5.2999999999999999E-2</c:v>
                </c:pt>
                <c:pt idx="2">
                  <c:v>4.2999999999999997E-2</c:v>
                </c:pt>
                <c:pt idx="3">
                  <c:v>3.4000000000000002E-2</c:v>
                </c:pt>
                <c:pt idx="4">
                  <c:v>3.3000000000000002E-2</c:v>
                </c:pt>
              </c:numCache>
            </c:numRef>
          </c:val>
          <c:smooth val="0"/>
        </c:ser>
        <c:dLbls>
          <c:showLegendKey val="0"/>
          <c:showVal val="0"/>
          <c:showCatName val="0"/>
          <c:showSerName val="0"/>
          <c:showPercent val="0"/>
          <c:showBubbleSize val="0"/>
        </c:dLbls>
        <c:hiLowLines/>
        <c:marker val="1"/>
        <c:smooth val="0"/>
        <c:axId val="613575824"/>
        <c:axId val="613576384"/>
      </c:lineChart>
      <c:catAx>
        <c:axId val="613575824"/>
        <c:scaling>
          <c:orientation val="minMax"/>
        </c:scaling>
        <c:delete val="0"/>
        <c:axPos val="b"/>
        <c:title>
          <c:tx>
            <c:rich>
              <a:bodyPr/>
              <a:lstStyle/>
              <a:p>
                <a:pPr>
                  <a:defRPr/>
                </a:pPr>
                <a:r>
                  <a:rPr lang="en-US"/>
                  <a:t>Year</a:t>
                </a:r>
              </a:p>
            </c:rich>
          </c:tx>
          <c:overlay val="0"/>
        </c:title>
        <c:numFmt formatCode="General" sourceLinked="1"/>
        <c:majorTickMark val="in"/>
        <c:minorTickMark val="none"/>
        <c:tickLblPos val="nextTo"/>
        <c:crossAx val="613576384"/>
        <c:crosses val="autoZero"/>
        <c:auto val="1"/>
        <c:lblAlgn val="ctr"/>
        <c:lblOffset val="100"/>
        <c:noMultiLvlLbl val="0"/>
      </c:catAx>
      <c:valAx>
        <c:axId val="613576384"/>
        <c:scaling>
          <c:orientation val="minMax"/>
          <c:max val="6.0000000000000012E-2"/>
        </c:scaling>
        <c:delete val="0"/>
        <c:axPos val="l"/>
        <c:majorGridlines/>
        <c:title>
          <c:tx>
            <c:rich>
              <a:bodyPr/>
              <a:lstStyle/>
              <a:p>
                <a:pPr>
                  <a:defRPr/>
                </a:pPr>
                <a:r>
                  <a:rPr lang="en-US"/>
                  <a:t>Unemployment Rate</a:t>
                </a:r>
              </a:p>
            </c:rich>
          </c:tx>
          <c:overlay val="0"/>
        </c:title>
        <c:numFmt formatCode="0.0%" sourceLinked="1"/>
        <c:majorTickMark val="out"/>
        <c:minorTickMark val="none"/>
        <c:tickLblPos val="nextTo"/>
        <c:crossAx val="613575824"/>
        <c:crosses val="autoZero"/>
        <c:crossBetween val="between"/>
      </c:valAx>
    </c:plotArea>
    <c:plotVisOnly val="1"/>
    <c:dispBlanksAs val="gap"/>
    <c:showDLblsOverMax val="0"/>
  </c:chart>
  <c:txPr>
    <a:bodyPr/>
    <a:lstStyle/>
    <a:p>
      <a:pPr>
        <a:defRPr>
          <a:latin typeface="Calibri" panose="020F0502020204030204" pitchFamily="34" charset="0"/>
          <a:cs typeface="Calibri" panose="020F050202020403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Unemployment Rate in Hong Kong</a:t>
            </a:r>
          </a:p>
        </c:rich>
      </c:tx>
      <c:overlay val="0"/>
    </c:title>
    <c:autoTitleDeleted val="0"/>
    <c:plotArea>
      <c:layout/>
      <c:lineChart>
        <c:grouping val="standard"/>
        <c:varyColors val="0"/>
        <c:ser>
          <c:idx val="0"/>
          <c:order val="0"/>
          <c:cat>
            <c:numRef>
              <c:f>'Compressing the Verticle Axis'!$A$1:$A$5</c:f>
              <c:numCache>
                <c:formatCode>General</c:formatCode>
                <c:ptCount val="5"/>
                <c:pt idx="0">
                  <c:v>2008</c:v>
                </c:pt>
                <c:pt idx="1">
                  <c:v>2009</c:v>
                </c:pt>
                <c:pt idx="2">
                  <c:v>2010</c:v>
                </c:pt>
                <c:pt idx="3">
                  <c:v>2011</c:v>
                </c:pt>
                <c:pt idx="4">
                  <c:v>2012</c:v>
                </c:pt>
              </c:numCache>
            </c:numRef>
          </c:cat>
          <c:val>
            <c:numRef>
              <c:f>'Compressing the Verticle Axis'!$B$1:$B$5</c:f>
              <c:numCache>
                <c:formatCode>0.0%</c:formatCode>
                <c:ptCount val="5"/>
                <c:pt idx="0">
                  <c:v>3.5000000000000003E-2</c:v>
                </c:pt>
                <c:pt idx="1">
                  <c:v>5.2999999999999999E-2</c:v>
                </c:pt>
                <c:pt idx="2">
                  <c:v>4.2999999999999997E-2</c:v>
                </c:pt>
                <c:pt idx="3">
                  <c:v>3.4000000000000002E-2</c:v>
                </c:pt>
                <c:pt idx="4">
                  <c:v>3.3000000000000002E-2</c:v>
                </c:pt>
              </c:numCache>
            </c:numRef>
          </c:val>
          <c:smooth val="0"/>
        </c:ser>
        <c:dLbls>
          <c:showLegendKey val="0"/>
          <c:showVal val="0"/>
          <c:showCatName val="0"/>
          <c:showSerName val="0"/>
          <c:showPercent val="0"/>
          <c:showBubbleSize val="0"/>
        </c:dLbls>
        <c:hiLowLines/>
        <c:marker val="1"/>
        <c:smooth val="0"/>
        <c:axId val="613578624"/>
        <c:axId val="613579184"/>
      </c:lineChart>
      <c:catAx>
        <c:axId val="613578624"/>
        <c:scaling>
          <c:orientation val="minMax"/>
        </c:scaling>
        <c:delete val="0"/>
        <c:axPos val="b"/>
        <c:title>
          <c:tx>
            <c:rich>
              <a:bodyPr/>
              <a:lstStyle/>
              <a:p>
                <a:pPr>
                  <a:defRPr/>
                </a:pPr>
                <a:r>
                  <a:rPr lang="en-US"/>
                  <a:t>Year</a:t>
                </a:r>
              </a:p>
            </c:rich>
          </c:tx>
          <c:overlay val="0"/>
        </c:title>
        <c:numFmt formatCode="General" sourceLinked="1"/>
        <c:majorTickMark val="in"/>
        <c:minorTickMark val="none"/>
        <c:tickLblPos val="nextTo"/>
        <c:crossAx val="613579184"/>
        <c:crosses val="autoZero"/>
        <c:auto val="1"/>
        <c:lblAlgn val="ctr"/>
        <c:lblOffset val="100"/>
        <c:noMultiLvlLbl val="0"/>
      </c:catAx>
      <c:valAx>
        <c:axId val="613579184"/>
        <c:scaling>
          <c:orientation val="minMax"/>
          <c:max val="0.2"/>
        </c:scaling>
        <c:delete val="0"/>
        <c:axPos val="l"/>
        <c:majorGridlines/>
        <c:title>
          <c:tx>
            <c:rich>
              <a:bodyPr/>
              <a:lstStyle/>
              <a:p>
                <a:pPr>
                  <a:defRPr/>
                </a:pPr>
                <a:r>
                  <a:rPr lang="en-US"/>
                  <a:t>Unemployment Rate</a:t>
                </a:r>
              </a:p>
            </c:rich>
          </c:tx>
          <c:overlay val="0"/>
        </c:title>
        <c:numFmt formatCode="0.0%" sourceLinked="1"/>
        <c:majorTickMark val="out"/>
        <c:minorTickMark val="none"/>
        <c:tickLblPos val="nextTo"/>
        <c:crossAx val="613578624"/>
        <c:crosses val="autoZero"/>
        <c:crossBetween val="between"/>
      </c:valAx>
    </c:plotArea>
    <c:plotVisOnly val="1"/>
    <c:dispBlanksAs val="gap"/>
    <c:showDLblsOverMax val="0"/>
  </c:chart>
  <c:txPr>
    <a:bodyPr/>
    <a:lstStyle/>
    <a:p>
      <a:pPr>
        <a:defRPr>
          <a:latin typeface="Calibri" panose="020F0502020204030204" pitchFamily="34" charset="0"/>
          <a:cs typeface="Calibri" panose="020F0502020204030204" pitchFamily="34" charset="0"/>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83238D-C061-42A8-845B-8B204BB96E23}" type="doc">
      <dgm:prSet loTypeId="urn:microsoft.com/office/officeart/2005/8/layout/orgChart1" loCatId="hierarchy" qsTypeId="urn:microsoft.com/office/officeart/2005/8/quickstyle/simple1" qsCatId="simple" csTypeId="urn:microsoft.com/office/officeart/2005/8/colors/accent1_2" csCatId="accent1" phldr="1"/>
      <dgm:spPr/>
    </dgm:pt>
    <dgm:pt modelId="{27A1300D-AA5D-4167-AFBD-15AB23D7F75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Variables</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dgm:t>
    </dgm:pt>
    <dgm:pt modelId="{1A86C6B0-AF23-4657-8BE8-270B1FF30AB7}" type="parTrans" cxnId="{F16E83B1-DFA3-408E-8FFD-087D61284722}">
      <dgm:prSet/>
      <dgm:spPr/>
      <dgm:t>
        <a:bodyPr/>
        <a:lstStyle/>
        <a:p>
          <a:endParaRPr lang="en-US"/>
        </a:p>
      </dgm:t>
    </dgm:pt>
    <dgm:pt modelId="{D6478453-E813-4E60-B43F-969009421565}" type="sibTrans" cxnId="{F16E83B1-DFA3-408E-8FFD-087D61284722}">
      <dgm:prSet/>
      <dgm:spPr/>
      <dgm:t>
        <a:bodyPr/>
        <a:lstStyle/>
        <a:p>
          <a:endParaRPr lang="en-US"/>
        </a:p>
      </dgm:t>
    </dgm:pt>
    <dgm:pt modelId="{230BA3A7-7326-4330-B787-F11DC64B741A}">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Categorical Variables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bg2"/>
              </a:solidFill>
              <a:effectLst/>
              <a:latin typeface="Calibri" panose="020F0502020204030204" pitchFamily="34" charset="0"/>
              <a:cs typeface="Calibri" panose="020F0502020204030204" pitchFamily="34" charset="0"/>
            </a:rPr>
            <a:t>describes qualities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bg2"/>
              </a:solidFill>
              <a:effectLst/>
              <a:latin typeface="Calibri" panose="020F0502020204030204" pitchFamily="34" charset="0"/>
              <a:cs typeface="Calibri" panose="020F0502020204030204" pitchFamily="34" charset="0"/>
            </a:rPr>
            <a:t>of the objects of interest</a:t>
          </a:r>
          <a:endParaRPr kumimoji="0" lang="en-US" altLang="en-US" sz="900" b="1" i="0" u="none" strike="noStrike" cap="none" normalizeH="0" baseline="0" dirty="0" smtClean="0">
            <a:ln>
              <a:noFill/>
            </a:ln>
            <a:solidFill>
              <a:schemeClr val="bg2"/>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endParaRPr>
        </a:p>
      </dgm:t>
    </dgm:pt>
    <dgm:pt modelId="{ACB6F634-733E-4F2E-BA25-AFAA65098E40}" type="parTrans" cxnId="{E0477502-8CD9-43A1-A4A3-54FC6FCDCB81}">
      <dgm:prSet/>
      <dgm:spPr/>
      <dgm:t>
        <a:bodyPr/>
        <a:lstStyle/>
        <a:p>
          <a:endParaRPr lang="en-US" sz="2800">
            <a:latin typeface="Calibri" panose="020F0502020204030204" pitchFamily="34" charset="0"/>
            <a:cs typeface="Calibri" panose="020F0502020204030204" pitchFamily="34" charset="0"/>
          </a:endParaRPr>
        </a:p>
      </dgm:t>
    </dgm:pt>
    <dgm:pt modelId="{02D05C21-1E9E-4A4F-8F61-3819FB5B6EF2}" type="sibTrans" cxnId="{E0477502-8CD9-43A1-A4A3-54FC6FCDCB81}">
      <dgm:prSet/>
      <dgm:spPr/>
      <dgm:t>
        <a:bodyPr/>
        <a:lstStyle/>
        <a:p>
          <a:endParaRPr lang="en-US"/>
        </a:p>
      </dgm:t>
    </dgm:pt>
    <dgm:pt modelId="{F40CAE40-12A3-4376-933C-EF6E5678BF47}">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rgbClr val="474747"/>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Numerical Variables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bg2"/>
              </a:solidFill>
              <a:effectLst/>
              <a:latin typeface="Calibri" panose="020F0502020204030204" pitchFamily="34" charset="0"/>
              <a:cs typeface="Calibri" panose="020F0502020204030204" pitchFamily="34" charset="0"/>
            </a:rPr>
            <a:t>describes quantities </a:t>
          </a:r>
        </a:p>
        <a:p>
          <a:pPr marL="0" lvl="0" indent="0" algn="ctr" defTabSz="914400" rtl="0">
            <a:lnSpc>
              <a:spcPct val="100000"/>
            </a:lnSpc>
            <a:spcBef>
              <a:spcPct val="0"/>
            </a:spcBef>
            <a:spcAft>
              <a:spcPct val="0"/>
            </a:spcAft>
            <a:buNone/>
          </a:pPr>
          <a:r>
            <a:rPr kumimoji="0" lang="en-US" altLang="en-US" sz="1400" b="1" i="0" u="none" strike="noStrike" cap="none" normalizeH="0" baseline="0" dirty="0" smtClean="0">
              <a:ln>
                <a:noFill/>
              </a:ln>
              <a:solidFill>
                <a:schemeClr val="bg2"/>
              </a:solidFill>
              <a:effectLst/>
              <a:latin typeface="Calibri" panose="020F0502020204030204" pitchFamily="34" charset="0"/>
              <a:cs typeface="Calibri" panose="020F0502020204030204" pitchFamily="34" charset="0"/>
            </a:rPr>
            <a:t>of the objects of interest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rgbClr val="474747"/>
            </a:solidFill>
            <a:effectLst/>
            <a:latin typeface="Calibri" panose="020F0502020204030204" pitchFamily="34" charset="0"/>
            <a:cs typeface="Calibri" panose="020F0502020204030204" pitchFamily="34" charset="0"/>
          </a:endParaRPr>
        </a:p>
      </dgm:t>
    </dgm:pt>
    <dgm:pt modelId="{4FA040E7-2D64-4875-881A-791EA18B23C2}" type="parTrans" cxnId="{C942233E-BF00-4209-B32A-9D9EFEB86E4D}">
      <dgm:prSet/>
      <dgm:spPr/>
      <dgm:t>
        <a:bodyPr/>
        <a:lstStyle/>
        <a:p>
          <a:endParaRPr lang="en-US" sz="2800">
            <a:latin typeface="Calibri" panose="020F0502020204030204" pitchFamily="34" charset="0"/>
            <a:cs typeface="Calibri" panose="020F0502020204030204" pitchFamily="34" charset="0"/>
          </a:endParaRPr>
        </a:p>
      </dgm:t>
    </dgm:pt>
    <dgm:pt modelId="{CC1A2D3C-B2CA-4631-A992-4B403E0277FA}" type="sibTrans" cxnId="{C942233E-BF00-4209-B32A-9D9EFEB86E4D}">
      <dgm:prSet/>
      <dgm:spPr/>
      <dgm:t>
        <a:bodyPr/>
        <a:lstStyle/>
        <a:p>
          <a:endParaRPr lang="en-US"/>
        </a:p>
      </dgm:t>
    </dgm:pt>
    <dgm:pt modelId="{5E29AE00-1FBD-4CAC-8451-BB1027019E5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474747"/>
              </a:solidFill>
              <a:effectLst/>
              <a:latin typeface="Calibri" panose="020F0502020204030204" pitchFamily="34" charset="0"/>
              <a:cs typeface="Calibri" panose="020F0502020204030204" pitchFamily="34" charset="0"/>
            </a:rPr>
            <a:t>Discrete</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dgm:t>
    </dgm:pt>
    <dgm:pt modelId="{4FB62AC1-9542-4629-9A6A-ED59B92AC32A}" type="parTrans" cxnId="{088342F2-2362-43CC-B314-5F64C17B8029}">
      <dgm:prSet/>
      <dgm:spPr/>
      <dgm:t>
        <a:bodyPr/>
        <a:lstStyle/>
        <a:p>
          <a:endParaRPr lang="en-US" sz="2800">
            <a:latin typeface="Calibri" panose="020F0502020204030204" pitchFamily="34" charset="0"/>
            <a:cs typeface="Calibri" panose="020F0502020204030204" pitchFamily="34" charset="0"/>
          </a:endParaRPr>
        </a:p>
      </dgm:t>
    </dgm:pt>
    <dgm:pt modelId="{98312070-B7AB-4C68-AA8B-DC4409112C69}" type="sibTrans" cxnId="{088342F2-2362-43CC-B314-5F64C17B8029}">
      <dgm:prSet/>
      <dgm:spPr/>
      <dgm:t>
        <a:bodyPr/>
        <a:lstStyle/>
        <a:p>
          <a:endParaRPr lang="en-US"/>
        </a:p>
      </dgm:t>
    </dgm:pt>
    <dgm:pt modelId="{B1FEF9BA-1210-4C80-B176-81C651F4F9A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474747"/>
              </a:solidFill>
              <a:effectLst/>
              <a:latin typeface="Calibri" panose="020F0502020204030204" pitchFamily="34" charset="0"/>
              <a:cs typeface="Calibri" panose="020F0502020204030204" pitchFamily="34" charset="0"/>
            </a:rPr>
            <a:t>Continuous</a:t>
          </a:r>
          <a:endParaRPr kumimoji="0" lang="en-US" altLang="en-US" sz="20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endParaRPr>
        </a:p>
      </dgm:t>
    </dgm:pt>
    <dgm:pt modelId="{F5C32A0C-36E5-4A4A-8DC3-34310A5B81DD}" type="parTrans" cxnId="{CD470322-208F-4258-8EE7-8FA05F9E4899}">
      <dgm:prSet/>
      <dgm:spPr/>
      <dgm:t>
        <a:bodyPr/>
        <a:lstStyle/>
        <a:p>
          <a:endParaRPr lang="en-US" sz="2800">
            <a:latin typeface="Calibri" panose="020F0502020204030204" pitchFamily="34" charset="0"/>
            <a:cs typeface="Calibri" panose="020F0502020204030204" pitchFamily="34" charset="0"/>
          </a:endParaRPr>
        </a:p>
      </dgm:t>
    </dgm:pt>
    <dgm:pt modelId="{CBF2297A-03BC-4E8F-A6F0-431109150175}" type="sibTrans" cxnId="{CD470322-208F-4258-8EE7-8FA05F9E4899}">
      <dgm:prSet/>
      <dgm:spPr/>
      <dgm:t>
        <a:bodyPr/>
        <a:lstStyle/>
        <a:p>
          <a:endParaRPr lang="en-US"/>
        </a:p>
      </dgm:t>
    </dgm:pt>
    <dgm:pt modelId="{75CAAEDA-C04C-4B02-9C20-7AE4667E4DF5}" type="pres">
      <dgm:prSet presAssocID="{7783238D-C061-42A8-845B-8B204BB96E23}" presName="hierChild1" presStyleCnt="0">
        <dgm:presLayoutVars>
          <dgm:orgChart val="1"/>
          <dgm:chPref val="1"/>
          <dgm:dir/>
          <dgm:animOne val="branch"/>
          <dgm:animLvl val="lvl"/>
          <dgm:resizeHandles/>
        </dgm:presLayoutVars>
      </dgm:prSet>
      <dgm:spPr/>
    </dgm:pt>
    <dgm:pt modelId="{4FB863DC-E8EE-490E-9C91-48C4701156D9}" type="pres">
      <dgm:prSet presAssocID="{27A1300D-AA5D-4167-AFBD-15AB23D7F759}" presName="hierRoot1" presStyleCnt="0">
        <dgm:presLayoutVars>
          <dgm:hierBranch/>
        </dgm:presLayoutVars>
      </dgm:prSet>
      <dgm:spPr/>
    </dgm:pt>
    <dgm:pt modelId="{0AE818D7-BE70-4CE1-A0C5-E65E6D7E84F9}" type="pres">
      <dgm:prSet presAssocID="{27A1300D-AA5D-4167-AFBD-15AB23D7F759}" presName="rootComposite1" presStyleCnt="0"/>
      <dgm:spPr/>
    </dgm:pt>
    <dgm:pt modelId="{9382EB1D-0CBE-416C-8CEC-6416E002877F}" type="pres">
      <dgm:prSet presAssocID="{27A1300D-AA5D-4167-AFBD-15AB23D7F759}" presName="rootText1" presStyleLbl="node0" presStyleIdx="0" presStyleCnt="1" custScaleY="53370">
        <dgm:presLayoutVars>
          <dgm:chPref val="3"/>
        </dgm:presLayoutVars>
      </dgm:prSet>
      <dgm:spPr/>
      <dgm:t>
        <a:bodyPr/>
        <a:lstStyle/>
        <a:p>
          <a:endParaRPr lang="en-US"/>
        </a:p>
      </dgm:t>
    </dgm:pt>
    <dgm:pt modelId="{FF792AC6-CA88-49DA-9015-04952FF6F018}" type="pres">
      <dgm:prSet presAssocID="{27A1300D-AA5D-4167-AFBD-15AB23D7F759}" presName="rootConnector1" presStyleLbl="node1" presStyleIdx="0" presStyleCnt="0"/>
      <dgm:spPr/>
      <dgm:t>
        <a:bodyPr/>
        <a:lstStyle/>
        <a:p>
          <a:endParaRPr lang="en-US"/>
        </a:p>
      </dgm:t>
    </dgm:pt>
    <dgm:pt modelId="{95EA4303-BC95-4DE6-B292-C938D17480F1}" type="pres">
      <dgm:prSet presAssocID="{27A1300D-AA5D-4167-AFBD-15AB23D7F759}" presName="hierChild2" presStyleCnt="0"/>
      <dgm:spPr/>
    </dgm:pt>
    <dgm:pt modelId="{17B11C60-9259-4928-B117-D6817EE51EB5}" type="pres">
      <dgm:prSet presAssocID="{ACB6F634-733E-4F2E-BA25-AFAA65098E40}" presName="Name35" presStyleLbl="parChTrans1D2" presStyleIdx="0" presStyleCnt="2" custSzY="222179"/>
      <dgm:spPr/>
      <dgm:t>
        <a:bodyPr/>
        <a:lstStyle/>
        <a:p>
          <a:endParaRPr lang="en-US"/>
        </a:p>
      </dgm:t>
    </dgm:pt>
    <dgm:pt modelId="{9399F9A1-8F31-4850-B265-8951735E6D01}" type="pres">
      <dgm:prSet presAssocID="{230BA3A7-7326-4330-B787-F11DC64B741A}" presName="hierRoot2" presStyleCnt="0">
        <dgm:presLayoutVars>
          <dgm:hierBranch/>
        </dgm:presLayoutVars>
      </dgm:prSet>
      <dgm:spPr/>
    </dgm:pt>
    <dgm:pt modelId="{478211C9-FC87-42A1-95ED-641D0326ACD1}" type="pres">
      <dgm:prSet presAssocID="{230BA3A7-7326-4330-B787-F11DC64B741A}" presName="rootComposite" presStyleCnt="0"/>
      <dgm:spPr/>
    </dgm:pt>
    <dgm:pt modelId="{FB4FAD07-5954-40D2-8208-B85C5EE51C55}" type="pres">
      <dgm:prSet presAssocID="{230BA3A7-7326-4330-B787-F11DC64B741A}" presName="rootText" presStyleLbl="node2" presStyleIdx="0" presStyleCnt="2" custScaleY="65998">
        <dgm:presLayoutVars>
          <dgm:chPref val="3"/>
        </dgm:presLayoutVars>
      </dgm:prSet>
      <dgm:spPr/>
      <dgm:t>
        <a:bodyPr/>
        <a:lstStyle/>
        <a:p>
          <a:endParaRPr lang="en-US"/>
        </a:p>
      </dgm:t>
    </dgm:pt>
    <dgm:pt modelId="{A5C4B6FE-3775-49C2-83FE-86C8CF1DB3C6}" type="pres">
      <dgm:prSet presAssocID="{230BA3A7-7326-4330-B787-F11DC64B741A}" presName="rootConnector" presStyleLbl="node2" presStyleIdx="0" presStyleCnt="2"/>
      <dgm:spPr/>
      <dgm:t>
        <a:bodyPr/>
        <a:lstStyle/>
        <a:p>
          <a:endParaRPr lang="en-US"/>
        </a:p>
      </dgm:t>
    </dgm:pt>
    <dgm:pt modelId="{DE72E30A-AA33-4C39-B5EC-2B6EBF8D7441}" type="pres">
      <dgm:prSet presAssocID="{230BA3A7-7326-4330-B787-F11DC64B741A}" presName="hierChild4" presStyleCnt="0"/>
      <dgm:spPr/>
    </dgm:pt>
    <dgm:pt modelId="{2B8917F1-5402-42D9-A131-3AC4D95FE41E}" type="pres">
      <dgm:prSet presAssocID="{230BA3A7-7326-4330-B787-F11DC64B741A}" presName="hierChild5" presStyleCnt="0"/>
      <dgm:spPr/>
    </dgm:pt>
    <dgm:pt modelId="{8E1F1849-077A-4B32-90FA-BB8C17DA37FB}" type="pres">
      <dgm:prSet presAssocID="{4FA040E7-2D64-4875-881A-791EA18B23C2}" presName="Name35" presStyleLbl="parChTrans1D2" presStyleIdx="1" presStyleCnt="2" custSzY="222179"/>
      <dgm:spPr/>
      <dgm:t>
        <a:bodyPr/>
        <a:lstStyle/>
        <a:p>
          <a:endParaRPr lang="en-US"/>
        </a:p>
      </dgm:t>
    </dgm:pt>
    <dgm:pt modelId="{0BF307FF-A34C-4718-91D4-2D696F2B5E01}" type="pres">
      <dgm:prSet presAssocID="{F40CAE40-12A3-4376-933C-EF6E5678BF47}" presName="hierRoot2" presStyleCnt="0">
        <dgm:presLayoutVars>
          <dgm:hierBranch/>
        </dgm:presLayoutVars>
      </dgm:prSet>
      <dgm:spPr/>
    </dgm:pt>
    <dgm:pt modelId="{AEDF3035-FB30-4508-8290-7363203BD2B4}" type="pres">
      <dgm:prSet presAssocID="{F40CAE40-12A3-4376-933C-EF6E5678BF47}" presName="rootComposite" presStyleCnt="0"/>
      <dgm:spPr/>
    </dgm:pt>
    <dgm:pt modelId="{8E064E5A-EC80-483E-9AB9-B0B2101BCC8E}" type="pres">
      <dgm:prSet presAssocID="{F40CAE40-12A3-4376-933C-EF6E5678BF47}" presName="rootText" presStyleLbl="node2" presStyleIdx="1" presStyleCnt="2" custScaleY="65998">
        <dgm:presLayoutVars>
          <dgm:chPref val="3"/>
        </dgm:presLayoutVars>
      </dgm:prSet>
      <dgm:spPr/>
      <dgm:t>
        <a:bodyPr/>
        <a:lstStyle/>
        <a:p>
          <a:endParaRPr lang="en-US"/>
        </a:p>
      </dgm:t>
    </dgm:pt>
    <dgm:pt modelId="{90501D52-2250-4894-9C9E-6B485E6CCD80}" type="pres">
      <dgm:prSet presAssocID="{F40CAE40-12A3-4376-933C-EF6E5678BF47}" presName="rootConnector" presStyleLbl="node2" presStyleIdx="1" presStyleCnt="2"/>
      <dgm:spPr/>
      <dgm:t>
        <a:bodyPr/>
        <a:lstStyle/>
        <a:p>
          <a:endParaRPr lang="en-US"/>
        </a:p>
      </dgm:t>
    </dgm:pt>
    <dgm:pt modelId="{63DDB39A-F43A-44C2-A345-69F8E3B09815}" type="pres">
      <dgm:prSet presAssocID="{F40CAE40-12A3-4376-933C-EF6E5678BF47}" presName="hierChild4" presStyleCnt="0"/>
      <dgm:spPr/>
    </dgm:pt>
    <dgm:pt modelId="{1B71CA6F-5BF3-4E0A-894C-24A5BEE908FC}" type="pres">
      <dgm:prSet presAssocID="{4FB62AC1-9542-4629-9A6A-ED59B92AC32A}" presName="Name35" presStyleLbl="parChTrans1D3" presStyleIdx="0" presStyleCnt="2" custSzY="222179"/>
      <dgm:spPr/>
      <dgm:t>
        <a:bodyPr/>
        <a:lstStyle/>
        <a:p>
          <a:endParaRPr lang="en-US"/>
        </a:p>
      </dgm:t>
    </dgm:pt>
    <dgm:pt modelId="{75F8C8B8-F3E7-4EF5-8142-612F580F1CB0}" type="pres">
      <dgm:prSet presAssocID="{5E29AE00-1FBD-4CAC-8451-BB1027019E56}" presName="hierRoot2" presStyleCnt="0">
        <dgm:presLayoutVars>
          <dgm:hierBranch val="r"/>
        </dgm:presLayoutVars>
      </dgm:prSet>
      <dgm:spPr/>
    </dgm:pt>
    <dgm:pt modelId="{211C99FB-B1D3-40D8-9EB3-F04E93287E4A}" type="pres">
      <dgm:prSet presAssocID="{5E29AE00-1FBD-4CAC-8451-BB1027019E56}" presName="rootComposite" presStyleCnt="0"/>
      <dgm:spPr/>
    </dgm:pt>
    <dgm:pt modelId="{5DD016C2-7BCD-412A-B410-14B511444A13}" type="pres">
      <dgm:prSet presAssocID="{5E29AE00-1FBD-4CAC-8451-BB1027019E56}" presName="rootText" presStyleLbl="node3" presStyleIdx="0" presStyleCnt="2" custScaleY="53370">
        <dgm:presLayoutVars>
          <dgm:chPref val="3"/>
        </dgm:presLayoutVars>
      </dgm:prSet>
      <dgm:spPr/>
      <dgm:t>
        <a:bodyPr/>
        <a:lstStyle/>
        <a:p>
          <a:endParaRPr lang="en-US"/>
        </a:p>
      </dgm:t>
    </dgm:pt>
    <dgm:pt modelId="{5C0D7F6D-C50D-48B4-A6F0-106A5195A06B}" type="pres">
      <dgm:prSet presAssocID="{5E29AE00-1FBD-4CAC-8451-BB1027019E56}" presName="rootConnector" presStyleLbl="node3" presStyleIdx="0" presStyleCnt="2"/>
      <dgm:spPr/>
      <dgm:t>
        <a:bodyPr/>
        <a:lstStyle/>
        <a:p>
          <a:endParaRPr lang="en-US"/>
        </a:p>
      </dgm:t>
    </dgm:pt>
    <dgm:pt modelId="{8C321AFC-4DE7-44E9-A160-382F9B64F152}" type="pres">
      <dgm:prSet presAssocID="{5E29AE00-1FBD-4CAC-8451-BB1027019E56}" presName="hierChild4" presStyleCnt="0"/>
      <dgm:spPr/>
    </dgm:pt>
    <dgm:pt modelId="{C8859840-DBB8-4BC8-ACB6-7B03C2F57C73}" type="pres">
      <dgm:prSet presAssocID="{5E29AE00-1FBD-4CAC-8451-BB1027019E56}" presName="hierChild5" presStyleCnt="0"/>
      <dgm:spPr/>
    </dgm:pt>
    <dgm:pt modelId="{F6D1E821-1B99-4AD3-80E7-E4B94BB07DAE}" type="pres">
      <dgm:prSet presAssocID="{F5C32A0C-36E5-4A4A-8DC3-34310A5B81DD}" presName="Name35" presStyleLbl="parChTrans1D3" presStyleIdx="1" presStyleCnt="2" custSzY="222179"/>
      <dgm:spPr/>
      <dgm:t>
        <a:bodyPr/>
        <a:lstStyle/>
        <a:p>
          <a:endParaRPr lang="en-US"/>
        </a:p>
      </dgm:t>
    </dgm:pt>
    <dgm:pt modelId="{20266372-078B-445D-AAAC-5AD3D90A6E7A}" type="pres">
      <dgm:prSet presAssocID="{B1FEF9BA-1210-4C80-B176-81C651F4F9A6}" presName="hierRoot2" presStyleCnt="0">
        <dgm:presLayoutVars>
          <dgm:hierBranch val="r"/>
        </dgm:presLayoutVars>
      </dgm:prSet>
      <dgm:spPr/>
    </dgm:pt>
    <dgm:pt modelId="{4D42D69D-B0EF-4D7F-988D-026274DB4BAB}" type="pres">
      <dgm:prSet presAssocID="{B1FEF9BA-1210-4C80-B176-81C651F4F9A6}" presName="rootComposite" presStyleCnt="0"/>
      <dgm:spPr/>
    </dgm:pt>
    <dgm:pt modelId="{BA4A1D4C-1194-4313-8A97-EA523DAD8168}" type="pres">
      <dgm:prSet presAssocID="{B1FEF9BA-1210-4C80-B176-81C651F4F9A6}" presName="rootText" presStyleLbl="node3" presStyleIdx="1" presStyleCnt="2" custScaleY="53370">
        <dgm:presLayoutVars>
          <dgm:chPref val="3"/>
        </dgm:presLayoutVars>
      </dgm:prSet>
      <dgm:spPr/>
      <dgm:t>
        <a:bodyPr/>
        <a:lstStyle/>
        <a:p>
          <a:endParaRPr lang="en-US"/>
        </a:p>
      </dgm:t>
    </dgm:pt>
    <dgm:pt modelId="{FE8658D2-03E5-4D50-821A-A56DEB0AE997}" type="pres">
      <dgm:prSet presAssocID="{B1FEF9BA-1210-4C80-B176-81C651F4F9A6}" presName="rootConnector" presStyleLbl="node3" presStyleIdx="1" presStyleCnt="2"/>
      <dgm:spPr/>
      <dgm:t>
        <a:bodyPr/>
        <a:lstStyle/>
        <a:p>
          <a:endParaRPr lang="en-US"/>
        </a:p>
      </dgm:t>
    </dgm:pt>
    <dgm:pt modelId="{343CF929-E286-46B6-9F3D-2F89136AF0CF}" type="pres">
      <dgm:prSet presAssocID="{B1FEF9BA-1210-4C80-B176-81C651F4F9A6}" presName="hierChild4" presStyleCnt="0"/>
      <dgm:spPr/>
    </dgm:pt>
    <dgm:pt modelId="{E4285A49-75CF-4E9A-ACDA-B4CAC0B1E767}" type="pres">
      <dgm:prSet presAssocID="{B1FEF9BA-1210-4C80-B176-81C651F4F9A6}" presName="hierChild5" presStyleCnt="0"/>
      <dgm:spPr/>
    </dgm:pt>
    <dgm:pt modelId="{D05475DA-6D2C-448F-A518-64E9F110730B}" type="pres">
      <dgm:prSet presAssocID="{F40CAE40-12A3-4376-933C-EF6E5678BF47}" presName="hierChild5" presStyleCnt="0"/>
      <dgm:spPr/>
    </dgm:pt>
    <dgm:pt modelId="{AC73BC2A-E4C6-489A-AAF7-E249981C1641}" type="pres">
      <dgm:prSet presAssocID="{27A1300D-AA5D-4167-AFBD-15AB23D7F759}" presName="hierChild3" presStyleCnt="0"/>
      <dgm:spPr/>
    </dgm:pt>
  </dgm:ptLst>
  <dgm:cxnLst>
    <dgm:cxn modelId="{C942233E-BF00-4209-B32A-9D9EFEB86E4D}" srcId="{27A1300D-AA5D-4167-AFBD-15AB23D7F759}" destId="{F40CAE40-12A3-4376-933C-EF6E5678BF47}" srcOrd="1" destOrd="0" parTransId="{4FA040E7-2D64-4875-881A-791EA18B23C2}" sibTransId="{CC1A2D3C-B2CA-4631-A992-4B403E0277FA}"/>
    <dgm:cxn modelId="{331D4DFC-1BD5-49D6-A39A-8B12B00FC8E9}" type="presOf" srcId="{230BA3A7-7326-4330-B787-F11DC64B741A}" destId="{FB4FAD07-5954-40D2-8208-B85C5EE51C55}" srcOrd="0" destOrd="0" presId="urn:microsoft.com/office/officeart/2005/8/layout/orgChart1"/>
    <dgm:cxn modelId="{CB2F4908-1E86-4B45-9995-F562920A4CB0}" type="presOf" srcId="{27A1300D-AA5D-4167-AFBD-15AB23D7F759}" destId="{9382EB1D-0CBE-416C-8CEC-6416E002877F}" srcOrd="0" destOrd="0" presId="urn:microsoft.com/office/officeart/2005/8/layout/orgChart1"/>
    <dgm:cxn modelId="{0E83ECA1-F2E4-4547-9457-DBB85E7EA000}" type="presOf" srcId="{230BA3A7-7326-4330-B787-F11DC64B741A}" destId="{A5C4B6FE-3775-49C2-83FE-86C8CF1DB3C6}" srcOrd="1" destOrd="0" presId="urn:microsoft.com/office/officeart/2005/8/layout/orgChart1"/>
    <dgm:cxn modelId="{BB3CF994-2FFB-482F-A01D-C01661E90BD0}" type="presOf" srcId="{B1FEF9BA-1210-4C80-B176-81C651F4F9A6}" destId="{FE8658D2-03E5-4D50-821A-A56DEB0AE997}" srcOrd="1" destOrd="0" presId="urn:microsoft.com/office/officeart/2005/8/layout/orgChart1"/>
    <dgm:cxn modelId="{6CBB552E-93D5-4985-B0C4-2E901B50DDAF}" type="presOf" srcId="{F5C32A0C-36E5-4A4A-8DC3-34310A5B81DD}" destId="{F6D1E821-1B99-4AD3-80E7-E4B94BB07DAE}" srcOrd="0" destOrd="0" presId="urn:microsoft.com/office/officeart/2005/8/layout/orgChart1"/>
    <dgm:cxn modelId="{0F5D3929-E64A-42D8-A403-C40E736F4847}" type="presOf" srcId="{F40CAE40-12A3-4376-933C-EF6E5678BF47}" destId="{8E064E5A-EC80-483E-9AB9-B0B2101BCC8E}" srcOrd="0" destOrd="0" presId="urn:microsoft.com/office/officeart/2005/8/layout/orgChart1"/>
    <dgm:cxn modelId="{63C6B3C0-7615-4E1A-AA0A-0C752205942E}" type="presOf" srcId="{7783238D-C061-42A8-845B-8B204BB96E23}" destId="{75CAAEDA-C04C-4B02-9C20-7AE4667E4DF5}" srcOrd="0" destOrd="0" presId="urn:microsoft.com/office/officeart/2005/8/layout/orgChart1"/>
    <dgm:cxn modelId="{F16E83B1-DFA3-408E-8FFD-087D61284722}" srcId="{7783238D-C061-42A8-845B-8B204BB96E23}" destId="{27A1300D-AA5D-4167-AFBD-15AB23D7F759}" srcOrd="0" destOrd="0" parTransId="{1A86C6B0-AF23-4657-8BE8-270B1FF30AB7}" sibTransId="{D6478453-E813-4E60-B43F-969009421565}"/>
    <dgm:cxn modelId="{BB4E6670-34B6-407D-9473-D360013305CC}" type="presOf" srcId="{27A1300D-AA5D-4167-AFBD-15AB23D7F759}" destId="{FF792AC6-CA88-49DA-9015-04952FF6F018}" srcOrd="1" destOrd="0" presId="urn:microsoft.com/office/officeart/2005/8/layout/orgChart1"/>
    <dgm:cxn modelId="{088342F2-2362-43CC-B314-5F64C17B8029}" srcId="{F40CAE40-12A3-4376-933C-EF6E5678BF47}" destId="{5E29AE00-1FBD-4CAC-8451-BB1027019E56}" srcOrd="0" destOrd="0" parTransId="{4FB62AC1-9542-4629-9A6A-ED59B92AC32A}" sibTransId="{98312070-B7AB-4C68-AA8B-DC4409112C69}"/>
    <dgm:cxn modelId="{71742F85-788B-4F0C-82DD-D2B681C245EB}" type="presOf" srcId="{5E29AE00-1FBD-4CAC-8451-BB1027019E56}" destId="{5C0D7F6D-C50D-48B4-A6F0-106A5195A06B}" srcOrd="1" destOrd="0" presId="urn:microsoft.com/office/officeart/2005/8/layout/orgChart1"/>
    <dgm:cxn modelId="{D1221CF8-488C-46B8-9619-A9D5A43A6F29}" type="presOf" srcId="{F40CAE40-12A3-4376-933C-EF6E5678BF47}" destId="{90501D52-2250-4894-9C9E-6B485E6CCD80}" srcOrd="1" destOrd="0" presId="urn:microsoft.com/office/officeart/2005/8/layout/orgChart1"/>
    <dgm:cxn modelId="{F1907B9C-B7D9-4C37-A3C2-6E029A402D14}" type="presOf" srcId="{ACB6F634-733E-4F2E-BA25-AFAA65098E40}" destId="{17B11C60-9259-4928-B117-D6817EE51EB5}" srcOrd="0" destOrd="0" presId="urn:microsoft.com/office/officeart/2005/8/layout/orgChart1"/>
    <dgm:cxn modelId="{CD470322-208F-4258-8EE7-8FA05F9E4899}" srcId="{F40CAE40-12A3-4376-933C-EF6E5678BF47}" destId="{B1FEF9BA-1210-4C80-B176-81C651F4F9A6}" srcOrd="1" destOrd="0" parTransId="{F5C32A0C-36E5-4A4A-8DC3-34310A5B81DD}" sibTransId="{CBF2297A-03BC-4E8F-A6F0-431109150175}"/>
    <dgm:cxn modelId="{7CCC64EA-61D8-4357-A774-11F855697CE1}" type="presOf" srcId="{4FB62AC1-9542-4629-9A6A-ED59B92AC32A}" destId="{1B71CA6F-5BF3-4E0A-894C-24A5BEE908FC}" srcOrd="0" destOrd="0" presId="urn:microsoft.com/office/officeart/2005/8/layout/orgChart1"/>
    <dgm:cxn modelId="{C101AD18-7BB8-44F2-8206-F8458A2B10D1}" type="presOf" srcId="{4FA040E7-2D64-4875-881A-791EA18B23C2}" destId="{8E1F1849-077A-4B32-90FA-BB8C17DA37FB}" srcOrd="0" destOrd="0" presId="urn:microsoft.com/office/officeart/2005/8/layout/orgChart1"/>
    <dgm:cxn modelId="{F695D645-6C45-4755-A171-182EB27B84CA}" type="presOf" srcId="{5E29AE00-1FBD-4CAC-8451-BB1027019E56}" destId="{5DD016C2-7BCD-412A-B410-14B511444A13}" srcOrd="0" destOrd="0" presId="urn:microsoft.com/office/officeart/2005/8/layout/orgChart1"/>
    <dgm:cxn modelId="{E0477502-8CD9-43A1-A4A3-54FC6FCDCB81}" srcId="{27A1300D-AA5D-4167-AFBD-15AB23D7F759}" destId="{230BA3A7-7326-4330-B787-F11DC64B741A}" srcOrd="0" destOrd="0" parTransId="{ACB6F634-733E-4F2E-BA25-AFAA65098E40}" sibTransId="{02D05C21-1E9E-4A4F-8F61-3819FB5B6EF2}"/>
    <dgm:cxn modelId="{994E2792-3600-48C7-94A8-2440F2250C95}" type="presOf" srcId="{B1FEF9BA-1210-4C80-B176-81C651F4F9A6}" destId="{BA4A1D4C-1194-4313-8A97-EA523DAD8168}" srcOrd="0" destOrd="0" presId="urn:microsoft.com/office/officeart/2005/8/layout/orgChart1"/>
    <dgm:cxn modelId="{942839BE-033B-4B6A-9C6A-566F54E4D794}" type="presParOf" srcId="{75CAAEDA-C04C-4B02-9C20-7AE4667E4DF5}" destId="{4FB863DC-E8EE-490E-9C91-48C4701156D9}" srcOrd="0" destOrd="0" presId="urn:microsoft.com/office/officeart/2005/8/layout/orgChart1"/>
    <dgm:cxn modelId="{5F55D9B4-14A6-4ABA-BE24-324E57C59F0B}" type="presParOf" srcId="{4FB863DC-E8EE-490E-9C91-48C4701156D9}" destId="{0AE818D7-BE70-4CE1-A0C5-E65E6D7E84F9}" srcOrd="0" destOrd="0" presId="urn:microsoft.com/office/officeart/2005/8/layout/orgChart1"/>
    <dgm:cxn modelId="{1DCC8A06-A5A4-4642-BFB6-E560B8201642}" type="presParOf" srcId="{0AE818D7-BE70-4CE1-A0C5-E65E6D7E84F9}" destId="{9382EB1D-0CBE-416C-8CEC-6416E002877F}" srcOrd="0" destOrd="0" presId="urn:microsoft.com/office/officeart/2005/8/layout/orgChart1"/>
    <dgm:cxn modelId="{A3760B67-7CA0-4C2B-BCE4-554186192CB6}" type="presParOf" srcId="{0AE818D7-BE70-4CE1-A0C5-E65E6D7E84F9}" destId="{FF792AC6-CA88-49DA-9015-04952FF6F018}" srcOrd="1" destOrd="0" presId="urn:microsoft.com/office/officeart/2005/8/layout/orgChart1"/>
    <dgm:cxn modelId="{66C39791-1A84-4D06-AB93-8CC45ED495D7}" type="presParOf" srcId="{4FB863DC-E8EE-490E-9C91-48C4701156D9}" destId="{95EA4303-BC95-4DE6-B292-C938D17480F1}" srcOrd="1" destOrd="0" presId="urn:microsoft.com/office/officeart/2005/8/layout/orgChart1"/>
    <dgm:cxn modelId="{A8FCE8EB-16E5-49FE-B552-5D19D89D33EA}" type="presParOf" srcId="{95EA4303-BC95-4DE6-B292-C938D17480F1}" destId="{17B11C60-9259-4928-B117-D6817EE51EB5}" srcOrd="0" destOrd="0" presId="urn:microsoft.com/office/officeart/2005/8/layout/orgChart1"/>
    <dgm:cxn modelId="{A3C38A05-C0EE-422B-B6BB-9DCA48820A37}" type="presParOf" srcId="{95EA4303-BC95-4DE6-B292-C938D17480F1}" destId="{9399F9A1-8F31-4850-B265-8951735E6D01}" srcOrd="1" destOrd="0" presId="urn:microsoft.com/office/officeart/2005/8/layout/orgChart1"/>
    <dgm:cxn modelId="{EB73D09B-33F7-44DE-A83E-5791E0BCD4D3}" type="presParOf" srcId="{9399F9A1-8F31-4850-B265-8951735E6D01}" destId="{478211C9-FC87-42A1-95ED-641D0326ACD1}" srcOrd="0" destOrd="0" presId="urn:microsoft.com/office/officeart/2005/8/layout/orgChart1"/>
    <dgm:cxn modelId="{40D89B31-9B4C-42E9-A0E7-F331E640EFEE}" type="presParOf" srcId="{478211C9-FC87-42A1-95ED-641D0326ACD1}" destId="{FB4FAD07-5954-40D2-8208-B85C5EE51C55}" srcOrd="0" destOrd="0" presId="urn:microsoft.com/office/officeart/2005/8/layout/orgChart1"/>
    <dgm:cxn modelId="{63C9FFC3-8A0A-41F8-A824-D6CB7CA8FF1D}" type="presParOf" srcId="{478211C9-FC87-42A1-95ED-641D0326ACD1}" destId="{A5C4B6FE-3775-49C2-83FE-86C8CF1DB3C6}" srcOrd="1" destOrd="0" presId="urn:microsoft.com/office/officeart/2005/8/layout/orgChart1"/>
    <dgm:cxn modelId="{F4DD7CBE-7DD2-4BF4-B751-74A7C527B589}" type="presParOf" srcId="{9399F9A1-8F31-4850-B265-8951735E6D01}" destId="{DE72E30A-AA33-4C39-B5EC-2B6EBF8D7441}" srcOrd="1" destOrd="0" presId="urn:microsoft.com/office/officeart/2005/8/layout/orgChart1"/>
    <dgm:cxn modelId="{8C63B5FE-D079-441C-93FF-6C68EE2F5B58}" type="presParOf" srcId="{9399F9A1-8F31-4850-B265-8951735E6D01}" destId="{2B8917F1-5402-42D9-A131-3AC4D95FE41E}" srcOrd="2" destOrd="0" presId="urn:microsoft.com/office/officeart/2005/8/layout/orgChart1"/>
    <dgm:cxn modelId="{04FF14D3-5F27-4C49-A1B6-7CAB87B59B06}" type="presParOf" srcId="{95EA4303-BC95-4DE6-B292-C938D17480F1}" destId="{8E1F1849-077A-4B32-90FA-BB8C17DA37FB}" srcOrd="2" destOrd="0" presId="urn:microsoft.com/office/officeart/2005/8/layout/orgChart1"/>
    <dgm:cxn modelId="{776A1EF7-6715-4281-B6BB-7225911486E2}" type="presParOf" srcId="{95EA4303-BC95-4DE6-B292-C938D17480F1}" destId="{0BF307FF-A34C-4718-91D4-2D696F2B5E01}" srcOrd="3" destOrd="0" presId="urn:microsoft.com/office/officeart/2005/8/layout/orgChart1"/>
    <dgm:cxn modelId="{26A3B468-72C9-4864-A385-098F0FDEC153}" type="presParOf" srcId="{0BF307FF-A34C-4718-91D4-2D696F2B5E01}" destId="{AEDF3035-FB30-4508-8290-7363203BD2B4}" srcOrd="0" destOrd="0" presId="urn:microsoft.com/office/officeart/2005/8/layout/orgChart1"/>
    <dgm:cxn modelId="{A91B9DE2-0F08-4D7C-804C-48E56137332A}" type="presParOf" srcId="{AEDF3035-FB30-4508-8290-7363203BD2B4}" destId="{8E064E5A-EC80-483E-9AB9-B0B2101BCC8E}" srcOrd="0" destOrd="0" presId="urn:microsoft.com/office/officeart/2005/8/layout/orgChart1"/>
    <dgm:cxn modelId="{9728B225-978C-49A1-95C5-55EC2DC40E60}" type="presParOf" srcId="{AEDF3035-FB30-4508-8290-7363203BD2B4}" destId="{90501D52-2250-4894-9C9E-6B485E6CCD80}" srcOrd="1" destOrd="0" presId="urn:microsoft.com/office/officeart/2005/8/layout/orgChart1"/>
    <dgm:cxn modelId="{B84F1D1F-E0C0-45E5-953A-4BFF2BB52F60}" type="presParOf" srcId="{0BF307FF-A34C-4718-91D4-2D696F2B5E01}" destId="{63DDB39A-F43A-44C2-A345-69F8E3B09815}" srcOrd="1" destOrd="0" presId="urn:microsoft.com/office/officeart/2005/8/layout/orgChart1"/>
    <dgm:cxn modelId="{5D269E01-C256-45C4-BE0A-8F8B694FB93D}" type="presParOf" srcId="{63DDB39A-F43A-44C2-A345-69F8E3B09815}" destId="{1B71CA6F-5BF3-4E0A-894C-24A5BEE908FC}" srcOrd="0" destOrd="0" presId="urn:microsoft.com/office/officeart/2005/8/layout/orgChart1"/>
    <dgm:cxn modelId="{1E2FDB40-28FD-4C45-91EE-D59476720E2D}" type="presParOf" srcId="{63DDB39A-F43A-44C2-A345-69F8E3B09815}" destId="{75F8C8B8-F3E7-4EF5-8142-612F580F1CB0}" srcOrd="1" destOrd="0" presId="urn:microsoft.com/office/officeart/2005/8/layout/orgChart1"/>
    <dgm:cxn modelId="{90BC681F-C36A-47F7-92BC-FFCC529BD525}" type="presParOf" srcId="{75F8C8B8-F3E7-4EF5-8142-612F580F1CB0}" destId="{211C99FB-B1D3-40D8-9EB3-F04E93287E4A}" srcOrd="0" destOrd="0" presId="urn:microsoft.com/office/officeart/2005/8/layout/orgChart1"/>
    <dgm:cxn modelId="{2CE151E8-EF55-4798-98EF-7AB9CAA03BD8}" type="presParOf" srcId="{211C99FB-B1D3-40D8-9EB3-F04E93287E4A}" destId="{5DD016C2-7BCD-412A-B410-14B511444A13}" srcOrd="0" destOrd="0" presId="urn:microsoft.com/office/officeart/2005/8/layout/orgChart1"/>
    <dgm:cxn modelId="{3DA64F4C-B9BE-4C08-8FB3-D583F6BCF4A7}" type="presParOf" srcId="{211C99FB-B1D3-40D8-9EB3-F04E93287E4A}" destId="{5C0D7F6D-C50D-48B4-A6F0-106A5195A06B}" srcOrd="1" destOrd="0" presId="urn:microsoft.com/office/officeart/2005/8/layout/orgChart1"/>
    <dgm:cxn modelId="{CABDA90B-A97E-45F6-B14F-280A42E35918}" type="presParOf" srcId="{75F8C8B8-F3E7-4EF5-8142-612F580F1CB0}" destId="{8C321AFC-4DE7-44E9-A160-382F9B64F152}" srcOrd="1" destOrd="0" presId="urn:microsoft.com/office/officeart/2005/8/layout/orgChart1"/>
    <dgm:cxn modelId="{1DF097EF-BBDB-4B3F-A7A8-D84E974A2225}" type="presParOf" srcId="{75F8C8B8-F3E7-4EF5-8142-612F580F1CB0}" destId="{C8859840-DBB8-4BC8-ACB6-7B03C2F57C73}" srcOrd="2" destOrd="0" presId="urn:microsoft.com/office/officeart/2005/8/layout/orgChart1"/>
    <dgm:cxn modelId="{C43DC70B-5DCD-4492-B056-B3F6F1D5D8BB}" type="presParOf" srcId="{63DDB39A-F43A-44C2-A345-69F8E3B09815}" destId="{F6D1E821-1B99-4AD3-80E7-E4B94BB07DAE}" srcOrd="2" destOrd="0" presId="urn:microsoft.com/office/officeart/2005/8/layout/orgChart1"/>
    <dgm:cxn modelId="{3E817E3F-FCCF-4A6A-9586-AB5EFB0185F6}" type="presParOf" srcId="{63DDB39A-F43A-44C2-A345-69F8E3B09815}" destId="{20266372-078B-445D-AAAC-5AD3D90A6E7A}" srcOrd="3" destOrd="0" presId="urn:microsoft.com/office/officeart/2005/8/layout/orgChart1"/>
    <dgm:cxn modelId="{1C3AB413-33BA-46F4-B991-56FD9B7F8AC4}" type="presParOf" srcId="{20266372-078B-445D-AAAC-5AD3D90A6E7A}" destId="{4D42D69D-B0EF-4D7F-988D-026274DB4BAB}" srcOrd="0" destOrd="0" presId="urn:microsoft.com/office/officeart/2005/8/layout/orgChart1"/>
    <dgm:cxn modelId="{ED59035E-4430-485C-88A1-2DBAF2D19397}" type="presParOf" srcId="{4D42D69D-B0EF-4D7F-988D-026274DB4BAB}" destId="{BA4A1D4C-1194-4313-8A97-EA523DAD8168}" srcOrd="0" destOrd="0" presId="urn:microsoft.com/office/officeart/2005/8/layout/orgChart1"/>
    <dgm:cxn modelId="{2B63B660-F7AF-4107-B788-9F94AF7776C9}" type="presParOf" srcId="{4D42D69D-B0EF-4D7F-988D-026274DB4BAB}" destId="{FE8658D2-03E5-4D50-821A-A56DEB0AE997}" srcOrd="1" destOrd="0" presId="urn:microsoft.com/office/officeart/2005/8/layout/orgChart1"/>
    <dgm:cxn modelId="{2347FA55-FB87-4514-8F4F-CB0D62FCEB82}" type="presParOf" srcId="{20266372-078B-445D-AAAC-5AD3D90A6E7A}" destId="{343CF929-E286-46B6-9F3D-2F89136AF0CF}" srcOrd="1" destOrd="0" presId="urn:microsoft.com/office/officeart/2005/8/layout/orgChart1"/>
    <dgm:cxn modelId="{2F8A2CE2-ADA2-4468-8312-B691A151F027}" type="presParOf" srcId="{20266372-078B-445D-AAAC-5AD3D90A6E7A}" destId="{E4285A49-75CF-4E9A-ACDA-B4CAC0B1E767}" srcOrd="2" destOrd="0" presId="urn:microsoft.com/office/officeart/2005/8/layout/orgChart1"/>
    <dgm:cxn modelId="{C45169CF-76A2-42D8-BD36-07AD4FBBDB50}" type="presParOf" srcId="{0BF307FF-A34C-4718-91D4-2D696F2B5E01}" destId="{D05475DA-6D2C-448F-A518-64E9F110730B}" srcOrd="2" destOrd="0" presId="urn:microsoft.com/office/officeart/2005/8/layout/orgChart1"/>
    <dgm:cxn modelId="{397FD88F-5DD7-4585-B5E3-124357C85F2E}" type="presParOf" srcId="{4FB863DC-E8EE-490E-9C91-48C4701156D9}" destId="{AC73BC2A-E4C6-489A-AAF7-E249981C164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4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2" y="2"/>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smtClean="0"/>
            </a:lvl1pPr>
          </a:lstStyle>
          <a:p>
            <a:pPr>
              <a:defRPr/>
            </a:pPr>
            <a:endParaRPr lang="en-US"/>
          </a:p>
        </p:txBody>
      </p:sp>
      <p:sp>
        <p:nvSpPr>
          <p:cNvPr id="8195" name="Rectangle 3"/>
          <p:cNvSpPr>
            <a:spLocks noGrp="1" noChangeArrowheads="1"/>
          </p:cNvSpPr>
          <p:nvPr>
            <p:ph type="dt" idx="1"/>
          </p:nvPr>
        </p:nvSpPr>
        <p:spPr bwMode="auto">
          <a:xfrm>
            <a:off x="4021138" y="2"/>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smtClean="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266825" y="365125"/>
            <a:ext cx="4610100" cy="3457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236538" y="3975102"/>
            <a:ext cx="6626225"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2" y="9721852"/>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smtClean="0"/>
            </a:lvl1pPr>
          </a:lstStyle>
          <a:p>
            <a:pPr>
              <a:defRPr/>
            </a:pPr>
            <a:endParaRPr lang="en-US"/>
          </a:p>
        </p:txBody>
      </p:sp>
      <p:sp>
        <p:nvSpPr>
          <p:cNvPr id="8199" name="Rectangle 7"/>
          <p:cNvSpPr>
            <a:spLocks noGrp="1" noChangeArrowheads="1"/>
          </p:cNvSpPr>
          <p:nvPr>
            <p:ph type="sldNum" sz="quarter" idx="5"/>
          </p:nvPr>
        </p:nvSpPr>
        <p:spPr bwMode="auto">
          <a:xfrm>
            <a:off x="3854450" y="9537702"/>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100" smtClean="0"/>
            </a:lvl1pPr>
          </a:lstStyle>
          <a:p>
            <a:pPr>
              <a:defRPr/>
            </a:pPr>
            <a:fld id="{20331F58-9BA4-44C1-87C3-F7FF9B2A26C5}" type="slidenum">
              <a:rPr lang="en-US"/>
              <a:pPr>
                <a:defRPr/>
              </a:pPr>
              <a:t>‹#›</a:t>
            </a:fld>
            <a:endParaRPr lang="en-US"/>
          </a:p>
        </p:txBody>
      </p:sp>
    </p:spTree>
    <p:extLst>
      <p:ext uri="{BB962C8B-B14F-4D97-AF65-F5344CB8AC3E}">
        <p14:creationId xmlns:p14="http://schemas.microsoft.com/office/powerpoint/2010/main" val="2672166628"/>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000" kern="1200">
        <a:solidFill>
          <a:schemeClr val="tx1"/>
        </a:solidFill>
        <a:latin typeface="Arial" charset="0"/>
        <a:ea typeface="+mn-ea"/>
        <a:cs typeface="+mn-cs"/>
      </a:defRPr>
    </a:lvl1pPr>
    <a:lvl2pPr marL="457200" algn="l" rtl="0" eaLnBrk="0" fontAlgn="base" hangingPunct="0">
      <a:spcBef>
        <a:spcPct val="0"/>
      </a:spcBef>
      <a:spcAft>
        <a:spcPct val="0"/>
      </a:spcAft>
      <a:defRPr sz="1000" kern="1200">
        <a:solidFill>
          <a:schemeClr val="tx1"/>
        </a:solidFill>
        <a:latin typeface="Arial" charset="0"/>
        <a:ea typeface="+mn-ea"/>
        <a:cs typeface="+mn-cs"/>
      </a:defRPr>
    </a:lvl2pPr>
    <a:lvl3pPr marL="914400" algn="l" rtl="0" eaLnBrk="0" fontAlgn="base" hangingPunct="0">
      <a:spcBef>
        <a:spcPct val="0"/>
      </a:spcBef>
      <a:spcAft>
        <a:spcPct val="0"/>
      </a:spcAft>
      <a:defRPr sz="1000" kern="1200">
        <a:solidFill>
          <a:schemeClr val="tx1"/>
        </a:solidFill>
        <a:latin typeface="Arial" charset="0"/>
        <a:ea typeface="+mn-ea"/>
        <a:cs typeface="+mn-cs"/>
      </a:defRPr>
    </a:lvl3pPr>
    <a:lvl4pPr marL="1371600" algn="l" rtl="0" eaLnBrk="0" fontAlgn="base" hangingPunct="0">
      <a:spcBef>
        <a:spcPct val="0"/>
      </a:spcBef>
      <a:spcAft>
        <a:spcPct val="0"/>
      </a:spcAft>
      <a:defRPr sz="1000" kern="1200">
        <a:solidFill>
          <a:schemeClr val="tx1"/>
        </a:solidFill>
        <a:latin typeface="Arial" charset="0"/>
        <a:ea typeface="+mn-ea"/>
        <a:cs typeface="+mn-cs"/>
      </a:defRPr>
    </a:lvl4pPr>
    <a:lvl5pPr marL="1828800" algn="l" rtl="0" eaLnBrk="0" fontAlgn="base" hangingPunct="0">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1CB856C-C68A-446C-812D-F88B921CBDAD}" type="slidenum">
              <a:rPr lang="en-US"/>
              <a:pPr eaLnBrk="1" hangingPunct="1"/>
              <a:t>1</a:t>
            </a:fld>
            <a:endParaRPr lang="en-US"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3684196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A0014C53-E49F-4A91-8940-C268627D2BBA}" type="slidenum">
              <a:rPr lang="en-US"/>
              <a:pPr eaLnBrk="1" hangingPunct="1"/>
              <a:t>2</a:t>
            </a:fld>
            <a:endParaRPr lang="en-US"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1145629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4</a:t>
            </a:fld>
            <a:endParaRPr lang="en-US"/>
          </a:p>
        </p:txBody>
      </p:sp>
    </p:spTree>
    <p:extLst>
      <p:ext uri="{BB962C8B-B14F-4D97-AF65-F5344CB8AC3E}">
        <p14:creationId xmlns:p14="http://schemas.microsoft.com/office/powerpoint/2010/main" val="2289008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996950" y="768350"/>
            <a:ext cx="5114925" cy="3836988"/>
          </a:xfrm>
          <a:ln/>
        </p:spPr>
      </p:sp>
      <p:sp>
        <p:nvSpPr>
          <p:cNvPr id="59395" name="Rectangle 3"/>
          <p:cNvSpPr>
            <a:spLocks noGrp="1" noChangeArrowheads="1"/>
          </p:cNvSpPr>
          <p:nvPr>
            <p:ph type="body" idx="1"/>
          </p:nvPr>
        </p:nvSpPr>
        <p:spPr>
          <a:xfrm>
            <a:off x="709429" y="4862810"/>
            <a:ext cx="5680444" cy="4605824"/>
          </a:xfrm>
          <a:noFill/>
        </p:spPr>
        <p:txBody>
          <a:bodyPr/>
          <a:lstStyle/>
          <a:p>
            <a:pPr eaLnBrk="1" hangingPunct="1"/>
            <a:endParaRPr lang="en-US" altLang="en-US" smtClean="0"/>
          </a:p>
        </p:txBody>
      </p:sp>
    </p:spTree>
    <p:extLst>
      <p:ext uri="{BB962C8B-B14F-4D97-AF65-F5344CB8AC3E}">
        <p14:creationId xmlns:p14="http://schemas.microsoft.com/office/powerpoint/2010/main" val="2176972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996950" y="768350"/>
            <a:ext cx="5114925" cy="3836988"/>
          </a:xfrm>
          <a:ln/>
        </p:spPr>
      </p:sp>
      <p:sp>
        <p:nvSpPr>
          <p:cNvPr id="61443" name="Rectangle 3"/>
          <p:cNvSpPr>
            <a:spLocks noGrp="1" noChangeArrowheads="1"/>
          </p:cNvSpPr>
          <p:nvPr>
            <p:ph type="body" idx="1"/>
          </p:nvPr>
        </p:nvSpPr>
        <p:spPr>
          <a:xfrm>
            <a:off x="709429" y="4862810"/>
            <a:ext cx="5680444" cy="4605824"/>
          </a:xfrm>
          <a:noFill/>
        </p:spPr>
        <p:txBody>
          <a:bodyPr/>
          <a:lstStyle/>
          <a:p>
            <a:pPr eaLnBrk="1" hangingPunct="1"/>
            <a:endParaRPr lang="en-US" altLang="en-US" dirty="0" smtClean="0"/>
          </a:p>
        </p:txBody>
      </p:sp>
    </p:spTree>
    <p:extLst>
      <p:ext uri="{BB962C8B-B14F-4D97-AF65-F5344CB8AC3E}">
        <p14:creationId xmlns:p14="http://schemas.microsoft.com/office/powerpoint/2010/main" val="2897556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altLang="en-US" sz="1000" dirty="0" smtClean="0">
                <a:latin typeface="Times New Roman" pitchFamily="18" charset="0"/>
              </a:rPr>
              <a:t>The cost of advertising on a television show depends on the show’s ratings.  The higher the ratings, the more the network can charge for advertising—which means NBC would have a clear bias if it conducted its own ratings.  Advertisers therefore would not trust ratings that NBC produced on its own</a:t>
            </a:r>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9</a:t>
            </a:fld>
            <a:endParaRPr lang="en-US"/>
          </a:p>
        </p:txBody>
      </p:sp>
    </p:spTree>
    <p:extLst>
      <p:ext uri="{BB962C8B-B14F-4D97-AF65-F5344CB8AC3E}">
        <p14:creationId xmlns:p14="http://schemas.microsoft.com/office/powerpoint/2010/main" val="3500684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000125" y="774700"/>
            <a:ext cx="5099050" cy="3824288"/>
          </a:xfrm>
          <a:ln/>
        </p:spPr>
      </p:sp>
      <p:sp>
        <p:nvSpPr>
          <p:cNvPr id="5734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55892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000125" y="774700"/>
            <a:ext cx="5099050" cy="3824288"/>
          </a:xfrm>
          <a:ln/>
        </p:spPr>
      </p:sp>
      <p:sp>
        <p:nvSpPr>
          <p:cNvPr id="604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006284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000125" y="774700"/>
            <a:ext cx="5099050" cy="3824288"/>
          </a:xfrm>
          <a:ln/>
        </p:spPr>
      </p:sp>
      <p:sp>
        <p:nvSpPr>
          <p:cNvPr id="563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536169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000125" y="774700"/>
            <a:ext cx="5099050" cy="3824288"/>
          </a:xfrm>
          <a:ln/>
        </p:spPr>
      </p:sp>
      <p:sp>
        <p:nvSpPr>
          <p:cNvPr id="655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71160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000125" y="774700"/>
            <a:ext cx="5099050" cy="3824288"/>
          </a:xfrm>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289975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000125" y="774700"/>
            <a:ext cx="5099050" cy="3824288"/>
          </a:xfrm>
          <a:ln/>
        </p:spPr>
      </p:sp>
      <p:sp>
        <p:nvSpPr>
          <p:cNvPr id="675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22274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51</a:t>
            </a:fld>
            <a:endParaRPr lang="en-US"/>
          </a:p>
        </p:txBody>
      </p:sp>
    </p:spTree>
    <p:extLst>
      <p:ext uri="{BB962C8B-B14F-4D97-AF65-F5344CB8AC3E}">
        <p14:creationId xmlns:p14="http://schemas.microsoft.com/office/powerpoint/2010/main" val="674571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HP to Lay Off 9000 in Enterprise</a:t>
            </a:r>
            <a:r>
              <a:rPr lang="en-US" baseline="0" dirty="0" smtClean="0"/>
              <a:t> Services Revamp</a:t>
            </a:r>
          </a:p>
          <a:p>
            <a:r>
              <a:rPr lang="en-US" dirty="0" smtClean="0"/>
              <a:t>It appears that HP was laying off a massive amount of staff members.</a:t>
            </a:r>
            <a:r>
              <a:rPr lang="en-US" baseline="0" dirty="0" smtClean="0"/>
              <a:t>  For the sake of comparison, the total number of students in UGC-funded programs in CityU was only 8518 in 2010.  However, we have yet to see the entire picture.  In mathematics, we cannot say a number is huge or tiny by looking at the number of digits, since huge and tiny are relative concepts.  If we want to know whether a change is significant, it is more effective to show the percentage change, which demonstrates a relative change in quantity.  The definition of percentage change is: </a:t>
            </a:r>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53</a:t>
            </a:fld>
            <a:endParaRPr lang="en-US"/>
          </a:p>
        </p:txBody>
      </p:sp>
    </p:spTree>
    <p:extLst>
      <p:ext uri="{BB962C8B-B14F-4D97-AF65-F5344CB8AC3E}">
        <p14:creationId xmlns:p14="http://schemas.microsoft.com/office/powerpoint/2010/main" val="1771545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71</a:t>
            </a:fld>
            <a:endParaRPr lang="en-US"/>
          </a:p>
        </p:txBody>
      </p:sp>
    </p:spTree>
    <p:extLst>
      <p:ext uri="{BB962C8B-B14F-4D97-AF65-F5344CB8AC3E}">
        <p14:creationId xmlns:p14="http://schemas.microsoft.com/office/powerpoint/2010/main" val="4181330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Freeform 7"/>
          <p:cNvSpPr>
            <a:spLocks noChangeArrowheads="1"/>
          </p:cNvSpPr>
          <p:nvPr/>
        </p:nvSpPr>
        <p:spPr bwMode="auto">
          <a:xfrm>
            <a:off x="609600" y="1219200"/>
            <a:ext cx="7924800" cy="914400"/>
          </a:xfrm>
          <a:custGeom>
            <a:avLst/>
            <a:gdLst>
              <a:gd name="T0" fmla="*/ 0 w 1000"/>
              <a:gd name="T1" fmla="*/ 914400 h 1000"/>
              <a:gd name="T2" fmla="*/ 0 w 1000"/>
              <a:gd name="T3" fmla="*/ 0 h 1000"/>
              <a:gd name="T4" fmla="*/ 79248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 name="Rectangle 9"/>
          <p:cNvSpPr>
            <a:spLocks noChangeArrowheads="1"/>
          </p:cNvSpPr>
          <p:nvPr userDrawn="1"/>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smtClean="0"/>
              <a:t>Click to edit Master title style</a:t>
            </a:r>
          </a:p>
        </p:txBody>
      </p:sp>
      <p:sp>
        <p:nvSpPr>
          <p:cNvPr id="5" name="Rectangle 4"/>
          <p:cNvSpPr>
            <a:spLocks noGrp="1" noChangeArrowheads="1"/>
          </p:cNvSpPr>
          <p:nvPr>
            <p:ph type="dt" sz="half" idx="10"/>
          </p:nvPr>
        </p:nvSpPr>
        <p:spPr/>
        <p:txBody>
          <a:bodyPr/>
          <a:lstStyle>
            <a:lvl1pPr>
              <a:defRPr smtClean="0"/>
            </a:lvl1pPr>
          </a:lstStyle>
          <a:p>
            <a:pPr>
              <a:defRPr/>
            </a:pPr>
            <a:endParaRPr lang="en-US" altLang="en-US"/>
          </a:p>
        </p:txBody>
      </p:sp>
      <p:sp>
        <p:nvSpPr>
          <p:cNvPr id="6" name="Rectangle 5"/>
          <p:cNvSpPr>
            <a:spLocks noGrp="1" noChangeArrowheads="1"/>
          </p:cNvSpPr>
          <p:nvPr>
            <p:ph type="ftr" sz="quarter" idx="11"/>
          </p:nvPr>
        </p:nvSpPr>
        <p:spPr>
          <a:xfrm>
            <a:off x="3124200" y="6243638"/>
            <a:ext cx="2895600" cy="457200"/>
          </a:xfrm>
        </p:spPr>
        <p:txBody>
          <a:bodyPr/>
          <a:lstStyle>
            <a:lvl1pPr>
              <a:defRPr smtClean="0"/>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smtClean="0"/>
            </a:lvl1pPr>
          </a:lstStyle>
          <a:p>
            <a:pPr>
              <a:defRPr/>
            </a:pPr>
            <a:fld id="{C9219DD3-D3DE-4352-BC37-5C74E3E31AA1}" type="slidenum">
              <a:rPr lang="en-US" altLang="en-US"/>
              <a:pPr>
                <a:defRPr/>
              </a:pPr>
              <a:t>‹#›</a:t>
            </a:fld>
            <a:endParaRPr lang="en-US" altLang="en-US"/>
          </a:p>
        </p:txBody>
      </p:sp>
    </p:spTree>
    <p:extLst>
      <p:ext uri="{BB962C8B-B14F-4D97-AF65-F5344CB8AC3E}">
        <p14:creationId xmlns:p14="http://schemas.microsoft.com/office/powerpoint/2010/main" val="4191072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5F7BEE8-7113-41FB-B647-FB564AE79B70}" type="slidenum">
              <a:rPr lang="en-US" altLang="en-US"/>
              <a:pPr>
                <a:defRPr/>
              </a:pPr>
              <a:t>‹#›</a:t>
            </a:fld>
            <a:endParaRPr lang="en-US" altLang="en-US"/>
          </a:p>
        </p:txBody>
      </p:sp>
    </p:spTree>
    <p:extLst>
      <p:ext uri="{BB962C8B-B14F-4D97-AF65-F5344CB8AC3E}">
        <p14:creationId xmlns:p14="http://schemas.microsoft.com/office/powerpoint/2010/main" val="16221351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E471114-C35B-4E8F-BF87-5505A0C870A7}" type="slidenum">
              <a:rPr lang="en-US" altLang="en-US"/>
              <a:pPr>
                <a:defRPr/>
              </a:pPr>
              <a:t>‹#›</a:t>
            </a:fld>
            <a:endParaRPr lang="en-US" altLang="en-US"/>
          </a:p>
        </p:txBody>
      </p:sp>
    </p:spTree>
    <p:extLst>
      <p:ext uri="{BB962C8B-B14F-4D97-AF65-F5344CB8AC3E}">
        <p14:creationId xmlns:p14="http://schemas.microsoft.com/office/powerpoint/2010/main" val="530245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6EC6D01-0BB9-4D93-A30B-1132C4157E8B}" type="slidenum">
              <a:rPr lang="en-US" altLang="en-US"/>
              <a:pPr>
                <a:defRPr/>
              </a:pPr>
              <a:t>‹#›</a:t>
            </a:fld>
            <a:endParaRPr lang="en-US" altLang="en-US"/>
          </a:p>
        </p:txBody>
      </p:sp>
    </p:spTree>
    <p:extLst>
      <p:ext uri="{BB962C8B-B14F-4D97-AF65-F5344CB8AC3E}">
        <p14:creationId xmlns:p14="http://schemas.microsoft.com/office/powerpoint/2010/main" val="424964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47CD8A9-E7C4-48DA-9EB2-260C47B47505}" type="slidenum">
              <a:rPr lang="en-US" altLang="en-US"/>
              <a:pPr>
                <a:defRPr/>
              </a:pPr>
              <a:t>‹#›</a:t>
            </a:fld>
            <a:endParaRPr lang="en-US" altLang="en-US"/>
          </a:p>
        </p:txBody>
      </p:sp>
    </p:spTree>
    <p:extLst>
      <p:ext uri="{BB962C8B-B14F-4D97-AF65-F5344CB8AC3E}">
        <p14:creationId xmlns:p14="http://schemas.microsoft.com/office/powerpoint/2010/main" val="760504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CA08944E-5609-4F01-A31F-1BFDD05F592F}" type="slidenum">
              <a:rPr lang="en-US" altLang="en-US"/>
              <a:pPr>
                <a:defRPr/>
              </a:pPr>
              <a:t>‹#›</a:t>
            </a:fld>
            <a:endParaRPr lang="en-US" altLang="en-US"/>
          </a:p>
        </p:txBody>
      </p:sp>
    </p:spTree>
    <p:extLst>
      <p:ext uri="{BB962C8B-B14F-4D97-AF65-F5344CB8AC3E}">
        <p14:creationId xmlns:p14="http://schemas.microsoft.com/office/powerpoint/2010/main" val="3851211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BF88D82D-BB63-4D00-AD5C-A54C493E6939}" type="slidenum">
              <a:rPr lang="en-US" altLang="en-US"/>
              <a:pPr>
                <a:defRPr/>
              </a:pPr>
              <a:t>‹#›</a:t>
            </a:fld>
            <a:endParaRPr lang="en-US" altLang="en-US"/>
          </a:p>
        </p:txBody>
      </p:sp>
    </p:spTree>
    <p:extLst>
      <p:ext uri="{BB962C8B-B14F-4D97-AF65-F5344CB8AC3E}">
        <p14:creationId xmlns:p14="http://schemas.microsoft.com/office/powerpoint/2010/main" val="143925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1342F5E-227E-458C-98DE-CD00BA0AD5E9}" type="slidenum">
              <a:rPr lang="en-US" altLang="en-US"/>
              <a:pPr>
                <a:defRPr/>
              </a:pPr>
              <a:t>‹#›</a:t>
            </a:fld>
            <a:endParaRPr lang="en-US" altLang="en-US"/>
          </a:p>
        </p:txBody>
      </p:sp>
    </p:spTree>
    <p:extLst>
      <p:ext uri="{BB962C8B-B14F-4D97-AF65-F5344CB8AC3E}">
        <p14:creationId xmlns:p14="http://schemas.microsoft.com/office/powerpoint/2010/main" val="3496015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9DE5A7-F1AA-4587-BE91-8DB5AE9ABDFE}" type="slidenum">
              <a:rPr lang="en-US" altLang="en-US"/>
              <a:pPr>
                <a:defRPr/>
              </a:pPr>
              <a:t>‹#›</a:t>
            </a:fld>
            <a:endParaRPr lang="en-US" altLang="en-US"/>
          </a:p>
        </p:txBody>
      </p:sp>
    </p:spTree>
    <p:extLst>
      <p:ext uri="{BB962C8B-B14F-4D97-AF65-F5344CB8AC3E}">
        <p14:creationId xmlns:p14="http://schemas.microsoft.com/office/powerpoint/2010/main" val="325822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97E67B-E76F-41D6-AF71-8456E6449AC8}" type="slidenum">
              <a:rPr lang="en-US" altLang="en-US"/>
              <a:pPr>
                <a:defRPr/>
              </a:pPr>
              <a:t>‹#›</a:t>
            </a:fld>
            <a:endParaRPr lang="en-US" altLang="en-US"/>
          </a:p>
        </p:txBody>
      </p:sp>
    </p:spTree>
    <p:extLst>
      <p:ext uri="{BB962C8B-B14F-4D97-AF65-F5344CB8AC3E}">
        <p14:creationId xmlns:p14="http://schemas.microsoft.com/office/powerpoint/2010/main" val="172045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A855D0-E8B5-43A0-901A-206C87B15B45}" type="slidenum">
              <a:rPr lang="en-US" altLang="en-US"/>
              <a:pPr>
                <a:defRPr/>
              </a:pPr>
              <a:t>‹#›</a:t>
            </a:fld>
            <a:endParaRPr lang="en-US" altLang="en-US"/>
          </a:p>
        </p:txBody>
      </p:sp>
    </p:spTree>
    <p:extLst>
      <p:ext uri="{BB962C8B-B14F-4D97-AF65-F5344CB8AC3E}">
        <p14:creationId xmlns:p14="http://schemas.microsoft.com/office/powerpoint/2010/main" val="326150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E6E7093-F9BB-486B-B916-71D1B6E7BBA8}" type="slidenum">
              <a:rPr lang="en-US" altLang="en-US"/>
              <a:pPr>
                <a:defRPr/>
              </a:pPr>
              <a:t>‹#›</a:t>
            </a:fld>
            <a:endParaRPr lang="en-US" altLang="en-US"/>
          </a:p>
        </p:txBody>
      </p:sp>
    </p:spTree>
    <p:extLst>
      <p:ext uri="{BB962C8B-B14F-4D97-AF65-F5344CB8AC3E}">
        <p14:creationId xmlns:p14="http://schemas.microsoft.com/office/powerpoint/2010/main" val="106360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mn-lt"/>
              </a:defRPr>
            </a:lvl1pPr>
          </a:lstStyle>
          <a:p>
            <a:pPr>
              <a:defRPr/>
            </a:pPr>
            <a:endParaRPr lang="en-US" altLang="en-US"/>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smtClean="0">
                <a:latin typeface="+mn-lt"/>
              </a:defRPr>
            </a:lvl1pPr>
          </a:lstStyle>
          <a:p>
            <a:pPr>
              <a:defRPr/>
            </a:pPr>
            <a:endParaRPr lang="en-US" altLang="en-US"/>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mn-lt"/>
              </a:defRPr>
            </a:lvl1pPr>
          </a:lstStyle>
          <a:p>
            <a:pPr>
              <a:defRPr/>
            </a:pPr>
            <a:fld id="{CB30700E-B878-47D8-B2DC-06E78386D535}" type="slidenum">
              <a:rPr lang="en-US" altLang="en-US"/>
              <a:pPr>
                <a:defRPr/>
              </a:pPr>
              <a:t>‹#›</a:t>
            </a:fld>
            <a:endParaRPr lang="en-US" altLang="en-US"/>
          </a:p>
        </p:txBody>
      </p:sp>
      <p:sp>
        <p:nvSpPr>
          <p:cNvPr id="1031" name="Freeform 7"/>
          <p:cNvSpPr>
            <a:spLocks noChangeArrowheads="1"/>
          </p:cNvSpPr>
          <p:nvPr/>
        </p:nvSpPr>
        <p:spPr bwMode="auto">
          <a:xfrm>
            <a:off x="381000" y="228600"/>
            <a:ext cx="8229600" cy="609600"/>
          </a:xfrm>
          <a:custGeom>
            <a:avLst/>
            <a:gdLst>
              <a:gd name="T0" fmla="*/ 0 w 1000"/>
              <a:gd name="T1" fmla="*/ 6096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3" name="Rectangle 9"/>
          <p:cNvSpPr>
            <a:spLocks noChangeArrowheads="1"/>
          </p:cNvSpPr>
          <p:nvPr/>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tvb.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youtube.com/watch?v=IW5R660I8H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0.png"/><Relationship Id="rId1" Type="http://schemas.openxmlformats.org/officeDocument/2006/relationships/slideLayout" Target="../slideLayouts/slideLayout2.xml"/><Relationship Id="rId4" Type="http://schemas.openxmlformats.org/officeDocument/2006/relationships/image" Target="../media/image22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8.w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0.wmf"/><Relationship Id="rId5" Type="http://schemas.openxmlformats.org/officeDocument/2006/relationships/oleObject" Target="../embeddings/oleObject4.bin"/><Relationship Id="rId4" Type="http://schemas.openxmlformats.org/officeDocument/2006/relationships/image" Target="../media/image39.w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42.wmf"/><Relationship Id="rId5" Type="http://schemas.openxmlformats.org/officeDocument/2006/relationships/oleObject" Target="../embeddings/oleObject6.bin"/><Relationship Id="rId4" Type="http://schemas.openxmlformats.org/officeDocument/2006/relationships/image" Target="../media/image41.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6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48.w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50.wmf"/><Relationship Id="rId5" Type="http://schemas.openxmlformats.org/officeDocument/2006/relationships/oleObject" Target="../embeddings/oleObject9.bin"/><Relationship Id="rId4" Type="http://schemas.openxmlformats.org/officeDocument/2006/relationships/image" Target="../media/image49.w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52.wmf"/><Relationship Id="rId5" Type="http://schemas.openxmlformats.org/officeDocument/2006/relationships/oleObject" Target="../embeddings/oleObject11.bin"/><Relationship Id="rId4" Type="http://schemas.openxmlformats.org/officeDocument/2006/relationships/image" Target="../media/image51.wmf"/></Relationships>
</file>

<file path=ppt/slides/_rels/slide7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image" Target="../media/image53.w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tiff"/><Relationship Id="rId1" Type="http://schemas.openxmlformats.org/officeDocument/2006/relationships/slideLayout" Target="../slideLayouts/slideLayout2.xml"/><Relationship Id="rId4" Type="http://schemas.openxmlformats.org/officeDocument/2006/relationships/image" Target="../media/image56.tif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58.wmf"/><Relationship Id="rId5" Type="http://schemas.openxmlformats.org/officeDocument/2006/relationships/oleObject" Target="../embeddings/oleObject16.bin"/><Relationship Id="rId4" Type="http://schemas.openxmlformats.org/officeDocument/2006/relationships/image" Target="../media/image57.w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60.emf"/></Relationships>
</file>

<file path=ppt/slides/_rels/slide85.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2.xml"/><Relationship Id="rId4" Type="http://schemas.openxmlformats.org/officeDocument/2006/relationships/image" Target="../media/image65.emf"/></Relationships>
</file>

<file path=ppt/slides/_rels/slide8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p:txBody>
          <a:bodyPr/>
          <a:lstStyle/>
          <a:p>
            <a:pPr>
              <a:defRPr/>
            </a:pPr>
            <a:fld id="{80A2EFA4-EF56-49F6-B0DD-1C1E3B203B48}" type="slidenum">
              <a:rPr lang="en-US" altLang="en-US"/>
              <a:pPr>
                <a:defRPr/>
              </a:pPr>
              <a:t>1</a:t>
            </a:fld>
            <a:endParaRPr lang="en-US" altLang="en-US" dirty="0"/>
          </a:p>
        </p:txBody>
      </p:sp>
      <p:sp>
        <p:nvSpPr>
          <p:cNvPr id="3075" name="Rectangle 2"/>
          <p:cNvSpPr>
            <a:spLocks noGrp="1" noChangeArrowheads="1"/>
          </p:cNvSpPr>
          <p:nvPr>
            <p:ph type="ctrTitle"/>
          </p:nvPr>
        </p:nvSpPr>
        <p:spPr>
          <a:xfrm>
            <a:off x="914400" y="1524000"/>
            <a:ext cx="8229600" cy="4953000"/>
          </a:xfrm>
        </p:spPr>
        <p:txBody>
          <a:bodyPr/>
          <a:lstStyle/>
          <a:p>
            <a:pPr eaLnBrk="1" hangingPunct="1"/>
            <a:r>
              <a:rPr lang="en-US" sz="3800">
                <a:solidFill>
                  <a:srgbClr val="996633"/>
                </a:solidFill>
                <a:latin typeface="Calibri" panose="020F0502020204030204" pitchFamily="34" charset="0"/>
                <a:cs typeface="Calibri" panose="020F0502020204030204" pitchFamily="34" charset="0"/>
              </a:rPr>
              <a:t>GE2262 </a:t>
            </a:r>
            <a:r>
              <a:rPr lang="en-US" sz="3800" dirty="0" smtClean="0">
                <a:solidFill>
                  <a:srgbClr val="996633"/>
                </a:solidFill>
                <a:latin typeface="Calibri" panose="020F0502020204030204" pitchFamily="34" charset="0"/>
                <a:cs typeface="Calibri" panose="020F0502020204030204" pitchFamily="34" charset="0"/>
              </a:rPr>
              <a:t>Business Statistics</a:t>
            </a: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Topic 1</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Introduction to Statistics</a:t>
            </a:r>
            <a:r>
              <a:rPr lang="en-US" sz="3400" i="1" dirty="0" smtClean="0">
                <a:latin typeface="Calibri" panose="020F0502020204030204" pitchFamily="34" charset="0"/>
                <a:cs typeface="Calibri" panose="020F0502020204030204" pitchFamily="34" charset="0"/>
              </a:rPr>
              <a:t/>
            </a:r>
            <a:br>
              <a:rPr lang="en-US" sz="3400" i="1" dirty="0" smtClean="0">
                <a:latin typeface="Calibri" panose="020F0502020204030204" pitchFamily="34" charset="0"/>
                <a:cs typeface="Calibri" panose="020F0502020204030204" pitchFamily="34" charset="0"/>
              </a:rPr>
            </a:br>
            <a:r>
              <a:rPr lang="en-US" sz="3400" i="1" dirty="0">
                <a:latin typeface="Calibri" panose="020F0502020204030204" pitchFamily="34" charset="0"/>
                <a:cs typeface="Calibri" panose="020F0502020204030204" pitchFamily="34" charset="0"/>
              </a:rPr>
              <a:t/>
            </a:r>
            <a:br>
              <a:rPr lang="en-US" sz="3400" i="1" dirty="0">
                <a:latin typeface="Calibri" panose="020F0502020204030204" pitchFamily="34" charset="0"/>
                <a:cs typeface="Calibri" panose="020F0502020204030204" pitchFamily="34" charset="0"/>
              </a:rPr>
            </a:br>
            <a:r>
              <a:rPr lang="en-US" sz="2400" b="1" dirty="0">
                <a:solidFill>
                  <a:srgbClr val="996633"/>
                </a:solidFill>
                <a:latin typeface="Calibri" panose="020F0502020204030204" pitchFamily="34" charset="0"/>
                <a:cs typeface="Calibri" panose="020F0502020204030204" pitchFamily="34" charset="0"/>
              </a:rPr>
              <a:t>Reference</a:t>
            </a:r>
            <a:r>
              <a:rPr lang="en-US" sz="4000" i="1" dirty="0">
                <a:latin typeface="Calibri" panose="020F0502020204030204" pitchFamily="34" charset="0"/>
                <a:cs typeface="Calibri" panose="020F0502020204030204" pitchFamily="34" charset="0"/>
              </a:rPr>
              <a:t/>
            </a:r>
            <a:br>
              <a:rPr lang="en-US" sz="4000" i="1" dirty="0">
                <a:latin typeface="Calibri" panose="020F0502020204030204" pitchFamily="34" charset="0"/>
                <a:cs typeface="Calibri" panose="020F0502020204030204" pitchFamily="34" charset="0"/>
              </a:rPr>
            </a:br>
            <a:r>
              <a:rPr lang="en-GB" sz="2000" dirty="0">
                <a:solidFill>
                  <a:srgbClr val="996633"/>
                </a:solidFill>
                <a:latin typeface="Calibri" panose="020F0502020204030204" pitchFamily="34" charset="0"/>
                <a:cs typeface="Calibri" panose="020F0502020204030204" pitchFamily="34" charset="0"/>
              </a:rPr>
              <a:t>Levine, D.M., </a:t>
            </a:r>
            <a:r>
              <a:rPr lang="en-GB" sz="2000" dirty="0" err="1">
                <a:solidFill>
                  <a:srgbClr val="996633"/>
                </a:solidFill>
                <a:latin typeface="Calibri" panose="020F0502020204030204" pitchFamily="34" charset="0"/>
                <a:cs typeface="Calibri" panose="020F0502020204030204" pitchFamily="34" charset="0"/>
              </a:rPr>
              <a:t>Krehbiel</a:t>
            </a:r>
            <a:r>
              <a:rPr lang="en-GB" sz="2000" dirty="0">
                <a:solidFill>
                  <a:srgbClr val="996633"/>
                </a:solidFill>
                <a:latin typeface="Calibri" panose="020F0502020204030204" pitchFamily="34" charset="0"/>
                <a:cs typeface="Calibri" panose="020F0502020204030204" pitchFamily="34" charset="0"/>
              </a:rPr>
              <a:t>, T.C. and Berenson, M.L., </a:t>
            </a:r>
            <a:r>
              <a:rPr lang="en-GB" sz="2000" i="1" dirty="0">
                <a:solidFill>
                  <a:srgbClr val="996633"/>
                </a:solidFill>
                <a:latin typeface="Calibri" panose="020F0502020204030204" pitchFamily="34" charset="0"/>
                <a:cs typeface="Calibri" panose="020F0502020204030204" pitchFamily="34" charset="0"/>
              </a:rPr>
              <a:t>Business Statistics: A First Course</a:t>
            </a:r>
            <a:r>
              <a:rPr lang="en-GB" sz="2000" dirty="0">
                <a:solidFill>
                  <a:srgbClr val="996633"/>
                </a:solidFill>
                <a:latin typeface="Calibri" panose="020F0502020204030204" pitchFamily="34" charset="0"/>
                <a:cs typeface="Calibri" panose="020F0502020204030204" pitchFamily="34" charset="0"/>
              </a:rPr>
              <a:t>, Pearson Education Ltd, Chapter 1 &amp; 2 &amp; 3</a:t>
            </a:r>
            <a:br>
              <a:rPr lang="en-GB" sz="2000" dirty="0">
                <a:solidFill>
                  <a:srgbClr val="996633"/>
                </a:solidFill>
                <a:latin typeface="Calibri" panose="020F0502020204030204" pitchFamily="34" charset="0"/>
                <a:cs typeface="Calibri" panose="020F0502020204030204" pitchFamily="34" charset="0"/>
              </a:rPr>
            </a:br>
            <a:r>
              <a:rPr lang="en-US" sz="2000" dirty="0">
                <a:solidFill>
                  <a:srgbClr val="996633"/>
                </a:solidFill>
                <a:latin typeface="Calibri" panose="020F0502020204030204" pitchFamily="34" charset="0"/>
                <a:cs typeface="Calibri" panose="020F0502020204030204" pitchFamily="34" charset="0"/>
              </a:rPr>
              <a:t>Liu, K. I., To K. M., Speaking of Statistics, Pearson Education Ltd, Chapter 1</a:t>
            </a:r>
            <a:r>
              <a:rPr lang="en-GB" sz="2000" dirty="0">
                <a:solidFill>
                  <a:srgbClr val="996633"/>
                </a:solidFill>
                <a:latin typeface="Calibri" panose="020F0502020204030204" pitchFamily="34" charset="0"/>
                <a:cs typeface="Calibri" panose="020F0502020204030204" pitchFamily="34" charset="0"/>
              </a:rPr>
              <a:t/>
            </a:r>
            <a:br>
              <a:rPr lang="en-GB" sz="2000" dirty="0">
                <a:solidFill>
                  <a:srgbClr val="996633"/>
                </a:solidFill>
                <a:latin typeface="Calibri" panose="020F0502020204030204" pitchFamily="34" charset="0"/>
                <a:cs typeface="Calibri" panose="020F0502020204030204" pitchFamily="34" charset="0"/>
              </a:rPr>
            </a:br>
            <a:r>
              <a:rPr lang="en-US" sz="1800" dirty="0" smtClean="0">
                <a:solidFill>
                  <a:srgbClr val="996633"/>
                </a:solidFill>
                <a:latin typeface="Calibri" panose="020F0502020204030204" pitchFamily="34" charset="0"/>
                <a:cs typeface="Calibri" panose="020F0502020204030204" pitchFamily="34" charset="0"/>
              </a:rPr>
              <a:t/>
            </a:r>
            <a:br>
              <a:rPr lang="en-US" sz="1800" dirty="0" smtClean="0">
                <a:solidFill>
                  <a:srgbClr val="996633"/>
                </a:solidFill>
                <a:latin typeface="Calibri" panose="020F0502020204030204" pitchFamily="34" charset="0"/>
                <a:cs typeface="Calibri" panose="020F0502020204030204" pitchFamily="34" charset="0"/>
              </a:rPr>
            </a:br>
            <a:endParaRPr lang="en-US" sz="1800" dirty="0">
              <a:solidFill>
                <a:srgbClr val="99663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9085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FECF895-1252-426C-8908-BDD57D1FF965}" type="slidenum">
              <a:rPr lang="en-US" altLang="en-US"/>
              <a:pPr>
                <a:defRPr/>
              </a:pPr>
              <a:t>2</a:t>
            </a:fld>
            <a:endParaRPr lang="en-US" altLang="en-US" dirty="0"/>
          </a:p>
        </p:txBody>
      </p:sp>
      <p:sp>
        <p:nvSpPr>
          <p:cNvPr id="4099" name="Rectangle 2"/>
          <p:cNvSpPr>
            <a:spLocks noGrp="1" noChangeArrowheads="1"/>
          </p:cNvSpPr>
          <p:nvPr>
            <p:ph type="title"/>
          </p:nvPr>
        </p:nvSpPr>
        <p:spPr/>
        <p:txBody>
          <a:bodyPr/>
          <a:lstStyle/>
          <a:p>
            <a:pPr eaLnBrk="1" hangingPunct="1"/>
            <a:r>
              <a:rPr lang="en-US" dirty="0" smtClean="0"/>
              <a:t>Outline</a:t>
            </a:r>
          </a:p>
        </p:txBody>
      </p:sp>
      <p:sp>
        <p:nvSpPr>
          <p:cNvPr id="4100" name="Rectangle 3"/>
          <p:cNvSpPr>
            <a:spLocks noGrp="1" noChangeArrowheads="1"/>
          </p:cNvSpPr>
          <p:nvPr>
            <p:ph type="body" idx="1"/>
          </p:nvPr>
        </p:nvSpPr>
        <p:spPr>
          <a:xfrm>
            <a:off x="457200" y="1524000"/>
            <a:ext cx="8229600" cy="4530725"/>
          </a:xfrm>
        </p:spPr>
        <p:txBody>
          <a:bodyPr/>
          <a:lstStyle/>
          <a:p>
            <a:pPr eaLnBrk="1" hangingPunct="1">
              <a:lnSpc>
                <a:spcPct val="90000"/>
              </a:lnSpc>
            </a:pPr>
            <a:r>
              <a:rPr lang="en-US" dirty="0"/>
              <a:t>Introduction</a:t>
            </a:r>
          </a:p>
          <a:p>
            <a:pPr lvl="1" eaLnBrk="1" hangingPunct="1">
              <a:lnSpc>
                <a:spcPct val="90000"/>
              </a:lnSpc>
            </a:pPr>
            <a:r>
              <a:rPr lang="en-US" dirty="0"/>
              <a:t>What is/are Statistics?</a:t>
            </a:r>
          </a:p>
          <a:p>
            <a:pPr lvl="1" eaLnBrk="1" hangingPunct="1">
              <a:lnSpc>
                <a:spcPct val="90000"/>
              </a:lnSpc>
            </a:pPr>
            <a:r>
              <a:rPr lang="en-US" dirty="0"/>
              <a:t>Why </a:t>
            </a:r>
            <a:r>
              <a:rPr lang="en-US" dirty="0" smtClean="0"/>
              <a:t>Study Statistics</a:t>
            </a:r>
            <a:r>
              <a:rPr lang="en-US" dirty="0"/>
              <a:t>?</a:t>
            </a:r>
          </a:p>
          <a:p>
            <a:pPr lvl="1" eaLnBrk="1" hangingPunct="1">
              <a:lnSpc>
                <a:spcPct val="90000"/>
              </a:lnSpc>
            </a:pPr>
            <a:r>
              <a:rPr lang="en-US" dirty="0"/>
              <a:t>Types of Variables</a:t>
            </a:r>
          </a:p>
          <a:p>
            <a:pPr lvl="1" eaLnBrk="1" hangingPunct="1">
              <a:lnSpc>
                <a:spcPct val="90000"/>
              </a:lnSpc>
            </a:pPr>
            <a:r>
              <a:rPr lang="en-US" dirty="0" smtClean="0"/>
              <a:t>Organizing and Visualizing Data</a:t>
            </a:r>
          </a:p>
          <a:p>
            <a:pPr lvl="1" eaLnBrk="1" hangingPunct="1">
              <a:lnSpc>
                <a:spcPct val="90000"/>
              </a:lnSpc>
            </a:pPr>
            <a:r>
              <a:rPr lang="en-US" dirty="0" smtClean="0"/>
              <a:t>Use </a:t>
            </a:r>
            <a:r>
              <a:rPr lang="en-US" dirty="0"/>
              <a:t>and Misuse of Statistics</a:t>
            </a:r>
          </a:p>
          <a:p>
            <a:pPr eaLnBrk="1" hangingPunct="1">
              <a:lnSpc>
                <a:spcPct val="90000"/>
              </a:lnSpc>
            </a:pPr>
            <a:r>
              <a:rPr lang="en-US" dirty="0"/>
              <a:t>Descriptive Statistics</a:t>
            </a:r>
          </a:p>
          <a:p>
            <a:pPr lvl="1" eaLnBrk="1" hangingPunct="1">
              <a:lnSpc>
                <a:spcPct val="90000"/>
              </a:lnSpc>
            </a:pPr>
            <a:r>
              <a:rPr lang="en-US" dirty="0" smtClean="0"/>
              <a:t>Measures </a:t>
            </a:r>
            <a:r>
              <a:rPr lang="en-US" dirty="0"/>
              <a:t>of Central Tendency</a:t>
            </a:r>
          </a:p>
          <a:p>
            <a:pPr lvl="1" eaLnBrk="1" hangingPunct="1">
              <a:lnSpc>
                <a:spcPct val="90000"/>
              </a:lnSpc>
            </a:pPr>
            <a:r>
              <a:rPr lang="en-US" dirty="0"/>
              <a:t>Measures of Variation</a:t>
            </a:r>
          </a:p>
          <a:p>
            <a:pPr lvl="1" eaLnBrk="1" hangingPunct="1">
              <a:lnSpc>
                <a:spcPct val="90000"/>
              </a:lnSpc>
            </a:pPr>
            <a:r>
              <a:rPr lang="en-US" dirty="0"/>
              <a:t>Distribution Shape</a:t>
            </a:r>
          </a:p>
          <a:p>
            <a:pPr lvl="1" eaLnBrk="1" hangingPunct="1">
              <a:lnSpc>
                <a:spcPct val="90000"/>
              </a:lnSpc>
            </a:pPr>
            <a:r>
              <a:rPr lang="en-US" altLang="zh-TW" dirty="0">
                <a:ea typeface="PMingLiU" pitchFamily="18" charset="-120"/>
              </a:rPr>
              <a:t>Use of Excel in </a:t>
            </a:r>
            <a:r>
              <a:rPr lang="en-US" altLang="zh-TW" dirty="0" smtClean="0">
                <a:ea typeface="PMingLiU" pitchFamily="18" charset="-120"/>
              </a:rPr>
              <a:t>Organizing Data</a:t>
            </a:r>
          </a:p>
          <a:p>
            <a:pPr lvl="1" eaLnBrk="1" hangingPunct="1">
              <a:lnSpc>
                <a:spcPct val="90000"/>
              </a:lnSpc>
            </a:pPr>
            <a:r>
              <a:rPr lang="en-US" altLang="zh-TW" dirty="0" smtClean="0">
                <a:ea typeface="PMingLiU" pitchFamily="18" charset="-120"/>
              </a:rPr>
              <a:t>Use of Excel in Descriptive </a:t>
            </a:r>
            <a:r>
              <a:rPr lang="en-US" altLang="zh-TW" dirty="0">
                <a:ea typeface="PMingLiU" pitchFamily="18" charset="-120"/>
              </a:rPr>
              <a:t>Statistics</a:t>
            </a:r>
          </a:p>
        </p:txBody>
      </p:sp>
    </p:spTree>
    <p:extLst>
      <p:ext uri="{BB962C8B-B14F-4D97-AF65-F5344CB8AC3E}">
        <p14:creationId xmlns:p14="http://schemas.microsoft.com/office/powerpoint/2010/main" val="1365595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r>
              <a:rPr lang="en-US" altLang="en-US" dirty="0" smtClean="0"/>
              <a:t>What is/are Statistics?</a:t>
            </a:r>
          </a:p>
        </p:txBody>
      </p:sp>
      <p:sp>
        <p:nvSpPr>
          <p:cNvPr id="10245" name="Rectangle 3"/>
          <p:cNvSpPr>
            <a:spLocks noGrp="1" noChangeArrowheads="1"/>
          </p:cNvSpPr>
          <p:nvPr>
            <p:ph type="body" idx="1"/>
          </p:nvPr>
        </p:nvSpPr>
        <p:spPr>
          <a:xfrm>
            <a:off x="1219201" y="1828800"/>
            <a:ext cx="6781800" cy="1343025"/>
          </a:xfrm>
          <a:noFill/>
        </p:spPr>
        <p:txBody>
          <a:bodyPr/>
          <a:lstStyle/>
          <a:p>
            <a:pPr marL="0" indent="0" algn="ctr" eaLnBrk="1" hangingPunct="1">
              <a:lnSpc>
                <a:spcPct val="90000"/>
              </a:lnSpc>
              <a:buNone/>
            </a:pPr>
            <a:r>
              <a:rPr lang="en-US" altLang="en-US" b="1" dirty="0" smtClean="0"/>
              <a:t>Statistics </a:t>
            </a:r>
          </a:p>
          <a:p>
            <a:pPr marL="0" indent="0" eaLnBrk="1" hangingPunct="1">
              <a:lnSpc>
                <a:spcPct val="90000"/>
              </a:lnSpc>
              <a:buNone/>
            </a:pPr>
            <a:r>
              <a:rPr lang="en-US" altLang="en-US" sz="2400" dirty="0" smtClean="0"/>
              <a:t>The branch of mathematics that transforms data into useful information for decision makers. </a:t>
            </a:r>
          </a:p>
        </p:txBody>
      </p:sp>
      <p:grpSp>
        <p:nvGrpSpPr>
          <p:cNvPr id="2" name="Group 1"/>
          <p:cNvGrpSpPr/>
          <p:nvPr/>
        </p:nvGrpSpPr>
        <p:grpSpPr>
          <a:xfrm>
            <a:off x="685800" y="3200400"/>
            <a:ext cx="3352800" cy="2376488"/>
            <a:chOff x="1371600" y="3200400"/>
            <a:chExt cx="3352800" cy="2376488"/>
          </a:xfrm>
        </p:grpSpPr>
        <p:sp>
          <p:nvSpPr>
            <p:cNvPr id="10246" name="Rectangle 4"/>
            <p:cNvSpPr>
              <a:spLocks noChangeArrowheads="1"/>
            </p:cNvSpPr>
            <p:nvPr/>
          </p:nvSpPr>
          <p:spPr bwMode="auto">
            <a:xfrm>
              <a:off x="1371600" y="3810000"/>
              <a:ext cx="33528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accent1"/>
                </a:buClr>
                <a:buSzPct val="85000"/>
                <a:buFont typeface="Wingdings" pitchFamily="2" charset="2"/>
                <a:buNone/>
              </a:pPr>
              <a:r>
                <a:rPr lang="en-US" altLang="en-US" b="1" dirty="0">
                  <a:solidFill>
                    <a:schemeClr val="accent6">
                      <a:lumMod val="75000"/>
                    </a:schemeClr>
                  </a:solidFill>
                  <a:latin typeface="Calibri" panose="020F0502020204030204" pitchFamily="34" charset="0"/>
                  <a:cs typeface="Calibri" panose="020F0502020204030204" pitchFamily="34" charset="0"/>
                </a:rPr>
                <a:t>Descriptive Statistics</a:t>
              </a:r>
            </a:p>
            <a:p>
              <a:pPr eaLnBrk="1" hangingPunct="1">
                <a:lnSpc>
                  <a:spcPct val="90000"/>
                </a:lnSpc>
                <a:spcBef>
                  <a:spcPct val="20000"/>
                </a:spcBef>
                <a:buClr>
                  <a:schemeClr val="accent1"/>
                </a:buClr>
                <a:buSzPct val="85000"/>
                <a:buFont typeface="Wingdings" pitchFamily="2" charset="2"/>
                <a:buNone/>
              </a:pPr>
              <a:endParaRPr lang="en-US" altLang="en-US" dirty="0">
                <a:solidFill>
                  <a:schemeClr val="accent6">
                    <a:lumMod val="75000"/>
                  </a:schemeClr>
                </a:solidFill>
                <a:latin typeface="Calibri" panose="020F0502020204030204" pitchFamily="34" charset="0"/>
                <a:cs typeface="Calibri" panose="020F0502020204030204" pitchFamily="34" charset="0"/>
              </a:endParaRPr>
            </a:p>
            <a:p>
              <a:pPr algn="l" eaLnBrk="1" hangingPunct="1">
                <a:lnSpc>
                  <a:spcPct val="90000"/>
                </a:lnSpc>
                <a:spcBef>
                  <a:spcPct val="20000"/>
                </a:spcBef>
                <a:buClr>
                  <a:schemeClr val="accent1"/>
                </a:buClr>
                <a:buSzPct val="85000"/>
                <a:buFont typeface="Wingdings" pitchFamily="2" charset="2"/>
                <a:buNone/>
              </a:pPr>
              <a:r>
                <a:rPr lang="en-US" altLang="en-US" sz="2000" dirty="0">
                  <a:solidFill>
                    <a:schemeClr val="accent6">
                      <a:lumMod val="75000"/>
                    </a:schemeClr>
                  </a:solidFill>
                  <a:latin typeface="Calibri" panose="020F0502020204030204" pitchFamily="34" charset="0"/>
                  <a:cs typeface="Calibri" panose="020F0502020204030204" pitchFamily="34" charset="0"/>
                </a:rPr>
                <a:t>Collecting, summarizing, and describing data</a:t>
              </a:r>
            </a:p>
            <a:p>
              <a:pPr algn="l" eaLnBrk="1" hangingPunct="1">
                <a:lnSpc>
                  <a:spcPct val="90000"/>
                </a:lnSpc>
                <a:spcBef>
                  <a:spcPct val="20000"/>
                </a:spcBef>
                <a:buClr>
                  <a:schemeClr val="accent1"/>
                </a:buClr>
                <a:buSzPct val="85000"/>
                <a:buFont typeface="Wingdings" pitchFamily="2" charset="2"/>
                <a:buNone/>
              </a:pPr>
              <a:endParaRPr lang="en-US" altLang="en-US" sz="2000" dirty="0">
                <a:latin typeface="Calibri" panose="020F0502020204030204" pitchFamily="34" charset="0"/>
                <a:cs typeface="Calibri" panose="020F0502020204030204" pitchFamily="34" charset="0"/>
              </a:endParaRPr>
            </a:p>
          </p:txBody>
        </p:sp>
        <p:sp>
          <p:nvSpPr>
            <p:cNvPr id="10248" name="AutoShape 6"/>
            <p:cNvSpPr>
              <a:spLocks noChangeArrowheads="1"/>
            </p:cNvSpPr>
            <p:nvPr/>
          </p:nvSpPr>
          <p:spPr bwMode="auto">
            <a:xfrm>
              <a:off x="2819400" y="3200400"/>
              <a:ext cx="152400" cy="609600"/>
            </a:xfrm>
            <a:prstGeom prst="downArrow">
              <a:avLst>
                <a:gd name="adj1" fmla="val 50000"/>
                <a:gd name="adj2" fmla="val 100000"/>
              </a:avLst>
            </a:prstGeom>
            <a:solidFill>
              <a:schemeClr val="accent2">
                <a:lumMod val="60000"/>
                <a:lumOff val="40000"/>
              </a:schemeClr>
            </a:solidFill>
            <a:ln w="9525" algn="ctr">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grpSp>
      <p:grpSp>
        <p:nvGrpSpPr>
          <p:cNvPr id="3" name="Group 2"/>
          <p:cNvGrpSpPr/>
          <p:nvPr/>
        </p:nvGrpSpPr>
        <p:grpSpPr>
          <a:xfrm>
            <a:off x="5181600" y="3200400"/>
            <a:ext cx="3581400" cy="2590800"/>
            <a:chOff x="5105400" y="3200400"/>
            <a:chExt cx="3581400" cy="2590800"/>
          </a:xfrm>
        </p:grpSpPr>
        <p:sp>
          <p:nvSpPr>
            <p:cNvPr id="10247" name="Rectangle 5"/>
            <p:cNvSpPr>
              <a:spLocks noChangeArrowheads="1"/>
            </p:cNvSpPr>
            <p:nvPr/>
          </p:nvSpPr>
          <p:spPr bwMode="auto">
            <a:xfrm>
              <a:off x="5105400" y="3810000"/>
              <a:ext cx="3581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accent1"/>
                </a:buClr>
                <a:buSzPct val="85000"/>
                <a:buFont typeface="Wingdings" pitchFamily="2" charset="2"/>
                <a:buNone/>
              </a:pPr>
              <a:r>
                <a:rPr lang="en-US" altLang="en-US" b="1" dirty="0">
                  <a:solidFill>
                    <a:schemeClr val="accent1">
                      <a:lumMod val="50000"/>
                    </a:schemeClr>
                  </a:solidFill>
                  <a:latin typeface="Calibri" panose="020F0502020204030204" pitchFamily="34" charset="0"/>
                  <a:cs typeface="Calibri" panose="020F0502020204030204" pitchFamily="34" charset="0"/>
                </a:rPr>
                <a:t>Inferential Statistics</a:t>
              </a:r>
            </a:p>
            <a:p>
              <a:pPr eaLnBrk="1" hangingPunct="1">
                <a:lnSpc>
                  <a:spcPct val="90000"/>
                </a:lnSpc>
                <a:spcBef>
                  <a:spcPct val="20000"/>
                </a:spcBef>
                <a:buClr>
                  <a:schemeClr val="accent1"/>
                </a:buClr>
                <a:buSzPct val="85000"/>
                <a:buFont typeface="Wingdings" pitchFamily="2" charset="2"/>
                <a:buNone/>
              </a:pPr>
              <a:endParaRPr lang="en-US" altLang="en-US" b="1" dirty="0">
                <a:solidFill>
                  <a:schemeClr val="accent1">
                    <a:lumMod val="50000"/>
                  </a:schemeClr>
                </a:solidFill>
                <a:latin typeface="Calibri" panose="020F0502020204030204" pitchFamily="34" charset="0"/>
                <a:cs typeface="Calibri" panose="020F0502020204030204" pitchFamily="34" charset="0"/>
              </a:endParaRPr>
            </a:p>
            <a:p>
              <a:pPr algn="l" eaLnBrk="1" hangingPunct="1">
                <a:lnSpc>
                  <a:spcPct val="90000"/>
                </a:lnSpc>
                <a:spcBef>
                  <a:spcPct val="20000"/>
                </a:spcBef>
                <a:buClr>
                  <a:schemeClr val="accent1"/>
                </a:buClr>
                <a:buSzPct val="85000"/>
                <a:buFont typeface="Wingdings" pitchFamily="2" charset="2"/>
                <a:buNone/>
              </a:pPr>
              <a:r>
                <a:rPr lang="en-US" altLang="en-US" sz="2000" dirty="0">
                  <a:solidFill>
                    <a:schemeClr val="accent1">
                      <a:lumMod val="50000"/>
                    </a:schemeClr>
                  </a:solidFill>
                  <a:latin typeface="Calibri" panose="020F0502020204030204" pitchFamily="34" charset="0"/>
                  <a:cs typeface="Calibri" panose="020F0502020204030204" pitchFamily="34" charset="0"/>
                </a:rPr>
                <a:t>Drawing conclusions and/or making decisions concerning a population based only on sample data</a:t>
              </a:r>
            </a:p>
          </p:txBody>
        </p:sp>
        <p:sp>
          <p:nvSpPr>
            <p:cNvPr id="10249" name="AutoShape 7"/>
            <p:cNvSpPr>
              <a:spLocks noChangeArrowheads="1"/>
            </p:cNvSpPr>
            <p:nvPr/>
          </p:nvSpPr>
          <p:spPr bwMode="auto">
            <a:xfrm>
              <a:off x="6248400" y="3200400"/>
              <a:ext cx="152400" cy="609600"/>
            </a:xfrm>
            <a:prstGeom prst="downArrow">
              <a:avLst>
                <a:gd name="adj1" fmla="val 50000"/>
                <a:gd name="adj2" fmla="val 100000"/>
              </a:avLst>
            </a:prstGeom>
            <a:solidFill>
              <a:schemeClr val="accent1"/>
            </a:solidFill>
            <a:ln w="9525" algn="ctr">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grpSp>
      <p:sp>
        <p:nvSpPr>
          <p:cNvPr id="10"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3</a:t>
            </a:fld>
            <a:endParaRPr lang="en-US" altLang="en-US" dirty="0"/>
          </a:p>
        </p:txBody>
      </p:sp>
      <p:sp>
        <p:nvSpPr>
          <p:cNvPr id="11" name="Left-Right Arrow 10"/>
          <p:cNvSpPr/>
          <p:nvPr/>
        </p:nvSpPr>
        <p:spPr>
          <a:xfrm>
            <a:off x="3581400" y="3581400"/>
            <a:ext cx="1600200" cy="609600"/>
          </a:xfrm>
          <a:prstGeom prst="leftRightArrow">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latin typeface="Calibri" panose="020F0502020204030204" pitchFamily="34" charset="0"/>
              </a:rPr>
              <a:t>Difference?</a:t>
            </a:r>
            <a:endParaRPr lang="en-US" sz="1400" b="1" dirty="0">
              <a:solidFill>
                <a:schemeClr val="tx1"/>
              </a:solidFill>
              <a:latin typeface="Calibri" panose="020F0502020204030204" pitchFamily="34" charset="0"/>
            </a:endParaRPr>
          </a:p>
        </p:txBody>
      </p:sp>
      <p:sp>
        <p:nvSpPr>
          <p:cNvPr id="12" name="Rounded Rectangular Callout 11"/>
          <p:cNvSpPr/>
          <p:nvPr/>
        </p:nvSpPr>
        <p:spPr>
          <a:xfrm>
            <a:off x="6705600" y="1676400"/>
            <a:ext cx="1524000" cy="609600"/>
          </a:xfrm>
          <a:prstGeom prst="wedgeRoundRectCallou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alibri" panose="020F0502020204030204" pitchFamily="34" charset="0"/>
              </a:rPr>
              <a:t>Of what?</a:t>
            </a:r>
          </a:p>
          <a:p>
            <a:pPr algn="ctr"/>
            <a:r>
              <a:rPr lang="en-US" sz="1400" dirty="0" smtClean="0">
                <a:solidFill>
                  <a:schemeClr val="tx1"/>
                </a:solidFill>
                <a:latin typeface="Calibri" panose="020F0502020204030204" pitchFamily="34" charset="0"/>
              </a:rPr>
              <a:t>What types?</a:t>
            </a:r>
            <a:endParaRPr lang="en-US" sz="1400" dirty="0">
              <a:solidFill>
                <a:schemeClr val="tx1"/>
              </a:solidFill>
              <a:latin typeface="Calibri" panose="020F0502020204030204" pitchFamily="34" charset="0"/>
            </a:endParaRPr>
          </a:p>
        </p:txBody>
      </p:sp>
      <p:sp>
        <p:nvSpPr>
          <p:cNvPr id="13" name="Rounded Rectangular Callout 12"/>
          <p:cNvSpPr/>
          <p:nvPr/>
        </p:nvSpPr>
        <p:spPr>
          <a:xfrm>
            <a:off x="381000" y="5562600"/>
            <a:ext cx="2057400" cy="1143000"/>
          </a:xfrm>
          <a:prstGeom prst="wedgeRoundRectCallout">
            <a:avLst>
              <a:gd name="adj1" fmla="val -6433"/>
              <a:gd name="adj2" fmla="val -83500"/>
              <a:gd name="adj3" fmla="val 16667"/>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0000"/>
                </a:solidFill>
                <a:latin typeface="Calibri" panose="020F0502020204030204" pitchFamily="34" charset="0"/>
              </a:rPr>
              <a:t>What </a:t>
            </a:r>
            <a:r>
              <a:rPr lang="en-US" sz="1600" dirty="0" smtClean="0">
                <a:solidFill>
                  <a:srgbClr val="000000"/>
                </a:solidFill>
                <a:latin typeface="Calibri" panose="020F0502020204030204" pitchFamily="34" charset="0"/>
              </a:rPr>
              <a:t>measures</a:t>
            </a:r>
            <a:r>
              <a:rPr lang="en-US" sz="1400" dirty="0" smtClean="0">
                <a:solidFill>
                  <a:srgbClr val="000000"/>
                </a:solidFill>
                <a:latin typeface="Calibri" panose="020F0502020204030204" pitchFamily="34" charset="0"/>
              </a:rPr>
              <a:t>  of central tendency &amp; variation to use? </a:t>
            </a:r>
          </a:p>
          <a:p>
            <a:pPr algn="ctr"/>
            <a:r>
              <a:rPr lang="en-US" sz="1400" dirty="0">
                <a:solidFill>
                  <a:srgbClr val="000000"/>
                </a:solidFill>
                <a:latin typeface="Calibri" panose="020F0502020204030204" pitchFamily="34" charset="0"/>
              </a:rPr>
              <a:t>What is the shape of the distribution? </a:t>
            </a:r>
          </a:p>
        </p:txBody>
      </p:sp>
      <p:sp>
        <p:nvSpPr>
          <p:cNvPr id="14" name="Rounded Rectangular Callout 13"/>
          <p:cNvSpPr/>
          <p:nvPr/>
        </p:nvSpPr>
        <p:spPr>
          <a:xfrm>
            <a:off x="2057400" y="4177046"/>
            <a:ext cx="2057400" cy="423196"/>
          </a:xfrm>
          <a:prstGeom prst="wedgeRoundRectCallout">
            <a:avLst>
              <a:gd name="adj1" fmla="val -20833"/>
              <a:gd name="adj2" fmla="val 82667"/>
              <a:gd name="adj3" fmla="val 16667"/>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alibri" panose="020F0502020204030204" pitchFamily="34" charset="0"/>
              </a:rPr>
              <a:t>How to summarize data with tables &amp; charts?</a:t>
            </a:r>
            <a:endParaRPr lang="en-US" sz="1400" dirty="0">
              <a:solidFill>
                <a:schemeClr val="tx1"/>
              </a:solidFill>
              <a:latin typeface="Calibri" panose="020F0502020204030204" pitchFamily="34" charset="0"/>
            </a:endParaRPr>
          </a:p>
        </p:txBody>
      </p:sp>
      <p:sp>
        <p:nvSpPr>
          <p:cNvPr id="15" name="Rounded Rectangular Callout 14"/>
          <p:cNvSpPr/>
          <p:nvPr/>
        </p:nvSpPr>
        <p:spPr>
          <a:xfrm>
            <a:off x="6019800" y="5715000"/>
            <a:ext cx="2971800" cy="1066800"/>
          </a:xfrm>
          <a:prstGeom prst="wedgeRoundRectCallout">
            <a:avLst>
              <a:gd name="adj1" fmla="val -55770"/>
              <a:gd name="adj2" fmla="val -38337"/>
              <a:gd name="adj3" fmla="val 16667"/>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alibri" panose="020F0502020204030204" pitchFamily="34" charset="0"/>
              </a:rPr>
              <a:t>What is the difference between sample &amp; population? What is the difference between sample statistics and population parameters?</a:t>
            </a:r>
            <a:endParaRPr lang="en-US" sz="14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66842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a:t>
            </a:fld>
            <a:endParaRPr lang="en-US" altLang="en-US"/>
          </a:p>
        </p:txBody>
      </p:sp>
      <p:pic>
        <p:nvPicPr>
          <p:cNvPr id="3" name="Picture 2"/>
          <p:cNvPicPr>
            <a:picLocks noChangeAspect="1"/>
          </p:cNvPicPr>
          <p:nvPr/>
        </p:nvPicPr>
        <p:blipFill rotWithShape="1">
          <a:blip r:embed="rId3"/>
          <a:srcRect l="70750" t="17999" r="11000" b="78742"/>
          <a:stretch/>
        </p:blipFill>
        <p:spPr>
          <a:xfrm>
            <a:off x="454908" y="2133600"/>
            <a:ext cx="8051134" cy="539100"/>
          </a:xfrm>
          <a:prstGeom prst="rect">
            <a:avLst/>
          </a:prstGeom>
        </p:spPr>
      </p:pic>
      <p:pic>
        <p:nvPicPr>
          <p:cNvPr id="13" name="Picture 12"/>
          <p:cNvPicPr>
            <a:picLocks noChangeAspect="1"/>
          </p:cNvPicPr>
          <p:nvPr/>
        </p:nvPicPr>
        <p:blipFill rotWithShape="1">
          <a:blip r:embed="rId3"/>
          <a:srcRect l="70750" t="63332" r="11000" b="24001"/>
          <a:stretch/>
        </p:blipFill>
        <p:spPr>
          <a:xfrm>
            <a:off x="635663" y="2544169"/>
            <a:ext cx="8051137" cy="2095500"/>
          </a:xfrm>
          <a:prstGeom prst="rect">
            <a:avLst/>
          </a:prstGeom>
        </p:spPr>
      </p:pic>
      <p:sp>
        <p:nvSpPr>
          <p:cNvPr id="14" name="Content Placeholder 2"/>
          <p:cNvSpPr txBox="1">
            <a:spLocks/>
          </p:cNvSpPr>
          <p:nvPr/>
        </p:nvSpPr>
        <p:spPr bwMode="auto">
          <a:xfrm>
            <a:off x="428844" y="6243638"/>
            <a:ext cx="7495956" cy="325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114300" indent="0">
              <a:buNone/>
            </a:pPr>
            <a:r>
              <a:rPr lang="en-US" sz="1200" kern="0" dirty="0" smtClean="0"/>
              <a:t>Source: </a:t>
            </a:r>
            <a:r>
              <a:rPr lang="en-US" sz="1200" kern="0" dirty="0"/>
              <a:t>http://hk.on.cc/hk/bkn/cnt/entertainment/20171108/bkn-20171108184206247-1108_00862_001.html</a:t>
            </a:r>
          </a:p>
        </p:txBody>
      </p:sp>
      <p:pic>
        <p:nvPicPr>
          <p:cNvPr id="15" name="Picture 14"/>
          <p:cNvPicPr>
            <a:picLocks noChangeAspect="1"/>
          </p:cNvPicPr>
          <p:nvPr/>
        </p:nvPicPr>
        <p:blipFill rotWithShape="1">
          <a:blip r:embed="rId4"/>
          <a:srcRect l="55500" t="8000" r="16000" b="76229"/>
          <a:stretch/>
        </p:blipFill>
        <p:spPr>
          <a:xfrm>
            <a:off x="25399" y="12699"/>
            <a:ext cx="9118601" cy="1892301"/>
          </a:xfrm>
          <a:prstGeom prst="rect">
            <a:avLst/>
          </a:prstGeom>
        </p:spPr>
      </p:pic>
    </p:spTree>
    <p:extLst>
      <p:ext uri="{BB962C8B-B14F-4D97-AF65-F5344CB8AC3E}">
        <p14:creationId xmlns:p14="http://schemas.microsoft.com/office/powerpoint/2010/main" val="2404621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3"/>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2277B56B-7912-4848-81B4-E591E70AE6C0}" type="slidenum">
              <a:rPr lang="en-US" altLang="en-US" smtClean="0"/>
              <a:pPr eaLnBrk="1" hangingPunct="1"/>
              <a:t>5</a:t>
            </a:fld>
            <a:endParaRPr lang="en-US" altLang="en-US" smtClean="0"/>
          </a:p>
        </p:txBody>
      </p:sp>
      <p:sp>
        <p:nvSpPr>
          <p:cNvPr id="53251" name="Rectangle 2"/>
          <p:cNvSpPr>
            <a:spLocks noGrp="1" noChangeArrowheads="1"/>
          </p:cNvSpPr>
          <p:nvPr>
            <p:ph type="title"/>
          </p:nvPr>
        </p:nvSpPr>
        <p:spPr/>
        <p:txBody>
          <a:bodyPr/>
          <a:lstStyle/>
          <a:p>
            <a:r>
              <a:rPr lang="en-US" dirty="0"/>
              <a:t>How to estimate the number of people watching a TV </a:t>
            </a:r>
            <a:r>
              <a:rPr lang="en-US" dirty="0" err="1"/>
              <a:t>programme</a:t>
            </a:r>
            <a:r>
              <a:rPr lang="en-US" dirty="0"/>
              <a:t>?</a:t>
            </a:r>
            <a:endParaRPr lang="en-US" altLang="zh-TW" dirty="0" smtClean="0">
              <a:ea typeface="PMingLiU" pitchFamily="18" charset="-120"/>
            </a:endParaRPr>
          </a:p>
        </p:txBody>
      </p:sp>
      <p:sp>
        <p:nvSpPr>
          <p:cNvPr id="53252" name="Rectangle 3"/>
          <p:cNvSpPr>
            <a:spLocks noGrp="1" noChangeArrowheads="1"/>
          </p:cNvSpPr>
          <p:nvPr>
            <p:ph type="body" idx="1"/>
          </p:nvPr>
        </p:nvSpPr>
        <p:spPr>
          <a:xfrm>
            <a:off x="457200" y="1752600"/>
            <a:ext cx="8229600" cy="4378325"/>
          </a:xfrm>
        </p:spPr>
        <p:txBody>
          <a:bodyPr/>
          <a:lstStyle/>
          <a:p>
            <a:pPr marL="342900" lvl="1" indent="-342900">
              <a:buClr>
                <a:schemeClr val="accent1"/>
              </a:buClr>
              <a:buSzPct val="65000"/>
              <a:buFont typeface="Wingdings" pitchFamily="2" charset="2"/>
              <a:buChar char="n"/>
            </a:pPr>
            <a:r>
              <a:rPr lang="en-US" altLang="zh-TW" sz="2400" dirty="0" smtClean="0">
                <a:ea typeface="PMingLiU" pitchFamily="18" charset="-120"/>
              </a:rPr>
              <a:t>Nielsen Media Research uses a “</a:t>
            </a:r>
            <a:r>
              <a:rPr lang="en-US" altLang="zh-TW" sz="2400" dirty="0" smtClean="0">
                <a:solidFill>
                  <a:srgbClr val="FF0000"/>
                </a:solidFill>
                <a:ea typeface="PMingLiU" pitchFamily="18" charset="-120"/>
              </a:rPr>
              <a:t>People Meter</a:t>
            </a:r>
            <a:r>
              <a:rPr lang="en-US" altLang="zh-TW" sz="2400" dirty="0" smtClean="0">
                <a:ea typeface="PMingLiU" pitchFamily="18" charset="-120"/>
              </a:rPr>
              <a:t>” device to record the viewing behavior of members of a sample of </a:t>
            </a:r>
            <a:r>
              <a:rPr lang="en-US" altLang="zh-TW" sz="2400" dirty="0">
                <a:ea typeface="PMingLiU" pitchFamily="18" charset="-120"/>
              </a:rPr>
              <a:t>households (minute level viewing information)</a:t>
            </a:r>
          </a:p>
          <a:p>
            <a:r>
              <a:rPr lang="en-US" altLang="zh-TW" sz="2400" dirty="0" smtClean="0">
                <a:ea typeface="PMingLiU" pitchFamily="18" charset="-120"/>
              </a:rPr>
              <a:t>In USA, </a:t>
            </a:r>
            <a:r>
              <a:rPr lang="en-US" altLang="zh-TW" sz="2400" dirty="0" smtClean="0">
                <a:solidFill>
                  <a:srgbClr val="FF0000"/>
                </a:solidFill>
                <a:ea typeface="PMingLiU" pitchFamily="18" charset="-120"/>
              </a:rPr>
              <a:t>5,000 homes</a:t>
            </a:r>
            <a:r>
              <a:rPr lang="en-US" altLang="zh-TW" sz="2400" dirty="0" smtClean="0">
                <a:ea typeface="PMingLiU" pitchFamily="18" charset="-120"/>
              </a:rPr>
              <a:t> (13,000 individuals) are selected; in Hong Kong, </a:t>
            </a:r>
            <a:r>
              <a:rPr lang="en-US" altLang="zh-TW" sz="2400" dirty="0" smtClean="0">
                <a:solidFill>
                  <a:srgbClr val="FF0000"/>
                </a:solidFill>
                <a:ea typeface="PMingLiU" pitchFamily="18" charset="-120"/>
              </a:rPr>
              <a:t>815 households</a:t>
            </a:r>
            <a:r>
              <a:rPr lang="en-US" altLang="zh-TW" sz="2400" dirty="0" smtClean="0">
                <a:ea typeface="PMingLiU" pitchFamily="18" charset="-120"/>
              </a:rPr>
              <a:t> (2,300 individuals) are selected </a:t>
            </a:r>
          </a:p>
        </p:txBody>
      </p:sp>
      <p:pic>
        <p:nvPicPr>
          <p:cNvPr id="5" name="Picture 4" descr="People Mete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r="34976" b="8043"/>
          <a:stretch>
            <a:fillRect/>
          </a:stretch>
        </p:blipFill>
        <p:spPr bwMode="auto">
          <a:xfrm>
            <a:off x="1371600" y="4267200"/>
            <a:ext cx="267335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p:cNvGraphicFramePr>
            <a:graphicFrameLocks noChangeAspect="1"/>
          </p:cNvGraphicFramePr>
          <p:nvPr>
            <p:extLst>
              <p:ext uri="{D42A27DB-BD31-4B8C-83A1-F6EECF244321}">
                <p14:modId xmlns:p14="http://schemas.microsoft.com/office/powerpoint/2010/main" val="3212133960"/>
              </p:ext>
            </p:extLst>
          </p:nvPr>
        </p:nvGraphicFramePr>
        <p:xfrm>
          <a:off x="4419600" y="3733800"/>
          <a:ext cx="3452812" cy="2498725"/>
        </p:xfrm>
        <a:graphic>
          <a:graphicData uri="http://schemas.openxmlformats.org/presentationml/2006/ole">
            <mc:AlternateContent xmlns:mc="http://schemas.openxmlformats.org/markup-compatibility/2006">
              <mc:Choice xmlns:v="urn:schemas-microsoft-com:vml" Requires="v">
                <p:oleObj spid="_x0000_s106516" name="Slide" r:id="rId5" imgW="4501727" imgH="3377277" progId="PowerPoint.Slide.8">
                  <p:embed/>
                </p:oleObj>
              </mc:Choice>
              <mc:Fallback>
                <p:oleObj name="Slide" r:id="rId5" imgW="4501727" imgH="3377277" progId="PowerPoint.Slide.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3733800"/>
                        <a:ext cx="3452812"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570256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3"/>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fld id="{FF9A9FF2-59B0-4B1B-8AA2-90358644587F}" type="slidenum">
              <a:rPr lang="en-US" altLang="en-US" smtClean="0"/>
              <a:pPr eaLnBrk="1" hangingPunct="1"/>
              <a:t>6</a:t>
            </a:fld>
            <a:endParaRPr lang="en-US" altLang="en-US" smtClean="0"/>
          </a:p>
        </p:txBody>
      </p:sp>
      <p:sp>
        <p:nvSpPr>
          <p:cNvPr id="55299" name="Rectangle 2"/>
          <p:cNvSpPr>
            <a:spLocks noGrp="1" noChangeArrowheads="1"/>
          </p:cNvSpPr>
          <p:nvPr>
            <p:ph type="title"/>
          </p:nvPr>
        </p:nvSpPr>
        <p:spPr/>
        <p:txBody>
          <a:bodyPr/>
          <a:lstStyle/>
          <a:p>
            <a:r>
              <a:rPr lang="en-US" dirty="0">
                <a:latin typeface="Calibri" panose="020F0502020204030204" pitchFamily="34" charset="0"/>
                <a:cs typeface="Calibri" panose="020F0502020204030204" pitchFamily="34" charset="0"/>
              </a:rPr>
              <a:t>How to estimate the number of people watching a TV </a:t>
            </a:r>
            <a:r>
              <a:rPr lang="en-US" dirty="0" err="1">
                <a:latin typeface="Calibri" panose="020F0502020204030204" pitchFamily="34" charset="0"/>
                <a:cs typeface="Calibri" panose="020F0502020204030204" pitchFamily="34" charset="0"/>
              </a:rPr>
              <a:t>programme</a:t>
            </a:r>
            <a:r>
              <a:rPr lang="en-US" dirty="0">
                <a:latin typeface="Calibri" panose="020F0502020204030204" pitchFamily="34" charset="0"/>
                <a:cs typeface="Calibri" panose="020F0502020204030204" pitchFamily="34" charset="0"/>
              </a:rPr>
              <a:t>?</a:t>
            </a:r>
            <a:endParaRPr lang="en-US" altLang="zh-TW" dirty="0" smtClean="0">
              <a:latin typeface="Calibri" panose="020F0502020204030204" pitchFamily="34" charset="0"/>
              <a:ea typeface="PMingLiU" pitchFamily="18" charset="-120"/>
              <a:cs typeface="Calibri" panose="020F0502020204030204" pitchFamily="34" charset="0"/>
            </a:endParaRPr>
          </a:p>
        </p:txBody>
      </p:sp>
      <p:sp>
        <p:nvSpPr>
          <p:cNvPr id="55300" name="Text Box 3"/>
          <p:cNvSpPr txBox="1">
            <a:spLocks noChangeArrowheads="1"/>
          </p:cNvSpPr>
          <p:nvPr/>
        </p:nvSpPr>
        <p:spPr bwMode="auto">
          <a:xfrm>
            <a:off x="539750" y="4267200"/>
            <a:ext cx="8208963"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spcBef>
                <a:spcPct val="50000"/>
              </a:spcBef>
            </a:pPr>
            <a:r>
              <a:rPr kumimoji="1" lang="en-US" altLang="zh-TW" sz="2000" dirty="0">
                <a:latin typeface="Calibri" panose="020F0502020204030204" pitchFamily="34" charset="0"/>
                <a:ea typeface="PMingLiU" pitchFamily="18" charset="-120"/>
                <a:cs typeface="Calibri" panose="020F0502020204030204" pitchFamily="34" charset="0"/>
              </a:rPr>
              <a:t>Start time = </a:t>
            </a:r>
            <a:r>
              <a:rPr kumimoji="1" lang="en-US" altLang="zh-TW" sz="2000" b="1" dirty="0">
                <a:solidFill>
                  <a:srgbClr val="FF0000"/>
                </a:solidFill>
                <a:latin typeface="Calibri" panose="020F0502020204030204" pitchFamily="34" charset="0"/>
                <a:ea typeface="PMingLiU" pitchFamily="18" charset="-120"/>
                <a:cs typeface="Calibri" panose="020F0502020204030204" pitchFamily="34" charset="0"/>
              </a:rPr>
              <a:t>776</a:t>
            </a:r>
            <a:r>
              <a:rPr kumimoji="1" lang="en-US" altLang="zh-TW" sz="2000" dirty="0">
                <a:latin typeface="Calibri" panose="020F0502020204030204" pitchFamily="34" charset="0"/>
                <a:ea typeface="PMingLiU" pitchFamily="18" charset="-120"/>
                <a:cs typeface="Calibri" panose="020F0502020204030204" pitchFamily="34" charset="0"/>
              </a:rPr>
              <a:t> means </a:t>
            </a:r>
            <a:r>
              <a:rPr kumimoji="1" lang="en-US" altLang="zh-TW" sz="2000" b="1" dirty="0">
                <a:solidFill>
                  <a:srgbClr val="FF0000"/>
                </a:solidFill>
                <a:latin typeface="Calibri" panose="020F0502020204030204" pitchFamily="34" charset="0"/>
                <a:ea typeface="PMingLiU" pitchFamily="18" charset="-120"/>
                <a:cs typeface="Calibri" panose="020F0502020204030204" pitchFamily="34" charset="0"/>
              </a:rPr>
              <a:t>12:56 pm</a:t>
            </a:r>
            <a:r>
              <a:rPr kumimoji="1" lang="en-US" altLang="zh-TW" sz="2000" dirty="0">
                <a:latin typeface="Calibri" panose="020F0502020204030204" pitchFamily="34" charset="0"/>
                <a:ea typeface="PMingLiU" pitchFamily="18" charset="-120"/>
                <a:cs typeface="Calibri" panose="020F0502020204030204" pitchFamily="34" charset="0"/>
              </a:rPr>
              <a:t> and  End time = </a:t>
            </a:r>
            <a:r>
              <a:rPr kumimoji="1" lang="en-US" altLang="zh-TW" sz="2000" b="1" dirty="0">
                <a:solidFill>
                  <a:srgbClr val="FF0000"/>
                </a:solidFill>
                <a:latin typeface="Calibri" panose="020F0502020204030204" pitchFamily="34" charset="0"/>
                <a:ea typeface="PMingLiU" pitchFamily="18" charset="-120"/>
                <a:cs typeface="Calibri" panose="020F0502020204030204" pitchFamily="34" charset="0"/>
              </a:rPr>
              <a:t>806</a:t>
            </a:r>
            <a:r>
              <a:rPr kumimoji="1" lang="en-US" altLang="zh-TW" sz="2000" dirty="0">
                <a:latin typeface="Calibri" panose="020F0502020204030204" pitchFamily="34" charset="0"/>
                <a:ea typeface="PMingLiU" pitchFamily="18" charset="-120"/>
                <a:cs typeface="Calibri" panose="020F0502020204030204" pitchFamily="34" charset="0"/>
              </a:rPr>
              <a:t> means </a:t>
            </a:r>
            <a:r>
              <a:rPr kumimoji="1" lang="en-US" altLang="zh-TW" sz="2000" b="1" dirty="0">
                <a:solidFill>
                  <a:srgbClr val="FF0000"/>
                </a:solidFill>
                <a:latin typeface="Calibri" panose="020F0502020204030204" pitchFamily="34" charset="0"/>
                <a:ea typeface="PMingLiU" pitchFamily="18" charset="-120"/>
                <a:cs typeface="Calibri" panose="020F0502020204030204" pitchFamily="34" charset="0"/>
              </a:rPr>
              <a:t>1:26 pm</a:t>
            </a:r>
            <a:r>
              <a:rPr kumimoji="1" lang="en-US" altLang="zh-TW" sz="2000" dirty="0">
                <a:latin typeface="Calibri" panose="020F0502020204030204" pitchFamily="34" charset="0"/>
                <a:ea typeface="PMingLiU" pitchFamily="18" charset="-120"/>
                <a:cs typeface="Calibri" panose="020F0502020204030204" pitchFamily="34" charset="0"/>
              </a:rPr>
              <a:t> etc. Channel Code = 1 means watching TVB Jade; Channel Code = </a:t>
            </a:r>
            <a:r>
              <a:rPr kumimoji="1" lang="en-US" altLang="zh-TW" sz="2000" dirty="0" smtClean="0">
                <a:latin typeface="Calibri" panose="020F0502020204030204" pitchFamily="34" charset="0"/>
                <a:ea typeface="PMingLiU" pitchFamily="18" charset="-120"/>
                <a:cs typeface="Calibri" panose="020F0502020204030204" pitchFamily="34" charset="0"/>
              </a:rPr>
              <a:t>99 </a:t>
            </a:r>
            <a:r>
              <a:rPr kumimoji="1" lang="en-US" altLang="zh-TW" sz="2000" dirty="0">
                <a:latin typeface="Calibri" panose="020F0502020204030204" pitchFamily="34" charset="0"/>
                <a:ea typeface="PMingLiU" pitchFamily="18" charset="-120"/>
                <a:cs typeface="Calibri" panose="020F0502020204030204" pitchFamily="34" charset="0"/>
              </a:rPr>
              <a:t>means watching </a:t>
            </a:r>
            <a:r>
              <a:rPr kumimoji="1" lang="en-US" altLang="zh-TW" sz="2000" dirty="0" err="1" smtClean="0">
                <a:latin typeface="Calibri" panose="020F0502020204030204" pitchFamily="34" charset="0"/>
                <a:ea typeface="PMingLiU" pitchFamily="18" charset="-120"/>
                <a:cs typeface="Calibri" panose="020F0502020204030204" pitchFamily="34" charset="0"/>
              </a:rPr>
              <a:t>Viu</a:t>
            </a:r>
            <a:r>
              <a:rPr kumimoji="1" lang="en-US" altLang="zh-TW" sz="2000" dirty="0" smtClean="0">
                <a:latin typeface="Calibri" panose="020F0502020204030204" pitchFamily="34" charset="0"/>
                <a:ea typeface="PMingLiU" pitchFamily="18" charset="-120"/>
                <a:cs typeface="Calibri" panose="020F0502020204030204" pitchFamily="34" charset="0"/>
              </a:rPr>
              <a:t> TV</a:t>
            </a:r>
            <a:endParaRPr kumimoji="1" lang="en-US" altLang="zh-TW" sz="2000" dirty="0">
              <a:latin typeface="Calibri" panose="020F0502020204030204" pitchFamily="34" charset="0"/>
              <a:ea typeface="PMingLiU" pitchFamily="18" charset="-120"/>
              <a:cs typeface="Calibri" panose="020F0502020204030204" pitchFamily="34" charset="0"/>
            </a:endParaRPr>
          </a:p>
          <a:p>
            <a:pPr eaLnBrk="1" hangingPunct="1">
              <a:spcBef>
                <a:spcPct val="50000"/>
              </a:spcBef>
            </a:pPr>
            <a:r>
              <a:rPr kumimoji="1" lang="en-US" altLang="zh-TW" sz="2000" dirty="0">
                <a:latin typeface="Calibri" panose="020F0502020204030204" pitchFamily="34" charset="0"/>
                <a:ea typeface="PMingLiU" pitchFamily="18" charset="-120"/>
                <a:cs typeface="Calibri" panose="020F0502020204030204" pitchFamily="34" charset="0"/>
              </a:rPr>
              <a:t>Hence, on “19 </a:t>
            </a:r>
            <a:r>
              <a:rPr kumimoji="1" lang="en-US" altLang="zh-TW" sz="2000" dirty="0" smtClean="0">
                <a:latin typeface="Calibri" panose="020F0502020204030204" pitchFamily="34" charset="0"/>
                <a:ea typeface="PMingLiU" pitchFamily="18" charset="-120"/>
                <a:cs typeface="Calibri" panose="020F0502020204030204" pitchFamily="34" charset="0"/>
              </a:rPr>
              <a:t>April 2016”, </a:t>
            </a:r>
            <a:r>
              <a:rPr kumimoji="1" lang="en-US" altLang="zh-TW" sz="2000" dirty="0">
                <a:latin typeface="Calibri" panose="020F0502020204030204" pitchFamily="34" charset="0"/>
                <a:ea typeface="PMingLiU" pitchFamily="18" charset="-120"/>
                <a:cs typeface="Calibri" panose="020F0502020204030204" pitchFamily="34" charset="0"/>
              </a:rPr>
              <a:t>the individual “2” of household “1124339” watched channel </a:t>
            </a:r>
            <a:r>
              <a:rPr kumimoji="1" lang="en-US" altLang="zh-TW" sz="2000" dirty="0" smtClean="0">
                <a:latin typeface="Calibri" panose="020F0502020204030204" pitchFamily="34" charset="0"/>
                <a:ea typeface="PMingLiU" pitchFamily="18" charset="-120"/>
                <a:cs typeface="Calibri" panose="020F0502020204030204" pitchFamily="34" charset="0"/>
              </a:rPr>
              <a:t>“99” (</a:t>
            </a:r>
            <a:r>
              <a:rPr kumimoji="1" lang="en-US" altLang="zh-TW" sz="2000" dirty="0" err="1" smtClean="0">
                <a:latin typeface="Calibri" panose="020F0502020204030204" pitchFamily="34" charset="0"/>
                <a:ea typeface="PMingLiU" pitchFamily="18" charset="-120"/>
                <a:cs typeface="Calibri" panose="020F0502020204030204" pitchFamily="34" charset="0"/>
              </a:rPr>
              <a:t>Viu</a:t>
            </a:r>
            <a:r>
              <a:rPr kumimoji="1" lang="en-US" altLang="zh-TW" sz="2000" dirty="0" smtClean="0">
                <a:latin typeface="Calibri" panose="020F0502020204030204" pitchFamily="34" charset="0"/>
                <a:ea typeface="PMingLiU" pitchFamily="18" charset="-120"/>
                <a:cs typeface="Calibri" panose="020F0502020204030204" pitchFamily="34" charset="0"/>
              </a:rPr>
              <a:t> TV) </a:t>
            </a:r>
            <a:r>
              <a:rPr kumimoji="1" lang="en-US" altLang="zh-TW" sz="2000" dirty="0">
                <a:latin typeface="Calibri" panose="020F0502020204030204" pitchFamily="34" charset="0"/>
                <a:ea typeface="PMingLiU" pitchFamily="18" charset="-120"/>
                <a:cs typeface="Calibri" panose="020F0502020204030204" pitchFamily="34" charset="0"/>
              </a:rPr>
              <a:t>from 12:56 pm (“776”) to 1:26 pm (“806</a:t>
            </a:r>
            <a:r>
              <a:rPr kumimoji="1" lang="en-US" altLang="zh-TW" sz="2000" dirty="0" smtClean="0">
                <a:latin typeface="Calibri" panose="020F0502020204030204" pitchFamily="34" charset="0"/>
                <a:ea typeface="PMingLiU" pitchFamily="18" charset="-120"/>
                <a:cs typeface="Calibri" panose="020F0502020204030204" pitchFamily="34" charset="0"/>
              </a:rPr>
              <a:t>”)</a:t>
            </a:r>
            <a:r>
              <a:rPr kumimoji="1" lang="en-US" altLang="zh-TW" sz="2400" dirty="0" smtClean="0">
                <a:latin typeface="Calibri" panose="020F0502020204030204" pitchFamily="34" charset="0"/>
                <a:ea typeface="PMingLiU" pitchFamily="18" charset="-120"/>
                <a:cs typeface="Calibri" panose="020F0502020204030204" pitchFamily="34" charset="0"/>
              </a:rPr>
              <a:t>   </a:t>
            </a:r>
            <a:endParaRPr kumimoji="1" lang="en-US" altLang="zh-TW" sz="2400" dirty="0">
              <a:latin typeface="Calibri" panose="020F0502020204030204" pitchFamily="34" charset="0"/>
              <a:ea typeface="PMingLiU" pitchFamily="18" charset="-120"/>
              <a:cs typeface="Calibri" panose="020F0502020204030204" pitchFamily="34" charset="0"/>
            </a:endParaRPr>
          </a:p>
        </p:txBody>
      </p:sp>
      <p:graphicFrame>
        <p:nvGraphicFramePr>
          <p:cNvPr id="92164" name="Group 4"/>
          <p:cNvGraphicFramePr>
            <a:graphicFrameLocks noGrp="1"/>
          </p:cNvGraphicFramePr>
          <p:nvPr>
            <p:ph sz="half" idx="2"/>
            <p:extLst>
              <p:ext uri="{D42A27DB-BD31-4B8C-83A1-F6EECF244321}">
                <p14:modId xmlns:p14="http://schemas.microsoft.com/office/powerpoint/2010/main" val="1355725417"/>
              </p:ext>
            </p:extLst>
          </p:nvPr>
        </p:nvGraphicFramePr>
        <p:xfrm>
          <a:off x="736600" y="2392362"/>
          <a:ext cx="7761288" cy="1646238"/>
        </p:xfrm>
        <a:graphic>
          <a:graphicData uri="http://schemas.openxmlformats.org/drawingml/2006/table">
            <a:tbl>
              <a:tblPr/>
              <a:tblGrid>
                <a:gridCol w="1104900"/>
                <a:gridCol w="1282700"/>
                <a:gridCol w="1430338"/>
                <a:gridCol w="1544637"/>
                <a:gridCol w="1241425"/>
                <a:gridCol w="1157288"/>
              </a:tblGrid>
              <a:tr h="48777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err="1" smtClean="0">
                          <a:ln>
                            <a:noFill/>
                          </a:ln>
                          <a:solidFill>
                            <a:schemeClr val="tx1"/>
                          </a:solidFill>
                          <a:effectLst/>
                          <a:latin typeface="Calibri" panose="020F0502020204030204" pitchFamily="34" charset="0"/>
                          <a:ea typeface="SimSun" pitchFamily="2" charset="-122"/>
                          <a:cs typeface="Calibri" panose="020F0502020204030204" pitchFamily="34" charset="0"/>
                        </a:rPr>
                        <a:t>Panel_ID</a:t>
                      </a:r>
                      <a:endParaRPr kumimoji="0" lang="en-US" altLang="zh-TW" sz="1800" b="0"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rPr>
                        <a:t>Member Number</a:t>
                      </a:r>
                      <a:endParaRPr kumimoji="0" lang="en-US" altLang="zh-TW" sz="1800" b="0"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Eff_Date</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Channel Code</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Start Time</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End Time</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961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rPr>
                        <a:t>1124339</a:t>
                      </a:r>
                      <a:endParaRPr kumimoji="0" lang="en-US" altLang="zh-TW" sz="1800" b="0"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rPr>
                        <a:t>2</a:t>
                      </a:r>
                      <a:endParaRPr kumimoji="0" lang="en-US" altLang="zh-TW" sz="1800" b="0"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rPr>
                        <a:t>2016-4-19</a:t>
                      </a:r>
                      <a:endParaRPr kumimoji="0" lang="en-US" altLang="zh-TW" sz="1800" b="0"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rPr>
                        <a:t>99</a:t>
                      </a:r>
                      <a:endParaRPr kumimoji="0" lang="en-US" altLang="zh-TW" sz="1800" b="0" i="0" u="none" strike="noStrike" cap="none" normalizeH="0" baseline="0" dirty="0" smtClean="0">
                        <a:ln>
                          <a:noFill/>
                        </a:ln>
                        <a:solidFill>
                          <a:srgbClr val="FF0000"/>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rgbClr val="FF0000"/>
                          </a:solidFill>
                          <a:effectLst/>
                          <a:latin typeface="Calibri" panose="020F0502020204030204" pitchFamily="34" charset="0"/>
                          <a:ea typeface="SimSun" pitchFamily="2" charset="-122"/>
                          <a:cs typeface="Calibri" panose="020F0502020204030204" pitchFamily="34" charset="0"/>
                        </a:rPr>
                        <a:t>776</a:t>
                      </a:r>
                      <a:endParaRPr kumimoji="0" lang="en-US" altLang="zh-TW" sz="1800" b="1" i="0" u="none" strike="noStrike" cap="none" normalizeH="0" baseline="0" smtClean="0">
                        <a:ln>
                          <a:noFill/>
                        </a:ln>
                        <a:solidFill>
                          <a:srgbClr val="FF0000"/>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rgbClr val="FF0000"/>
                          </a:solidFill>
                          <a:effectLst/>
                          <a:latin typeface="Calibri" panose="020F0502020204030204" pitchFamily="34" charset="0"/>
                          <a:ea typeface="SimSun" pitchFamily="2" charset="-122"/>
                          <a:cs typeface="Calibri" panose="020F0502020204030204" pitchFamily="34" charset="0"/>
                        </a:rPr>
                        <a:t>806</a:t>
                      </a:r>
                      <a:endParaRPr kumimoji="0" lang="en-US" altLang="zh-TW" sz="1800" b="0" i="0" u="none" strike="noStrike" cap="none" normalizeH="0" baseline="0" smtClean="0">
                        <a:ln>
                          <a:noFill/>
                        </a:ln>
                        <a:solidFill>
                          <a:srgbClr val="FF0000"/>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961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1124339</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2</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rPr>
                        <a:t>2016-4-19</a:t>
                      </a:r>
                      <a:endParaRPr kumimoji="0" lang="en-US" altLang="zh-TW" sz="1800" b="0"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1108</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1262</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961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1124339</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3</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rPr>
                        <a:t>2016-4-19</a:t>
                      </a:r>
                      <a:endParaRPr kumimoji="0" lang="en-US" altLang="zh-TW" sz="1800" b="0"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1185</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1262</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9616">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rPr>
                        <a:t>….</a:t>
                      </a:r>
                      <a:endParaRPr kumimoji="0" lang="en-US" altLang="zh-TW" sz="1800" b="0" i="0" u="none" strike="noStrike" cap="none" normalizeH="0" baseline="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300" b="1"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rPr>
                        <a:t>….</a:t>
                      </a:r>
                      <a:endParaRPr kumimoji="0" lang="en-US" altLang="zh-TW" sz="1800" b="0" i="0" u="none" strike="noStrike" cap="none" normalizeH="0" baseline="0" dirty="0" smtClean="0">
                        <a:ln>
                          <a:noFill/>
                        </a:ln>
                        <a:solidFill>
                          <a:schemeClr val="tx1"/>
                        </a:solidFill>
                        <a:effectLst/>
                        <a:latin typeface="Calibri" panose="020F0502020204030204" pitchFamily="34" charset="0"/>
                        <a:ea typeface="SimSun" pitchFamily="2" charset="-122"/>
                        <a:cs typeface="Calibri" panose="020F0502020204030204" pitchFamily="34" charset="0"/>
                      </a:endParaRP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55345" name="Text Box 48"/>
          <p:cNvSpPr txBox="1">
            <a:spLocks noChangeArrowheads="1"/>
          </p:cNvSpPr>
          <p:nvPr/>
        </p:nvSpPr>
        <p:spPr bwMode="auto">
          <a:xfrm>
            <a:off x="685800" y="1981200"/>
            <a:ext cx="2438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spcBef>
                <a:spcPct val="50000"/>
              </a:spcBef>
            </a:pPr>
            <a:r>
              <a:rPr kumimoji="1" lang="en-US" altLang="zh-TW" b="1" dirty="0" smtClean="0">
                <a:latin typeface="Calibri" panose="020F0502020204030204" pitchFamily="34" charset="0"/>
                <a:ea typeface="PMingLiU" pitchFamily="18" charset="-120"/>
                <a:cs typeface="Calibri" panose="020F0502020204030204" pitchFamily="34" charset="0"/>
              </a:rPr>
              <a:t>People Meter Data</a:t>
            </a:r>
            <a:endParaRPr kumimoji="1" lang="en-US" altLang="zh-TW" b="1" dirty="0">
              <a:latin typeface="Calibri" panose="020F0502020204030204" pitchFamily="34" charset="0"/>
              <a:ea typeface="PMingLiU" pitchFamily="18" charset="-120"/>
              <a:cs typeface="Calibri" panose="020F0502020204030204" pitchFamily="34" charset="0"/>
            </a:endParaRPr>
          </a:p>
        </p:txBody>
      </p:sp>
      <p:sp>
        <p:nvSpPr>
          <p:cNvPr id="3" name="Cloud 2"/>
          <p:cNvSpPr/>
          <p:nvPr/>
        </p:nvSpPr>
        <p:spPr>
          <a:xfrm>
            <a:off x="1050131" y="3087914"/>
            <a:ext cx="7239000" cy="1219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It’s a </a:t>
            </a:r>
            <a:r>
              <a:rPr lang="en-US" sz="2600" b="1" dirty="0" smtClean="0">
                <a:solidFill>
                  <a:srgbClr val="FFFF00"/>
                </a:solidFill>
                <a:effectLst>
                  <a:outerShdw blurRad="38100" dist="38100" dir="2700000" algn="tl">
                    <a:srgbClr val="000000">
                      <a:alpha val="43137"/>
                    </a:srgbClr>
                  </a:outerShdw>
                </a:effectLst>
                <a:latin typeface="Broadway" panose="04040905080B02020502" pitchFamily="82" charset="0"/>
              </a:rPr>
              <a:t>STATISTICAL STUDY!</a:t>
            </a:r>
            <a:endParaRPr lang="en-US" sz="26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8" name="TextBox 7"/>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328272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Steps in a Statistical Study</a:t>
            </a:r>
          </a:p>
        </p:txBody>
      </p:sp>
      <p:sp>
        <p:nvSpPr>
          <p:cNvPr id="3" name="Content Placeholder 2"/>
          <p:cNvSpPr>
            <a:spLocks noGrp="1"/>
          </p:cNvSpPr>
          <p:nvPr>
            <p:ph idx="1"/>
          </p:nvPr>
        </p:nvSpPr>
        <p:spPr/>
        <p:txBody>
          <a:bodyPr/>
          <a:lstStyle/>
          <a:p>
            <a:pPr marL="0" indent="0" algn="just">
              <a:buNone/>
            </a:pPr>
            <a:r>
              <a:rPr lang="en-US" sz="1600" dirty="0" smtClean="0"/>
              <a:t>Step 1:	</a:t>
            </a:r>
            <a:r>
              <a:rPr lang="en-US" altLang="en-US" sz="1600" dirty="0" smtClean="0"/>
              <a:t>State </a:t>
            </a:r>
            <a:r>
              <a:rPr lang="en-US" altLang="en-US" sz="1600" dirty="0"/>
              <a:t>the goal of your study precisely; that is, determine the </a:t>
            </a:r>
            <a:r>
              <a:rPr lang="en-US" altLang="en-US" sz="1600" dirty="0">
                <a:solidFill>
                  <a:srgbClr val="FF0000"/>
                </a:solidFill>
              </a:rPr>
              <a:t>population</a:t>
            </a:r>
            <a:r>
              <a:rPr lang="en-US" altLang="en-US" sz="1600" dirty="0"/>
              <a:t> you </a:t>
            </a:r>
            <a:r>
              <a:rPr lang="en-US" altLang="en-US" sz="1600" dirty="0" smtClean="0"/>
              <a:t>	want </a:t>
            </a:r>
            <a:r>
              <a:rPr lang="en-US" altLang="en-US" sz="1600" dirty="0"/>
              <a:t>to </a:t>
            </a:r>
            <a:r>
              <a:rPr lang="en-US" altLang="en-US" sz="1600" dirty="0" smtClean="0"/>
              <a:t>	study </a:t>
            </a:r>
            <a:r>
              <a:rPr lang="en-US" altLang="en-US" sz="1600" dirty="0"/>
              <a:t>and exactly what you’d like to learn about it (population </a:t>
            </a:r>
            <a:r>
              <a:rPr lang="en-US" altLang="en-US" sz="1600" dirty="0" smtClean="0"/>
              <a:t>parameters</a:t>
            </a:r>
            <a:r>
              <a:rPr lang="en-US" altLang="en-US" sz="1600" dirty="0"/>
              <a:t>).  </a:t>
            </a:r>
          </a:p>
          <a:p>
            <a:pPr marL="0" indent="0" algn="just">
              <a:buNone/>
            </a:pPr>
            <a:r>
              <a:rPr lang="en-US" altLang="en-US" sz="1600" dirty="0"/>
              <a:t>Step </a:t>
            </a:r>
            <a:r>
              <a:rPr lang="en-US" altLang="en-US" sz="1600" dirty="0" smtClean="0"/>
              <a:t>2:	Choose </a:t>
            </a:r>
            <a:r>
              <a:rPr lang="en-US" altLang="en-US" sz="1600" dirty="0"/>
              <a:t>a </a:t>
            </a:r>
            <a:r>
              <a:rPr lang="en-US" altLang="en-US" sz="1600" dirty="0">
                <a:solidFill>
                  <a:srgbClr val="FF0000"/>
                </a:solidFill>
              </a:rPr>
              <a:t>sample</a:t>
            </a:r>
            <a:r>
              <a:rPr lang="en-US" altLang="en-US" sz="1600" dirty="0"/>
              <a:t> from the population. (Be sure to use an appropriate </a:t>
            </a:r>
            <a:r>
              <a:rPr lang="en-US" altLang="en-US" sz="1600" dirty="0" smtClean="0"/>
              <a:t>	sampling 	technique</a:t>
            </a:r>
            <a:r>
              <a:rPr lang="en-US" altLang="en-US" sz="1600" dirty="0"/>
              <a:t>)</a:t>
            </a:r>
          </a:p>
          <a:p>
            <a:pPr marL="0" indent="0" algn="just">
              <a:buNone/>
            </a:pPr>
            <a:r>
              <a:rPr lang="en-US" altLang="en-US" sz="1600" dirty="0"/>
              <a:t>Step </a:t>
            </a:r>
            <a:r>
              <a:rPr lang="en-US" altLang="en-US" sz="1600" dirty="0" smtClean="0"/>
              <a:t>3.	</a:t>
            </a:r>
            <a:r>
              <a:rPr lang="en-US" altLang="en-US" sz="1600" dirty="0" smtClean="0">
                <a:solidFill>
                  <a:srgbClr val="FF0000"/>
                </a:solidFill>
              </a:rPr>
              <a:t>Collect</a:t>
            </a:r>
            <a:r>
              <a:rPr lang="en-US" altLang="en-US" sz="1600" dirty="0" smtClean="0"/>
              <a:t> </a:t>
            </a:r>
            <a:r>
              <a:rPr lang="en-US" altLang="en-US" sz="1600" dirty="0"/>
              <a:t>raw data from the sample and </a:t>
            </a:r>
            <a:r>
              <a:rPr lang="en-US" altLang="en-US" sz="1600" dirty="0">
                <a:solidFill>
                  <a:srgbClr val="FF0000"/>
                </a:solidFill>
              </a:rPr>
              <a:t>summarize </a:t>
            </a:r>
            <a:r>
              <a:rPr lang="en-US" altLang="en-US" sz="1600" dirty="0"/>
              <a:t>these data by finding </a:t>
            </a:r>
            <a:r>
              <a:rPr lang="en-US" altLang="en-US" sz="1600" dirty="0" smtClean="0"/>
              <a:t>sample 	statistics </a:t>
            </a:r>
            <a:r>
              <a:rPr lang="en-US" altLang="en-US" sz="1600" dirty="0"/>
              <a:t>of interest.</a:t>
            </a:r>
          </a:p>
          <a:p>
            <a:pPr marL="0" indent="0" algn="just">
              <a:buNone/>
            </a:pPr>
            <a:r>
              <a:rPr lang="en-US" altLang="en-US" sz="1600" dirty="0"/>
              <a:t>Step 4.	Use the sample statistics to </a:t>
            </a:r>
            <a:r>
              <a:rPr lang="en-US" altLang="en-US" sz="1600" dirty="0">
                <a:solidFill>
                  <a:srgbClr val="FF0000"/>
                </a:solidFill>
              </a:rPr>
              <a:t>make inference </a:t>
            </a:r>
            <a:r>
              <a:rPr lang="en-US" altLang="en-US" sz="1600" dirty="0"/>
              <a:t>about the population.</a:t>
            </a:r>
          </a:p>
          <a:p>
            <a:pPr marL="0" indent="0" algn="just">
              <a:buNone/>
            </a:pPr>
            <a:r>
              <a:rPr lang="en-US" altLang="en-US" sz="1600" dirty="0"/>
              <a:t>Step 5. 	Draw </a:t>
            </a:r>
            <a:r>
              <a:rPr lang="en-US" altLang="en-US" sz="1600" dirty="0">
                <a:solidFill>
                  <a:srgbClr val="FF0000"/>
                </a:solidFill>
              </a:rPr>
              <a:t>conclusions</a:t>
            </a:r>
            <a:r>
              <a:rPr lang="en-US" altLang="en-US" sz="1600" dirty="0"/>
              <a:t>; determine what you learned and whether you achieved </a:t>
            </a:r>
            <a:r>
              <a:rPr lang="en-US" altLang="en-US" sz="1600" dirty="0" smtClean="0"/>
              <a:t>your goal.</a:t>
            </a:r>
            <a:endParaRPr lang="en-US" sz="1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a:t>
            </a:fld>
            <a:endParaRPr lang="en-US" altLang="en-US"/>
          </a:p>
        </p:txBody>
      </p:sp>
      <p:grpSp>
        <p:nvGrpSpPr>
          <p:cNvPr id="5" name="Group 4"/>
          <p:cNvGrpSpPr/>
          <p:nvPr/>
        </p:nvGrpSpPr>
        <p:grpSpPr>
          <a:xfrm>
            <a:off x="1378788" y="3801566"/>
            <a:ext cx="6232585" cy="3067110"/>
            <a:chOff x="762000" y="1863099"/>
            <a:chExt cx="7772400" cy="4211317"/>
          </a:xfrm>
        </p:grpSpPr>
        <p:sp>
          <p:nvSpPr>
            <p:cNvPr id="6" name="Oval 3"/>
            <p:cNvSpPr>
              <a:spLocks noChangeArrowheads="1"/>
            </p:cNvSpPr>
            <p:nvPr/>
          </p:nvSpPr>
          <p:spPr bwMode="auto">
            <a:xfrm>
              <a:off x="762000" y="2438400"/>
              <a:ext cx="3810000" cy="2819400"/>
            </a:xfrm>
            <a:prstGeom prst="ellipse">
              <a:avLst/>
            </a:prstGeom>
            <a:noFill/>
            <a:ln w="317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sz="1800">
                <a:solidFill>
                  <a:srgbClr val="C00000"/>
                </a:solidFill>
                <a:effectLst>
                  <a:outerShdw blurRad="38100" dist="38100" dir="2700000" algn="tl">
                    <a:srgbClr val="000000">
                      <a:alpha val="43137"/>
                    </a:srgbClr>
                  </a:outerShdw>
                </a:effectLst>
              </a:endParaRPr>
            </a:p>
          </p:txBody>
        </p:sp>
        <p:sp>
          <p:nvSpPr>
            <p:cNvPr id="7" name="Oval 4"/>
            <p:cNvSpPr>
              <a:spLocks noChangeArrowheads="1"/>
            </p:cNvSpPr>
            <p:nvPr/>
          </p:nvSpPr>
          <p:spPr bwMode="auto">
            <a:xfrm>
              <a:off x="4724400" y="2446427"/>
              <a:ext cx="3810000" cy="2895600"/>
            </a:xfrm>
            <a:prstGeom prst="ellipse">
              <a:avLst/>
            </a:prstGeom>
            <a:noFill/>
            <a:ln w="317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sz="1800">
                <a:solidFill>
                  <a:srgbClr val="C00000"/>
                </a:solidFill>
                <a:effectLst>
                  <a:outerShdw blurRad="38100" dist="38100" dir="2700000" algn="tl">
                    <a:srgbClr val="000000">
                      <a:alpha val="43137"/>
                    </a:srgbClr>
                  </a:outerShdw>
                </a:effectLst>
              </a:endParaRPr>
            </a:p>
          </p:txBody>
        </p:sp>
        <p:sp>
          <p:nvSpPr>
            <p:cNvPr id="8" name="Text Box 5"/>
            <p:cNvSpPr txBox="1">
              <a:spLocks noChangeArrowheads="1"/>
            </p:cNvSpPr>
            <p:nvPr/>
          </p:nvSpPr>
          <p:spPr bwMode="auto">
            <a:xfrm>
              <a:off x="1807285" y="1905001"/>
              <a:ext cx="2209799" cy="549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pPr>
              <a:r>
                <a:rPr lang="en-US" altLang="en-US" sz="2000" b="1" dirty="0" smtClean="0">
                  <a:solidFill>
                    <a:srgbClr val="00B050"/>
                  </a:solidFill>
                  <a:latin typeface="Times New Roman" pitchFamily="18" charset="0"/>
                </a:rPr>
                <a:t>Population</a:t>
              </a:r>
              <a:endParaRPr lang="en-US" altLang="en-US" sz="2000" b="1" dirty="0">
                <a:solidFill>
                  <a:srgbClr val="00B050"/>
                </a:solidFill>
                <a:latin typeface="Times New Roman" pitchFamily="18" charset="0"/>
              </a:endParaRPr>
            </a:p>
          </p:txBody>
        </p:sp>
        <p:sp>
          <p:nvSpPr>
            <p:cNvPr id="9" name="Text Box 6"/>
            <p:cNvSpPr txBox="1">
              <a:spLocks noChangeArrowheads="1"/>
            </p:cNvSpPr>
            <p:nvPr/>
          </p:nvSpPr>
          <p:spPr bwMode="auto">
            <a:xfrm>
              <a:off x="5907741" y="1863099"/>
              <a:ext cx="1981200" cy="549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pPr>
              <a:r>
                <a:rPr lang="en-US" altLang="en-US" sz="2000" b="1" dirty="0">
                  <a:solidFill>
                    <a:srgbClr val="00B050"/>
                  </a:solidFill>
                  <a:latin typeface="Times New Roman" pitchFamily="18" charset="0"/>
                </a:rPr>
                <a:t>Sample</a:t>
              </a:r>
            </a:p>
          </p:txBody>
        </p:sp>
        <p:sp>
          <p:nvSpPr>
            <p:cNvPr id="10" name="Text Box 7"/>
            <p:cNvSpPr txBox="1">
              <a:spLocks noChangeArrowheads="1"/>
            </p:cNvSpPr>
            <p:nvPr/>
          </p:nvSpPr>
          <p:spPr bwMode="auto">
            <a:xfrm>
              <a:off x="829235" y="5271486"/>
              <a:ext cx="3733800" cy="80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pPr>
              <a:r>
                <a:rPr lang="en-US" altLang="en-US" sz="1600" dirty="0">
                  <a:solidFill>
                    <a:srgbClr val="00B050"/>
                  </a:solidFill>
                  <a:latin typeface="Times New Roman" pitchFamily="18" charset="0"/>
                </a:rPr>
                <a:t>Measures used to describe the population are called </a:t>
              </a:r>
              <a:r>
                <a:rPr lang="en-US" altLang="en-US" sz="1600" b="1" dirty="0">
                  <a:solidFill>
                    <a:srgbClr val="00B050"/>
                  </a:solidFill>
                  <a:latin typeface="Times New Roman" pitchFamily="18" charset="0"/>
                </a:rPr>
                <a:t>parameters</a:t>
              </a:r>
            </a:p>
          </p:txBody>
        </p:sp>
        <p:sp>
          <p:nvSpPr>
            <p:cNvPr id="11" name="Text Box 8"/>
            <p:cNvSpPr txBox="1">
              <a:spLocks noChangeArrowheads="1"/>
            </p:cNvSpPr>
            <p:nvPr/>
          </p:nvSpPr>
          <p:spPr bwMode="auto">
            <a:xfrm>
              <a:off x="4943138" y="5271486"/>
              <a:ext cx="3505201" cy="80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pPr>
              <a:r>
                <a:rPr lang="en-US" altLang="en-US" sz="1600" dirty="0">
                  <a:solidFill>
                    <a:srgbClr val="00B050"/>
                  </a:solidFill>
                  <a:latin typeface="Times New Roman" pitchFamily="18" charset="0"/>
                </a:rPr>
                <a:t>Measures computed from sample data are called </a:t>
              </a:r>
              <a:r>
                <a:rPr lang="en-US" altLang="en-US" sz="1600" b="1" dirty="0">
                  <a:solidFill>
                    <a:srgbClr val="00B050"/>
                  </a:solidFill>
                  <a:latin typeface="Times New Roman" pitchFamily="18" charset="0"/>
                </a:rPr>
                <a:t>statistics</a:t>
              </a:r>
            </a:p>
          </p:txBody>
        </p:sp>
        <p:pic>
          <p:nvPicPr>
            <p:cNvPr id="12" name="Picture 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819400"/>
              <a:ext cx="2590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3219" y="2830981"/>
              <a:ext cx="2590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6416312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of a Statistical Study</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a:t>
            </a:fld>
            <a:endParaRPr lang="en-US" altLang="en-US"/>
          </a:p>
        </p:txBody>
      </p:sp>
      <p:pic>
        <p:nvPicPr>
          <p:cNvPr id="5" name="Picture 8" descr="Pink tissue paper"/>
          <p:cNvPicPr>
            <a:picLocks noChangeAspect="1" noChangeArrowheads="1"/>
          </p:cNvPicPr>
          <p:nvPr/>
        </p:nvPicPr>
        <p:blipFill rotWithShape="1">
          <a:blip r:embed="rId2">
            <a:extLst>
              <a:ext uri="{28A0092B-C50C-407E-A947-70E740481C1C}">
                <a14:useLocalDpi xmlns:a14="http://schemas.microsoft.com/office/drawing/2010/main" val="0"/>
              </a:ext>
            </a:extLst>
          </a:blip>
          <a:srcRect b="8937"/>
          <a:stretch/>
        </p:blipFill>
        <p:spPr bwMode="auto">
          <a:xfrm>
            <a:off x="990599" y="1495425"/>
            <a:ext cx="7058025"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867993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Nielsen Media Research?</a:t>
            </a:r>
            <a:endParaRPr lang="en-US" dirty="0"/>
          </a:p>
        </p:txBody>
      </p:sp>
      <p:sp>
        <p:nvSpPr>
          <p:cNvPr id="3" name="Content Placeholder 2"/>
          <p:cNvSpPr>
            <a:spLocks noGrp="1"/>
          </p:cNvSpPr>
          <p:nvPr>
            <p:ph idx="1"/>
          </p:nvPr>
        </p:nvSpPr>
        <p:spPr>
          <a:xfrm>
            <a:off x="457200" y="1447801"/>
            <a:ext cx="8229600" cy="4876800"/>
          </a:xfrm>
        </p:spPr>
        <p:txBody>
          <a:bodyPr/>
          <a:lstStyle/>
          <a:p>
            <a:r>
              <a:rPr lang="en-US" altLang="en-US" sz="2400" dirty="0"/>
              <a:t>Nielsen Media Research earns money by charging television stations and networks for its services.  For example, </a:t>
            </a:r>
            <a:r>
              <a:rPr lang="en-US" altLang="en-US" sz="2400" dirty="0" smtClean="0"/>
              <a:t>TVB pays </a:t>
            </a:r>
            <a:r>
              <a:rPr lang="en-US" altLang="en-US" sz="2400" dirty="0"/>
              <a:t>Nielsen to provide ratings for its television shows.  Why doesn’t TVB </a:t>
            </a:r>
            <a:r>
              <a:rPr lang="en-US" altLang="en-US" sz="2400" dirty="0" smtClean="0"/>
              <a:t>simply </a:t>
            </a:r>
            <a:r>
              <a:rPr lang="en-US" altLang="en-US" sz="2400" dirty="0"/>
              <a:t>do its own ratings, instead of paying a company like Nielsen to do them?</a:t>
            </a:r>
          </a:p>
          <a:p>
            <a:r>
              <a:rPr lang="en-US" sz="2400" dirty="0"/>
              <a:t>Cost of Advertising in TVB Jade</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9</a:t>
            </a:fld>
            <a:endParaRPr lang="en-US" altLang="en-US"/>
          </a:p>
        </p:txBody>
      </p:sp>
      <p:pic>
        <p:nvPicPr>
          <p:cNvPr id="5" name="Picture 8">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9265" t="11095" r="37662" b="64478"/>
          <a:stretch>
            <a:fillRect/>
          </a:stretch>
        </p:blipFill>
        <p:spPr bwMode="auto">
          <a:xfrm>
            <a:off x="100013" y="3792538"/>
            <a:ext cx="9015412" cy="2532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942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a:t>
            </a:r>
            <a:r>
              <a:rPr lang="en-US" dirty="0" smtClean="0"/>
              <a:t>Study – Exercise</a:t>
            </a:r>
            <a:br>
              <a:rPr lang="en-US" dirty="0" smtClean="0"/>
            </a:br>
            <a:endParaRPr lang="en-US" dirty="0"/>
          </a:p>
        </p:txBody>
      </p:sp>
      <p:sp>
        <p:nvSpPr>
          <p:cNvPr id="3" name="Content Placeholder 2"/>
          <p:cNvSpPr>
            <a:spLocks noGrp="1"/>
          </p:cNvSpPr>
          <p:nvPr>
            <p:ph idx="1"/>
          </p:nvPr>
        </p:nvSpPr>
        <p:spPr/>
        <p:txBody>
          <a:bodyPr/>
          <a:lstStyle/>
          <a:p>
            <a:r>
              <a:rPr lang="en-US" sz="2200" dirty="0"/>
              <a:t>Describe how you would apply the five basic steps in a statistical study to estimate the average time </a:t>
            </a:r>
            <a:r>
              <a:rPr lang="en-US" sz="2200" dirty="0" smtClean="0"/>
              <a:t>that local </a:t>
            </a:r>
            <a:r>
              <a:rPr lang="en-US" sz="2200" dirty="0" err="1" smtClean="0"/>
              <a:t>CityU</a:t>
            </a:r>
            <a:r>
              <a:rPr lang="en-US" sz="2200" dirty="0" smtClean="0"/>
              <a:t> </a:t>
            </a:r>
            <a:r>
              <a:rPr lang="en-US" sz="2200" dirty="0"/>
              <a:t>students use to travel from home to campus.</a:t>
            </a:r>
          </a:p>
          <a:p>
            <a:pPr lvl="1"/>
            <a:r>
              <a:rPr lang="en-US" sz="1800" dirty="0"/>
              <a:t>Step 1: </a:t>
            </a:r>
            <a:endParaRPr lang="en-US" sz="1800" dirty="0" smtClean="0"/>
          </a:p>
          <a:p>
            <a:pPr lvl="1"/>
            <a:endParaRPr lang="en-US" sz="1800" dirty="0"/>
          </a:p>
          <a:p>
            <a:pPr lvl="1"/>
            <a:r>
              <a:rPr lang="en-US" sz="1800" dirty="0" smtClean="0"/>
              <a:t>Step </a:t>
            </a:r>
            <a:r>
              <a:rPr lang="en-US" sz="1800" dirty="0"/>
              <a:t>2</a:t>
            </a:r>
            <a:r>
              <a:rPr lang="en-US" sz="1800" dirty="0" smtClean="0"/>
              <a:t>:</a:t>
            </a:r>
          </a:p>
          <a:p>
            <a:pPr lvl="1"/>
            <a:endParaRPr lang="en-US" sz="1800" dirty="0" smtClean="0">
              <a:solidFill>
                <a:srgbClr val="0000FF"/>
              </a:solidFill>
            </a:endParaRPr>
          </a:p>
          <a:p>
            <a:pPr lvl="1"/>
            <a:r>
              <a:rPr lang="en-US" sz="1800" dirty="0" smtClean="0"/>
              <a:t>Step </a:t>
            </a:r>
            <a:r>
              <a:rPr lang="en-US" sz="1800" dirty="0"/>
              <a:t>3:</a:t>
            </a:r>
            <a:r>
              <a:rPr lang="en-US" sz="1800" dirty="0">
                <a:solidFill>
                  <a:srgbClr val="0000FF"/>
                </a:solidFill>
              </a:rPr>
              <a:t> </a:t>
            </a:r>
            <a:endParaRPr lang="en-US" sz="1800" dirty="0" smtClean="0">
              <a:solidFill>
                <a:srgbClr val="0000FF"/>
              </a:solidFill>
            </a:endParaRPr>
          </a:p>
          <a:p>
            <a:pPr lvl="1"/>
            <a:endParaRPr lang="en-US" sz="1800" dirty="0">
              <a:solidFill>
                <a:srgbClr val="0000FF"/>
              </a:solidFill>
            </a:endParaRPr>
          </a:p>
          <a:p>
            <a:pPr lvl="1"/>
            <a:r>
              <a:rPr lang="en-US" sz="1800" dirty="0" smtClean="0"/>
              <a:t>Step </a:t>
            </a:r>
            <a:r>
              <a:rPr lang="en-US" sz="1800" dirty="0"/>
              <a:t>4: </a:t>
            </a:r>
            <a:endParaRPr lang="en-US" sz="1800" dirty="0" smtClean="0"/>
          </a:p>
          <a:p>
            <a:pPr lvl="1"/>
            <a:endParaRPr lang="en-US" sz="1800" dirty="0"/>
          </a:p>
          <a:p>
            <a:pPr lvl="1"/>
            <a:r>
              <a:rPr lang="en-US" sz="1800" dirty="0" smtClean="0"/>
              <a:t>Step </a:t>
            </a:r>
            <a:r>
              <a:rPr lang="en-US" sz="1800" dirty="0"/>
              <a:t>5</a:t>
            </a:r>
            <a:r>
              <a:rPr lang="en-US" sz="1800" dirty="0" smtClean="0"/>
              <a:t>:</a:t>
            </a:r>
            <a:endParaRPr lang="en-US" sz="1800" dirty="0">
              <a:solidFill>
                <a:srgbClr val="0000FF"/>
              </a:solidFill>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49513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Make Money Nowadays?</a:t>
            </a:r>
            <a:endParaRPr lang="en-US" dirty="0"/>
          </a:p>
        </p:txBody>
      </p:sp>
      <p:sp>
        <p:nvSpPr>
          <p:cNvPr id="3" name="Content Placeholder 2"/>
          <p:cNvSpPr>
            <a:spLocks noGrp="1"/>
          </p:cNvSpPr>
          <p:nvPr>
            <p:ph idx="1"/>
          </p:nvPr>
        </p:nvSpPr>
        <p:spPr/>
        <p:txBody>
          <a:bodyPr/>
          <a:lstStyle/>
          <a:p>
            <a:endParaRPr lang="en-US" sz="2000" dirty="0" smtClean="0"/>
          </a:p>
          <a:p>
            <a:endParaRPr lang="en-US" sz="2000" dirty="0"/>
          </a:p>
          <a:p>
            <a:endParaRPr lang="en-US" sz="2000" dirty="0" smtClean="0"/>
          </a:p>
          <a:p>
            <a:endParaRPr lang="en-US" sz="2000" dirty="0"/>
          </a:p>
          <a:p>
            <a:endParaRPr lang="en-US" sz="2000" dirty="0" smtClean="0"/>
          </a:p>
          <a:p>
            <a:endParaRPr lang="en-US" sz="2000" dirty="0" smtClean="0"/>
          </a:p>
          <a:p>
            <a:endParaRPr lang="en-US" sz="2000" dirty="0"/>
          </a:p>
          <a:p>
            <a:endParaRPr lang="en-US" sz="2000" dirty="0"/>
          </a:p>
          <a:p>
            <a:r>
              <a:rPr lang="en-US" sz="2000" dirty="0" smtClean="0"/>
              <a:t>Walmart put </a:t>
            </a:r>
            <a:r>
              <a:rPr lang="en-US" sz="2000" dirty="0"/>
              <a:t>all its checkout-counter data into a giant digital warehouse and set the disk drives spinning.</a:t>
            </a:r>
          </a:p>
          <a:p>
            <a:r>
              <a:rPr lang="en-US" sz="2000" dirty="0"/>
              <a:t>Out popped a most unexpected </a:t>
            </a:r>
            <a:r>
              <a:rPr lang="en-US" sz="2000" dirty="0">
                <a:solidFill>
                  <a:srgbClr val="FF0000"/>
                </a:solidFill>
              </a:rPr>
              <a:t>correlation</a:t>
            </a:r>
            <a:r>
              <a:rPr lang="en-US" sz="2000" dirty="0"/>
              <a:t>: </a:t>
            </a:r>
            <a:r>
              <a:rPr lang="en-US" sz="2000" dirty="0" smtClean="0">
                <a:solidFill>
                  <a:srgbClr val="FF0000"/>
                </a:solidFill>
              </a:rPr>
              <a:t>diapers</a:t>
            </a:r>
            <a:r>
              <a:rPr lang="en-US" sz="2000" dirty="0" smtClean="0"/>
              <a:t> </a:t>
            </a:r>
            <a:r>
              <a:rPr lang="en-US" sz="2000" dirty="0"/>
              <a:t>and </a:t>
            </a:r>
            <a:r>
              <a:rPr lang="en-US" sz="2000" dirty="0" smtClean="0">
                <a:solidFill>
                  <a:srgbClr val="FF0000"/>
                </a:solidFill>
              </a:rPr>
              <a:t>beer</a:t>
            </a:r>
            <a:r>
              <a:rPr lang="en-US" sz="2000" dirty="0" smtClean="0"/>
              <a:t> at the same cart usually on </a:t>
            </a:r>
            <a:r>
              <a:rPr lang="en-US" sz="2000" dirty="0" smtClean="0">
                <a:solidFill>
                  <a:srgbClr val="FF0000"/>
                </a:solidFill>
              </a:rPr>
              <a:t>Fridays</a:t>
            </a:r>
            <a:r>
              <a:rPr lang="en-US" sz="2000" dirty="0" smtClean="0"/>
              <a:t>.</a:t>
            </a:r>
            <a:endParaRPr lang="en-US" sz="20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11</a:t>
            </a:fld>
            <a:endParaRPr lang="en-US" altLang="en-US"/>
          </a:p>
        </p:txBody>
      </p:sp>
      <p:pic>
        <p:nvPicPr>
          <p:cNvPr id="819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3131" b="4054"/>
          <a:stretch/>
        </p:blipFill>
        <p:spPr bwMode="auto">
          <a:xfrm>
            <a:off x="2735489" y="1404143"/>
            <a:ext cx="3904343" cy="1690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loud 5"/>
          <p:cNvSpPr/>
          <p:nvPr/>
        </p:nvSpPr>
        <p:spPr>
          <a:xfrm>
            <a:off x="2514600" y="3276600"/>
            <a:ext cx="4143375" cy="1219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Any relationship?</a:t>
            </a:r>
            <a:endParaRPr lang="en-US" sz="26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Tree>
    <p:extLst>
      <p:ext uri="{BB962C8B-B14F-4D97-AF65-F5344CB8AC3E}">
        <p14:creationId xmlns:p14="http://schemas.microsoft.com/office/powerpoint/2010/main" val="350132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Make Money Nowadays?</a:t>
            </a:r>
          </a:p>
        </p:txBody>
      </p:sp>
      <p:sp>
        <p:nvSpPr>
          <p:cNvPr id="3" name="Content Placeholder 2"/>
          <p:cNvSpPr>
            <a:spLocks noGrp="1"/>
          </p:cNvSpPr>
          <p:nvPr>
            <p:ph idx="1"/>
          </p:nvPr>
        </p:nvSpPr>
        <p:spPr>
          <a:xfrm>
            <a:off x="457200" y="1600201"/>
            <a:ext cx="8458200" cy="2133600"/>
          </a:xfrm>
        </p:spPr>
        <p:txBody>
          <a:bodyPr/>
          <a:lstStyle/>
          <a:p>
            <a:r>
              <a:rPr lang="en-US" sz="2400" dirty="0" smtClean="0"/>
              <a:t>With statistical analysis, Walmart found that young mothers always ask fathers to purchase diapers for babies after work</a:t>
            </a:r>
          </a:p>
          <a:p>
            <a:r>
              <a:rPr lang="en-US" sz="2400" dirty="0" smtClean="0"/>
              <a:t>Evidently</a:t>
            </a:r>
            <a:r>
              <a:rPr lang="en-US" sz="2400" dirty="0"/>
              <a:t>, young fathers would make a late-night run to the store to pick up </a:t>
            </a:r>
            <a:r>
              <a:rPr lang="en-US" sz="2400" dirty="0" smtClean="0">
                <a:solidFill>
                  <a:srgbClr val="FF0000"/>
                </a:solidFill>
              </a:rPr>
              <a:t>Huggies </a:t>
            </a:r>
            <a:r>
              <a:rPr lang="en-US" sz="2400" dirty="0" smtClean="0"/>
              <a:t>and </a:t>
            </a:r>
            <a:r>
              <a:rPr lang="en-US" sz="2400" dirty="0"/>
              <a:t>get some </a:t>
            </a:r>
            <a:r>
              <a:rPr lang="en-US" sz="2400" dirty="0" smtClean="0">
                <a:solidFill>
                  <a:srgbClr val="FF0000"/>
                </a:solidFill>
              </a:rPr>
              <a:t>Blue Light </a:t>
            </a:r>
            <a:r>
              <a:rPr lang="en-US" sz="2400" dirty="0"/>
              <a:t>while they were </a:t>
            </a:r>
            <a:r>
              <a:rPr lang="en-US" sz="2400" dirty="0" smtClean="0"/>
              <a:t>there</a:t>
            </a:r>
            <a:endParaRPr lang="en-US" sz="3200" dirty="0">
              <a:solidFill>
                <a:srgbClr val="FF0000"/>
              </a:solidFill>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12</a:t>
            </a:fld>
            <a:endParaRPr lang="en-US" altLang="en-US"/>
          </a:p>
        </p:txBody>
      </p:sp>
      <p:pic>
        <p:nvPicPr>
          <p:cNvPr id="82946" name="Picture 2" descr="C:\Documents and Settings\mssallyt\Desktop\IMG_278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8350" y="3200400"/>
            <a:ext cx="2819400" cy="210584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bwMode="auto">
          <a:xfrm>
            <a:off x="457200" y="4419600"/>
            <a:ext cx="8458200" cy="171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sz="2400" kern="0" dirty="0" smtClean="0"/>
              <a:t>Capitalizing on the discovery, the store </a:t>
            </a:r>
          </a:p>
          <a:p>
            <a:pPr lvl="1"/>
            <a:r>
              <a:rPr lang="en-US" sz="2000" kern="0" dirty="0" smtClean="0"/>
              <a:t>placed the disparate items together</a:t>
            </a:r>
          </a:p>
          <a:p>
            <a:pPr lvl="1"/>
            <a:r>
              <a:rPr lang="en-US" sz="2000" kern="0" dirty="0" smtClean="0"/>
              <a:t>placed high-price diapers besides beer</a:t>
            </a:r>
            <a:r>
              <a:rPr lang="en-US" sz="2000" kern="0" dirty="0" smtClean="0">
                <a:solidFill>
                  <a:srgbClr val="DEA900"/>
                </a:solidFill>
              </a:rPr>
              <a:t> </a:t>
            </a:r>
            <a:r>
              <a:rPr lang="en-US" sz="2000" kern="0" dirty="0" smtClean="0"/>
              <a:t>(as males don’t concern the price)</a:t>
            </a:r>
          </a:p>
          <a:p>
            <a:r>
              <a:rPr lang="en-US" sz="3200" kern="0" dirty="0" smtClean="0">
                <a:solidFill>
                  <a:srgbClr val="FF0000"/>
                </a:solidFill>
              </a:rPr>
              <a:t>Sales zoomed!!!</a:t>
            </a:r>
            <a:endParaRPr lang="en-US" sz="3200" kern="0" dirty="0">
              <a:solidFill>
                <a:srgbClr val="FF0000"/>
              </a:solidFill>
            </a:endParaRPr>
          </a:p>
        </p:txBody>
      </p:sp>
      <p:sp>
        <p:nvSpPr>
          <p:cNvPr id="7" name="TextBox 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1673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82946"/>
                                        </p:tgtEl>
                                        <p:attrNameLst>
                                          <p:attrName>style.visibility</p:attrName>
                                        </p:attrNameLst>
                                      </p:cBhvr>
                                      <p:to>
                                        <p:strVal val="visible"/>
                                      </p:to>
                                    </p:set>
                                    <p:animEffect transition="in" filter="randombar(horizontal)">
                                      <p:cBhvr>
                                        <p:cTn id="10" dur="500"/>
                                        <p:tgtEl>
                                          <p:spTgt spid="829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smtClean="0"/>
              <a:t>Study Statistics</a:t>
            </a:r>
            <a:r>
              <a:rPr lang="en-US" dirty="0"/>
              <a:t>?</a:t>
            </a:r>
          </a:p>
        </p:txBody>
      </p:sp>
      <p:sp>
        <p:nvSpPr>
          <p:cNvPr id="3" name="Content Placeholder 2"/>
          <p:cNvSpPr>
            <a:spLocks noGrp="1"/>
          </p:cNvSpPr>
          <p:nvPr>
            <p:ph idx="1"/>
          </p:nvPr>
        </p:nvSpPr>
        <p:spPr/>
        <p:txBody>
          <a:bodyPr/>
          <a:lstStyle/>
          <a:p>
            <a:pPr marL="342900" lvl="1" indent="-342900">
              <a:buClr>
                <a:schemeClr val="accent1"/>
              </a:buClr>
              <a:buSzPct val="65000"/>
              <a:buFont typeface="Wingdings" pitchFamily="2" charset="2"/>
              <a:buChar char="n"/>
            </a:pPr>
            <a:r>
              <a:rPr lang="en-US" dirty="0"/>
              <a:t>Knowing how to do statistics can lead to become a well recognized and respected profession: </a:t>
            </a:r>
            <a:r>
              <a:rPr lang="en-US" dirty="0" smtClean="0"/>
              <a:t>Statistician</a:t>
            </a:r>
          </a:p>
          <a:p>
            <a:pPr marL="342900" lvl="1" indent="-342900">
              <a:buClr>
                <a:schemeClr val="accent1"/>
              </a:buClr>
              <a:buSzPct val="65000"/>
              <a:buFont typeface="Wingdings" pitchFamily="2" charset="2"/>
              <a:buChar char="n"/>
            </a:pPr>
            <a:r>
              <a:rPr lang="en-US" dirty="0" smtClean="0"/>
              <a:t>“I </a:t>
            </a:r>
            <a:r>
              <a:rPr lang="en-US" dirty="0"/>
              <a:t>don’t like numbers. Statistics are not for </a:t>
            </a:r>
            <a:r>
              <a:rPr lang="en-US" dirty="0" smtClean="0"/>
              <a:t>me!!!</a:t>
            </a:r>
          </a:p>
          <a:p>
            <a:pPr marL="695325" lvl="2" indent="-342900"/>
            <a:r>
              <a:rPr lang="en-US" dirty="0" smtClean="0"/>
              <a:t>Unfortunately</a:t>
            </a:r>
            <a:r>
              <a:rPr lang="en-US" dirty="0"/>
              <a:t>, statistics are there for everybody, like it or not</a:t>
            </a:r>
            <a:r>
              <a:rPr lang="en-US" dirty="0" smtClean="0"/>
              <a:t>!</a:t>
            </a:r>
          </a:p>
          <a:p>
            <a:pPr marL="1012825" lvl="3" indent="-342900"/>
            <a:r>
              <a:rPr lang="en-US" dirty="0" smtClean="0"/>
              <a:t>“</a:t>
            </a:r>
            <a:r>
              <a:rPr lang="en-US" dirty="0"/>
              <a:t>Smaller average pay rise of 3.8% likely to hit Hong Kong workers next year (2016).”  The Institute of Human Resources </a:t>
            </a:r>
            <a:r>
              <a:rPr lang="en-US" dirty="0" smtClean="0"/>
              <a:t>Management</a:t>
            </a:r>
          </a:p>
          <a:p>
            <a:pPr marL="1012825" lvl="3" indent="-342900"/>
            <a:r>
              <a:rPr lang="en-US" sz="2000" dirty="0" smtClean="0"/>
              <a:t>“The </a:t>
            </a:r>
            <a:r>
              <a:rPr lang="en-US" sz="2000" dirty="0"/>
              <a:t>fresh graduate’s average expected monthly salary in 2014 is HK$17,314.” APAC at </a:t>
            </a:r>
            <a:r>
              <a:rPr lang="en-US" sz="2000" dirty="0" err="1" smtClean="0"/>
              <a:t>Universum</a:t>
            </a:r>
            <a:endParaRPr lang="en-US" dirty="0" smtClean="0"/>
          </a:p>
          <a:p>
            <a:pPr marL="1012825" lvl="3" indent="-342900"/>
            <a:r>
              <a:rPr lang="en-US" sz="2000" dirty="0" smtClean="0"/>
              <a:t>“TVB’s </a:t>
            </a:r>
            <a:r>
              <a:rPr lang="en-US" sz="2000" dirty="0"/>
              <a:t>ratings of weekday </a:t>
            </a:r>
            <a:r>
              <a:rPr lang="en-US" sz="2000" dirty="0" err="1"/>
              <a:t>programmes</a:t>
            </a:r>
            <a:r>
              <a:rPr lang="en-US" sz="2000" dirty="0"/>
              <a:t> from 8:00pm – </a:t>
            </a:r>
            <a:r>
              <a:rPr lang="en-US" dirty="0" smtClean="0"/>
              <a:t>10</a:t>
            </a:r>
            <a:r>
              <a:rPr lang="en-US" sz="2000" dirty="0" smtClean="0"/>
              <a:t>:30pm </a:t>
            </a:r>
            <a:r>
              <a:rPr lang="en-US" sz="2000" dirty="0"/>
              <a:t>losing some 10,000 viewers compared with a week ago.” SCMP, 16 April </a:t>
            </a:r>
            <a:r>
              <a:rPr lang="en-US" sz="2000" dirty="0" smtClean="0"/>
              <a:t>2016</a:t>
            </a:r>
          </a:p>
          <a:p>
            <a:pPr marL="1012825" lvl="3" indent="-342900"/>
            <a:r>
              <a:rPr lang="en-US" dirty="0" smtClean="0"/>
              <a:t>“Chief </a:t>
            </a:r>
            <a:r>
              <a:rPr lang="en-US" dirty="0"/>
              <a:t>Executive Leung Chun-Ying’s popularity rating is 37.5 in January 2016. ” The University of Hong Kong</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13</a:t>
            </a:fld>
            <a:endParaRPr lang="en-US" altLang="en-US"/>
          </a:p>
        </p:txBody>
      </p:sp>
    </p:spTree>
    <p:extLst>
      <p:ext uri="{BB962C8B-B14F-4D97-AF65-F5344CB8AC3E}">
        <p14:creationId xmlns:p14="http://schemas.microsoft.com/office/powerpoint/2010/main" val="62152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smtClean="0"/>
              <a:t>Study Statistics</a:t>
            </a:r>
            <a:r>
              <a:rPr lang="en-US" dirty="0"/>
              <a:t>?</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14</a:t>
            </a:fld>
            <a:endParaRPr lang="en-US" altLang="en-US"/>
          </a:p>
        </p:txBody>
      </p:sp>
      <p:sp>
        <p:nvSpPr>
          <p:cNvPr id="5" name="Cloud 4"/>
          <p:cNvSpPr/>
          <p:nvPr/>
        </p:nvSpPr>
        <p:spPr>
          <a:xfrm>
            <a:off x="3124200" y="1219200"/>
            <a:ext cx="3886200" cy="1219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Accounting</a:t>
            </a:r>
            <a:endParaRPr lang="en-US" sz="40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6" name="Cloud 5"/>
          <p:cNvSpPr/>
          <p:nvPr/>
        </p:nvSpPr>
        <p:spPr>
          <a:xfrm>
            <a:off x="570159" y="2455416"/>
            <a:ext cx="4039941" cy="1600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Information Technology</a:t>
            </a:r>
            <a:endParaRPr lang="en-US" sz="40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7" name="Cloud 6"/>
          <p:cNvSpPr/>
          <p:nvPr/>
        </p:nvSpPr>
        <p:spPr>
          <a:xfrm>
            <a:off x="4648200" y="2944427"/>
            <a:ext cx="3516065" cy="1219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Marketing</a:t>
            </a:r>
            <a:endParaRPr lang="en-US" sz="40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8" name="Cloud 7"/>
          <p:cNvSpPr/>
          <p:nvPr/>
        </p:nvSpPr>
        <p:spPr>
          <a:xfrm>
            <a:off x="1117477" y="4343400"/>
            <a:ext cx="3735141" cy="1219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Economics</a:t>
            </a:r>
            <a:endParaRPr lang="en-US" sz="40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9" name="Cloud 8"/>
          <p:cNvSpPr/>
          <p:nvPr/>
        </p:nvSpPr>
        <p:spPr>
          <a:xfrm>
            <a:off x="5029199" y="4646720"/>
            <a:ext cx="2754065" cy="1219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Finance</a:t>
            </a:r>
            <a:endParaRPr lang="en-US" sz="40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10" name="TextBox 9"/>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06082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80">
                                          <p:stCondLst>
                                            <p:cond delay="0"/>
                                          </p:stCondLst>
                                        </p:cTn>
                                        <p:tgtEl>
                                          <p:spTgt spid="6"/>
                                        </p:tgtEl>
                                      </p:cBhvr>
                                    </p:animEffect>
                                    <p:anim calcmode="lin" valueType="num">
                                      <p:cBhvr>
                                        <p:cTn id="2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0" dur="26">
                                          <p:stCondLst>
                                            <p:cond delay="650"/>
                                          </p:stCondLst>
                                        </p:cTn>
                                        <p:tgtEl>
                                          <p:spTgt spid="6"/>
                                        </p:tgtEl>
                                      </p:cBhvr>
                                      <p:to x="100000" y="60000"/>
                                    </p:animScale>
                                    <p:animScale>
                                      <p:cBhvr>
                                        <p:cTn id="31" dur="166" decel="50000">
                                          <p:stCondLst>
                                            <p:cond delay="676"/>
                                          </p:stCondLst>
                                        </p:cTn>
                                        <p:tgtEl>
                                          <p:spTgt spid="6"/>
                                        </p:tgtEl>
                                      </p:cBhvr>
                                      <p:to x="100000" y="100000"/>
                                    </p:animScale>
                                    <p:animScale>
                                      <p:cBhvr>
                                        <p:cTn id="32" dur="26">
                                          <p:stCondLst>
                                            <p:cond delay="1312"/>
                                          </p:stCondLst>
                                        </p:cTn>
                                        <p:tgtEl>
                                          <p:spTgt spid="6"/>
                                        </p:tgtEl>
                                      </p:cBhvr>
                                      <p:to x="100000" y="80000"/>
                                    </p:animScale>
                                    <p:animScale>
                                      <p:cBhvr>
                                        <p:cTn id="33" dur="166" decel="50000">
                                          <p:stCondLst>
                                            <p:cond delay="1338"/>
                                          </p:stCondLst>
                                        </p:cTn>
                                        <p:tgtEl>
                                          <p:spTgt spid="6"/>
                                        </p:tgtEl>
                                      </p:cBhvr>
                                      <p:to x="100000" y="100000"/>
                                    </p:animScale>
                                    <p:animScale>
                                      <p:cBhvr>
                                        <p:cTn id="34" dur="26">
                                          <p:stCondLst>
                                            <p:cond delay="1642"/>
                                          </p:stCondLst>
                                        </p:cTn>
                                        <p:tgtEl>
                                          <p:spTgt spid="6"/>
                                        </p:tgtEl>
                                      </p:cBhvr>
                                      <p:to x="100000" y="90000"/>
                                    </p:animScale>
                                    <p:animScale>
                                      <p:cBhvr>
                                        <p:cTn id="35" dur="166" decel="50000">
                                          <p:stCondLst>
                                            <p:cond delay="1668"/>
                                          </p:stCondLst>
                                        </p:cTn>
                                        <p:tgtEl>
                                          <p:spTgt spid="6"/>
                                        </p:tgtEl>
                                      </p:cBhvr>
                                      <p:to x="100000" y="100000"/>
                                    </p:animScale>
                                    <p:animScale>
                                      <p:cBhvr>
                                        <p:cTn id="36" dur="26">
                                          <p:stCondLst>
                                            <p:cond delay="1808"/>
                                          </p:stCondLst>
                                        </p:cTn>
                                        <p:tgtEl>
                                          <p:spTgt spid="6"/>
                                        </p:tgtEl>
                                      </p:cBhvr>
                                      <p:to x="100000" y="95000"/>
                                    </p:animScale>
                                    <p:animScale>
                                      <p:cBhvr>
                                        <p:cTn id="37" dur="166" decel="50000">
                                          <p:stCondLst>
                                            <p:cond delay="1834"/>
                                          </p:stCondLst>
                                        </p:cTn>
                                        <p:tgtEl>
                                          <p:spTgt spid="6"/>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80">
                                          <p:stCondLst>
                                            <p:cond delay="0"/>
                                          </p:stCondLst>
                                        </p:cTn>
                                        <p:tgtEl>
                                          <p:spTgt spid="7"/>
                                        </p:tgtEl>
                                      </p:cBhvr>
                                    </p:animEffect>
                                    <p:anim calcmode="lin" valueType="num">
                                      <p:cBhvr>
                                        <p:cTn id="4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7" dur="26">
                                          <p:stCondLst>
                                            <p:cond delay="650"/>
                                          </p:stCondLst>
                                        </p:cTn>
                                        <p:tgtEl>
                                          <p:spTgt spid="7"/>
                                        </p:tgtEl>
                                      </p:cBhvr>
                                      <p:to x="100000" y="60000"/>
                                    </p:animScale>
                                    <p:animScale>
                                      <p:cBhvr>
                                        <p:cTn id="48" dur="166" decel="50000">
                                          <p:stCondLst>
                                            <p:cond delay="676"/>
                                          </p:stCondLst>
                                        </p:cTn>
                                        <p:tgtEl>
                                          <p:spTgt spid="7"/>
                                        </p:tgtEl>
                                      </p:cBhvr>
                                      <p:to x="100000" y="100000"/>
                                    </p:animScale>
                                    <p:animScale>
                                      <p:cBhvr>
                                        <p:cTn id="49" dur="26">
                                          <p:stCondLst>
                                            <p:cond delay="1312"/>
                                          </p:stCondLst>
                                        </p:cTn>
                                        <p:tgtEl>
                                          <p:spTgt spid="7"/>
                                        </p:tgtEl>
                                      </p:cBhvr>
                                      <p:to x="100000" y="80000"/>
                                    </p:animScale>
                                    <p:animScale>
                                      <p:cBhvr>
                                        <p:cTn id="50" dur="166" decel="50000">
                                          <p:stCondLst>
                                            <p:cond delay="1338"/>
                                          </p:stCondLst>
                                        </p:cTn>
                                        <p:tgtEl>
                                          <p:spTgt spid="7"/>
                                        </p:tgtEl>
                                      </p:cBhvr>
                                      <p:to x="100000" y="100000"/>
                                    </p:animScale>
                                    <p:animScale>
                                      <p:cBhvr>
                                        <p:cTn id="51" dur="26">
                                          <p:stCondLst>
                                            <p:cond delay="1642"/>
                                          </p:stCondLst>
                                        </p:cTn>
                                        <p:tgtEl>
                                          <p:spTgt spid="7"/>
                                        </p:tgtEl>
                                      </p:cBhvr>
                                      <p:to x="100000" y="90000"/>
                                    </p:animScale>
                                    <p:animScale>
                                      <p:cBhvr>
                                        <p:cTn id="52" dur="166" decel="50000">
                                          <p:stCondLst>
                                            <p:cond delay="1668"/>
                                          </p:stCondLst>
                                        </p:cTn>
                                        <p:tgtEl>
                                          <p:spTgt spid="7"/>
                                        </p:tgtEl>
                                      </p:cBhvr>
                                      <p:to x="100000" y="100000"/>
                                    </p:animScale>
                                    <p:animScale>
                                      <p:cBhvr>
                                        <p:cTn id="53" dur="26">
                                          <p:stCondLst>
                                            <p:cond delay="1808"/>
                                          </p:stCondLst>
                                        </p:cTn>
                                        <p:tgtEl>
                                          <p:spTgt spid="7"/>
                                        </p:tgtEl>
                                      </p:cBhvr>
                                      <p:to x="100000" y="95000"/>
                                    </p:animScale>
                                    <p:animScale>
                                      <p:cBhvr>
                                        <p:cTn id="54" dur="166" decel="50000">
                                          <p:stCondLst>
                                            <p:cond delay="1834"/>
                                          </p:stCondLst>
                                        </p:cTn>
                                        <p:tgtEl>
                                          <p:spTgt spid="7"/>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down)">
                                      <p:cBhvr>
                                        <p:cTn id="58" dur="580">
                                          <p:stCondLst>
                                            <p:cond delay="0"/>
                                          </p:stCondLst>
                                        </p:cTn>
                                        <p:tgtEl>
                                          <p:spTgt spid="8"/>
                                        </p:tgtEl>
                                      </p:cBhvr>
                                    </p:animEffect>
                                    <p:anim calcmode="lin" valueType="num">
                                      <p:cBhvr>
                                        <p:cTn id="5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4" dur="26">
                                          <p:stCondLst>
                                            <p:cond delay="650"/>
                                          </p:stCondLst>
                                        </p:cTn>
                                        <p:tgtEl>
                                          <p:spTgt spid="8"/>
                                        </p:tgtEl>
                                      </p:cBhvr>
                                      <p:to x="100000" y="60000"/>
                                    </p:animScale>
                                    <p:animScale>
                                      <p:cBhvr>
                                        <p:cTn id="65" dur="166" decel="50000">
                                          <p:stCondLst>
                                            <p:cond delay="676"/>
                                          </p:stCondLst>
                                        </p:cTn>
                                        <p:tgtEl>
                                          <p:spTgt spid="8"/>
                                        </p:tgtEl>
                                      </p:cBhvr>
                                      <p:to x="100000" y="100000"/>
                                    </p:animScale>
                                    <p:animScale>
                                      <p:cBhvr>
                                        <p:cTn id="66" dur="26">
                                          <p:stCondLst>
                                            <p:cond delay="1312"/>
                                          </p:stCondLst>
                                        </p:cTn>
                                        <p:tgtEl>
                                          <p:spTgt spid="8"/>
                                        </p:tgtEl>
                                      </p:cBhvr>
                                      <p:to x="100000" y="80000"/>
                                    </p:animScale>
                                    <p:animScale>
                                      <p:cBhvr>
                                        <p:cTn id="67" dur="166" decel="50000">
                                          <p:stCondLst>
                                            <p:cond delay="1338"/>
                                          </p:stCondLst>
                                        </p:cTn>
                                        <p:tgtEl>
                                          <p:spTgt spid="8"/>
                                        </p:tgtEl>
                                      </p:cBhvr>
                                      <p:to x="100000" y="100000"/>
                                    </p:animScale>
                                    <p:animScale>
                                      <p:cBhvr>
                                        <p:cTn id="68" dur="26">
                                          <p:stCondLst>
                                            <p:cond delay="1642"/>
                                          </p:stCondLst>
                                        </p:cTn>
                                        <p:tgtEl>
                                          <p:spTgt spid="8"/>
                                        </p:tgtEl>
                                      </p:cBhvr>
                                      <p:to x="100000" y="90000"/>
                                    </p:animScale>
                                    <p:animScale>
                                      <p:cBhvr>
                                        <p:cTn id="69" dur="166" decel="50000">
                                          <p:stCondLst>
                                            <p:cond delay="1668"/>
                                          </p:stCondLst>
                                        </p:cTn>
                                        <p:tgtEl>
                                          <p:spTgt spid="8"/>
                                        </p:tgtEl>
                                      </p:cBhvr>
                                      <p:to x="100000" y="100000"/>
                                    </p:animScale>
                                    <p:animScale>
                                      <p:cBhvr>
                                        <p:cTn id="70" dur="26">
                                          <p:stCondLst>
                                            <p:cond delay="1808"/>
                                          </p:stCondLst>
                                        </p:cTn>
                                        <p:tgtEl>
                                          <p:spTgt spid="8"/>
                                        </p:tgtEl>
                                      </p:cBhvr>
                                      <p:to x="100000" y="95000"/>
                                    </p:animScale>
                                    <p:animScale>
                                      <p:cBhvr>
                                        <p:cTn id="71" dur="166" decel="50000">
                                          <p:stCondLst>
                                            <p:cond delay="1834"/>
                                          </p:stCondLst>
                                        </p:cTn>
                                        <p:tgtEl>
                                          <p:spTgt spid="8"/>
                                        </p:tgtEl>
                                      </p:cBhvr>
                                      <p:to x="100000" y="100000"/>
                                    </p:animScale>
                                  </p:childTnLst>
                                </p:cTn>
                              </p:par>
                            </p:childTnLst>
                          </p:cTn>
                        </p:par>
                        <p:par>
                          <p:cTn id="72" fill="hold">
                            <p:stCondLst>
                              <p:cond delay="8000"/>
                            </p:stCondLst>
                            <p:childTnLst>
                              <p:par>
                                <p:cTn id="73" presetID="26" presetClass="entr" presetSubtype="0" fill="hold" grpId="0" nodeType="after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wipe(down)">
                                      <p:cBhvr>
                                        <p:cTn id="75" dur="580">
                                          <p:stCondLst>
                                            <p:cond delay="0"/>
                                          </p:stCondLst>
                                        </p:cTn>
                                        <p:tgtEl>
                                          <p:spTgt spid="9"/>
                                        </p:tgtEl>
                                      </p:cBhvr>
                                    </p:animEffect>
                                    <p:anim calcmode="lin" valueType="num">
                                      <p:cBhvr>
                                        <p:cTn id="7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1" dur="26">
                                          <p:stCondLst>
                                            <p:cond delay="650"/>
                                          </p:stCondLst>
                                        </p:cTn>
                                        <p:tgtEl>
                                          <p:spTgt spid="9"/>
                                        </p:tgtEl>
                                      </p:cBhvr>
                                      <p:to x="100000" y="60000"/>
                                    </p:animScale>
                                    <p:animScale>
                                      <p:cBhvr>
                                        <p:cTn id="82" dur="166" decel="50000">
                                          <p:stCondLst>
                                            <p:cond delay="676"/>
                                          </p:stCondLst>
                                        </p:cTn>
                                        <p:tgtEl>
                                          <p:spTgt spid="9"/>
                                        </p:tgtEl>
                                      </p:cBhvr>
                                      <p:to x="100000" y="100000"/>
                                    </p:animScale>
                                    <p:animScale>
                                      <p:cBhvr>
                                        <p:cTn id="83" dur="26">
                                          <p:stCondLst>
                                            <p:cond delay="1312"/>
                                          </p:stCondLst>
                                        </p:cTn>
                                        <p:tgtEl>
                                          <p:spTgt spid="9"/>
                                        </p:tgtEl>
                                      </p:cBhvr>
                                      <p:to x="100000" y="80000"/>
                                    </p:animScale>
                                    <p:animScale>
                                      <p:cBhvr>
                                        <p:cTn id="84" dur="166" decel="50000">
                                          <p:stCondLst>
                                            <p:cond delay="1338"/>
                                          </p:stCondLst>
                                        </p:cTn>
                                        <p:tgtEl>
                                          <p:spTgt spid="9"/>
                                        </p:tgtEl>
                                      </p:cBhvr>
                                      <p:to x="100000" y="100000"/>
                                    </p:animScale>
                                    <p:animScale>
                                      <p:cBhvr>
                                        <p:cTn id="85" dur="26">
                                          <p:stCondLst>
                                            <p:cond delay="1642"/>
                                          </p:stCondLst>
                                        </p:cTn>
                                        <p:tgtEl>
                                          <p:spTgt spid="9"/>
                                        </p:tgtEl>
                                      </p:cBhvr>
                                      <p:to x="100000" y="90000"/>
                                    </p:animScale>
                                    <p:animScale>
                                      <p:cBhvr>
                                        <p:cTn id="86" dur="166" decel="50000">
                                          <p:stCondLst>
                                            <p:cond delay="1668"/>
                                          </p:stCondLst>
                                        </p:cTn>
                                        <p:tgtEl>
                                          <p:spTgt spid="9"/>
                                        </p:tgtEl>
                                      </p:cBhvr>
                                      <p:to x="100000" y="100000"/>
                                    </p:animScale>
                                    <p:animScale>
                                      <p:cBhvr>
                                        <p:cTn id="87" dur="26">
                                          <p:stCondLst>
                                            <p:cond delay="1808"/>
                                          </p:stCondLst>
                                        </p:cTn>
                                        <p:tgtEl>
                                          <p:spTgt spid="9"/>
                                        </p:tgtEl>
                                      </p:cBhvr>
                                      <p:to x="100000" y="95000"/>
                                    </p:animScale>
                                    <p:animScale>
                                      <p:cBhvr>
                                        <p:cTn id="88"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6200" y="990600"/>
            <a:ext cx="5486400" cy="317451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Why </a:t>
            </a:r>
            <a:r>
              <a:rPr lang="en-US" dirty="0" smtClean="0"/>
              <a:t>Study Statistics</a:t>
            </a:r>
            <a:r>
              <a:rPr lang="en-US" dirty="0"/>
              <a:t>?</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15</a:t>
            </a:fld>
            <a:endParaRPr lang="en-US" altLang="en-US"/>
          </a:p>
        </p:txBody>
      </p:sp>
      <p:sp>
        <p:nvSpPr>
          <p:cNvPr id="6" name="Cloud 5"/>
          <p:cNvSpPr/>
          <p:nvPr/>
        </p:nvSpPr>
        <p:spPr>
          <a:xfrm>
            <a:off x="5715000" y="304800"/>
            <a:ext cx="3124200" cy="10668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Accounting</a:t>
            </a:r>
            <a:endParaRPr lang="en-US" sz="32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4605"/>
          <a:stretch/>
        </p:blipFill>
        <p:spPr bwMode="auto">
          <a:xfrm>
            <a:off x="5580496" y="1733658"/>
            <a:ext cx="3487304" cy="1695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76200" y="990600"/>
            <a:ext cx="5436448" cy="3174518"/>
            <a:chOff x="76200" y="990600"/>
            <a:chExt cx="5436448" cy="3174518"/>
          </a:xfrm>
        </p:grpSpPr>
        <p:pic>
          <p:nvPicPr>
            <p:cNvPr id="880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72" t="30839" r="8768" b="26943"/>
            <a:stretch/>
          </p:blipFill>
          <p:spPr bwMode="auto">
            <a:xfrm>
              <a:off x="76200" y="990600"/>
              <a:ext cx="5436448" cy="2304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06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1875" t="50000" r="8538" b="33268"/>
            <a:stretch/>
          </p:blipFill>
          <p:spPr bwMode="auto">
            <a:xfrm>
              <a:off x="127424" y="3276600"/>
              <a:ext cx="5282776" cy="888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Content Placeholder 2"/>
          <p:cNvSpPr>
            <a:spLocks noGrp="1"/>
          </p:cNvSpPr>
          <p:nvPr>
            <p:ph idx="1"/>
          </p:nvPr>
        </p:nvSpPr>
        <p:spPr>
          <a:xfrm>
            <a:off x="457200" y="4232275"/>
            <a:ext cx="8305800" cy="2397125"/>
          </a:xfrm>
        </p:spPr>
        <p:txBody>
          <a:bodyPr/>
          <a:lstStyle/>
          <a:p>
            <a:r>
              <a:rPr lang="en-US" sz="2000" dirty="0" smtClean="0"/>
              <a:t>Audit Sampling</a:t>
            </a:r>
          </a:p>
          <a:p>
            <a:pPr lvl="1"/>
            <a:r>
              <a:rPr lang="en-US" sz="1600" dirty="0" smtClean="0"/>
              <a:t>The application of audit procedures to </a:t>
            </a:r>
            <a:r>
              <a:rPr lang="en-US" sz="1600" dirty="0" smtClean="0">
                <a:solidFill>
                  <a:srgbClr val="FF0000"/>
                </a:solidFill>
              </a:rPr>
              <a:t>less than 100% </a:t>
            </a:r>
            <a:r>
              <a:rPr lang="en-US" sz="1600" dirty="0" smtClean="0"/>
              <a:t>of items within a population of audit relevance such that all sampling units have a chance of selection in order to provide the auditor with a reasonable basis on which to </a:t>
            </a:r>
            <a:r>
              <a:rPr lang="en-US" sz="1600" dirty="0" smtClean="0">
                <a:solidFill>
                  <a:srgbClr val="FF0000"/>
                </a:solidFill>
              </a:rPr>
              <a:t>draw conclusions about the entire population</a:t>
            </a:r>
            <a:endParaRPr lang="en-US" sz="1600" dirty="0" smtClean="0"/>
          </a:p>
          <a:p>
            <a:pPr lvl="1"/>
            <a:r>
              <a:rPr lang="en-US" sz="1600" dirty="0" smtClean="0"/>
              <a:t>The auditor shall determine a </a:t>
            </a:r>
            <a:r>
              <a:rPr lang="en-US" sz="1600" dirty="0" smtClean="0">
                <a:solidFill>
                  <a:srgbClr val="FF0000"/>
                </a:solidFill>
              </a:rPr>
              <a:t>sample size </a:t>
            </a:r>
            <a:r>
              <a:rPr lang="en-US" sz="1600" dirty="0" smtClean="0"/>
              <a:t>sufficient to </a:t>
            </a:r>
            <a:r>
              <a:rPr lang="en-US" sz="1600" dirty="0" smtClean="0">
                <a:solidFill>
                  <a:srgbClr val="FF0000"/>
                </a:solidFill>
              </a:rPr>
              <a:t>reduce sampling risk to an acceptably low level</a:t>
            </a:r>
            <a:endParaRPr lang="en-US" sz="1600" dirty="0" smtClean="0"/>
          </a:p>
        </p:txBody>
      </p:sp>
      <p:sp>
        <p:nvSpPr>
          <p:cNvPr id="10" name="Content Placeholder 2"/>
          <p:cNvSpPr txBox="1">
            <a:spLocks/>
          </p:cNvSpPr>
          <p:nvPr/>
        </p:nvSpPr>
        <p:spPr bwMode="auto">
          <a:xfrm>
            <a:off x="457200" y="6172200"/>
            <a:ext cx="82296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None/>
            </a:pPr>
            <a:r>
              <a:rPr lang="en-US" sz="1200" i="1" kern="0" dirty="0" smtClean="0"/>
              <a:t>Source: </a:t>
            </a:r>
            <a:r>
              <a:rPr lang="en-US" sz="1200" i="1" kern="0" dirty="0"/>
              <a:t>http://www.ifac.org/sites/default/files/publications/files/A028%202012%20IAASB%20Handbook%20ISA%20530.pdf</a:t>
            </a:r>
            <a:endParaRPr lang="en-US" sz="1050" i="1" kern="0" dirty="0" smtClean="0"/>
          </a:p>
        </p:txBody>
      </p:sp>
      <p:sp>
        <p:nvSpPr>
          <p:cNvPr id="9" name="Oval Callout 8"/>
          <p:cNvSpPr/>
          <p:nvPr/>
        </p:nvSpPr>
        <p:spPr>
          <a:xfrm>
            <a:off x="5410200" y="5904344"/>
            <a:ext cx="2590800" cy="914400"/>
          </a:xfrm>
          <a:prstGeom prst="wedgeEllipseCallout">
            <a:avLst>
              <a:gd name="adj1" fmla="val -91383"/>
              <a:gd name="adj2" fmla="val -491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How to obtain a sufficient </a:t>
            </a:r>
            <a:r>
              <a:rPr lang="en-US"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SAMPLE SIZE</a:t>
            </a:r>
            <a:r>
              <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cxnSp>
        <p:nvCxnSpPr>
          <p:cNvPr id="17" name="Straight Connector 16"/>
          <p:cNvCxnSpPr/>
          <p:nvPr/>
        </p:nvCxnSpPr>
        <p:spPr>
          <a:xfrm>
            <a:off x="3785286" y="1853514"/>
            <a:ext cx="634314"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383957" y="2224215"/>
            <a:ext cx="2413686"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895600" y="3925329"/>
            <a:ext cx="2413686"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282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500"/>
                                        <p:tgtEl>
                                          <p:spTgt spid="3">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80">
                                          <p:stCondLst>
                                            <p:cond delay="0"/>
                                          </p:stCondLst>
                                        </p:cTn>
                                        <p:tgtEl>
                                          <p:spTgt spid="9"/>
                                        </p:tgtEl>
                                      </p:cBhvr>
                                    </p:animEffect>
                                    <p:anim calcmode="lin" valueType="num">
                                      <p:cBhvr>
                                        <p:cTn id="3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9" dur="26">
                                          <p:stCondLst>
                                            <p:cond delay="650"/>
                                          </p:stCondLst>
                                        </p:cTn>
                                        <p:tgtEl>
                                          <p:spTgt spid="9"/>
                                        </p:tgtEl>
                                      </p:cBhvr>
                                      <p:to x="100000" y="60000"/>
                                    </p:animScale>
                                    <p:animScale>
                                      <p:cBhvr>
                                        <p:cTn id="40" dur="166" decel="50000">
                                          <p:stCondLst>
                                            <p:cond delay="676"/>
                                          </p:stCondLst>
                                        </p:cTn>
                                        <p:tgtEl>
                                          <p:spTgt spid="9"/>
                                        </p:tgtEl>
                                      </p:cBhvr>
                                      <p:to x="100000" y="100000"/>
                                    </p:animScale>
                                    <p:animScale>
                                      <p:cBhvr>
                                        <p:cTn id="41" dur="26">
                                          <p:stCondLst>
                                            <p:cond delay="1312"/>
                                          </p:stCondLst>
                                        </p:cTn>
                                        <p:tgtEl>
                                          <p:spTgt spid="9"/>
                                        </p:tgtEl>
                                      </p:cBhvr>
                                      <p:to x="100000" y="80000"/>
                                    </p:animScale>
                                    <p:animScale>
                                      <p:cBhvr>
                                        <p:cTn id="42" dur="166" decel="50000">
                                          <p:stCondLst>
                                            <p:cond delay="1338"/>
                                          </p:stCondLst>
                                        </p:cTn>
                                        <p:tgtEl>
                                          <p:spTgt spid="9"/>
                                        </p:tgtEl>
                                      </p:cBhvr>
                                      <p:to x="100000" y="100000"/>
                                    </p:animScale>
                                    <p:animScale>
                                      <p:cBhvr>
                                        <p:cTn id="43" dur="26">
                                          <p:stCondLst>
                                            <p:cond delay="1642"/>
                                          </p:stCondLst>
                                        </p:cTn>
                                        <p:tgtEl>
                                          <p:spTgt spid="9"/>
                                        </p:tgtEl>
                                      </p:cBhvr>
                                      <p:to x="100000" y="90000"/>
                                    </p:animScale>
                                    <p:animScale>
                                      <p:cBhvr>
                                        <p:cTn id="44" dur="166" decel="50000">
                                          <p:stCondLst>
                                            <p:cond delay="1668"/>
                                          </p:stCondLst>
                                        </p:cTn>
                                        <p:tgtEl>
                                          <p:spTgt spid="9"/>
                                        </p:tgtEl>
                                      </p:cBhvr>
                                      <p:to x="100000" y="100000"/>
                                    </p:animScale>
                                    <p:animScale>
                                      <p:cBhvr>
                                        <p:cTn id="45" dur="26">
                                          <p:stCondLst>
                                            <p:cond delay="1808"/>
                                          </p:stCondLst>
                                        </p:cTn>
                                        <p:tgtEl>
                                          <p:spTgt spid="9"/>
                                        </p:tgtEl>
                                      </p:cBhvr>
                                      <p:to x="100000" y="95000"/>
                                    </p:animScale>
                                    <p:animScale>
                                      <p:cBhvr>
                                        <p:cTn id="4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Users\mssallyt\Desktop\11v3-understanding-an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14800"/>
            <a:ext cx="4343400" cy="19912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mssallyt\Desktop\11v3-understanding-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1" y="1524000"/>
            <a:ext cx="4343399" cy="2592675"/>
          </a:xfrm>
          <a:prstGeom prst="rect">
            <a:avLst/>
          </a:prstGeom>
          <a:noFill/>
          <a:extLst>
            <a:ext uri="{909E8E84-426E-40DD-AFC4-6F175D3DCCD1}">
              <a14:hiddenFill xmlns:a14="http://schemas.microsoft.com/office/drawing/2010/main">
                <a:solidFill>
                  <a:srgbClr val="FFFFFF"/>
                </a:solidFill>
              </a14:hiddenFill>
            </a:ext>
          </a:extLst>
        </p:spPr>
      </p:pic>
      <p:sp>
        <p:nvSpPr>
          <p:cNvPr id="12" name="Oval Callout 11"/>
          <p:cNvSpPr/>
          <p:nvPr/>
        </p:nvSpPr>
        <p:spPr>
          <a:xfrm>
            <a:off x="3962400" y="3276600"/>
            <a:ext cx="2590800" cy="914400"/>
          </a:xfrm>
          <a:prstGeom prst="wedgeEllipseCallout">
            <a:avLst>
              <a:gd name="adj1" fmla="val -112773"/>
              <a:gd name="adj2" fmla="val -1552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How to obtain a </a:t>
            </a:r>
            <a:r>
              <a:rPr lang="en-US"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PROBABILITY DISTRIBUTION</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2" name="Title 1"/>
          <p:cNvSpPr>
            <a:spLocks noGrp="1"/>
          </p:cNvSpPr>
          <p:nvPr>
            <p:ph type="title"/>
          </p:nvPr>
        </p:nvSpPr>
        <p:spPr/>
        <p:txBody>
          <a:bodyPr/>
          <a:lstStyle/>
          <a:p>
            <a:r>
              <a:rPr lang="en-US" dirty="0"/>
              <a:t>Why Study Statistics?</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16</a:t>
            </a:fld>
            <a:endParaRPr lang="en-US" altLang="en-US"/>
          </a:p>
        </p:txBody>
      </p:sp>
      <p:sp>
        <p:nvSpPr>
          <p:cNvPr id="3" name="Content Placeholder 2"/>
          <p:cNvSpPr>
            <a:spLocks noGrp="1"/>
          </p:cNvSpPr>
          <p:nvPr>
            <p:ph idx="1"/>
          </p:nvPr>
        </p:nvSpPr>
        <p:spPr>
          <a:xfrm>
            <a:off x="304800" y="914400"/>
            <a:ext cx="4495800" cy="5257800"/>
          </a:xfrm>
        </p:spPr>
        <p:txBody>
          <a:bodyPr/>
          <a:lstStyle/>
          <a:p>
            <a:pPr marL="230188" indent="-230188"/>
            <a:r>
              <a:rPr lang="en-US" sz="2000" dirty="0"/>
              <a:t>IT Auditing</a:t>
            </a:r>
          </a:p>
          <a:p>
            <a:pPr marL="461963" lvl="1" indent="-231775"/>
            <a:r>
              <a:rPr lang="en-US" sz="1600" dirty="0" smtClean="0"/>
              <a:t>Almost all computer-assisted audit tools (CAATs) have a command for </a:t>
            </a:r>
            <a:r>
              <a:rPr lang="en-US" sz="1600" dirty="0" err="1" smtClean="0"/>
              <a:t>Benford’s</a:t>
            </a:r>
            <a:r>
              <a:rPr lang="en-US" sz="1600" dirty="0" smtClean="0"/>
              <a:t> Law</a:t>
            </a:r>
          </a:p>
          <a:p>
            <a:pPr marL="461963" lvl="1" indent="-231775"/>
            <a:r>
              <a:rPr lang="en-US" sz="1600" dirty="0" err="1" smtClean="0"/>
              <a:t>Benford’s</a:t>
            </a:r>
            <a:r>
              <a:rPr lang="en-US" sz="1600" dirty="0" smtClean="0"/>
              <a:t> Law holds true for a data set that grows </a:t>
            </a:r>
            <a:r>
              <a:rPr lang="en-US" sz="1600" dirty="0" smtClean="0">
                <a:solidFill>
                  <a:srgbClr val="FF0000"/>
                </a:solidFill>
              </a:rPr>
              <a:t>exponentially</a:t>
            </a:r>
            <a:r>
              <a:rPr lang="en-US" sz="1600" dirty="0" smtClean="0"/>
              <a:t>, but also appears to hold true for many cases in which an exponential growth pattern is not obvious</a:t>
            </a:r>
          </a:p>
          <a:p>
            <a:pPr marL="461963" lvl="1" indent="-231775"/>
            <a:r>
              <a:rPr lang="en-US" sz="1600" dirty="0" smtClean="0"/>
              <a:t>Beneficial tool for </a:t>
            </a:r>
            <a:r>
              <a:rPr lang="en-US" sz="1600" dirty="0" smtClean="0">
                <a:solidFill>
                  <a:srgbClr val="FF0000"/>
                </a:solidFill>
              </a:rPr>
              <a:t>fraud detection</a:t>
            </a:r>
            <a:r>
              <a:rPr lang="en-US" sz="1600" dirty="0"/>
              <a:t>, e.g. </a:t>
            </a:r>
            <a:r>
              <a:rPr lang="en-US" sz="1600" dirty="0" smtClean="0"/>
              <a:t>credit card transactions, purchase orders, loan data, customer refunds, …</a:t>
            </a:r>
          </a:p>
          <a:p>
            <a:pPr marL="461963" lvl="1" indent="-231775"/>
            <a:r>
              <a:rPr lang="en-US" sz="1600" dirty="0"/>
              <a:t>Example</a:t>
            </a:r>
          </a:p>
          <a:p>
            <a:pPr marL="684213" lvl="2" indent="-222250"/>
            <a:r>
              <a:rPr lang="en-US" sz="1300" dirty="0" smtClean="0"/>
              <a:t>If </a:t>
            </a:r>
            <a:r>
              <a:rPr lang="en-US" sz="1300" dirty="0"/>
              <a:t>a bank’s policy is to refer loans at or above </a:t>
            </a:r>
            <a:r>
              <a:rPr lang="en-US" sz="1300" dirty="0" smtClean="0"/>
              <a:t/>
            </a:r>
            <a:br>
              <a:rPr lang="en-US" sz="1300" dirty="0" smtClean="0"/>
            </a:br>
            <a:r>
              <a:rPr lang="en-US" sz="1300" dirty="0" smtClean="0"/>
              <a:t>US </a:t>
            </a:r>
            <a:r>
              <a:rPr lang="en-US" sz="1300" dirty="0"/>
              <a:t>$50,000 to a loan committee, looking just below that approval threshold gives a loan officer the potential to discover loan frauds</a:t>
            </a:r>
            <a:r>
              <a:rPr lang="en-US" sz="1300" dirty="0" smtClean="0"/>
              <a:t>.</a:t>
            </a:r>
          </a:p>
          <a:p>
            <a:pPr marL="684213" lvl="2" indent="-222250"/>
            <a:r>
              <a:rPr lang="en-US" sz="1300" dirty="0" smtClean="0"/>
              <a:t>Note </a:t>
            </a:r>
            <a:r>
              <a:rPr lang="en-US" sz="1300" dirty="0"/>
              <a:t>that 4 is aberrantly high in occurrence, and </a:t>
            </a:r>
            <a:r>
              <a:rPr lang="en-US" sz="1300" dirty="0" smtClean="0"/>
              <a:t/>
            </a:r>
            <a:br>
              <a:rPr lang="en-US" sz="1300" dirty="0" smtClean="0"/>
            </a:br>
            <a:r>
              <a:rPr lang="en-US" sz="1300" dirty="0" smtClean="0"/>
              <a:t>5 </a:t>
            </a:r>
            <a:r>
              <a:rPr lang="en-US" sz="1300" dirty="0"/>
              <a:t>is too low, indicating the possible manipulation of the natural occurrence of loans beginning with 5 (US $50,000 loans) possibly being switched to just under the cutoff or indicating that the suspect could be issuing a lot of $49,999.99 loans fictitiously to embezzle funds.</a:t>
            </a:r>
          </a:p>
          <a:p>
            <a:pPr lvl="1"/>
            <a:endParaRPr lang="en-US" sz="1300" dirty="0" smtClean="0"/>
          </a:p>
        </p:txBody>
      </p:sp>
      <p:sp>
        <p:nvSpPr>
          <p:cNvPr id="10" name="Content Placeholder 2"/>
          <p:cNvSpPr txBox="1">
            <a:spLocks/>
          </p:cNvSpPr>
          <p:nvPr/>
        </p:nvSpPr>
        <p:spPr bwMode="auto">
          <a:xfrm>
            <a:off x="457200" y="6172200"/>
            <a:ext cx="8382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None/>
            </a:pPr>
            <a:r>
              <a:rPr lang="en-US" sz="1300" i="1" kern="0" dirty="0" smtClean="0"/>
              <a:t>Source: </a:t>
            </a:r>
            <a:r>
              <a:rPr lang="en-US" sz="1300" i="1" kern="0" dirty="0"/>
              <a:t>http://www.isaca.org/Journal/Past-Issues/2011/Volume-3/Pages/Understanding-and-Applying-Benfords-Law.aspx</a:t>
            </a:r>
            <a:endParaRPr lang="en-US" sz="1300" i="1" kern="0" dirty="0" smtClean="0"/>
          </a:p>
        </p:txBody>
      </p:sp>
      <p:sp>
        <p:nvSpPr>
          <p:cNvPr id="11" name="Cloud 10"/>
          <p:cNvSpPr/>
          <p:nvPr/>
        </p:nvSpPr>
        <p:spPr>
          <a:xfrm>
            <a:off x="5715000" y="228600"/>
            <a:ext cx="3354141" cy="12954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Information Technology</a:t>
            </a:r>
            <a:endParaRPr lang="en-US" sz="32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Tree>
    <p:extLst>
      <p:ext uri="{BB962C8B-B14F-4D97-AF65-F5344CB8AC3E}">
        <p14:creationId xmlns:p14="http://schemas.microsoft.com/office/powerpoint/2010/main" val="337298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24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500"/>
                                        <p:tgtEl>
                                          <p:spTgt spid="3">
                                            <p:txEl>
                                              <p:pRg st="4" end="4"/>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500"/>
                                        <p:tgtEl>
                                          <p:spTgt spid="3">
                                            <p:txEl>
                                              <p:pRg st="5" end="5"/>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par>
                                <p:cTn id="18" presetID="1"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80">
                                          <p:stCondLst>
                                            <p:cond delay="0"/>
                                          </p:stCondLst>
                                        </p:cTn>
                                        <p:tgtEl>
                                          <p:spTgt spid="12"/>
                                        </p:tgtEl>
                                      </p:cBhvr>
                                    </p:animEffect>
                                    <p:anim calcmode="lin" valueType="num">
                                      <p:cBhvr>
                                        <p:cTn id="2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0" dur="26">
                                          <p:stCondLst>
                                            <p:cond delay="650"/>
                                          </p:stCondLst>
                                        </p:cTn>
                                        <p:tgtEl>
                                          <p:spTgt spid="12"/>
                                        </p:tgtEl>
                                      </p:cBhvr>
                                      <p:to x="100000" y="60000"/>
                                    </p:animScale>
                                    <p:animScale>
                                      <p:cBhvr>
                                        <p:cTn id="31" dur="166" decel="50000">
                                          <p:stCondLst>
                                            <p:cond delay="676"/>
                                          </p:stCondLst>
                                        </p:cTn>
                                        <p:tgtEl>
                                          <p:spTgt spid="12"/>
                                        </p:tgtEl>
                                      </p:cBhvr>
                                      <p:to x="100000" y="100000"/>
                                    </p:animScale>
                                    <p:animScale>
                                      <p:cBhvr>
                                        <p:cTn id="32" dur="26">
                                          <p:stCondLst>
                                            <p:cond delay="1312"/>
                                          </p:stCondLst>
                                        </p:cTn>
                                        <p:tgtEl>
                                          <p:spTgt spid="12"/>
                                        </p:tgtEl>
                                      </p:cBhvr>
                                      <p:to x="100000" y="80000"/>
                                    </p:animScale>
                                    <p:animScale>
                                      <p:cBhvr>
                                        <p:cTn id="33" dur="166" decel="50000">
                                          <p:stCondLst>
                                            <p:cond delay="1338"/>
                                          </p:stCondLst>
                                        </p:cTn>
                                        <p:tgtEl>
                                          <p:spTgt spid="12"/>
                                        </p:tgtEl>
                                      </p:cBhvr>
                                      <p:to x="100000" y="100000"/>
                                    </p:animScale>
                                    <p:animScale>
                                      <p:cBhvr>
                                        <p:cTn id="34" dur="26">
                                          <p:stCondLst>
                                            <p:cond delay="1642"/>
                                          </p:stCondLst>
                                        </p:cTn>
                                        <p:tgtEl>
                                          <p:spTgt spid="12"/>
                                        </p:tgtEl>
                                      </p:cBhvr>
                                      <p:to x="100000" y="90000"/>
                                    </p:animScale>
                                    <p:animScale>
                                      <p:cBhvr>
                                        <p:cTn id="35" dur="166" decel="50000">
                                          <p:stCondLst>
                                            <p:cond delay="1668"/>
                                          </p:stCondLst>
                                        </p:cTn>
                                        <p:tgtEl>
                                          <p:spTgt spid="12"/>
                                        </p:tgtEl>
                                      </p:cBhvr>
                                      <p:to x="100000" y="100000"/>
                                    </p:animScale>
                                    <p:animScale>
                                      <p:cBhvr>
                                        <p:cTn id="36" dur="26">
                                          <p:stCondLst>
                                            <p:cond delay="1808"/>
                                          </p:stCondLst>
                                        </p:cTn>
                                        <p:tgtEl>
                                          <p:spTgt spid="12"/>
                                        </p:tgtEl>
                                      </p:cBhvr>
                                      <p:to x="100000" y="95000"/>
                                    </p:animScale>
                                    <p:animScale>
                                      <p:cBhvr>
                                        <p:cTn id="37"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loud 12"/>
          <p:cNvSpPr/>
          <p:nvPr/>
        </p:nvSpPr>
        <p:spPr>
          <a:xfrm>
            <a:off x="6019800" y="304800"/>
            <a:ext cx="3048000" cy="9906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Marketing</a:t>
            </a:r>
            <a:endParaRPr lang="en-US" sz="32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2" name="Title 1"/>
          <p:cNvSpPr>
            <a:spLocks noGrp="1"/>
          </p:cNvSpPr>
          <p:nvPr>
            <p:ph type="title"/>
          </p:nvPr>
        </p:nvSpPr>
        <p:spPr/>
        <p:txBody>
          <a:bodyPr/>
          <a:lstStyle/>
          <a:p>
            <a:r>
              <a:rPr lang="en-US" dirty="0"/>
              <a:t>Why Study Statistics?</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17</a:t>
            </a:fld>
            <a:endParaRPr lang="en-US" altLang="en-US"/>
          </a:p>
        </p:txBody>
      </p:sp>
      <p:sp>
        <p:nvSpPr>
          <p:cNvPr id="10" name="Content Placeholder 2"/>
          <p:cNvSpPr txBox="1">
            <a:spLocks/>
          </p:cNvSpPr>
          <p:nvPr/>
        </p:nvSpPr>
        <p:spPr bwMode="auto">
          <a:xfrm>
            <a:off x="457200" y="6172200"/>
            <a:ext cx="8382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None/>
            </a:pPr>
            <a:r>
              <a:rPr lang="en-US" sz="1300" i="1" kern="0" dirty="0" smtClean="0"/>
              <a:t>Source: </a:t>
            </a:r>
            <a:r>
              <a:rPr lang="en-US" sz="1300" i="1" kern="0" dirty="0"/>
              <a:t>http://www.onlinemarketing.fuelgroup.com.au/mobile-websites</a:t>
            </a:r>
            <a:endParaRPr lang="en-US" sz="1300" i="1" kern="0" dirty="0" smtClean="0"/>
          </a:p>
        </p:txBody>
      </p:sp>
      <p:sp>
        <p:nvSpPr>
          <p:cNvPr id="12" name="Oval Callout 11"/>
          <p:cNvSpPr/>
          <p:nvPr/>
        </p:nvSpPr>
        <p:spPr>
          <a:xfrm>
            <a:off x="2919738" y="1055252"/>
            <a:ext cx="4126564" cy="990600"/>
          </a:xfrm>
          <a:prstGeom prst="wedgeEllipseCallout">
            <a:avLst>
              <a:gd name="adj1" fmla="val -54527"/>
              <a:gd name="adj2" fmla="val 803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How to </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t>
            </a:r>
            <a:r>
              <a:rPr lang="en-US" alt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raw conclusions on the needs of a </a:t>
            </a:r>
            <a:r>
              <a:rPr lang="en-US" altLang="en-US"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POPULATION </a:t>
            </a:r>
            <a:r>
              <a:rPr lang="en-US" alt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based </a:t>
            </a:r>
            <a:r>
              <a:rPr lang="en-US" alt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only on </a:t>
            </a:r>
            <a:r>
              <a:rPr lang="en-US" altLang="en-US"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SAMPLE </a:t>
            </a:r>
            <a:r>
              <a:rPr lang="en-US" alt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data</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890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967" t="47535" r="42462" b="18153"/>
          <a:stretch/>
        </p:blipFill>
        <p:spPr bwMode="auto">
          <a:xfrm>
            <a:off x="501584" y="3549978"/>
            <a:ext cx="4022913" cy="2593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381000" y="1568105"/>
            <a:ext cx="8382000" cy="1556095"/>
          </a:xfrm>
        </p:spPr>
        <p:txBody>
          <a:bodyPr/>
          <a:lstStyle/>
          <a:p>
            <a:pPr marL="230188" indent="-230188"/>
            <a:r>
              <a:rPr lang="en-US" sz="2000" dirty="0" smtClean="0"/>
              <a:t>Marketing Research</a:t>
            </a:r>
            <a:endParaRPr lang="en-US" sz="2000" dirty="0"/>
          </a:p>
          <a:p>
            <a:pPr marL="461963" lvl="1" indent="-231775"/>
            <a:r>
              <a:rPr lang="en-US" sz="1600" dirty="0" smtClean="0"/>
              <a:t>Construction of questionnaires and scales</a:t>
            </a:r>
          </a:p>
          <a:p>
            <a:pPr marL="461963" lvl="1" indent="-231775"/>
            <a:r>
              <a:rPr lang="en-US" sz="1600" dirty="0" smtClean="0">
                <a:solidFill>
                  <a:srgbClr val="FF0000"/>
                </a:solidFill>
              </a:rPr>
              <a:t>Understand the needs </a:t>
            </a:r>
            <a:r>
              <a:rPr lang="en-US" sz="1600" dirty="0" smtClean="0"/>
              <a:t>of individuals in marketplace, to create </a:t>
            </a:r>
            <a:r>
              <a:rPr lang="en-US" sz="1600" dirty="0" smtClean="0">
                <a:solidFill>
                  <a:srgbClr val="FF0000"/>
                </a:solidFill>
              </a:rPr>
              <a:t>marketing strategies and plans</a:t>
            </a:r>
            <a:endParaRPr lang="en-US" sz="1300" dirty="0" smtClean="0">
              <a:solidFill>
                <a:srgbClr val="FF0000"/>
              </a:solidFill>
            </a:endParaRPr>
          </a:p>
        </p:txBody>
      </p:sp>
      <p:pic>
        <p:nvPicPr>
          <p:cNvPr id="1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098" t="39205" r="42462" b="57002"/>
          <a:stretch/>
        </p:blipFill>
        <p:spPr bwMode="auto">
          <a:xfrm>
            <a:off x="304800" y="2663072"/>
            <a:ext cx="4724400" cy="308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0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992" t="20296" r="40103" b="72587"/>
          <a:stretch/>
        </p:blipFill>
        <p:spPr bwMode="auto">
          <a:xfrm>
            <a:off x="304800" y="2971800"/>
            <a:ext cx="4608530" cy="536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992" t="31067" r="40103" b="52780"/>
          <a:stretch/>
        </p:blipFill>
        <p:spPr bwMode="auto">
          <a:xfrm>
            <a:off x="4913330" y="2608083"/>
            <a:ext cx="4133065" cy="109200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09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1136" t="11881" r="39879" b="66851"/>
          <a:stretch/>
        </p:blipFill>
        <p:spPr bwMode="auto">
          <a:xfrm>
            <a:off x="4913330" y="3403467"/>
            <a:ext cx="4133065" cy="14356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1136" t="38770" r="39879" b="32566"/>
          <a:stretch/>
        </p:blipFill>
        <p:spPr bwMode="auto">
          <a:xfrm>
            <a:off x="4911759" y="4199640"/>
            <a:ext cx="4133065" cy="19348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976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09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90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9092"/>
                                        </p:tgtEl>
                                        <p:attrNameLst>
                                          <p:attrName>style.visibility</p:attrName>
                                        </p:attrNameLst>
                                      </p:cBhvr>
                                      <p:to>
                                        <p:strVal val="visible"/>
                                      </p:to>
                                    </p:set>
                                    <p:animEffect transition="in" filter="barn(inVertical)">
                                      <p:cBhvr>
                                        <p:cTn id="22" dur="500"/>
                                        <p:tgtEl>
                                          <p:spTgt spid="8909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80">
                                          <p:stCondLst>
                                            <p:cond delay="0"/>
                                          </p:stCondLst>
                                        </p:cTn>
                                        <p:tgtEl>
                                          <p:spTgt spid="12"/>
                                        </p:tgtEl>
                                      </p:cBhvr>
                                    </p:animEffect>
                                    <p:anim calcmode="lin" valueType="num">
                                      <p:cBhvr>
                                        <p:cTn id="33"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8" dur="26">
                                          <p:stCondLst>
                                            <p:cond delay="650"/>
                                          </p:stCondLst>
                                        </p:cTn>
                                        <p:tgtEl>
                                          <p:spTgt spid="12"/>
                                        </p:tgtEl>
                                      </p:cBhvr>
                                      <p:to x="100000" y="60000"/>
                                    </p:animScale>
                                    <p:animScale>
                                      <p:cBhvr>
                                        <p:cTn id="39" dur="166" decel="50000">
                                          <p:stCondLst>
                                            <p:cond delay="676"/>
                                          </p:stCondLst>
                                        </p:cTn>
                                        <p:tgtEl>
                                          <p:spTgt spid="12"/>
                                        </p:tgtEl>
                                      </p:cBhvr>
                                      <p:to x="100000" y="100000"/>
                                    </p:animScale>
                                    <p:animScale>
                                      <p:cBhvr>
                                        <p:cTn id="40" dur="26">
                                          <p:stCondLst>
                                            <p:cond delay="1312"/>
                                          </p:stCondLst>
                                        </p:cTn>
                                        <p:tgtEl>
                                          <p:spTgt spid="12"/>
                                        </p:tgtEl>
                                      </p:cBhvr>
                                      <p:to x="100000" y="80000"/>
                                    </p:animScale>
                                    <p:animScale>
                                      <p:cBhvr>
                                        <p:cTn id="41" dur="166" decel="50000">
                                          <p:stCondLst>
                                            <p:cond delay="1338"/>
                                          </p:stCondLst>
                                        </p:cTn>
                                        <p:tgtEl>
                                          <p:spTgt spid="12"/>
                                        </p:tgtEl>
                                      </p:cBhvr>
                                      <p:to x="100000" y="100000"/>
                                    </p:animScale>
                                    <p:animScale>
                                      <p:cBhvr>
                                        <p:cTn id="42" dur="26">
                                          <p:stCondLst>
                                            <p:cond delay="1642"/>
                                          </p:stCondLst>
                                        </p:cTn>
                                        <p:tgtEl>
                                          <p:spTgt spid="12"/>
                                        </p:tgtEl>
                                      </p:cBhvr>
                                      <p:to x="100000" y="90000"/>
                                    </p:animScale>
                                    <p:animScale>
                                      <p:cBhvr>
                                        <p:cTn id="43" dur="166" decel="50000">
                                          <p:stCondLst>
                                            <p:cond delay="1668"/>
                                          </p:stCondLst>
                                        </p:cTn>
                                        <p:tgtEl>
                                          <p:spTgt spid="12"/>
                                        </p:tgtEl>
                                      </p:cBhvr>
                                      <p:to x="100000" y="100000"/>
                                    </p:animScale>
                                    <p:animScale>
                                      <p:cBhvr>
                                        <p:cTn id="44" dur="26">
                                          <p:stCondLst>
                                            <p:cond delay="1808"/>
                                          </p:stCondLst>
                                        </p:cTn>
                                        <p:tgtEl>
                                          <p:spTgt spid="12"/>
                                        </p:tgtEl>
                                      </p:cBhvr>
                                      <p:to x="100000" y="95000"/>
                                    </p:animScale>
                                    <p:animScale>
                                      <p:cBhvr>
                                        <p:cTn id="45"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loud 12"/>
          <p:cNvSpPr/>
          <p:nvPr/>
        </p:nvSpPr>
        <p:spPr>
          <a:xfrm>
            <a:off x="5791200" y="381000"/>
            <a:ext cx="3048000" cy="9906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Economics</a:t>
            </a:r>
            <a:endParaRPr lang="en-US" sz="32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2" name="Title 1"/>
          <p:cNvSpPr>
            <a:spLocks noGrp="1"/>
          </p:cNvSpPr>
          <p:nvPr>
            <p:ph type="title"/>
          </p:nvPr>
        </p:nvSpPr>
        <p:spPr/>
        <p:txBody>
          <a:bodyPr/>
          <a:lstStyle/>
          <a:p>
            <a:r>
              <a:rPr lang="en-US" dirty="0"/>
              <a:t>Why Study Statistics?</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18</a:t>
            </a:fld>
            <a:endParaRPr lang="en-US" altLang="en-US"/>
          </a:p>
        </p:txBody>
      </p:sp>
      <p:sp>
        <p:nvSpPr>
          <p:cNvPr id="10" name="Content Placeholder 2"/>
          <p:cNvSpPr txBox="1">
            <a:spLocks/>
          </p:cNvSpPr>
          <p:nvPr/>
        </p:nvSpPr>
        <p:spPr bwMode="auto">
          <a:xfrm>
            <a:off x="457200" y="6172200"/>
            <a:ext cx="83820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None/>
            </a:pPr>
            <a:r>
              <a:rPr lang="en-US" sz="1300" i="1" kern="0" dirty="0" smtClean="0"/>
              <a:t>Source: </a:t>
            </a:r>
            <a:r>
              <a:rPr lang="en-US" sz="1300" i="1" kern="0" dirty="0"/>
              <a:t>http://hk.centadata.com/cci/cci_e.htm</a:t>
            </a:r>
            <a:endParaRPr lang="en-US" sz="1300" i="1" kern="0" dirty="0" smtClean="0"/>
          </a:p>
        </p:txBody>
      </p:sp>
      <p:sp>
        <p:nvSpPr>
          <p:cNvPr id="3" name="Content Placeholder 2"/>
          <p:cNvSpPr>
            <a:spLocks noGrp="1"/>
          </p:cNvSpPr>
          <p:nvPr>
            <p:ph idx="1"/>
          </p:nvPr>
        </p:nvSpPr>
        <p:spPr>
          <a:xfrm>
            <a:off x="381000" y="1263305"/>
            <a:ext cx="8382000" cy="1556095"/>
          </a:xfrm>
        </p:spPr>
        <p:txBody>
          <a:bodyPr/>
          <a:lstStyle/>
          <a:p>
            <a:pPr marL="230188" indent="-230188"/>
            <a:r>
              <a:rPr lang="en-US" sz="2000" dirty="0" smtClean="0"/>
              <a:t>Economics Indicators</a:t>
            </a:r>
            <a:endParaRPr lang="en-US" sz="2000" dirty="0"/>
          </a:p>
          <a:p>
            <a:pPr marL="461963" lvl="1" indent="-231775"/>
            <a:r>
              <a:rPr lang="en-US" sz="1600" dirty="0" smtClean="0"/>
              <a:t>Allow </a:t>
            </a:r>
            <a:r>
              <a:rPr lang="en-US" sz="1600" dirty="0" smtClean="0">
                <a:solidFill>
                  <a:srgbClr val="FF0000"/>
                </a:solidFill>
              </a:rPr>
              <a:t>analysis of economic performance </a:t>
            </a:r>
            <a:r>
              <a:rPr lang="en-US" sz="1600" dirty="0" smtClean="0"/>
              <a:t>and </a:t>
            </a:r>
            <a:r>
              <a:rPr lang="en-US" sz="1600" dirty="0" smtClean="0">
                <a:solidFill>
                  <a:srgbClr val="FF0000"/>
                </a:solidFill>
              </a:rPr>
              <a:t>predictions of future performance</a:t>
            </a:r>
            <a:endParaRPr lang="en-US" sz="1300" dirty="0" smtClean="0">
              <a:solidFill>
                <a:srgbClr val="FF0000"/>
              </a:solidFill>
            </a:endParaRPr>
          </a:p>
        </p:txBody>
      </p:sp>
      <p:pic>
        <p:nvPicPr>
          <p:cNvPr id="1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057400"/>
            <a:ext cx="6324600" cy="40957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Callout 11"/>
          <p:cNvSpPr/>
          <p:nvPr/>
        </p:nvSpPr>
        <p:spPr>
          <a:xfrm>
            <a:off x="4800600" y="2057400"/>
            <a:ext cx="3017982" cy="990600"/>
          </a:xfrm>
          <a:prstGeom prst="wedgeEllipseCallout">
            <a:avLst>
              <a:gd name="adj1" fmla="val -71680"/>
              <a:gd name="adj2" fmla="val -82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How to </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construct </a:t>
            </a:r>
            <a:r>
              <a:rPr lang="en-US"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ECONOMICS INDEX</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211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80">
                                          <p:stCondLst>
                                            <p:cond delay="0"/>
                                          </p:stCondLst>
                                        </p:cTn>
                                        <p:tgtEl>
                                          <p:spTgt spid="12"/>
                                        </p:tgtEl>
                                      </p:cBhvr>
                                    </p:animEffect>
                                    <p:anim calcmode="lin" valueType="num">
                                      <p:cBhvr>
                                        <p:cTn id="1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0" dur="26">
                                          <p:stCondLst>
                                            <p:cond delay="650"/>
                                          </p:stCondLst>
                                        </p:cTn>
                                        <p:tgtEl>
                                          <p:spTgt spid="12"/>
                                        </p:tgtEl>
                                      </p:cBhvr>
                                      <p:to x="100000" y="60000"/>
                                    </p:animScale>
                                    <p:animScale>
                                      <p:cBhvr>
                                        <p:cTn id="21" dur="166" decel="50000">
                                          <p:stCondLst>
                                            <p:cond delay="676"/>
                                          </p:stCondLst>
                                        </p:cTn>
                                        <p:tgtEl>
                                          <p:spTgt spid="12"/>
                                        </p:tgtEl>
                                      </p:cBhvr>
                                      <p:to x="100000" y="100000"/>
                                    </p:animScale>
                                    <p:animScale>
                                      <p:cBhvr>
                                        <p:cTn id="22" dur="26">
                                          <p:stCondLst>
                                            <p:cond delay="1312"/>
                                          </p:stCondLst>
                                        </p:cTn>
                                        <p:tgtEl>
                                          <p:spTgt spid="12"/>
                                        </p:tgtEl>
                                      </p:cBhvr>
                                      <p:to x="100000" y="80000"/>
                                    </p:animScale>
                                    <p:animScale>
                                      <p:cBhvr>
                                        <p:cTn id="23" dur="166" decel="50000">
                                          <p:stCondLst>
                                            <p:cond delay="1338"/>
                                          </p:stCondLst>
                                        </p:cTn>
                                        <p:tgtEl>
                                          <p:spTgt spid="12"/>
                                        </p:tgtEl>
                                      </p:cBhvr>
                                      <p:to x="100000" y="100000"/>
                                    </p:animScale>
                                    <p:animScale>
                                      <p:cBhvr>
                                        <p:cTn id="24" dur="26">
                                          <p:stCondLst>
                                            <p:cond delay="1642"/>
                                          </p:stCondLst>
                                        </p:cTn>
                                        <p:tgtEl>
                                          <p:spTgt spid="12"/>
                                        </p:tgtEl>
                                      </p:cBhvr>
                                      <p:to x="100000" y="90000"/>
                                    </p:animScale>
                                    <p:animScale>
                                      <p:cBhvr>
                                        <p:cTn id="25" dur="166" decel="50000">
                                          <p:stCondLst>
                                            <p:cond delay="1668"/>
                                          </p:stCondLst>
                                        </p:cTn>
                                        <p:tgtEl>
                                          <p:spTgt spid="12"/>
                                        </p:tgtEl>
                                      </p:cBhvr>
                                      <p:to x="100000" y="100000"/>
                                    </p:animScale>
                                    <p:animScale>
                                      <p:cBhvr>
                                        <p:cTn id="26" dur="26">
                                          <p:stCondLst>
                                            <p:cond delay="1808"/>
                                          </p:stCondLst>
                                        </p:cTn>
                                        <p:tgtEl>
                                          <p:spTgt spid="12"/>
                                        </p:tgtEl>
                                      </p:cBhvr>
                                      <p:to x="100000" y="95000"/>
                                    </p:animScale>
                                    <p:animScale>
                                      <p:cBhvr>
                                        <p:cTn id="27"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980" t="51052" r="2727" b="39304"/>
          <a:stretch/>
        </p:blipFill>
        <p:spPr bwMode="auto">
          <a:xfrm>
            <a:off x="219364" y="3276600"/>
            <a:ext cx="8763000" cy="8215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4110" y="3927474"/>
            <a:ext cx="4408890" cy="28543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loud 12"/>
          <p:cNvSpPr/>
          <p:nvPr/>
        </p:nvSpPr>
        <p:spPr>
          <a:xfrm>
            <a:off x="5791200" y="381000"/>
            <a:ext cx="3048000" cy="9906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FF00"/>
                </a:solidFill>
                <a:effectLst>
                  <a:outerShdw blurRad="38100" dist="38100" dir="2700000" algn="tl">
                    <a:srgbClr val="000000">
                      <a:alpha val="43137"/>
                    </a:srgbClr>
                  </a:outerShdw>
                </a:effectLst>
                <a:latin typeface="Calibri" panose="020F0502020204030204" pitchFamily="34" charset="0"/>
              </a:rPr>
              <a:t>Finance</a:t>
            </a:r>
            <a:endParaRPr lang="en-US" sz="32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2" name="Title 1"/>
          <p:cNvSpPr>
            <a:spLocks noGrp="1"/>
          </p:cNvSpPr>
          <p:nvPr>
            <p:ph type="title"/>
          </p:nvPr>
        </p:nvSpPr>
        <p:spPr/>
        <p:txBody>
          <a:bodyPr/>
          <a:lstStyle/>
          <a:p>
            <a:r>
              <a:rPr lang="en-US" dirty="0"/>
              <a:t>Why Study Statistics?</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19</a:t>
            </a:fld>
            <a:endParaRPr lang="en-US" altLang="en-US"/>
          </a:p>
        </p:txBody>
      </p:sp>
      <p:sp>
        <p:nvSpPr>
          <p:cNvPr id="10" name="Content Placeholder 2"/>
          <p:cNvSpPr txBox="1">
            <a:spLocks/>
          </p:cNvSpPr>
          <p:nvPr/>
        </p:nvSpPr>
        <p:spPr bwMode="auto">
          <a:xfrm>
            <a:off x="381000" y="6172200"/>
            <a:ext cx="397311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None/>
            </a:pPr>
            <a:r>
              <a:rPr lang="en-US" sz="1300" i="1" kern="0" dirty="0" smtClean="0"/>
              <a:t>Source: </a:t>
            </a:r>
            <a:r>
              <a:rPr lang="en-US" sz="1300" i="1" kern="0" dirty="0"/>
              <a:t>http://en.wikipedia.org/wiki/Modern_portfolio_theory#The_efficient_frontier_with_no_risk-free_asset</a:t>
            </a:r>
            <a:endParaRPr lang="en-US" sz="1300" i="1" kern="0" dirty="0" smtClean="0"/>
          </a:p>
        </p:txBody>
      </p:sp>
      <p:sp>
        <p:nvSpPr>
          <p:cNvPr id="3" name="Content Placeholder 2"/>
          <p:cNvSpPr>
            <a:spLocks noGrp="1"/>
          </p:cNvSpPr>
          <p:nvPr>
            <p:ph idx="1"/>
          </p:nvPr>
        </p:nvSpPr>
        <p:spPr>
          <a:xfrm>
            <a:off x="381000" y="1339505"/>
            <a:ext cx="8382000" cy="1556095"/>
          </a:xfrm>
        </p:spPr>
        <p:txBody>
          <a:bodyPr/>
          <a:lstStyle/>
          <a:p>
            <a:pPr marL="230188" indent="-230188"/>
            <a:r>
              <a:rPr lang="en-US" sz="2000" dirty="0" smtClean="0"/>
              <a:t>Risk and Portfolio Management</a:t>
            </a:r>
            <a:endParaRPr lang="en-US" sz="2000" dirty="0"/>
          </a:p>
          <a:p>
            <a:pPr marL="461963" lvl="1" indent="-231775"/>
            <a:r>
              <a:rPr lang="en-US" sz="1600" dirty="0" smtClean="0"/>
              <a:t>Use statistical models to analyze the market</a:t>
            </a:r>
          </a:p>
          <a:p>
            <a:pPr marL="461963" lvl="1" indent="-231775"/>
            <a:r>
              <a:rPr lang="en-US" sz="1600" dirty="0"/>
              <a:t>Efficient frontier of portfolio (a basket of stocks)</a:t>
            </a:r>
          </a:p>
        </p:txBody>
      </p:sp>
      <p:pic>
        <p:nvPicPr>
          <p:cNvPr id="901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980" t="32571" r="2727" b="58511"/>
          <a:stretch/>
        </p:blipFill>
        <p:spPr bwMode="auto">
          <a:xfrm>
            <a:off x="228600" y="2491509"/>
            <a:ext cx="8763000" cy="75969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2999508" y="3477492"/>
            <a:ext cx="1524000"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913908" y="2667000"/>
            <a:ext cx="3629892"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293252" y="2667000"/>
            <a:ext cx="8527476" cy="191654"/>
            <a:chOff x="293252" y="2667000"/>
            <a:chExt cx="8527476" cy="191654"/>
          </a:xfrm>
        </p:grpSpPr>
        <p:cxnSp>
          <p:nvCxnSpPr>
            <p:cNvPr id="16" name="Straight Connector 15"/>
            <p:cNvCxnSpPr/>
            <p:nvPr/>
          </p:nvCxnSpPr>
          <p:spPr>
            <a:xfrm>
              <a:off x="8287328" y="2667000"/>
              <a:ext cx="533400"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3252" y="2858654"/>
              <a:ext cx="2001984"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grpSp>
      <p:sp>
        <p:nvSpPr>
          <p:cNvPr id="12" name="Oval Callout 11"/>
          <p:cNvSpPr/>
          <p:nvPr/>
        </p:nvSpPr>
        <p:spPr>
          <a:xfrm>
            <a:off x="4876800" y="1420092"/>
            <a:ext cx="3017982" cy="990600"/>
          </a:xfrm>
          <a:prstGeom prst="wedgeEllipseCallout">
            <a:avLst>
              <a:gd name="adj1" fmla="val -20571"/>
              <a:gd name="adj2" fmla="val 617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How to </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measure the portfolio </a:t>
            </a:r>
            <a:r>
              <a:rPr lang="en-US"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EXPECTED RETURN </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and </a:t>
            </a:r>
            <a:r>
              <a:rPr lang="en-US"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RISK</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8180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fade">
                                      <p:cBhvr>
                                        <p:cTn id="7" dur="500"/>
                                        <p:tgtEl>
                                          <p:spTgt spid="901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inVertic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80">
                                          <p:stCondLst>
                                            <p:cond delay="0"/>
                                          </p:stCondLst>
                                        </p:cTn>
                                        <p:tgtEl>
                                          <p:spTgt spid="12"/>
                                        </p:tgtEl>
                                      </p:cBhvr>
                                    </p:animEffect>
                                    <p:anim calcmode="lin" valueType="num">
                                      <p:cBhvr>
                                        <p:cTn id="3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3" dur="26">
                                          <p:stCondLst>
                                            <p:cond delay="650"/>
                                          </p:stCondLst>
                                        </p:cTn>
                                        <p:tgtEl>
                                          <p:spTgt spid="12"/>
                                        </p:tgtEl>
                                      </p:cBhvr>
                                      <p:to x="100000" y="60000"/>
                                    </p:animScale>
                                    <p:animScale>
                                      <p:cBhvr>
                                        <p:cTn id="44" dur="166" decel="50000">
                                          <p:stCondLst>
                                            <p:cond delay="676"/>
                                          </p:stCondLst>
                                        </p:cTn>
                                        <p:tgtEl>
                                          <p:spTgt spid="12"/>
                                        </p:tgtEl>
                                      </p:cBhvr>
                                      <p:to x="100000" y="100000"/>
                                    </p:animScale>
                                    <p:animScale>
                                      <p:cBhvr>
                                        <p:cTn id="45" dur="26">
                                          <p:stCondLst>
                                            <p:cond delay="1312"/>
                                          </p:stCondLst>
                                        </p:cTn>
                                        <p:tgtEl>
                                          <p:spTgt spid="12"/>
                                        </p:tgtEl>
                                      </p:cBhvr>
                                      <p:to x="100000" y="80000"/>
                                    </p:animScale>
                                    <p:animScale>
                                      <p:cBhvr>
                                        <p:cTn id="46" dur="166" decel="50000">
                                          <p:stCondLst>
                                            <p:cond delay="1338"/>
                                          </p:stCondLst>
                                        </p:cTn>
                                        <p:tgtEl>
                                          <p:spTgt spid="12"/>
                                        </p:tgtEl>
                                      </p:cBhvr>
                                      <p:to x="100000" y="100000"/>
                                    </p:animScale>
                                    <p:animScale>
                                      <p:cBhvr>
                                        <p:cTn id="47" dur="26">
                                          <p:stCondLst>
                                            <p:cond delay="1642"/>
                                          </p:stCondLst>
                                        </p:cTn>
                                        <p:tgtEl>
                                          <p:spTgt spid="12"/>
                                        </p:tgtEl>
                                      </p:cBhvr>
                                      <p:to x="100000" y="90000"/>
                                    </p:animScale>
                                    <p:animScale>
                                      <p:cBhvr>
                                        <p:cTn id="48" dur="166" decel="50000">
                                          <p:stCondLst>
                                            <p:cond delay="1668"/>
                                          </p:stCondLst>
                                        </p:cTn>
                                        <p:tgtEl>
                                          <p:spTgt spid="12"/>
                                        </p:tgtEl>
                                      </p:cBhvr>
                                      <p:to x="100000" y="100000"/>
                                    </p:animScale>
                                    <p:animScale>
                                      <p:cBhvr>
                                        <p:cTn id="49" dur="26">
                                          <p:stCondLst>
                                            <p:cond delay="1808"/>
                                          </p:stCondLst>
                                        </p:cTn>
                                        <p:tgtEl>
                                          <p:spTgt spid="12"/>
                                        </p:tgtEl>
                                      </p:cBhvr>
                                      <p:to x="100000" y="95000"/>
                                    </p:animScale>
                                    <p:animScale>
                                      <p:cBhvr>
                                        <p:cTn id="5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Statistics?</a:t>
            </a:r>
          </a:p>
        </p:txBody>
      </p:sp>
      <p:sp>
        <p:nvSpPr>
          <p:cNvPr id="3" name="Content Placeholder 2"/>
          <p:cNvSpPr>
            <a:spLocks noGrp="1"/>
          </p:cNvSpPr>
          <p:nvPr>
            <p:ph idx="1"/>
          </p:nvPr>
        </p:nvSpPr>
        <p:spPr>
          <a:xfrm>
            <a:off x="457200" y="2514600"/>
            <a:ext cx="8229600" cy="3616325"/>
          </a:xfrm>
        </p:spPr>
        <p:txBody>
          <a:bodyPr/>
          <a:lstStyle/>
          <a:p>
            <a:r>
              <a:rPr lang="en-US" sz="2000" dirty="0" smtClean="0"/>
              <a:t>In May 2011, McKinsey published “</a:t>
            </a:r>
            <a:r>
              <a:rPr lang="en-US" sz="2000" b="1" dirty="0" smtClean="0"/>
              <a:t>Big data: The next frontier for innovation, competition, and productivity</a:t>
            </a:r>
            <a:r>
              <a:rPr lang="en-US" sz="2000" dirty="0" smtClean="0"/>
              <a:t>”.</a:t>
            </a:r>
            <a:r>
              <a:rPr lang="en-US" sz="2000" b="1" dirty="0" smtClean="0"/>
              <a:t> </a:t>
            </a:r>
            <a:r>
              <a:rPr lang="en-US" sz="2000" dirty="0"/>
              <a:t>By 2018, the United States alone could face a </a:t>
            </a:r>
            <a:r>
              <a:rPr lang="en-US" sz="2000" dirty="0">
                <a:solidFill>
                  <a:srgbClr val="FF0000"/>
                </a:solidFill>
              </a:rPr>
              <a:t>shortage</a:t>
            </a:r>
            <a:r>
              <a:rPr lang="en-US" sz="2000" dirty="0"/>
              <a:t> of 140,000 to 190,000 </a:t>
            </a:r>
            <a:r>
              <a:rPr lang="en-US" sz="2000" dirty="0">
                <a:solidFill>
                  <a:srgbClr val="FF0000"/>
                </a:solidFill>
              </a:rPr>
              <a:t>people with deep analytical skills </a:t>
            </a:r>
            <a:r>
              <a:rPr lang="en-US" sz="2000" dirty="0"/>
              <a:t>as well as 1.5 million </a:t>
            </a:r>
            <a:r>
              <a:rPr lang="en-US" sz="2000" dirty="0">
                <a:solidFill>
                  <a:srgbClr val="FF0000"/>
                </a:solidFill>
              </a:rPr>
              <a:t>managers and analysts with the know-how to use the analysis of big data </a:t>
            </a:r>
            <a:r>
              <a:rPr lang="en-US" sz="2000" dirty="0"/>
              <a:t>to make effective </a:t>
            </a:r>
            <a:r>
              <a:rPr lang="en-US" sz="2000" dirty="0" smtClean="0"/>
              <a:t>decisions</a:t>
            </a:r>
            <a:endParaRPr lang="en-US" sz="2000" dirty="0"/>
          </a:p>
          <a:p>
            <a:r>
              <a:rPr lang="en-US" sz="2000" dirty="0"/>
              <a:t>In </a:t>
            </a:r>
            <a:r>
              <a:rPr lang="en-US" sz="2000" dirty="0" smtClean="0"/>
              <a:t>March 2012</a:t>
            </a:r>
            <a:r>
              <a:rPr lang="en-US" sz="2000" dirty="0"/>
              <a:t>, </a:t>
            </a:r>
            <a:r>
              <a:rPr lang="en-US" sz="2000" dirty="0" smtClean="0"/>
              <a:t>the Obama administration announced </a:t>
            </a:r>
            <a:r>
              <a:rPr lang="en-US" sz="2000" dirty="0"/>
              <a:t>the </a:t>
            </a:r>
            <a:r>
              <a:rPr lang="en-US" sz="2000" dirty="0">
                <a:solidFill>
                  <a:srgbClr val="FF0000"/>
                </a:solidFill>
              </a:rPr>
              <a:t>Big Data Research and Development Initiative</a:t>
            </a:r>
            <a:r>
              <a:rPr lang="en-US" sz="2000" dirty="0"/>
              <a:t>, which explored how big data could be used to address important problems faced by the government</a:t>
            </a:r>
            <a:endParaRPr lang="en-US" sz="2000" b="1" dirty="0" smtClean="0"/>
          </a:p>
          <a:p>
            <a:r>
              <a:rPr lang="en-US" sz="2000" dirty="0" smtClean="0"/>
              <a:t>The </a:t>
            </a:r>
            <a:r>
              <a:rPr lang="en-US" sz="2000" dirty="0"/>
              <a:t>White House announced a national "Big Data Initiative" that consisted of six Federal departments and agencies committing </a:t>
            </a:r>
            <a:r>
              <a:rPr lang="en-US" sz="2000" dirty="0">
                <a:solidFill>
                  <a:srgbClr val="FF0000"/>
                </a:solidFill>
              </a:rPr>
              <a:t>more than $200 million</a:t>
            </a:r>
            <a:r>
              <a:rPr lang="en-US" sz="2000" dirty="0"/>
              <a:t> to big data research </a:t>
            </a:r>
            <a:r>
              <a:rPr lang="en-US" sz="2000" dirty="0" smtClean="0"/>
              <a:t>projects</a:t>
            </a:r>
            <a:endParaRPr lang="en-US" sz="20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20</a:t>
            </a:fld>
            <a:endParaRPr lang="en-US" altLang="en-US"/>
          </a:p>
        </p:txBody>
      </p:sp>
      <p:sp>
        <p:nvSpPr>
          <p:cNvPr id="5" name="Cloud 4"/>
          <p:cNvSpPr/>
          <p:nvPr/>
        </p:nvSpPr>
        <p:spPr>
          <a:xfrm>
            <a:off x="2362200" y="1219200"/>
            <a:ext cx="4143375" cy="12192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Big DATA</a:t>
            </a:r>
            <a:endParaRPr lang="en-US" sz="4800" b="1" dirty="0">
              <a:solidFill>
                <a:srgbClr val="FFFF00"/>
              </a:solidFill>
              <a:effectLst>
                <a:outerShdw blurRad="38100" dist="38100" dir="2700000" algn="tl">
                  <a:srgbClr val="000000">
                    <a:alpha val="43137"/>
                  </a:srgbClr>
                </a:outerShdw>
              </a:effectLst>
              <a:latin typeface="Broadway" panose="04040905080B02020502" pitchFamily="82" charset="0"/>
            </a:endParaRPr>
          </a:p>
        </p:txBody>
      </p:sp>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29097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dirty="0"/>
              <a:t>Study Statistics</a:t>
            </a:r>
            <a:r>
              <a:rPr lang="en-US" dirty="0" smtClean="0"/>
              <a:t>?</a:t>
            </a:r>
            <a:endParaRPr lang="en-US" dirty="0"/>
          </a:p>
        </p:txBody>
      </p:sp>
      <p:sp>
        <p:nvSpPr>
          <p:cNvPr id="3" name="Content Placeholder 2"/>
          <p:cNvSpPr>
            <a:spLocks noGrp="1"/>
          </p:cNvSpPr>
          <p:nvPr>
            <p:ph idx="1"/>
          </p:nvPr>
        </p:nvSpPr>
        <p:spPr>
          <a:xfrm>
            <a:off x="228600" y="1447800"/>
            <a:ext cx="8763000" cy="4683125"/>
          </a:xfrm>
        </p:spPr>
        <p:txBody>
          <a:bodyPr/>
          <a:lstStyle/>
          <a:p>
            <a:pPr marL="0" indent="0" algn="ctr">
              <a:buNone/>
            </a:pPr>
            <a:r>
              <a:rPr lang="en-US" sz="4800" b="1" dirty="0" smtClean="0">
                <a:solidFill>
                  <a:schemeClr val="accent1">
                    <a:lumMod val="75000"/>
                  </a:schemeClr>
                </a:solidFill>
                <a:latin typeface="Blue Highway Linocut" pitchFamily="2" charset="0"/>
                <a:cs typeface="Aharoni" pitchFamily="2" charset="-79"/>
              </a:rPr>
              <a:t>Statisticians</a:t>
            </a:r>
            <a:r>
              <a:rPr lang="en-US" sz="4800" dirty="0" smtClean="0">
                <a:solidFill>
                  <a:schemeClr val="accent1">
                    <a:lumMod val="75000"/>
                  </a:schemeClr>
                </a:solidFill>
                <a:latin typeface="Blue Highway Linocut" pitchFamily="2" charset="0"/>
                <a:cs typeface="Aharoni" pitchFamily="2" charset="-79"/>
              </a:rPr>
              <a:t> </a:t>
            </a:r>
            <a:r>
              <a:rPr lang="en-US" sz="4000" dirty="0" smtClean="0">
                <a:solidFill>
                  <a:schemeClr val="accent1">
                    <a:lumMod val="75000"/>
                  </a:schemeClr>
                </a:solidFill>
                <a:latin typeface="Blue Highway Linocut" pitchFamily="2" charset="0"/>
                <a:cs typeface="Aharoni" pitchFamily="2" charset="-79"/>
              </a:rPr>
              <a:t>– Dream job of the next decade</a:t>
            </a:r>
            <a:endParaRPr lang="en-US" sz="4000" dirty="0">
              <a:solidFill>
                <a:schemeClr val="accent1">
                  <a:lumMod val="75000"/>
                </a:schemeClr>
              </a:solidFill>
              <a:latin typeface="Blue Highway Linocut" pitchFamily="2" charset="0"/>
              <a:cs typeface="Aharoni" pitchFamily="2" charset="-79"/>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21</a:t>
            </a:fld>
            <a:endParaRPr lang="en-US" altLang="en-US"/>
          </a:p>
        </p:txBody>
      </p:sp>
      <p:pic>
        <p:nvPicPr>
          <p:cNvPr id="788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8723"/>
          <a:stretch/>
        </p:blipFill>
        <p:spPr bwMode="auto">
          <a:xfrm>
            <a:off x="1290637" y="2438400"/>
            <a:ext cx="6634163"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82133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78850"/>
                                        </p:tgtEl>
                                        <p:attrNameLst>
                                          <p:attrName>style.visibility</p:attrName>
                                        </p:attrNameLst>
                                      </p:cBhvr>
                                      <p:to>
                                        <p:strVal val="visible"/>
                                      </p:to>
                                    </p:set>
                                    <p:animEffect transition="in" filter="fade">
                                      <p:cBhvr>
                                        <p:cTn id="14" dur="2000"/>
                                        <p:tgtEl>
                                          <p:spTgt spid="78850"/>
                                        </p:tgtEl>
                                      </p:cBhvr>
                                    </p:animEffect>
                                    <p:anim calcmode="lin" valueType="num">
                                      <p:cBhvr>
                                        <p:cTn id="15" dur="2000" fill="hold"/>
                                        <p:tgtEl>
                                          <p:spTgt spid="78850"/>
                                        </p:tgtEl>
                                        <p:attrNameLst>
                                          <p:attrName>ppt_w</p:attrName>
                                        </p:attrNameLst>
                                      </p:cBhvr>
                                      <p:tavLst>
                                        <p:tav tm="0" fmla="#ppt_w*sin(2.5*pi*$)">
                                          <p:val>
                                            <p:fltVal val="0"/>
                                          </p:val>
                                        </p:tav>
                                        <p:tav tm="100000">
                                          <p:val>
                                            <p:fltVal val="1"/>
                                          </p:val>
                                        </p:tav>
                                      </p:tavLst>
                                    </p:anim>
                                    <p:anim calcmode="lin" valueType="num">
                                      <p:cBhvr>
                                        <p:cTn id="16" dur="2000" fill="hold"/>
                                        <p:tgtEl>
                                          <p:spTgt spid="788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r>
              <a:rPr lang="en-GB" altLang="en-US" sz="1000" smtClean="0">
                <a:solidFill>
                  <a:schemeClr val="bg1"/>
                </a:solidFill>
                <a:latin typeface="Arial" pitchFamily="34" charset="0"/>
                <a:cs typeface="Arial" pitchFamily="34" charset="0"/>
              </a:rPr>
              <a:t>Copyright © 2013 Pearson Education, Inc.. All rights reserved. </a:t>
            </a:r>
          </a:p>
        </p:txBody>
      </p:sp>
      <p:sp>
        <p:nvSpPr>
          <p:cNvPr id="10243" name="Rectangle 2"/>
          <p:cNvSpPr>
            <a:spLocks noGrp="1" noChangeArrowheads="1"/>
          </p:cNvSpPr>
          <p:nvPr>
            <p:ph type="title"/>
          </p:nvPr>
        </p:nvSpPr>
        <p:spPr/>
        <p:txBody>
          <a:bodyPr/>
          <a:lstStyle/>
          <a:p>
            <a:r>
              <a:rPr lang="en-US" altLang="en-US" dirty="0" smtClean="0"/>
              <a:t>More Than Just Numbers</a:t>
            </a:r>
            <a:br>
              <a:rPr lang="en-US" altLang="en-US" dirty="0" smtClean="0"/>
            </a:br>
            <a:r>
              <a:rPr lang="en-US" altLang="en-US" dirty="0" smtClean="0"/>
              <a:t>  </a:t>
            </a:r>
            <a:r>
              <a:rPr lang="en-US" altLang="en-US" dirty="0" smtClean="0">
                <a:solidFill>
                  <a:srgbClr val="996600"/>
                </a:solidFill>
              </a:rPr>
              <a:t>8.32, 7.91, 9.64, 9.18, 10.33, 7.46</a:t>
            </a:r>
          </a:p>
        </p:txBody>
      </p:sp>
      <p:sp>
        <p:nvSpPr>
          <p:cNvPr id="8196" name="Rectangle 3"/>
          <p:cNvSpPr>
            <a:spLocks noGrp="1" noChangeArrowheads="1"/>
          </p:cNvSpPr>
          <p:nvPr>
            <p:ph type="body" idx="1"/>
          </p:nvPr>
        </p:nvSpPr>
        <p:spPr>
          <a:xfrm>
            <a:off x="457200" y="1600200"/>
            <a:ext cx="8229600" cy="4530725"/>
          </a:xfrm>
        </p:spPr>
        <p:txBody>
          <a:bodyPr/>
          <a:lstStyle/>
          <a:p>
            <a:r>
              <a:rPr lang="en-US" altLang="en-US" dirty="0" smtClean="0"/>
              <a:t>As just numbers, this list is uninteresting, but what can you say if this list represents:</a:t>
            </a:r>
          </a:p>
          <a:p>
            <a:pPr lvl="1"/>
            <a:r>
              <a:rPr lang="en-US" altLang="en-US" dirty="0" smtClean="0"/>
              <a:t>Weight </a:t>
            </a:r>
            <a:r>
              <a:rPr lang="en-US" altLang="en-US" dirty="0"/>
              <a:t>of a newborn puppy?</a:t>
            </a:r>
            <a:endParaRPr lang="en-US" altLang="en-US" dirty="0" smtClean="0"/>
          </a:p>
          <a:p>
            <a:pPr lvl="1"/>
            <a:r>
              <a:rPr lang="en-US" altLang="en-US" dirty="0" smtClean="0"/>
              <a:t>Minutes to run a mile?</a:t>
            </a:r>
          </a:p>
          <a:p>
            <a:pPr lvl="1"/>
            <a:endParaRPr lang="en-US" altLang="en-US" dirty="0" smtClean="0"/>
          </a:p>
          <a:p>
            <a:pPr lvl="1"/>
            <a:endParaRPr lang="en-US" altLang="en-US" dirty="0" smtClean="0"/>
          </a:p>
        </p:txBody>
      </p:sp>
      <p:sp>
        <p:nvSpPr>
          <p:cNvPr id="5"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22</a:t>
            </a:fld>
            <a:endParaRPr lang="en-US" altLang="en-US"/>
          </a:p>
        </p:txBody>
      </p:sp>
    </p:spTree>
    <p:extLst>
      <p:ext uri="{BB962C8B-B14F-4D97-AF65-F5344CB8AC3E}">
        <p14:creationId xmlns:p14="http://schemas.microsoft.com/office/powerpoint/2010/main" val="35981632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r>
              <a:rPr lang="en-GB" altLang="en-US" sz="1000" smtClean="0">
                <a:solidFill>
                  <a:schemeClr val="bg1"/>
                </a:solidFill>
                <a:latin typeface="Arial" pitchFamily="34" charset="0"/>
                <a:cs typeface="Arial" pitchFamily="34" charset="0"/>
              </a:rPr>
              <a:t>Copyright © 2013 Pearson Education, Inc.. All rights reserved. </a:t>
            </a:r>
          </a:p>
        </p:txBody>
      </p:sp>
      <p:sp>
        <p:nvSpPr>
          <p:cNvPr id="13315" name="Rectangle 2"/>
          <p:cNvSpPr>
            <a:spLocks noGrp="1" noChangeArrowheads="1"/>
          </p:cNvSpPr>
          <p:nvPr>
            <p:ph type="title"/>
          </p:nvPr>
        </p:nvSpPr>
        <p:spPr/>
        <p:txBody>
          <a:bodyPr/>
          <a:lstStyle/>
          <a:p>
            <a:r>
              <a:rPr lang="en-US" altLang="en-US" smtClean="0"/>
              <a:t>Variables</a:t>
            </a:r>
          </a:p>
        </p:txBody>
      </p:sp>
      <p:sp>
        <p:nvSpPr>
          <p:cNvPr id="11268" name="Rectangle 3"/>
          <p:cNvSpPr>
            <a:spLocks noGrp="1" noChangeArrowheads="1"/>
          </p:cNvSpPr>
          <p:nvPr>
            <p:ph type="body" idx="1"/>
          </p:nvPr>
        </p:nvSpPr>
        <p:spPr/>
        <p:txBody>
          <a:bodyPr/>
          <a:lstStyle/>
          <a:p>
            <a:r>
              <a:rPr lang="en-US" altLang="en-US" dirty="0" smtClean="0"/>
              <a:t>A </a:t>
            </a:r>
            <a:r>
              <a:rPr lang="en-US" altLang="en-US" dirty="0" smtClean="0">
                <a:solidFill>
                  <a:srgbClr val="FF0000"/>
                </a:solidFill>
              </a:rPr>
              <a:t>variable</a:t>
            </a:r>
            <a:r>
              <a:rPr lang="en-US" altLang="en-US" dirty="0" smtClean="0"/>
              <a:t> is any characteristic, number, or quantity that can be measured or counted</a:t>
            </a:r>
          </a:p>
          <a:p>
            <a:r>
              <a:rPr lang="en-US" altLang="en-US" dirty="0" smtClean="0"/>
              <a:t>E.g. </a:t>
            </a:r>
          </a:p>
          <a:p>
            <a:pPr lvl="1"/>
            <a:r>
              <a:rPr lang="en-US" altLang="en-US" dirty="0" smtClean="0"/>
              <a:t>A person’s gender</a:t>
            </a:r>
          </a:p>
          <a:p>
            <a:pPr lvl="1"/>
            <a:r>
              <a:rPr lang="en-US" altLang="en-US" dirty="0" smtClean="0"/>
              <a:t>The weight of a newborn puppy</a:t>
            </a:r>
          </a:p>
          <a:p>
            <a:pPr lvl="1"/>
            <a:r>
              <a:rPr lang="en-US" altLang="en-US" dirty="0" smtClean="0"/>
              <a:t>The concentration of CO</a:t>
            </a:r>
            <a:r>
              <a:rPr lang="en-US" altLang="en-US" baseline="-25000" dirty="0" smtClean="0"/>
              <a:t>2</a:t>
            </a:r>
            <a:r>
              <a:rPr lang="en-US" altLang="en-US" dirty="0" smtClean="0"/>
              <a:t> in the atmosphere</a:t>
            </a:r>
          </a:p>
          <a:p>
            <a:pPr lvl="1"/>
            <a:r>
              <a:rPr lang="en-US" altLang="en-US" dirty="0" smtClean="0"/>
              <a:t>People’s income</a:t>
            </a:r>
          </a:p>
          <a:p>
            <a:pPr lvl="1"/>
            <a:r>
              <a:rPr lang="en-US" altLang="en-US" dirty="0" smtClean="0"/>
              <a:t>Examination grade</a:t>
            </a:r>
          </a:p>
          <a:p>
            <a:pPr lvl="1"/>
            <a:r>
              <a:rPr lang="en-US" altLang="en-US" dirty="0" smtClean="0"/>
              <a:t>Vehicle type</a:t>
            </a:r>
          </a:p>
        </p:txBody>
      </p:sp>
      <p:sp>
        <p:nvSpPr>
          <p:cNvPr id="5"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23</a:t>
            </a:fld>
            <a:endParaRPr lang="en-US" altLang="en-US"/>
          </a:p>
        </p:txBody>
      </p:sp>
    </p:spTree>
    <p:extLst>
      <p:ext uri="{BB962C8B-B14F-4D97-AF65-F5344CB8AC3E}">
        <p14:creationId xmlns:p14="http://schemas.microsoft.com/office/powerpoint/2010/main" val="3158850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r>
              <a:rPr lang="en-GB" altLang="en-US" sz="1000" smtClean="0">
                <a:solidFill>
                  <a:schemeClr val="bg1"/>
                </a:solidFill>
                <a:latin typeface="Arial" pitchFamily="34" charset="0"/>
                <a:cs typeface="Arial" pitchFamily="34" charset="0"/>
              </a:rPr>
              <a:t>Copyright © 2013 Pearson Education, Inc.. All rights reserved. </a:t>
            </a:r>
          </a:p>
        </p:txBody>
      </p:sp>
      <p:sp>
        <p:nvSpPr>
          <p:cNvPr id="9219" name="Rectangle 2"/>
          <p:cNvSpPr>
            <a:spLocks noGrp="1" noChangeArrowheads="1"/>
          </p:cNvSpPr>
          <p:nvPr>
            <p:ph type="title"/>
          </p:nvPr>
        </p:nvSpPr>
        <p:spPr/>
        <p:txBody>
          <a:bodyPr/>
          <a:lstStyle/>
          <a:p>
            <a:r>
              <a:rPr lang="en-US" altLang="en-US" smtClean="0"/>
              <a:t>Data</a:t>
            </a:r>
          </a:p>
        </p:txBody>
      </p:sp>
      <p:sp>
        <p:nvSpPr>
          <p:cNvPr id="7172" name="Rectangle 3"/>
          <p:cNvSpPr>
            <a:spLocks noGrp="1" noChangeArrowheads="1"/>
          </p:cNvSpPr>
          <p:nvPr>
            <p:ph type="body" idx="1"/>
          </p:nvPr>
        </p:nvSpPr>
        <p:spPr/>
        <p:txBody>
          <a:bodyPr/>
          <a:lstStyle/>
          <a:p>
            <a:pPr>
              <a:lnSpc>
                <a:spcPct val="90000"/>
              </a:lnSpc>
            </a:pPr>
            <a:r>
              <a:rPr lang="en-US" altLang="en-US" dirty="0" smtClean="0">
                <a:solidFill>
                  <a:srgbClr val="FF0000"/>
                </a:solidFill>
              </a:rPr>
              <a:t>Data </a:t>
            </a:r>
            <a:r>
              <a:rPr lang="en-US" altLang="en-US" dirty="0" smtClean="0"/>
              <a:t>are the values measured or observed for each variable of each object</a:t>
            </a:r>
          </a:p>
          <a:p>
            <a:pPr>
              <a:lnSpc>
                <a:spcPct val="90000"/>
              </a:lnSpc>
            </a:pPr>
            <a:r>
              <a:rPr lang="en-US" altLang="en-US" dirty="0" smtClean="0"/>
              <a:t>Data can be numeric or categorical</a:t>
            </a:r>
          </a:p>
          <a:p>
            <a:pPr lvl="1">
              <a:lnSpc>
                <a:spcPct val="90000"/>
              </a:lnSpc>
            </a:pPr>
            <a:r>
              <a:rPr lang="en-US" altLang="en-US" dirty="0" smtClean="0"/>
              <a:t>Numeric data takes numeric values and work well for statistics </a:t>
            </a:r>
          </a:p>
          <a:p>
            <a:pPr lvl="2">
              <a:lnSpc>
                <a:spcPct val="90000"/>
              </a:lnSpc>
            </a:pPr>
            <a:r>
              <a:rPr lang="en-US" altLang="en-US" dirty="0" smtClean="0"/>
              <a:t>Satisfaction rating ranging from 1 to 10</a:t>
            </a:r>
          </a:p>
          <a:p>
            <a:pPr lvl="2"/>
            <a:r>
              <a:rPr lang="en-US" altLang="en-US" dirty="0"/>
              <a:t>Number of </a:t>
            </a:r>
            <a:r>
              <a:rPr lang="en-US" altLang="en-US" dirty="0" smtClean="0"/>
              <a:t>students attending the lecture</a:t>
            </a:r>
            <a:endParaRPr lang="en-US" altLang="en-US" dirty="0"/>
          </a:p>
          <a:p>
            <a:pPr lvl="2"/>
            <a:r>
              <a:rPr lang="en-US" altLang="en-US" dirty="0" smtClean="0"/>
              <a:t>People’s income</a:t>
            </a:r>
            <a:endParaRPr lang="en-US" altLang="en-US" dirty="0"/>
          </a:p>
          <a:p>
            <a:pPr lvl="1">
              <a:lnSpc>
                <a:spcPct val="90000"/>
              </a:lnSpc>
            </a:pPr>
            <a:r>
              <a:rPr lang="en-US" altLang="en-US" dirty="0" smtClean="0"/>
              <a:t>Categorical data </a:t>
            </a:r>
          </a:p>
          <a:p>
            <a:pPr lvl="2">
              <a:lnSpc>
                <a:spcPct val="90000"/>
              </a:lnSpc>
            </a:pPr>
            <a:r>
              <a:rPr lang="en-US" altLang="en-US" dirty="0" smtClean="0"/>
              <a:t>People’s gender</a:t>
            </a:r>
          </a:p>
          <a:p>
            <a:pPr lvl="2"/>
            <a:r>
              <a:rPr lang="en-US" altLang="en-US" dirty="0"/>
              <a:t>Examination </a:t>
            </a:r>
            <a:r>
              <a:rPr lang="en-US" altLang="en-US" dirty="0" smtClean="0"/>
              <a:t>grade</a:t>
            </a:r>
          </a:p>
          <a:p>
            <a:pPr lvl="2"/>
            <a:r>
              <a:rPr lang="en-US" altLang="en-US" dirty="0"/>
              <a:t>Vehicle type</a:t>
            </a:r>
          </a:p>
        </p:txBody>
      </p:sp>
      <p:sp>
        <p:nvSpPr>
          <p:cNvPr id="5"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24</a:t>
            </a:fld>
            <a:endParaRPr lang="en-US" altLang="en-US"/>
          </a:p>
        </p:txBody>
      </p:sp>
    </p:spTree>
    <p:extLst>
      <p:ext uri="{BB962C8B-B14F-4D97-AF65-F5344CB8AC3E}">
        <p14:creationId xmlns:p14="http://schemas.microsoft.com/office/powerpoint/2010/main" val="870630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 name="Rectangle 2"/>
          <p:cNvSpPr>
            <a:spLocks noGrp="1" noChangeArrowheads="1"/>
          </p:cNvSpPr>
          <p:nvPr>
            <p:ph type="title"/>
          </p:nvPr>
        </p:nvSpPr>
        <p:spPr/>
        <p:txBody>
          <a:bodyPr/>
          <a:lstStyle/>
          <a:p>
            <a:pPr eaLnBrk="1" hangingPunct="1"/>
            <a:r>
              <a:rPr lang="en-US" altLang="en-US" dirty="0" smtClean="0"/>
              <a:t>Types of Variables</a:t>
            </a:r>
          </a:p>
        </p:txBody>
      </p:sp>
      <p:graphicFrame>
        <p:nvGraphicFramePr>
          <p:cNvPr id="2" name="Diagram 1"/>
          <p:cNvGraphicFramePr/>
          <p:nvPr>
            <p:extLst>
              <p:ext uri="{D42A27DB-BD31-4B8C-83A1-F6EECF244321}">
                <p14:modId xmlns:p14="http://schemas.microsoft.com/office/powerpoint/2010/main" val="468836670"/>
              </p:ext>
            </p:extLst>
          </p:nvPr>
        </p:nvGraphicFramePr>
        <p:xfrm>
          <a:off x="1447800" y="1095253"/>
          <a:ext cx="7315200"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64" name="Text Box 14"/>
          <p:cNvSpPr txBox="1">
            <a:spLocks noChangeArrowheads="1"/>
          </p:cNvSpPr>
          <p:nvPr/>
        </p:nvSpPr>
        <p:spPr bwMode="auto">
          <a:xfrm>
            <a:off x="1371600" y="3412537"/>
            <a:ext cx="2514600" cy="119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5342" tIns="42672" rIns="85342" bIns="42672">
            <a:spAutoFit/>
          </a:bodyPr>
          <a:lstStyle>
            <a:lvl1pPr marL="342900" indent="-3429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buClr>
                <a:schemeClr val="folHlink"/>
              </a:buClr>
              <a:buSzPct val="60000"/>
              <a:buFont typeface="Wingdings" pitchFamily="2" charset="2"/>
              <a:buNone/>
            </a:pPr>
            <a:r>
              <a:rPr lang="en-US" altLang="en-US" sz="1400" b="1" dirty="0">
                <a:solidFill>
                  <a:schemeClr val="folHlink"/>
                </a:solidFill>
                <a:latin typeface="Calibri" panose="020F0502020204030204" pitchFamily="34" charset="0"/>
                <a:cs typeface="Calibri" panose="020F0502020204030204" pitchFamily="34" charset="0"/>
              </a:rPr>
              <a:t>Examples:</a:t>
            </a:r>
          </a:p>
          <a:p>
            <a:pPr algn="l" eaLnBrk="1" hangingPunct="1">
              <a:spcBef>
                <a:spcPct val="50000"/>
              </a:spcBef>
              <a:buClr>
                <a:schemeClr val="folHlink"/>
              </a:buClr>
              <a:buSzPct val="60000"/>
              <a:buFont typeface="Wingdings" pitchFamily="2" charset="2"/>
              <a:buChar char="n"/>
            </a:pPr>
            <a:r>
              <a:rPr lang="en-US" altLang="en-US" sz="1400" b="1" dirty="0">
                <a:solidFill>
                  <a:schemeClr val="folHlink"/>
                </a:solidFill>
                <a:latin typeface="Calibri" panose="020F0502020204030204" pitchFamily="34" charset="0"/>
                <a:cs typeface="Calibri" panose="020F0502020204030204" pitchFamily="34" charset="0"/>
              </a:rPr>
              <a:t>Marital </a:t>
            </a:r>
            <a:r>
              <a:rPr lang="en-US" altLang="en-US" sz="1400" b="1" dirty="0" smtClean="0">
                <a:solidFill>
                  <a:schemeClr val="folHlink"/>
                </a:solidFill>
                <a:latin typeface="Calibri" panose="020F0502020204030204" pitchFamily="34" charset="0"/>
                <a:cs typeface="Calibri" panose="020F0502020204030204" pitchFamily="34" charset="0"/>
              </a:rPr>
              <a:t>Status</a:t>
            </a:r>
          </a:p>
          <a:p>
            <a:pPr algn="l" eaLnBrk="1" hangingPunct="1">
              <a:spcBef>
                <a:spcPct val="10000"/>
              </a:spcBef>
              <a:buClr>
                <a:schemeClr val="folHlink"/>
              </a:buClr>
              <a:buSzPct val="60000"/>
              <a:buFont typeface="Wingdings" pitchFamily="2" charset="2"/>
              <a:buChar char="n"/>
            </a:pPr>
            <a:r>
              <a:rPr lang="en-US" altLang="en-US" sz="1400" b="1" dirty="0" smtClean="0">
                <a:solidFill>
                  <a:schemeClr val="folHlink"/>
                </a:solidFill>
                <a:latin typeface="Calibri" panose="020F0502020204030204" pitchFamily="34" charset="0"/>
                <a:cs typeface="Calibri" panose="020F0502020204030204" pitchFamily="34" charset="0"/>
              </a:rPr>
              <a:t>Political Party</a:t>
            </a:r>
          </a:p>
          <a:p>
            <a:pPr algn="l" eaLnBrk="1" hangingPunct="1">
              <a:buClr>
                <a:schemeClr val="folHlink"/>
              </a:buClr>
              <a:buSzPct val="60000"/>
              <a:buFont typeface="Wingdings" pitchFamily="2" charset="2"/>
              <a:buChar char="n"/>
            </a:pPr>
            <a:r>
              <a:rPr lang="en-US" altLang="en-US" sz="1400" b="1" dirty="0" smtClean="0">
                <a:solidFill>
                  <a:schemeClr val="folHlink"/>
                </a:solidFill>
                <a:latin typeface="Calibri" panose="020F0502020204030204" pitchFamily="34" charset="0"/>
                <a:cs typeface="Calibri" panose="020F0502020204030204" pitchFamily="34" charset="0"/>
              </a:rPr>
              <a:t>Eye </a:t>
            </a:r>
            <a:r>
              <a:rPr lang="en-US" altLang="en-US" sz="1400" b="1" dirty="0">
                <a:solidFill>
                  <a:schemeClr val="folHlink"/>
                </a:solidFill>
                <a:latin typeface="Calibri" panose="020F0502020204030204" pitchFamily="34" charset="0"/>
                <a:cs typeface="Calibri" panose="020F0502020204030204" pitchFamily="34" charset="0"/>
              </a:rPr>
              <a:t>Color</a:t>
            </a:r>
          </a:p>
          <a:p>
            <a:pPr algn="l" eaLnBrk="1" hangingPunct="1">
              <a:spcBef>
                <a:spcPct val="10000"/>
              </a:spcBef>
              <a:buClr>
                <a:schemeClr val="folHlink"/>
              </a:buClr>
              <a:buSzPct val="60000"/>
              <a:buFont typeface="Wingdings" pitchFamily="2" charset="2"/>
              <a:buNone/>
            </a:pPr>
            <a:r>
              <a:rPr lang="en-US" altLang="en-US" sz="1400" b="1" dirty="0">
                <a:solidFill>
                  <a:srgbClr val="00B283"/>
                </a:solidFill>
                <a:latin typeface="Calibri" panose="020F0502020204030204" pitchFamily="34" charset="0"/>
                <a:cs typeface="Calibri" panose="020F0502020204030204" pitchFamily="34" charset="0"/>
              </a:rPr>
              <a:t> </a:t>
            </a:r>
            <a:r>
              <a:rPr lang="en-US" altLang="en-US" sz="1400" b="1" dirty="0" smtClean="0">
                <a:solidFill>
                  <a:srgbClr val="00B283"/>
                </a:solidFill>
                <a:latin typeface="Calibri" panose="020F0502020204030204" pitchFamily="34" charset="0"/>
                <a:cs typeface="Calibri" panose="020F0502020204030204" pitchFamily="34" charset="0"/>
              </a:rPr>
              <a:t> </a:t>
            </a:r>
            <a:r>
              <a:rPr lang="en-US" altLang="en-US" sz="1400" b="1" dirty="0">
                <a:latin typeface="Calibri" panose="020F0502020204030204" pitchFamily="34" charset="0"/>
                <a:cs typeface="Calibri" panose="020F0502020204030204" pitchFamily="34" charset="0"/>
              </a:rPr>
              <a:t>(Defined categories)</a:t>
            </a:r>
          </a:p>
        </p:txBody>
      </p:sp>
      <p:sp>
        <p:nvSpPr>
          <p:cNvPr id="2065" name="Text Box 15"/>
          <p:cNvSpPr txBox="1">
            <a:spLocks noChangeArrowheads="1"/>
          </p:cNvSpPr>
          <p:nvPr/>
        </p:nvSpPr>
        <p:spPr bwMode="auto">
          <a:xfrm>
            <a:off x="3276600" y="4667347"/>
            <a:ext cx="2286000" cy="90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5342" tIns="42672" rIns="85342" bIns="42672">
            <a:spAutoFit/>
          </a:bodyPr>
          <a:lstStyle>
            <a:lvl1pPr marL="342900" indent="-3429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buClr>
                <a:schemeClr val="folHlink"/>
              </a:buClr>
              <a:buSzPct val="60000"/>
              <a:buFont typeface="Wingdings" pitchFamily="2" charset="2"/>
              <a:buNone/>
            </a:pPr>
            <a:r>
              <a:rPr lang="en-US" altLang="en-US" sz="1400" b="1" dirty="0">
                <a:solidFill>
                  <a:schemeClr val="folHlink"/>
                </a:solidFill>
                <a:latin typeface="Calibri" panose="020F0502020204030204" pitchFamily="34" charset="0"/>
                <a:cs typeface="Calibri" panose="020F0502020204030204" pitchFamily="34" charset="0"/>
              </a:rPr>
              <a:t>Examples:</a:t>
            </a:r>
          </a:p>
          <a:p>
            <a:pPr algn="l" eaLnBrk="1" hangingPunct="1">
              <a:spcBef>
                <a:spcPct val="50000"/>
              </a:spcBef>
              <a:buClr>
                <a:schemeClr val="folHlink"/>
              </a:buClr>
              <a:buSzPct val="60000"/>
              <a:buFont typeface="Wingdings" pitchFamily="2" charset="2"/>
              <a:buChar char="n"/>
            </a:pPr>
            <a:r>
              <a:rPr lang="en-US" altLang="en-US" sz="1400" b="1" dirty="0">
                <a:solidFill>
                  <a:schemeClr val="folHlink"/>
                </a:solidFill>
                <a:latin typeface="Calibri" panose="020F0502020204030204" pitchFamily="34" charset="0"/>
                <a:cs typeface="Calibri" panose="020F0502020204030204" pitchFamily="34" charset="0"/>
              </a:rPr>
              <a:t>Number of Children</a:t>
            </a:r>
          </a:p>
          <a:p>
            <a:pPr algn="l" eaLnBrk="1" hangingPunct="1">
              <a:spcBef>
                <a:spcPct val="10000"/>
              </a:spcBef>
              <a:buClr>
                <a:schemeClr val="folHlink"/>
              </a:buClr>
              <a:buSzPct val="60000"/>
              <a:buFont typeface="Wingdings" pitchFamily="2" charset="2"/>
              <a:buChar char="n"/>
            </a:pPr>
            <a:r>
              <a:rPr lang="en-US" altLang="en-US" sz="1400" b="1" dirty="0">
                <a:solidFill>
                  <a:schemeClr val="folHlink"/>
                </a:solidFill>
                <a:latin typeface="Calibri" panose="020F0502020204030204" pitchFamily="34" charset="0"/>
                <a:cs typeface="Calibri" panose="020F0502020204030204" pitchFamily="34" charset="0"/>
              </a:rPr>
              <a:t>Defects per hour</a:t>
            </a:r>
          </a:p>
          <a:p>
            <a:pPr algn="l" eaLnBrk="1" hangingPunct="1">
              <a:spcBef>
                <a:spcPct val="10000"/>
              </a:spcBef>
              <a:buClr>
                <a:schemeClr val="folHlink"/>
              </a:buClr>
              <a:buSzPct val="60000"/>
              <a:buFont typeface="Wingdings" pitchFamily="2" charset="2"/>
              <a:buNone/>
            </a:pPr>
            <a:r>
              <a:rPr lang="en-US" altLang="en-US" sz="1400" b="1" dirty="0">
                <a:solidFill>
                  <a:srgbClr val="F983C1"/>
                </a:solidFill>
                <a:latin typeface="Calibri" panose="020F0502020204030204" pitchFamily="34" charset="0"/>
                <a:cs typeface="Calibri" panose="020F0502020204030204" pitchFamily="34" charset="0"/>
              </a:rPr>
              <a:t>  </a:t>
            </a:r>
            <a:r>
              <a:rPr lang="en-US" altLang="en-US" sz="1400" b="1" dirty="0" smtClean="0">
                <a:latin typeface="Calibri" panose="020F0502020204030204" pitchFamily="34" charset="0"/>
                <a:cs typeface="Calibri" panose="020F0502020204030204" pitchFamily="34" charset="0"/>
              </a:rPr>
              <a:t>(</a:t>
            </a:r>
            <a:r>
              <a:rPr lang="en-US" altLang="en-US" sz="1400" b="1" dirty="0">
                <a:latin typeface="Calibri" panose="020F0502020204030204" pitchFamily="34" charset="0"/>
                <a:cs typeface="Calibri" panose="020F0502020204030204" pitchFamily="34" charset="0"/>
              </a:rPr>
              <a:t>Counted items)</a:t>
            </a:r>
          </a:p>
        </p:txBody>
      </p:sp>
      <p:sp>
        <p:nvSpPr>
          <p:cNvPr id="2066" name="Text Box 16"/>
          <p:cNvSpPr txBox="1">
            <a:spLocks noChangeArrowheads="1"/>
          </p:cNvSpPr>
          <p:nvPr/>
        </p:nvSpPr>
        <p:spPr bwMode="auto">
          <a:xfrm>
            <a:off x="6400800" y="4667347"/>
            <a:ext cx="2362200" cy="90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85342" tIns="42672" rIns="85342" bIns="42672">
            <a:spAutoFit/>
          </a:bodyPr>
          <a:lstStyle>
            <a:lvl1pPr marL="342900" indent="-3429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buClr>
                <a:schemeClr val="folHlink"/>
              </a:buClr>
              <a:buSzPct val="60000"/>
              <a:buFont typeface="Wingdings" pitchFamily="2" charset="2"/>
              <a:buNone/>
            </a:pPr>
            <a:r>
              <a:rPr lang="en-US" altLang="en-US" sz="1400" b="1" dirty="0">
                <a:solidFill>
                  <a:schemeClr val="folHlink"/>
                </a:solidFill>
                <a:latin typeface="Calibri" panose="020F0502020204030204" pitchFamily="34" charset="0"/>
                <a:cs typeface="Calibri" panose="020F0502020204030204" pitchFamily="34" charset="0"/>
              </a:rPr>
              <a:t>Examples:</a:t>
            </a:r>
          </a:p>
          <a:p>
            <a:pPr algn="l" eaLnBrk="1" hangingPunct="1">
              <a:spcBef>
                <a:spcPct val="50000"/>
              </a:spcBef>
              <a:buClr>
                <a:schemeClr val="folHlink"/>
              </a:buClr>
              <a:buSzPct val="60000"/>
              <a:buFont typeface="Wingdings" pitchFamily="2" charset="2"/>
              <a:buChar char="n"/>
            </a:pPr>
            <a:r>
              <a:rPr lang="en-US" altLang="en-US" sz="1400" b="1" dirty="0">
                <a:solidFill>
                  <a:schemeClr val="folHlink"/>
                </a:solidFill>
                <a:latin typeface="Calibri" panose="020F0502020204030204" pitchFamily="34" charset="0"/>
                <a:cs typeface="Calibri" panose="020F0502020204030204" pitchFamily="34" charset="0"/>
              </a:rPr>
              <a:t>Weight</a:t>
            </a:r>
          </a:p>
          <a:p>
            <a:pPr algn="l" eaLnBrk="1" hangingPunct="1">
              <a:spcBef>
                <a:spcPct val="10000"/>
              </a:spcBef>
              <a:buClr>
                <a:schemeClr val="folHlink"/>
              </a:buClr>
              <a:buSzPct val="60000"/>
              <a:buFont typeface="Wingdings" pitchFamily="2" charset="2"/>
              <a:buChar char="n"/>
            </a:pPr>
            <a:r>
              <a:rPr lang="en-US" altLang="en-US" sz="1400" b="1" dirty="0">
                <a:solidFill>
                  <a:schemeClr val="folHlink"/>
                </a:solidFill>
                <a:latin typeface="Calibri" panose="020F0502020204030204" pitchFamily="34" charset="0"/>
                <a:cs typeface="Calibri" panose="020F0502020204030204" pitchFamily="34" charset="0"/>
              </a:rPr>
              <a:t>Voltage</a:t>
            </a:r>
          </a:p>
          <a:p>
            <a:pPr algn="l" eaLnBrk="1" hangingPunct="1">
              <a:spcBef>
                <a:spcPct val="10000"/>
              </a:spcBef>
              <a:buClr>
                <a:schemeClr val="folHlink"/>
              </a:buClr>
              <a:buSzPct val="60000"/>
              <a:buFont typeface="Wingdings" pitchFamily="2" charset="2"/>
              <a:buNone/>
            </a:pPr>
            <a:r>
              <a:rPr lang="en-US" altLang="en-US" sz="1400" b="1" dirty="0" smtClean="0">
                <a:latin typeface="Calibri" panose="020F0502020204030204" pitchFamily="34" charset="0"/>
                <a:cs typeface="Calibri" panose="020F0502020204030204" pitchFamily="34" charset="0"/>
              </a:rPr>
              <a:t>   (</a:t>
            </a:r>
            <a:r>
              <a:rPr lang="en-US" altLang="en-US" sz="1400" b="1" dirty="0">
                <a:latin typeface="Calibri" panose="020F0502020204030204" pitchFamily="34" charset="0"/>
                <a:cs typeface="Calibri" panose="020F0502020204030204" pitchFamily="34" charset="0"/>
              </a:rPr>
              <a:t>Measured characteristics)</a:t>
            </a:r>
          </a:p>
        </p:txBody>
      </p:sp>
      <p:sp>
        <p:nvSpPr>
          <p:cNvPr id="9"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25</a:t>
            </a:fld>
            <a:endParaRPr lang="en-US" altLang="en-US"/>
          </a:p>
        </p:txBody>
      </p:sp>
    </p:spTree>
    <p:extLst>
      <p:ext uri="{BB962C8B-B14F-4D97-AF65-F5344CB8AC3E}">
        <p14:creationId xmlns:p14="http://schemas.microsoft.com/office/powerpoint/2010/main" val="10676856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r>
              <a:rPr lang="en-GB" altLang="en-US" sz="1000" smtClean="0">
                <a:solidFill>
                  <a:schemeClr val="bg1"/>
                </a:solidFill>
                <a:latin typeface="Arial" pitchFamily="34" charset="0"/>
                <a:cs typeface="Arial" pitchFamily="34" charset="0"/>
              </a:rPr>
              <a:t>Copyright © 2013 Pearson Education, Inc.. All rights reserved. </a:t>
            </a:r>
          </a:p>
        </p:txBody>
      </p:sp>
      <p:sp>
        <p:nvSpPr>
          <p:cNvPr id="18435" name="Rectangle 2"/>
          <p:cNvSpPr>
            <a:spLocks noGrp="1" noChangeArrowheads="1"/>
          </p:cNvSpPr>
          <p:nvPr>
            <p:ph type="title"/>
          </p:nvPr>
        </p:nvSpPr>
        <p:spPr/>
        <p:txBody>
          <a:bodyPr/>
          <a:lstStyle/>
          <a:p>
            <a:r>
              <a:rPr lang="en-US" altLang="en-US" dirty="0"/>
              <a:t>Types of </a:t>
            </a:r>
            <a:r>
              <a:rPr lang="en-US" altLang="en-US" dirty="0" smtClean="0"/>
              <a:t>Variables – Exercise </a:t>
            </a:r>
          </a:p>
        </p:txBody>
      </p:sp>
      <p:sp>
        <p:nvSpPr>
          <p:cNvPr id="16388" name="Rectangle 3"/>
          <p:cNvSpPr>
            <a:spLocks noGrp="1" noChangeArrowheads="1"/>
          </p:cNvSpPr>
          <p:nvPr>
            <p:ph type="body" idx="1"/>
          </p:nvPr>
        </p:nvSpPr>
        <p:spPr>
          <a:xfrm>
            <a:off x="1143000" y="3200400"/>
            <a:ext cx="3124200" cy="3048000"/>
          </a:xfrm>
        </p:spPr>
        <p:txBody>
          <a:bodyPr/>
          <a:lstStyle/>
          <a:p>
            <a:r>
              <a:rPr lang="en-US" altLang="en-US" dirty="0" smtClean="0"/>
              <a:t>Numerical	</a:t>
            </a:r>
          </a:p>
        </p:txBody>
      </p:sp>
      <p:graphicFrame>
        <p:nvGraphicFramePr>
          <p:cNvPr id="5" name="Table 4"/>
          <p:cNvGraphicFramePr>
            <a:graphicFrameLocks noGrp="1"/>
          </p:cNvGraphicFramePr>
          <p:nvPr>
            <p:extLst>
              <p:ext uri="{D42A27DB-BD31-4B8C-83A1-F6EECF244321}">
                <p14:modId xmlns:p14="http://schemas.microsoft.com/office/powerpoint/2010/main" val="3110502654"/>
              </p:ext>
            </p:extLst>
          </p:nvPr>
        </p:nvGraphicFramePr>
        <p:xfrm>
          <a:off x="661160" y="1565276"/>
          <a:ext cx="7873240" cy="1482724"/>
        </p:xfrm>
        <a:graphic>
          <a:graphicData uri="http://schemas.openxmlformats.org/drawingml/2006/table">
            <a:tbl>
              <a:tblPr firstRow="1" bandRow="1">
                <a:tableStyleId>{5C22544A-7EE6-4342-B048-85BDC9FD1C3A}</a:tableStyleId>
              </a:tblPr>
              <a:tblGrid>
                <a:gridCol w="622618"/>
                <a:gridCol w="955993"/>
                <a:gridCol w="2767711"/>
                <a:gridCol w="943928"/>
                <a:gridCol w="1900936"/>
                <a:gridCol w="682054"/>
              </a:tblGrid>
              <a:tr h="370681">
                <a:tc>
                  <a:txBody>
                    <a:bodyPr/>
                    <a:lstStyle/>
                    <a:p>
                      <a:r>
                        <a:rPr lang="en-US" sz="1800" dirty="0" smtClean="0">
                          <a:solidFill>
                            <a:srgbClr val="002060"/>
                          </a:solidFill>
                          <a:latin typeface="Calibri" panose="020F0502020204030204" pitchFamily="34" charset="0"/>
                          <a:cs typeface="Calibri" panose="020F0502020204030204" pitchFamily="34" charset="0"/>
                        </a:rPr>
                        <a:t>Age</a:t>
                      </a:r>
                      <a:endParaRPr lang="en-US" sz="1800" dirty="0">
                        <a:solidFill>
                          <a:srgbClr val="002060"/>
                        </a:solidFill>
                        <a:latin typeface="Calibri" panose="020F0502020204030204" pitchFamily="34" charset="0"/>
                        <a:cs typeface="Calibri" panose="020F0502020204030204" pitchFamily="34" charset="0"/>
                      </a:endParaRPr>
                    </a:p>
                  </a:txBody>
                  <a:tcPr marT="45700" marB="45700"/>
                </a:tc>
                <a:tc>
                  <a:txBody>
                    <a:bodyPr/>
                    <a:lstStyle/>
                    <a:p>
                      <a:r>
                        <a:rPr lang="en-US" sz="1800" dirty="0" smtClean="0">
                          <a:solidFill>
                            <a:srgbClr val="002060"/>
                          </a:solidFill>
                          <a:latin typeface="Calibri" panose="020F0502020204030204" pitchFamily="34" charset="0"/>
                          <a:cs typeface="Calibri" panose="020F0502020204030204" pitchFamily="34" charset="0"/>
                        </a:rPr>
                        <a:t>Gender</a:t>
                      </a:r>
                      <a:endParaRPr lang="en-US" sz="1800" dirty="0">
                        <a:solidFill>
                          <a:srgbClr val="002060"/>
                        </a:solidFill>
                        <a:latin typeface="Calibri" panose="020F0502020204030204" pitchFamily="34" charset="0"/>
                        <a:cs typeface="Calibri" panose="020F0502020204030204" pitchFamily="34" charset="0"/>
                      </a:endParaRPr>
                    </a:p>
                  </a:txBody>
                  <a:tcPr marT="45700" marB="45700"/>
                </a:tc>
                <a:tc>
                  <a:txBody>
                    <a:bodyPr/>
                    <a:lstStyle/>
                    <a:p>
                      <a:r>
                        <a:rPr lang="en-US" sz="1800" dirty="0" smtClean="0">
                          <a:solidFill>
                            <a:srgbClr val="002060"/>
                          </a:solidFill>
                          <a:latin typeface="Calibri" panose="020F0502020204030204" pitchFamily="34" charset="0"/>
                          <a:cs typeface="Calibri" panose="020F0502020204030204" pitchFamily="34" charset="0"/>
                        </a:rPr>
                        <a:t>Major</a:t>
                      </a:r>
                      <a:endParaRPr lang="en-US" sz="1800" dirty="0">
                        <a:solidFill>
                          <a:srgbClr val="002060"/>
                        </a:solidFill>
                        <a:latin typeface="Calibri" panose="020F0502020204030204" pitchFamily="34" charset="0"/>
                        <a:cs typeface="Calibri" panose="020F0502020204030204" pitchFamily="34" charset="0"/>
                      </a:endParaRPr>
                    </a:p>
                  </a:txBody>
                  <a:tcPr marT="45700" marB="45700"/>
                </a:tc>
                <a:tc>
                  <a:txBody>
                    <a:bodyPr/>
                    <a:lstStyle/>
                    <a:p>
                      <a:r>
                        <a:rPr lang="en-US" sz="1800" dirty="0" smtClean="0">
                          <a:solidFill>
                            <a:srgbClr val="002060"/>
                          </a:solidFill>
                          <a:latin typeface="Calibri" panose="020F0502020204030204" pitchFamily="34" charset="0"/>
                          <a:cs typeface="Calibri" panose="020F0502020204030204" pitchFamily="34" charset="0"/>
                        </a:rPr>
                        <a:t>Credits</a:t>
                      </a:r>
                      <a:endParaRPr lang="en-US" sz="1800" dirty="0">
                        <a:solidFill>
                          <a:srgbClr val="002060"/>
                        </a:solidFill>
                        <a:latin typeface="Calibri" panose="020F0502020204030204" pitchFamily="34" charset="0"/>
                        <a:cs typeface="Calibri" panose="020F0502020204030204" pitchFamily="34" charset="0"/>
                      </a:endParaRPr>
                    </a:p>
                  </a:txBody>
                  <a:tcPr marT="45700" marB="45700"/>
                </a:tc>
                <a:tc>
                  <a:txBody>
                    <a:bodyPr/>
                    <a:lstStyle/>
                    <a:p>
                      <a:r>
                        <a:rPr lang="en-US" sz="1800" dirty="0" smtClean="0">
                          <a:solidFill>
                            <a:srgbClr val="002060"/>
                          </a:solidFill>
                          <a:latin typeface="Calibri" panose="020F0502020204030204" pitchFamily="34" charset="0"/>
                          <a:cs typeface="Calibri" panose="020F0502020204030204" pitchFamily="34" charset="0"/>
                        </a:rPr>
                        <a:t>District</a:t>
                      </a:r>
                      <a:endParaRPr lang="en-US" sz="1800" dirty="0">
                        <a:solidFill>
                          <a:srgbClr val="002060"/>
                        </a:solidFill>
                        <a:latin typeface="Calibri" panose="020F0502020204030204" pitchFamily="34" charset="0"/>
                        <a:cs typeface="Calibri" panose="020F0502020204030204" pitchFamily="34" charset="0"/>
                      </a:endParaRPr>
                    </a:p>
                  </a:txBody>
                  <a:tcPr marT="45700" marB="45700"/>
                </a:tc>
                <a:tc>
                  <a:txBody>
                    <a:bodyPr/>
                    <a:lstStyle/>
                    <a:p>
                      <a:r>
                        <a:rPr lang="en-US" sz="1800" dirty="0" smtClean="0">
                          <a:solidFill>
                            <a:srgbClr val="002060"/>
                          </a:solidFill>
                          <a:latin typeface="Calibri" panose="020F0502020204030204" pitchFamily="34" charset="0"/>
                          <a:cs typeface="Calibri" panose="020F0502020204030204" pitchFamily="34" charset="0"/>
                        </a:rPr>
                        <a:t>GPA</a:t>
                      </a:r>
                      <a:endParaRPr lang="en-US" sz="1800" dirty="0">
                        <a:solidFill>
                          <a:srgbClr val="002060"/>
                        </a:solidFill>
                        <a:latin typeface="Calibri" panose="020F0502020204030204" pitchFamily="34" charset="0"/>
                        <a:cs typeface="Calibri" panose="020F0502020204030204" pitchFamily="34" charset="0"/>
                      </a:endParaRPr>
                    </a:p>
                  </a:txBody>
                  <a:tcPr marT="45700" marB="45700"/>
                </a:tc>
              </a:tr>
              <a:tr h="370681">
                <a:tc>
                  <a:txBody>
                    <a:bodyPr/>
                    <a:lstStyle/>
                    <a:p>
                      <a:r>
                        <a:rPr lang="en-US" sz="1800" dirty="0" smtClean="0">
                          <a:latin typeface="Calibri" panose="020F0502020204030204" pitchFamily="34" charset="0"/>
                          <a:cs typeface="Calibri" panose="020F0502020204030204" pitchFamily="34" charset="0"/>
                        </a:rPr>
                        <a:t>18</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Male</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Management Sciences</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16</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Hong Kong Island</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3.6</a:t>
                      </a:r>
                      <a:endParaRPr lang="en-US" sz="1800" dirty="0">
                        <a:latin typeface="Calibri" panose="020F0502020204030204" pitchFamily="34" charset="0"/>
                        <a:cs typeface="Calibri" panose="020F0502020204030204" pitchFamily="34" charset="0"/>
                      </a:endParaRPr>
                    </a:p>
                  </a:txBody>
                  <a:tcPr marT="45700" marB="45700"/>
                </a:tc>
              </a:tr>
              <a:tr h="370681">
                <a:tc>
                  <a:txBody>
                    <a:bodyPr/>
                    <a:lstStyle/>
                    <a:p>
                      <a:r>
                        <a:rPr lang="en-US" sz="1800" dirty="0" smtClean="0">
                          <a:latin typeface="Calibri" panose="020F0502020204030204" pitchFamily="34" charset="0"/>
                          <a:cs typeface="Calibri" panose="020F0502020204030204" pitchFamily="34" charset="0"/>
                        </a:rPr>
                        <a:t>21</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Male</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Accountancy</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18</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New</a:t>
                      </a:r>
                      <a:r>
                        <a:rPr lang="en-US" sz="1800" baseline="0" dirty="0" smtClean="0">
                          <a:latin typeface="Calibri" panose="020F0502020204030204" pitchFamily="34" charset="0"/>
                          <a:cs typeface="Calibri" panose="020F0502020204030204" pitchFamily="34" charset="0"/>
                        </a:rPr>
                        <a:t> Territories</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3.1</a:t>
                      </a:r>
                      <a:endParaRPr lang="en-US" sz="1800" dirty="0">
                        <a:latin typeface="Calibri" panose="020F0502020204030204" pitchFamily="34" charset="0"/>
                        <a:cs typeface="Calibri" panose="020F0502020204030204" pitchFamily="34" charset="0"/>
                      </a:endParaRPr>
                    </a:p>
                  </a:txBody>
                  <a:tcPr marT="45700" marB="45700"/>
                </a:tc>
              </a:tr>
              <a:tr h="370681">
                <a:tc>
                  <a:txBody>
                    <a:bodyPr/>
                    <a:lstStyle/>
                    <a:p>
                      <a:r>
                        <a:rPr lang="en-US" sz="1800" dirty="0" smtClean="0">
                          <a:latin typeface="Calibri" panose="020F0502020204030204" pitchFamily="34" charset="0"/>
                          <a:cs typeface="Calibri" panose="020F0502020204030204" pitchFamily="34" charset="0"/>
                        </a:rPr>
                        <a:t>20</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Female</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Marketing Information</a:t>
                      </a:r>
                      <a:r>
                        <a:rPr lang="en-US" sz="1800" baseline="0" dirty="0" smtClean="0">
                          <a:latin typeface="Calibri" panose="020F0502020204030204" pitchFamily="34" charset="0"/>
                          <a:cs typeface="Calibri" panose="020F0502020204030204" pitchFamily="34" charset="0"/>
                        </a:rPr>
                        <a:t> </a:t>
                      </a:r>
                      <a:r>
                        <a:rPr lang="en-US" sz="1800" baseline="0" dirty="0" err="1" smtClean="0">
                          <a:latin typeface="Calibri" panose="020F0502020204030204" pitchFamily="34" charset="0"/>
                          <a:cs typeface="Calibri" panose="020F0502020204030204" pitchFamily="34" charset="0"/>
                        </a:rPr>
                        <a:t>Mgt</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16</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Kowloon</a:t>
                      </a:r>
                      <a:endParaRPr lang="en-US" sz="1800" dirty="0">
                        <a:latin typeface="Calibri" panose="020F0502020204030204" pitchFamily="34" charset="0"/>
                        <a:cs typeface="Calibri" panose="020F0502020204030204" pitchFamily="34" charset="0"/>
                      </a:endParaRPr>
                    </a:p>
                  </a:txBody>
                  <a:tcPr marT="45700" marB="45700"/>
                </a:tc>
                <a:tc>
                  <a:txBody>
                    <a:bodyPr/>
                    <a:lstStyle/>
                    <a:p>
                      <a:r>
                        <a:rPr lang="en-US" sz="1800" dirty="0" smtClean="0">
                          <a:latin typeface="Calibri" panose="020F0502020204030204" pitchFamily="34" charset="0"/>
                          <a:cs typeface="Calibri" panose="020F0502020204030204" pitchFamily="34" charset="0"/>
                        </a:rPr>
                        <a:t>2.8</a:t>
                      </a:r>
                      <a:endParaRPr lang="en-US" sz="1800" dirty="0">
                        <a:latin typeface="Calibri" panose="020F0502020204030204" pitchFamily="34" charset="0"/>
                        <a:cs typeface="Calibri" panose="020F0502020204030204" pitchFamily="34" charset="0"/>
                      </a:endParaRPr>
                    </a:p>
                  </a:txBody>
                  <a:tcPr marT="45700" marB="45700"/>
                </a:tc>
              </a:tr>
            </a:tbl>
          </a:graphicData>
        </a:graphic>
      </p:graphicFrame>
      <p:sp>
        <p:nvSpPr>
          <p:cNvPr id="8"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26</a:t>
            </a:fld>
            <a:endParaRPr lang="en-US" altLang="en-US"/>
          </a:p>
        </p:txBody>
      </p:sp>
      <p:sp>
        <p:nvSpPr>
          <p:cNvPr id="9" name="Rectangle 3"/>
          <p:cNvSpPr txBox="1">
            <a:spLocks noChangeArrowheads="1"/>
          </p:cNvSpPr>
          <p:nvPr/>
        </p:nvSpPr>
        <p:spPr bwMode="auto">
          <a:xfrm>
            <a:off x="4953000" y="3200400"/>
            <a:ext cx="31242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altLang="en-US" kern="0" dirty="0" smtClean="0"/>
              <a:t>Categorical 	</a:t>
            </a:r>
          </a:p>
        </p:txBody>
      </p:sp>
      <p:sp>
        <p:nvSpPr>
          <p:cNvPr id="10" name="TextBox 9"/>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825001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ldLvl="2"/>
      <p:bldP spid="9" grpId="0"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r>
              <a:rPr lang="en-GB" altLang="en-US" sz="1000" smtClean="0">
                <a:solidFill>
                  <a:schemeClr val="bg1"/>
                </a:solidFill>
                <a:latin typeface="Arial" pitchFamily="34" charset="0"/>
                <a:cs typeface="Arial" pitchFamily="34" charset="0"/>
              </a:rPr>
              <a:t>Copyright © 2013 Pearson Education, Inc.. All rights reserved. </a:t>
            </a:r>
          </a:p>
        </p:txBody>
      </p:sp>
      <p:sp>
        <p:nvSpPr>
          <p:cNvPr id="19460" name="Rectangle 2"/>
          <p:cNvSpPr>
            <a:spLocks noGrp="1" noChangeArrowheads="1"/>
          </p:cNvSpPr>
          <p:nvPr>
            <p:ph type="title"/>
          </p:nvPr>
        </p:nvSpPr>
        <p:spPr/>
        <p:txBody>
          <a:bodyPr/>
          <a:lstStyle/>
          <a:p>
            <a:r>
              <a:rPr lang="en-US" altLang="en-US" smtClean="0"/>
              <a:t>Numerical or Categorical?</a:t>
            </a:r>
          </a:p>
        </p:txBody>
      </p:sp>
      <p:sp>
        <p:nvSpPr>
          <p:cNvPr id="17413" name="Rectangle 3"/>
          <p:cNvSpPr>
            <a:spLocks noGrp="1" noChangeArrowheads="1"/>
          </p:cNvSpPr>
          <p:nvPr>
            <p:ph type="body" idx="1"/>
          </p:nvPr>
        </p:nvSpPr>
        <p:spPr>
          <a:xfrm>
            <a:off x="838200" y="3352800"/>
            <a:ext cx="8001000" cy="2590800"/>
          </a:xfrm>
        </p:spPr>
        <p:txBody>
          <a:bodyPr/>
          <a:lstStyle/>
          <a:p>
            <a:r>
              <a:rPr lang="en-US" altLang="en-US" dirty="0" smtClean="0">
                <a:solidFill>
                  <a:srgbClr val="FF0000"/>
                </a:solidFill>
              </a:rPr>
              <a:t>Coding categorical data </a:t>
            </a:r>
            <a:r>
              <a:rPr lang="en-US" altLang="en-US" dirty="0" smtClean="0"/>
              <a:t>with numbers:  Although the above data values are numbers, the variable is still categorical  </a:t>
            </a:r>
          </a:p>
          <a:p>
            <a:r>
              <a:rPr lang="en-US" altLang="en-US" dirty="0" smtClean="0">
                <a:solidFill>
                  <a:srgbClr val="FF0000"/>
                </a:solidFill>
              </a:rPr>
              <a:t>Reason for coding</a:t>
            </a:r>
            <a:r>
              <a:rPr lang="en-US" altLang="en-US" dirty="0" smtClean="0"/>
              <a:t>:  Easier to input into a computer</a:t>
            </a:r>
          </a:p>
        </p:txBody>
      </p:sp>
      <p:grpSp>
        <p:nvGrpSpPr>
          <p:cNvPr id="2" name="Group 1"/>
          <p:cNvGrpSpPr/>
          <p:nvPr/>
        </p:nvGrpSpPr>
        <p:grpSpPr>
          <a:xfrm>
            <a:off x="762000" y="1295400"/>
            <a:ext cx="7696200" cy="1905000"/>
            <a:chOff x="762000" y="1143000"/>
            <a:chExt cx="7696200" cy="1905000"/>
          </a:xfrm>
        </p:grpSpPr>
        <p:sp>
          <p:nvSpPr>
            <p:cNvPr id="19458" name="Rounded Rectangle 6"/>
            <p:cNvSpPr>
              <a:spLocks noChangeArrowheads="1"/>
            </p:cNvSpPr>
            <p:nvPr/>
          </p:nvSpPr>
          <p:spPr bwMode="auto">
            <a:xfrm>
              <a:off x="762000" y="1143000"/>
              <a:ext cx="7696200" cy="1905000"/>
            </a:xfrm>
            <a:prstGeom prst="roundRect">
              <a:avLst>
                <a:gd name="adj" fmla="val 16667"/>
              </a:avLst>
            </a:prstGeom>
            <a:solidFill>
              <a:srgbClr val="FFFF99"/>
            </a:solidFill>
            <a:ln w="12700" algn="ctr">
              <a:solidFill>
                <a:schemeClr val="tx1"/>
              </a:solidFill>
              <a:round/>
              <a:headEnd/>
              <a:tailEnd/>
            </a:ln>
          </p:spPr>
          <p:txBody>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endParaRPr lang="en-US" altLang="en-US">
                <a:latin typeface="Calibri" panose="020F0502020204030204" pitchFamily="34" charset="0"/>
                <a:cs typeface="Calibri" panose="020F0502020204030204" pitchFamily="34" charset="0"/>
              </a:endParaRPr>
            </a:p>
          </p:txBody>
        </p:sp>
        <p:sp>
          <p:nvSpPr>
            <p:cNvPr id="5" name="TextBox 4"/>
            <p:cNvSpPr txBox="1"/>
            <p:nvPr/>
          </p:nvSpPr>
          <p:spPr>
            <a:xfrm>
              <a:off x="914400" y="1143000"/>
              <a:ext cx="7543800" cy="1384300"/>
            </a:xfrm>
            <a:prstGeom prst="rect">
              <a:avLst/>
            </a:prstGeom>
            <a:noFill/>
          </p:spPr>
          <p:txBody>
            <a:bodyPr>
              <a:spAutoFit/>
            </a:bodyPr>
            <a:lstStyle/>
            <a:p>
              <a:pPr>
                <a:defRPr/>
              </a:pPr>
              <a:r>
                <a:rPr lang="en-US" sz="2800" dirty="0">
                  <a:solidFill>
                    <a:srgbClr val="3F00BC"/>
                  </a:solidFill>
                  <a:latin typeface="Calibri" panose="020F0502020204030204" pitchFamily="34" charset="0"/>
                  <a:cs typeface="Calibri" panose="020F0502020204030204" pitchFamily="34" charset="0"/>
                </a:rPr>
                <a:t>Why are you in college?  Answer:</a:t>
              </a:r>
            </a:p>
            <a:p>
              <a:pPr marL="457200" indent="-457200">
                <a:tabLst>
                  <a:tab pos="3200400" algn="l"/>
                </a:tabLst>
                <a:defRPr/>
              </a:pPr>
              <a:r>
                <a:rPr lang="en-US" sz="2800" dirty="0" smtClean="0">
                  <a:solidFill>
                    <a:srgbClr val="3F00BC"/>
                  </a:solidFill>
                  <a:latin typeface="Calibri" panose="020F0502020204030204" pitchFamily="34" charset="0"/>
                  <a:cs typeface="Calibri" panose="020F0502020204030204" pitchFamily="34" charset="0"/>
                </a:rPr>
                <a:t>1.  </a:t>
              </a:r>
              <a:r>
                <a:rPr lang="en-US" sz="2800" smtClean="0">
                  <a:solidFill>
                    <a:srgbClr val="3F00BC"/>
                  </a:solidFill>
                  <a:latin typeface="Calibri" panose="020F0502020204030204" pitchFamily="34" charset="0"/>
                  <a:cs typeface="Calibri" panose="020F0502020204030204" pitchFamily="34" charset="0"/>
                </a:rPr>
                <a:t>Personal </a:t>
              </a:r>
              <a:r>
                <a:rPr lang="en-US" sz="2800" dirty="0" smtClean="0">
                  <a:solidFill>
                    <a:srgbClr val="3F00BC"/>
                  </a:solidFill>
                  <a:latin typeface="Calibri" panose="020F0502020204030204" pitchFamily="34" charset="0"/>
                  <a:cs typeface="Calibri" panose="020F0502020204030204" pitchFamily="34" charset="0"/>
                </a:rPr>
                <a:t>Growth	2</a:t>
              </a:r>
              <a:r>
                <a:rPr lang="en-US" sz="2800" dirty="0">
                  <a:solidFill>
                    <a:srgbClr val="3F00BC"/>
                  </a:solidFill>
                  <a:latin typeface="Calibri" panose="020F0502020204030204" pitchFamily="34" charset="0"/>
                  <a:cs typeface="Calibri" panose="020F0502020204030204" pitchFamily="34" charset="0"/>
                </a:rPr>
                <a:t>. </a:t>
              </a:r>
              <a:r>
                <a:rPr lang="en-US" sz="2800" dirty="0" smtClean="0">
                  <a:solidFill>
                    <a:srgbClr val="3F00BC"/>
                  </a:solidFill>
                  <a:latin typeface="Calibri" panose="020F0502020204030204" pitchFamily="34" charset="0"/>
                  <a:cs typeface="Calibri" panose="020F0502020204030204" pitchFamily="34" charset="0"/>
                </a:rPr>
                <a:t> Career </a:t>
              </a:r>
              <a:r>
                <a:rPr lang="en-US" sz="2800" dirty="0">
                  <a:solidFill>
                    <a:srgbClr val="3F00BC"/>
                  </a:solidFill>
                  <a:latin typeface="Calibri" panose="020F0502020204030204" pitchFamily="34" charset="0"/>
                  <a:cs typeface="Calibri" panose="020F0502020204030204" pitchFamily="34" charset="0"/>
                </a:rPr>
                <a:t>Opportunities</a:t>
              </a:r>
            </a:p>
            <a:p>
              <a:pPr marL="457200" indent="-457200">
                <a:tabLst>
                  <a:tab pos="3200400" algn="l"/>
                </a:tabLst>
                <a:defRPr/>
              </a:pPr>
              <a:r>
                <a:rPr lang="en-US" sz="2800" dirty="0">
                  <a:solidFill>
                    <a:srgbClr val="3F00BC"/>
                  </a:solidFill>
                  <a:latin typeface="Calibri" panose="020F0502020204030204" pitchFamily="34" charset="0"/>
                  <a:cs typeface="Calibri" panose="020F0502020204030204" pitchFamily="34" charset="0"/>
                </a:rPr>
                <a:t>3.  Parental </a:t>
              </a:r>
              <a:r>
                <a:rPr lang="en-US" sz="2800" dirty="0" smtClean="0">
                  <a:solidFill>
                    <a:srgbClr val="3F00BC"/>
                  </a:solidFill>
                  <a:latin typeface="Calibri" panose="020F0502020204030204" pitchFamily="34" charset="0"/>
                  <a:cs typeface="Calibri" panose="020F0502020204030204" pitchFamily="34" charset="0"/>
                </a:rPr>
                <a:t>Pressure	4</a:t>
              </a:r>
              <a:r>
                <a:rPr lang="en-US" sz="2800" dirty="0">
                  <a:solidFill>
                    <a:srgbClr val="3F00BC"/>
                  </a:solidFill>
                  <a:latin typeface="Calibri" panose="020F0502020204030204" pitchFamily="34" charset="0"/>
                  <a:cs typeface="Calibri" panose="020F0502020204030204" pitchFamily="34" charset="0"/>
                </a:rPr>
                <a:t>. </a:t>
              </a:r>
              <a:r>
                <a:rPr lang="en-US" sz="2800" dirty="0" smtClean="0">
                  <a:solidFill>
                    <a:srgbClr val="3F00BC"/>
                  </a:solidFill>
                  <a:latin typeface="Calibri" panose="020F0502020204030204" pitchFamily="34" charset="0"/>
                  <a:cs typeface="Calibri" panose="020F0502020204030204" pitchFamily="34" charset="0"/>
                </a:rPr>
                <a:t> Personal </a:t>
              </a:r>
              <a:r>
                <a:rPr lang="en-US" sz="2800" dirty="0">
                  <a:solidFill>
                    <a:srgbClr val="3F00BC"/>
                  </a:solidFill>
                  <a:latin typeface="Calibri" panose="020F0502020204030204" pitchFamily="34" charset="0"/>
                  <a:cs typeface="Calibri" panose="020F0502020204030204" pitchFamily="34" charset="0"/>
                </a:rPr>
                <a:t>Networking</a:t>
              </a:r>
            </a:p>
          </p:txBody>
        </p:sp>
        <p:sp>
          <p:nvSpPr>
            <p:cNvPr id="19463" name="TextBox 5"/>
            <p:cNvSpPr txBox="1">
              <a:spLocks noChangeArrowheads="1"/>
            </p:cNvSpPr>
            <p:nvPr/>
          </p:nvSpPr>
          <p:spPr bwMode="auto">
            <a:xfrm>
              <a:off x="1371600" y="2514600"/>
              <a:ext cx="6934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r>
                <a:rPr lang="en-US" altLang="en-US" sz="2800" dirty="0">
                  <a:solidFill>
                    <a:srgbClr val="996600"/>
                  </a:solidFill>
                  <a:latin typeface="Calibri" panose="020F0502020204030204" pitchFamily="34" charset="0"/>
                  <a:cs typeface="Calibri" panose="020F0502020204030204" pitchFamily="34" charset="0"/>
                </a:rPr>
                <a:t>Results:  1, 4, 3, 2, 2, 1, 2, 3, 3, 1, 4, 2</a:t>
              </a:r>
            </a:p>
          </p:txBody>
        </p:sp>
      </p:grpSp>
      <p:sp>
        <p:nvSpPr>
          <p:cNvPr id="9"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27</a:t>
            </a:fld>
            <a:endParaRPr lang="en-US" altLang="en-US"/>
          </a:p>
        </p:txBody>
      </p:sp>
    </p:spTree>
    <p:extLst>
      <p:ext uri="{BB962C8B-B14F-4D97-AF65-F5344CB8AC3E}">
        <p14:creationId xmlns:p14="http://schemas.microsoft.com/office/powerpoint/2010/main" val="341543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500">
                <a:solidFill>
                  <a:srgbClr val="FFFFFF"/>
                </a:solidFill>
                <a:latin typeface="Times New Roman" pitchFamily="18" charset="0"/>
              </a:defRPr>
            </a:lvl1pPr>
            <a:lvl2pPr marL="742950" indent="-285750">
              <a:defRPr sz="3500">
                <a:solidFill>
                  <a:srgbClr val="FFFFFF"/>
                </a:solidFill>
                <a:latin typeface="Times New Roman" pitchFamily="18" charset="0"/>
              </a:defRPr>
            </a:lvl2pPr>
            <a:lvl3pPr marL="1143000" indent="-228600">
              <a:defRPr sz="3500">
                <a:solidFill>
                  <a:srgbClr val="FFFFFF"/>
                </a:solidFill>
                <a:latin typeface="Times New Roman" pitchFamily="18" charset="0"/>
              </a:defRPr>
            </a:lvl3pPr>
            <a:lvl4pPr marL="1600200" indent="-228600">
              <a:defRPr sz="3500">
                <a:solidFill>
                  <a:srgbClr val="FFFFFF"/>
                </a:solidFill>
                <a:latin typeface="Times New Roman" pitchFamily="18" charset="0"/>
              </a:defRPr>
            </a:lvl4pPr>
            <a:lvl5pPr marL="2057400" indent="-228600">
              <a:defRPr sz="3500">
                <a:solidFill>
                  <a:srgbClr val="FFFFFF"/>
                </a:solidFill>
                <a:latin typeface="Times New Roman" pitchFamily="18" charset="0"/>
              </a:defRPr>
            </a:lvl5pPr>
            <a:lvl6pPr marL="2514600" indent="-228600" eaLnBrk="0" fontAlgn="base" hangingPunct="0">
              <a:spcBef>
                <a:spcPct val="0"/>
              </a:spcBef>
              <a:spcAft>
                <a:spcPct val="0"/>
              </a:spcAft>
              <a:defRPr sz="3500">
                <a:solidFill>
                  <a:srgbClr val="FFFFFF"/>
                </a:solidFill>
                <a:latin typeface="Times New Roman" pitchFamily="18" charset="0"/>
              </a:defRPr>
            </a:lvl6pPr>
            <a:lvl7pPr marL="2971800" indent="-228600" eaLnBrk="0" fontAlgn="base" hangingPunct="0">
              <a:spcBef>
                <a:spcPct val="0"/>
              </a:spcBef>
              <a:spcAft>
                <a:spcPct val="0"/>
              </a:spcAft>
              <a:defRPr sz="3500">
                <a:solidFill>
                  <a:srgbClr val="FFFFFF"/>
                </a:solidFill>
                <a:latin typeface="Times New Roman" pitchFamily="18" charset="0"/>
              </a:defRPr>
            </a:lvl7pPr>
            <a:lvl8pPr marL="3429000" indent="-228600" eaLnBrk="0" fontAlgn="base" hangingPunct="0">
              <a:spcBef>
                <a:spcPct val="0"/>
              </a:spcBef>
              <a:spcAft>
                <a:spcPct val="0"/>
              </a:spcAft>
              <a:defRPr sz="3500">
                <a:solidFill>
                  <a:srgbClr val="FFFFFF"/>
                </a:solidFill>
                <a:latin typeface="Times New Roman" pitchFamily="18" charset="0"/>
              </a:defRPr>
            </a:lvl8pPr>
            <a:lvl9pPr marL="3886200" indent="-228600" eaLnBrk="0" fontAlgn="base" hangingPunct="0">
              <a:spcBef>
                <a:spcPct val="0"/>
              </a:spcBef>
              <a:spcAft>
                <a:spcPct val="0"/>
              </a:spcAft>
              <a:defRPr sz="3500">
                <a:solidFill>
                  <a:srgbClr val="FFFFFF"/>
                </a:solidFill>
                <a:latin typeface="Times New Roman" pitchFamily="18" charset="0"/>
              </a:defRPr>
            </a:lvl9pPr>
          </a:lstStyle>
          <a:p>
            <a:r>
              <a:rPr lang="en-GB" altLang="en-US" sz="1000" smtClean="0">
                <a:solidFill>
                  <a:schemeClr val="bg1"/>
                </a:solidFill>
                <a:latin typeface="Arial" pitchFamily="34" charset="0"/>
                <a:cs typeface="Arial" pitchFamily="34" charset="0"/>
              </a:rPr>
              <a:t>Copyright © 2013 Pearson Education, Inc.. All rights reserved. </a:t>
            </a:r>
          </a:p>
        </p:txBody>
      </p:sp>
      <p:sp>
        <p:nvSpPr>
          <p:cNvPr id="20483" name="Rectangle 2"/>
          <p:cNvSpPr>
            <a:spLocks noGrp="1" noChangeArrowheads="1"/>
          </p:cNvSpPr>
          <p:nvPr>
            <p:ph type="title"/>
          </p:nvPr>
        </p:nvSpPr>
        <p:spPr/>
        <p:txBody>
          <a:bodyPr/>
          <a:lstStyle/>
          <a:p>
            <a:r>
              <a:rPr lang="en-US" altLang="en-US" dirty="0" smtClean="0"/>
              <a:t>Coding Yes/No Questions</a:t>
            </a:r>
          </a:p>
        </p:txBody>
      </p:sp>
      <p:sp>
        <p:nvSpPr>
          <p:cNvPr id="18436" name="Rectangle 3"/>
          <p:cNvSpPr>
            <a:spLocks noGrp="1" noChangeArrowheads="1"/>
          </p:cNvSpPr>
          <p:nvPr>
            <p:ph type="body" idx="1"/>
          </p:nvPr>
        </p:nvSpPr>
        <p:spPr>
          <a:xfrm>
            <a:off x="457200" y="1600200"/>
            <a:ext cx="8382000" cy="3124200"/>
          </a:xfrm>
        </p:spPr>
        <p:txBody>
          <a:bodyPr/>
          <a:lstStyle/>
          <a:p>
            <a:r>
              <a:rPr lang="en-US" altLang="en-US" dirty="0" smtClean="0"/>
              <a:t>Use 0 for “No” and 1 for “Yes”</a:t>
            </a:r>
          </a:p>
          <a:p>
            <a:r>
              <a:rPr lang="en-US" altLang="en-US" dirty="0" smtClean="0"/>
              <a:t>Useful for data with only two possible values</a:t>
            </a:r>
          </a:p>
          <a:p>
            <a:pPr lvl="1"/>
            <a:r>
              <a:rPr lang="en-US" altLang="en-US" dirty="0" smtClean="0"/>
              <a:t>True or False</a:t>
            </a:r>
          </a:p>
          <a:p>
            <a:pPr lvl="1"/>
            <a:r>
              <a:rPr lang="en-US" altLang="en-US" dirty="0" smtClean="0"/>
              <a:t>Black or White</a:t>
            </a:r>
          </a:p>
          <a:p>
            <a:pPr lvl="1"/>
            <a:r>
              <a:rPr lang="en-US" altLang="en-US" dirty="0" smtClean="0"/>
              <a:t>Success or Failure</a:t>
            </a:r>
          </a:p>
          <a:p>
            <a:pPr lvl="1"/>
            <a:r>
              <a:rPr lang="en-US" altLang="en-US" dirty="0" smtClean="0"/>
              <a:t>Dead or Alive</a:t>
            </a:r>
          </a:p>
        </p:txBody>
      </p:sp>
      <p:sp>
        <p:nvSpPr>
          <p:cNvPr id="5"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28</a:t>
            </a:fld>
            <a:endParaRPr lang="en-US" altLang="en-US"/>
          </a:p>
        </p:txBody>
      </p:sp>
    </p:spTree>
    <p:extLst>
      <p:ext uri="{BB962C8B-B14F-4D97-AF65-F5344CB8AC3E}">
        <p14:creationId xmlns:p14="http://schemas.microsoft.com/office/powerpoint/2010/main" val="29533360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5" name="Text Box 15"/>
          <p:cNvSpPr txBox="1">
            <a:spLocks noChangeArrowheads="1"/>
          </p:cNvSpPr>
          <p:nvPr/>
        </p:nvSpPr>
        <p:spPr bwMode="auto">
          <a:xfrm>
            <a:off x="1371600" y="3352800"/>
            <a:ext cx="274320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85342" tIns="42672" rIns="85342" bIns="42672">
            <a:spAutoFit/>
          </a:bodyPr>
          <a:lstStyle>
            <a:lvl1pPr marL="342900" indent="-3429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buClr>
                <a:schemeClr val="folHlink"/>
              </a:buClr>
              <a:buSzPct val="60000"/>
              <a:buFont typeface="Wingdings" pitchFamily="2" charset="2"/>
              <a:buChar char="n"/>
            </a:pPr>
            <a:r>
              <a:rPr lang="en-US" altLang="en-US" sz="1400" b="1" dirty="0" smtClean="0">
                <a:solidFill>
                  <a:schemeClr val="folHlink"/>
                </a:solidFill>
                <a:latin typeface="Calibri" panose="020F0502020204030204" pitchFamily="34" charset="0"/>
                <a:cs typeface="Calibri" panose="020F0502020204030204" pitchFamily="34" charset="0"/>
              </a:rPr>
              <a:t>Summary Table</a:t>
            </a:r>
          </a:p>
          <a:p>
            <a:pPr eaLnBrk="1" hangingPunct="1">
              <a:spcBef>
                <a:spcPct val="10000"/>
              </a:spcBef>
              <a:buClr>
                <a:schemeClr val="folHlink"/>
              </a:buClr>
              <a:buSzPct val="60000"/>
              <a:buFont typeface="Wingdings" pitchFamily="2" charset="2"/>
              <a:buChar char="n"/>
            </a:pPr>
            <a:r>
              <a:rPr lang="en-US" altLang="en-US" sz="1400" b="1" dirty="0" smtClean="0">
                <a:solidFill>
                  <a:schemeClr val="folHlink"/>
                </a:solidFill>
                <a:latin typeface="Calibri" panose="020F0502020204030204" pitchFamily="34" charset="0"/>
                <a:cs typeface="Calibri" panose="020F0502020204030204" pitchFamily="34" charset="0"/>
              </a:rPr>
              <a:t>Bar Chart</a:t>
            </a:r>
          </a:p>
          <a:p>
            <a:pPr eaLnBrk="1" hangingPunct="1">
              <a:spcBef>
                <a:spcPct val="10000"/>
              </a:spcBef>
              <a:buClr>
                <a:schemeClr val="folHlink"/>
              </a:buClr>
              <a:buSzPct val="60000"/>
              <a:buFont typeface="Wingdings" pitchFamily="2" charset="2"/>
              <a:buChar char="n"/>
            </a:pPr>
            <a:r>
              <a:rPr lang="en-US" altLang="en-US" sz="1400" b="1" dirty="0" smtClean="0">
                <a:solidFill>
                  <a:schemeClr val="folHlink"/>
                </a:solidFill>
                <a:latin typeface="Calibri" panose="020F0502020204030204" pitchFamily="34" charset="0"/>
                <a:cs typeface="Calibri" panose="020F0502020204030204" pitchFamily="34" charset="0"/>
              </a:rPr>
              <a:t>Pie Chart</a:t>
            </a:r>
            <a:endParaRPr lang="en-US" altLang="en-US" sz="1400" b="1" dirty="0">
              <a:solidFill>
                <a:schemeClr val="folHlink"/>
              </a:solidFill>
              <a:latin typeface="Calibri" panose="020F0502020204030204" pitchFamily="34" charset="0"/>
              <a:cs typeface="Calibri" panose="020F0502020204030204" pitchFamily="34" charset="0"/>
            </a:endParaRPr>
          </a:p>
        </p:txBody>
      </p:sp>
      <p:sp>
        <p:nvSpPr>
          <p:cNvPr id="2066" name="Text Box 16"/>
          <p:cNvSpPr txBox="1">
            <a:spLocks noChangeArrowheads="1"/>
          </p:cNvSpPr>
          <p:nvPr/>
        </p:nvSpPr>
        <p:spPr bwMode="auto">
          <a:xfrm>
            <a:off x="4572000" y="3352800"/>
            <a:ext cx="2667000"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85342" tIns="42672" rIns="85342" bIns="42672">
            <a:spAutoFit/>
          </a:bodyPr>
          <a:lstStyle>
            <a:lvl1pPr marL="342900" indent="-3429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spcBef>
                <a:spcPct val="50000"/>
              </a:spcBef>
              <a:buClr>
                <a:schemeClr val="folHlink"/>
              </a:buClr>
              <a:buSzPct val="60000"/>
              <a:buFont typeface="Wingdings" pitchFamily="2" charset="2"/>
              <a:buChar char="n"/>
            </a:pPr>
            <a:r>
              <a:rPr lang="en-US" altLang="en-US" sz="1400" b="1" dirty="0" smtClean="0">
                <a:solidFill>
                  <a:schemeClr val="folHlink"/>
                </a:solidFill>
                <a:latin typeface="Calibri" panose="020F0502020204030204" pitchFamily="34" charset="0"/>
                <a:cs typeface="Calibri" panose="020F0502020204030204" pitchFamily="34" charset="0"/>
              </a:rPr>
              <a:t>Frequency Distribution</a:t>
            </a:r>
            <a:endParaRPr lang="en-US" altLang="en-US" sz="1400" b="1" dirty="0">
              <a:solidFill>
                <a:schemeClr val="folHlink"/>
              </a:solidFill>
              <a:latin typeface="Calibri" panose="020F0502020204030204" pitchFamily="34" charset="0"/>
              <a:cs typeface="Calibri" panose="020F0502020204030204" pitchFamily="34" charset="0"/>
            </a:endParaRPr>
          </a:p>
          <a:p>
            <a:pPr algn="l" eaLnBrk="1" hangingPunct="1">
              <a:spcBef>
                <a:spcPct val="10000"/>
              </a:spcBef>
              <a:buClr>
                <a:schemeClr val="folHlink"/>
              </a:buClr>
              <a:buSzPct val="60000"/>
              <a:buFont typeface="Wingdings" pitchFamily="2" charset="2"/>
              <a:buChar char="n"/>
            </a:pPr>
            <a:r>
              <a:rPr lang="en-US" altLang="en-US" sz="1400" b="1" dirty="0" smtClean="0">
                <a:solidFill>
                  <a:schemeClr val="folHlink"/>
                </a:solidFill>
                <a:latin typeface="Calibri" panose="020F0502020204030204" pitchFamily="34" charset="0"/>
                <a:cs typeface="Calibri" panose="020F0502020204030204" pitchFamily="34" charset="0"/>
              </a:rPr>
              <a:t>Histogram</a:t>
            </a:r>
            <a:endParaRPr lang="en-US" altLang="en-US" sz="1400" b="1" dirty="0">
              <a:solidFill>
                <a:schemeClr val="folHlink"/>
              </a:solidFill>
              <a:latin typeface="Calibri" panose="020F0502020204030204" pitchFamily="34" charset="0"/>
              <a:cs typeface="Calibri" panose="020F0502020204030204" pitchFamily="34" charset="0"/>
            </a:endParaRPr>
          </a:p>
        </p:txBody>
      </p:sp>
      <p:sp>
        <p:nvSpPr>
          <p:cNvPr id="9"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29</a:t>
            </a:fld>
            <a:endParaRPr lang="en-US" altLang="en-US"/>
          </a:p>
        </p:txBody>
      </p:sp>
      <p:sp>
        <p:nvSpPr>
          <p:cNvPr id="8" name="Straight Connector 3"/>
          <p:cNvSpPr/>
          <p:nvPr/>
        </p:nvSpPr>
        <p:spPr>
          <a:xfrm>
            <a:off x="4319185" y="2122948"/>
            <a:ext cx="1572116" cy="545693"/>
          </a:xfrm>
          <a:custGeom>
            <a:avLst/>
            <a:gdLst/>
            <a:ahLst/>
            <a:cxnLst/>
            <a:rect l="0" t="0" r="0" b="0"/>
            <a:pathLst>
              <a:path>
                <a:moveTo>
                  <a:pt x="0" y="0"/>
                </a:moveTo>
                <a:lnTo>
                  <a:pt x="0" y="272846"/>
                </a:lnTo>
                <a:lnTo>
                  <a:pt x="1572116" y="272846"/>
                </a:lnTo>
                <a:lnTo>
                  <a:pt x="1572116" y="54569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Straight Connector 4"/>
          <p:cNvSpPr/>
          <p:nvPr/>
        </p:nvSpPr>
        <p:spPr>
          <a:xfrm>
            <a:off x="2747069" y="2122948"/>
            <a:ext cx="1572116" cy="545693"/>
          </a:xfrm>
          <a:custGeom>
            <a:avLst/>
            <a:gdLst/>
            <a:ahLst/>
            <a:cxnLst/>
            <a:rect l="0" t="0" r="0" b="0"/>
            <a:pathLst>
              <a:path>
                <a:moveTo>
                  <a:pt x="1572116" y="0"/>
                </a:moveTo>
                <a:lnTo>
                  <a:pt x="1572116" y="272846"/>
                </a:lnTo>
                <a:lnTo>
                  <a:pt x="0" y="272846"/>
                </a:lnTo>
                <a:lnTo>
                  <a:pt x="0" y="54569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1" name="Group 10"/>
          <p:cNvGrpSpPr/>
          <p:nvPr/>
        </p:nvGrpSpPr>
        <p:grpSpPr>
          <a:xfrm>
            <a:off x="3019916" y="1429528"/>
            <a:ext cx="2598539" cy="693420"/>
            <a:chOff x="1572272" y="319176"/>
            <a:chExt cx="2598539" cy="693420"/>
          </a:xfrm>
        </p:grpSpPr>
        <p:sp>
          <p:nvSpPr>
            <p:cNvPr id="18" name="Rectangle 17"/>
            <p:cNvSpPr/>
            <p:nvPr/>
          </p:nvSpPr>
          <p:spPr>
            <a:xfrm>
              <a:off x="1572272" y="319176"/>
              <a:ext cx="2598539" cy="69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ectangle 18"/>
            <p:cNvSpPr/>
            <p:nvPr/>
          </p:nvSpPr>
          <p:spPr>
            <a:xfrm>
              <a:off x="1572272" y="319176"/>
              <a:ext cx="2598539" cy="6934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kern="1200" cap="none" normalizeH="0" baseline="0" dirty="0" smtClean="0">
                  <a:ln>
                    <a:noFill/>
                  </a:ln>
                  <a:solidFill>
                    <a:srgbClr val="000000"/>
                  </a:solidFill>
                  <a:effectLst/>
                  <a:latin typeface="Calibri" panose="020F0502020204030204" pitchFamily="34" charset="0"/>
                  <a:cs typeface="Calibri" panose="020F0502020204030204" pitchFamily="34" charset="0"/>
                </a:rPr>
                <a:t>Variables</a:t>
              </a:r>
              <a:endParaRPr kumimoji="0" lang="en-US" altLang="en-US" sz="2000" b="0" i="0" u="none" strike="noStrike" kern="1200" cap="none" normalizeH="0" baseline="0" dirty="0" smtClean="0">
                <a:ln>
                  <a:noFill/>
                </a:ln>
                <a:solidFill>
                  <a:schemeClr val="tx1"/>
                </a:solidFill>
                <a:effectLst/>
                <a:latin typeface="Calibri" panose="020F0502020204030204" pitchFamily="34" charset="0"/>
                <a:cs typeface="Calibri" panose="020F0502020204030204" pitchFamily="34" charset="0"/>
              </a:endParaRPr>
            </a:p>
          </p:txBody>
        </p:sp>
      </p:grpSp>
      <p:grpSp>
        <p:nvGrpSpPr>
          <p:cNvPr id="12" name="Group 11"/>
          <p:cNvGrpSpPr/>
          <p:nvPr/>
        </p:nvGrpSpPr>
        <p:grpSpPr>
          <a:xfrm>
            <a:off x="1447800" y="2668641"/>
            <a:ext cx="2598539" cy="693420"/>
            <a:chOff x="156" y="1558289"/>
            <a:chExt cx="2598539" cy="693420"/>
          </a:xfrm>
        </p:grpSpPr>
        <p:sp>
          <p:nvSpPr>
            <p:cNvPr id="16" name="Rectangle 15"/>
            <p:cNvSpPr/>
            <p:nvPr/>
          </p:nvSpPr>
          <p:spPr>
            <a:xfrm>
              <a:off x="156" y="1558289"/>
              <a:ext cx="2598539" cy="69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156" y="1558289"/>
              <a:ext cx="2598539" cy="6934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kern="1200" cap="none" normalizeH="0" baseline="0" dirty="0" smtClean="0">
                <a:ln>
                  <a:noFill/>
                </a:ln>
                <a:solidFill>
                  <a:srgbClr val="000000"/>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kern="1200" cap="none" normalizeH="0" baseline="0" dirty="0" smtClean="0">
                  <a:ln>
                    <a:noFill/>
                  </a:ln>
                  <a:solidFill>
                    <a:schemeClr val="tx1"/>
                  </a:solidFill>
                  <a:effectLst/>
                  <a:latin typeface="Calibri" panose="020F0502020204030204" pitchFamily="34" charset="0"/>
                  <a:cs typeface="Calibri" panose="020F0502020204030204" pitchFamily="34" charset="0"/>
                </a:rPr>
                <a:t>Categorical Variables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kern="1200" cap="none" normalizeH="0" baseline="0" dirty="0" smtClean="0">
                  <a:ln>
                    <a:noFill/>
                  </a:ln>
                  <a:solidFill>
                    <a:schemeClr val="bg2"/>
                  </a:solidFill>
                  <a:effectLst/>
                  <a:latin typeface="Calibri" panose="020F0502020204030204" pitchFamily="34" charset="0"/>
                  <a:cs typeface="Calibri" panose="020F0502020204030204" pitchFamily="34" charset="0"/>
                </a:rPr>
                <a:t>describes qualities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kern="1200" cap="none" normalizeH="0" baseline="0" dirty="0" smtClean="0">
                  <a:ln>
                    <a:noFill/>
                  </a:ln>
                  <a:solidFill>
                    <a:schemeClr val="bg2"/>
                  </a:solidFill>
                  <a:effectLst/>
                  <a:latin typeface="Calibri" panose="020F0502020204030204" pitchFamily="34" charset="0"/>
                  <a:cs typeface="Calibri" panose="020F0502020204030204" pitchFamily="34" charset="0"/>
                </a:rPr>
                <a:t>of the objects of interest</a:t>
              </a:r>
              <a:endParaRPr kumimoji="0" lang="en-US" altLang="en-US" sz="800" b="1" i="0" u="none" strike="noStrike" kern="1200" cap="none" normalizeH="0" baseline="0" dirty="0" smtClean="0">
                <a:ln>
                  <a:noFill/>
                </a:ln>
                <a:solidFill>
                  <a:schemeClr val="bg2"/>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kern="1200" cap="none" normalizeH="0" baseline="0" dirty="0" smtClean="0">
                <a:ln>
                  <a:noFill/>
                </a:ln>
                <a:solidFill>
                  <a:srgbClr val="000000"/>
                </a:solidFill>
                <a:effectLst/>
                <a:latin typeface="Calibri" panose="020F0502020204030204" pitchFamily="34" charset="0"/>
                <a:cs typeface="Calibri" panose="020F0502020204030204" pitchFamily="34" charset="0"/>
              </a:endParaRPr>
            </a:p>
          </p:txBody>
        </p:sp>
      </p:grpSp>
      <p:grpSp>
        <p:nvGrpSpPr>
          <p:cNvPr id="13" name="Group 12"/>
          <p:cNvGrpSpPr/>
          <p:nvPr/>
        </p:nvGrpSpPr>
        <p:grpSpPr>
          <a:xfrm>
            <a:off x="4592032" y="2668641"/>
            <a:ext cx="2598539" cy="693420"/>
            <a:chOff x="3144388" y="1558289"/>
            <a:chExt cx="2598539" cy="693420"/>
          </a:xfrm>
        </p:grpSpPr>
        <p:sp>
          <p:nvSpPr>
            <p:cNvPr id="14" name="Rectangle 13"/>
            <p:cNvSpPr/>
            <p:nvPr/>
          </p:nvSpPr>
          <p:spPr>
            <a:xfrm>
              <a:off x="3144388" y="1558289"/>
              <a:ext cx="2598539" cy="693420"/>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ectangle 14"/>
            <p:cNvSpPr/>
            <p:nvPr/>
          </p:nvSpPr>
          <p:spPr>
            <a:xfrm>
              <a:off x="3144388" y="1558289"/>
              <a:ext cx="2598539" cy="69342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kern="1200" cap="none" normalizeH="0" baseline="0" dirty="0" smtClean="0">
                <a:ln>
                  <a:noFill/>
                </a:ln>
                <a:solidFill>
                  <a:srgbClr val="474747"/>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kern="1200" cap="none" normalizeH="0" baseline="0" dirty="0" smtClean="0">
                  <a:ln>
                    <a:noFill/>
                  </a:ln>
                  <a:solidFill>
                    <a:schemeClr val="tx1"/>
                  </a:solidFill>
                  <a:effectLst/>
                  <a:latin typeface="Calibri" panose="020F0502020204030204" pitchFamily="34" charset="0"/>
                  <a:cs typeface="Calibri" panose="020F0502020204030204" pitchFamily="34" charset="0"/>
                </a:rPr>
                <a:t>Numerical Variables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kern="1200" cap="none" normalizeH="0" baseline="0" dirty="0" smtClean="0">
                  <a:ln>
                    <a:noFill/>
                  </a:ln>
                  <a:solidFill>
                    <a:schemeClr val="tx1">
                      <a:lumMod val="50000"/>
                      <a:lumOff val="50000"/>
                    </a:schemeClr>
                  </a:solidFill>
                  <a:effectLst/>
                  <a:latin typeface="Calibri" panose="020F0502020204030204" pitchFamily="34" charset="0"/>
                  <a:cs typeface="Calibri" panose="020F0502020204030204" pitchFamily="34" charset="0"/>
                </a:rPr>
                <a:t>describes quantities </a:t>
              </a:r>
            </a:p>
            <a:p>
              <a:pPr marL="0" lvl="0" indent="0" algn="ctr" defTabSz="914400" rtl="0">
                <a:lnSpc>
                  <a:spcPct val="100000"/>
                </a:lnSpc>
                <a:spcBef>
                  <a:spcPct val="0"/>
                </a:spcBef>
                <a:spcAft>
                  <a:spcPct val="0"/>
                </a:spcAft>
                <a:buNone/>
              </a:pPr>
              <a:r>
                <a:rPr kumimoji="0" lang="en-US" altLang="en-US" sz="1200" b="1" i="0" u="none" strike="noStrike" kern="1200" cap="none" normalizeH="0" baseline="0" dirty="0" smtClean="0">
                  <a:ln>
                    <a:noFill/>
                  </a:ln>
                  <a:solidFill>
                    <a:schemeClr val="tx1">
                      <a:lumMod val="50000"/>
                      <a:lumOff val="50000"/>
                    </a:schemeClr>
                  </a:solidFill>
                  <a:effectLst/>
                  <a:latin typeface="Calibri" panose="020F0502020204030204" pitchFamily="34" charset="0"/>
                  <a:cs typeface="Calibri" panose="020F0502020204030204" pitchFamily="34" charset="0"/>
                </a:rPr>
                <a:t>of the objects of interest</a:t>
              </a:r>
              <a:r>
                <a:rPr kumimoji="0" lang="en-US" altLang="en-US" sz="1200" b="1" i="0" u="none" strike="noStrike" kern="1200" cap="none" normalizeH="0" baseline="0" dirty="0" smtClean="0">
                  <a:ln>
                    <a:noFill/>
                  </a:ln>
                  <a:solidFill>
                    <a:srgbClr val="474747"/>
                  </a:solidFill>
                  <a:effectLst/>
                  <a:latin typeface="Calibri" panose="020F0502020204030204" pitchFamily="34" charset="0"/>
                  <a:cs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000" b="1" i="0" u="none" strike="noStrike" kern="1200" cap="none" normalizeH="0" baseline="0" dirty="0" smtClean="0">
                <a:ln>
                  <a:noFill/>
                </a:ln>
                <a:solidFill>
                  <a:srgbClr val="474747"/>
                </a:solidFill>
                <a:effectLst/>
                <a:latin typeface="Calibri" panose="020F0502020204030204" pitchFamily="34" charset="0"/>
                <a:cs typeface="Calibri" panose="020F0502020204030204" pitchFamily="34" charset="0"/>
              </a:endParaRPr>
            </a:p>
          </p:txBody>
        </p:sp>
      </p:grpSp>
      <p:pic>
        <p:nvPicPr>
          <p:cNvPr id="4" name="Picture 3"/>
          <p:cNvPicPr>
            <a:picLocks noChangeAspect="1"/>
          </p:cNvPicPr>
          <p:nvPr/>
        </p:nvPicPr>
        <p:blipFill>
          <a:blip r:embed="rId2"/>
          <a:stretch>
            <a:fillRect/>
          </a:stretch>
        </p:blipFill>
        <p:spPr>
          <a:xfrm>
            <a:off x="25400" y="4495800"/>
            <a:ext cx="1869399" cy="1295400"/>
          </a:xfrm>
          <a:prstGeom prst="rect">
            <a:avLst/>
          </a:prstGeom>
        </p:spPr>
      </p:pic>
      <p:pic>
        <p:nvPicPr>
          <p:cNvPr id="5" name="Picture 4"/>
          <p:cNvPicPr>
            <a:picLocks noChangeAspect="1"/>
          </p:cNvPicPr>
          <p:nvPr/>
        </p:nvPicPr>
        <p:blipFill>
          <a:blip r:embed="rId3"/>
          <a:stretch>
            <a:fillRect/>
          </a:stretch>
        </p:blipFill>
        <p:spPr>
          <a:xfrm>
            <a:off x="1905000" y="5612470"/>
            <a:ext cx="1905000" cy="1169330"/>
          </a:xfrm>
          <a:prstGeom prst="rect">
            <a:avLst/>
          </a:prstGeom>
        </p:spPr>
      </p:pic>
      <p:pic>
        <p:nvPicPr>
          <p:cNvPr id="6" name="Picture 5"/>
          <p:cNvPicPr>
            <a:picLocks noChangeAspect="1"/>
          </p:cNvPicPr>
          <p:nvPr/>
        </p:nvPicPr>
        <p:blipFill>
          <a:blip r:embed="rId4"/>
          <a:stretch>
            <a:fillRect/>
          </a:stretch>
        </p:blipFill>
        <p:spPr>
          <a:xfrm>
            <a:off x="2743200" y="4038600"/>
            <a:ext cx="1599093" cy="1346792"/>
          </a:xfrm>
          <a:prstGeom prst="rect">
            <a:avLst/>
          </a:prstGeom>
        </p:spPr>
      </p:pic>
      <p:pic>
        <p:nvPicPr>
          <p:cNvPr id="7" name="Picture 6"/>
          <p:cNvPicPr>
            <a:picLocks noChangeAspect="1"/>
          </p:cNvPicPr>
          <p:nvPr/>
        </p:nvPicPr>
        <p:blipFill>
          <a:blip r:embed="rId5"/>
          <a:stretch>
            <a:fillRect/>
          </a:stretch>
        </p:blipFill>
        <p:spPr>
          <a:xfrm>
            <a:off x="7069538" y="3486961"/>
            <a:ext cx="1464862" cy="1770839"/>
          </a:xfrm>
          <a:prstGeom prst="rect">
            <a:avLst/>
          </a:prstGeom>
        </p:spPr>
      </p:pic>
      <p:pic>
        <p:nvPicPr>
          <p:cNvPr id="20" name="Picture 19"/>
          <p:cNvPicPr>
            <a:picLocks noChangeAspect="1"/>
          </p:cNvPicPr>
          <p:nvPr/>
        </p:nvPicPr>
        <p:blipFill>
          <a:blip r:embed="rId6"/>
          <a:stretch>
            <a:fillRect/>
          </a:stretch>
        </p:blipFill>
        <p:spPr>
          <a:xfrm>
            <a:off x="5265881" y="4343400"/>
            <a:ext cx="1592119" cy="1365560"/>
          </a:xfrm>
          <a:prstGeom prst="rect">
            <a:avLst/>
          </a:prstGeom>
        </p:spPr>
      </p:pic>
      <p:pic>
        <p:nvPicPr>
          <p:cNvPr id="21" name="Picture 20"/>
          <p:cNvPicPr>
            <a:picLocks noChangeAspect="1"/>
          </p:cNvPicPr>
          <p:nvPr/>
        </p:nvPicPr>
        <p:blipFill>
          <a:blip r:embed="rId7"/>
          <a:stretch>
            <a:fillRect/>
          </a:stretch>
        </p:blipFill>
        <p:spPr>
          <a:xfrm>
            <a:off x="3962400" y="5652520"/>
            <a:ext cx="1981200" cy="976880"/>
          </a:xfrm>
          <a:prstGeom prst="rect">
            <a:avLst/>
          </a:prstGeom>
        </p:spPr>
      </p:pic>
      <p:sp>
        <p:nvSpPr>
          <p:cNvPr id="2" name="Title 1"/>
          <p:cNvSpPr>
            <a:spLocks noGrp="1"/>
          </p:cNvSpPr>
          <p:nvPr>
            <p:ph type="title"/>
          </p:nvPr>
        </p:nvSpPr>
        <p:spPr/>
        <p:txBody>
          <a:bodyPr/>
          <a:lstStyle/>
          <a:p>
            <a:r>
              <a:rPr lang="en-US" dirty="0"/>
              <a:t>Organizing and Visualizing Data</a:t>
            </a:r>
          </a:p>
        </p:txBody>
      </p:sp>
    </p:spTree>
    <p:extLst>
      <p:ext uri="{BB962C8B-B14F-4D97-AF65-F5344CB8AC3E}">
        <p14:creationId xmlns:p14="http://schemas.microsoft.com/office/powerpoint/2010/main" val="2630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smtClean="0"/>
              <a:t>Organizing Categorical Data</a:t>
            </a:r>
          </a:p>
          <a:p>
            <a:pPr lvl="1"/>
            <a:r>
              <a:rPr lang="en-US" dirty="0" smtClean="0"/>
              <a:t>Suppose </a:t>
            </a:r>
            <a:r>
              <a:rPr lang="en-US" dirty="0"/>
              <a:t>you asked 60 customers to pick which of the three colours, say green, red, or blue they like best for a product</a:t>
            </a:r>
          </a:p>
          <a:p>
            <a:pPr lvl="2"/>
            <a:r>
              <a:rPr lang="en-US" dirty="0"/>
              <a:t>The data might look like this: green, red, green, green, red, red, blue, blue, green, red, green, blue, red, blue, green, green, blue, green, green, blue, green, blue, green, red, blue, green, green, green, green, red, red, red, blue, green, green, green, green, blue, red, red, green, green, red, blue, green, red, green, green, blue, red, green, red, green, blue, blue, blue, green, green, green, green</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9571421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smtClean="0"/>
              <a:t>A natural way to describe the data is counting how many of each </a:t>
            </a:r>
            <a:r>
              <a:rPr lang="en-US" dirty="0" err="1" smtClean="0"/>
              <a:t>colour</a:t>
            </a:r>
            <a:r>
              <a:rPr lang="en-US" dirty="0" smtClean="0"/>
              <a:t> you have got</a:t>
            </a:r>
          </a:p>
          <a:p>
            <a:r>
              <a:rPr lang="en-US" dirty="0" smtClean="0"/>
              <a:t>A </a:t>
            </a:r>
            <a:r>
              <a:rPr lang="en-US" dirty="0"/>
              <a:t>summary table:</a:t>
            </a:r>
          </a:p>
          <a:p>
            <a:endParaRPr lang="en-US" dirty="0"/>
          </a:p>
          <a:p>
            <a:endParaRPr lang="en-US" dirty="0"/>
          </a:p>
          <a:p>
            <a:pPr lvl="1"/>
            <a:endParaRPr lang="en-US" sz="2800" dirty="0" smtClean="0"/>
          </a:p>
          <a:p>
            <a:pPr lvl="1"/>
            <a:r>
              <a:rPr lang="en-US" dirty="0" smtClean="0"/>
              <a:t>It </a:t>
            </a:r>
            <a:r>
              <a:rPr lang="en-US" dirty="0"/>
              <a:t>is accustomed to list the values of the variable in alphabetical order of the category, or in descending (or ascending) order of the </a:t>
            </a:r>
            <a:r>
              <a:rPr lang="en-US" dirty="0" smtClean="0"/>
              <a:t>count</a:t>
            </a:r>
            <a:endParaRPr lang="en-US" dirty="0"/>
          </a:p>
          <a:p>
            <a:pPr lvl="1"/>
            <a:r>
              <a:rPr lang="en-US" dirty="0"/>
              <a:t>In statistical context, the proper name for count is called </a:t>
            </a:r>
            <a:r>
              <a:rPr lang="en-US" dirty="0" smtClean="0">
                <a:solidFill>
                  <a:srgbClr val="FF0000"/>
                </a:solidFill>
              </a:rPr>
              <a:t>frequency</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31</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1254729584"/>
              </p:ext>
            </p:extLst>
          </p:nvPr>
        </p:nvGraphicFramePr>
        <p:xfrm>
          <a:off x="3733800" y="2667000"/>
          <a:ext cx="4343400" cy="1739900"/>
        </p:xfrm>
        <a:graphic>
          <a:graphicData uri="http://schemas.openxmlformats.org/drawingml/2006/table">
            <a:tbl>
              <a:tblPr/>
              <a:tblGrid>
                <a:gridCol w="1453368"/>
                <a:gridCol w="2890032"/>
              </a:tblGrid>
              <a:tr h="152400">
                <a:tc>
                  <a:txBody>
                    <a:bodyPr/>
                    <a:lstStyle/>
                    <a:p>
                      <a:pPr algn="ctr" fontAlgn="b"/>
                      <a:r>
                        <a:rPr lang="en-US" sz="2200" b="0" i="0" u="none" strike="noStrike" dirty="0" err="1">
                          <a:solidFill>
                            <a:srgbClr val="000000"/>
                          </a:solidFill>
                          <a:effectLst/>
                          <a:latin typeface="Calibri" charset="0"/>
                        </a:rPr>
                        <a:t>Colour</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200" b="0" i="0" u="none" strike="noStrike" dirty="0">
                          <a:solidFill>
                            <a:srgbClr val="000000"/>
                          </a:solidFill>
                          <a:effectLst/>
                          <a:latin typeface="Calibri" charset="0"/>
                        </a:rPr>
                        <a:t>Number of </a:t>
                      </a:r>
                      <a:r>
                        <a:rPr lang="en-US" sz="2200" b="0" i="0" u="none" strike="noStrike" dirty="0" smtClean="0">
                          <a:solidFill>
                            <a:srgbClr val="000000"/>
                          </a:solidFill>
                          <a:effectLst/>
                          <a:latin typeface="Calibri" charset="0"/>
                        </a:rPr>
                        <a:t>Customers</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r>
              <a:tr h="271780">
                <a:tc>
                  <a:txBody>
                    <a:bodyPr/>
                    <a:lstStyle/>
                    <a:p>
                      <a:pPr algn="ctr" fontAlgn="b"/>
                      <a:r>
                        <a:rPr lang="en-US" sz="2200" b="0" i="0" u="none" strike="noStrike" dirty="0" smtClean="0">
                          <a:solidFill>
                            <a:srgbClr val="000000"/>
                          </a:solidFill>
                          <a:effectLst/>
                          <a:latin typeface="Calibri" charset="0"/>
                        </a:rPr>
                        <a:t>blue</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200" b="0" i="0" u="none" strike="noStrike" dirty="0" smtClean="0">
                          <a:solidFill>
                            <a:srgbClr val="000000"/>
                          </a:solidFill>
                          <a:effectLst/>
                          <a:latin typeface="Calibri" charset="0"/>
                        </a:rPr>
                        <a:t>15</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r>
              <a:tr h="271780">
                <a:tc>
                  <a:txBody>
                    <a:bodyPr/>
                    <a:lstStyle/>
                    <a:p>
                      <a:pPr algn="ctr" fontAlgn="b"/>
                      <a:r>
                        <a:rPr lang="en-US" sz="2200" b="0" i="0" u="none" strike="noStrike" dirty="0" smtClean="0">
                          <a:solidFill>
                            <a:srgbClr val="000000"/>
                          </a:solidFill>
                          <a:effectLst/>
                          <a:latin typeface="Calibri" charset="0"/>
                        </a:rPr>
                        <a:t>green</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200" b="0" i="0" u="none" strike="noStrike" dirty="0" smtClean="0">
                          <a:solidFill>
                            <a:srgbClr val="000000"/>
                          </a:solidFill>
                          <a:effectLst/>
                          <a:latin typeface="Calibri" charset="0"/>
                        </a:rPr>
                        <a:t>30</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a:noFill/>
                    </a:lnB>
                  </a:tcPr>
                </a:tc>
              </a:tr>
              <a:tr h="271780">
                <a:tc>
                  <a:txBody>
                    <a:bodyPr/>
                    <a:lstStyle/>
                    <a:p>
                      <a:pPr algn="ctr" fontAlgn="b"/>
                      <a:r>
                        <a:rPr lang="en-US" sz="2200" b="0" i="0" u="none" strike="noStrike" dirty="0" smtClean="0">
                          <a:solidFill>
                            <a:srgbClr val="000000"/>
                          </a:solidFill>
                          <a:effectLst/>
                          <a:latin typeface="Calibri" charset="0"/>
                        </a:rPr>
                        <a:t>red</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200" b="0" i="0" u="none" strike="noStrike" dirty="0">
                          <a:solidFill>
                            <a:srgbClr val="000000"/>
                          </a:solidFill>
                          <a:effectLst/>
                          <a:latin typeface="Calibri" charset="0"/>
                        </a:rPr>
                        <a:t>15</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r>
              <a:tr h="271780">
                <a:tc>
                  <a:txBody>
                    <a:bodyPr/>
                    <a:lstStyle/>
                    <a:p>
                      <a:pPr algn="ctr" fontAlgn="b"/>
                      <a:r>
                        <a:rPr lang="en-US" sz="2200" b="0" i="0" u="none" strike="noStrike" dirty="0" smtClean="0">
                          <a:solidFill>
                            <a:srgbClr val="000000"/>
                          </a:solidFill>
                          <a:effectLst/>
                          <a:latin typeface="Calibri" charset="0"/>
                        </a:rPr>
                        <a:t>Total</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200" b="0" i="0" u="none" strike="noStrike" dirty="0" smtClean="0">
                          <a:solidFill>
                            <a:srgbClr val="000000"/>
                          </a:solidFill>
                          <a:effectLst/>
                          <a:latin typeface="Calibri" charset="0"/>
                        </a:rPr>
                        <a:t>60</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r>
            </a:tbl>
          </a:graphicData>
        </a:graphic>
      </p:graphicFrame>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15946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a:t>You cannot tell from the table which customer picked what </a:t>
            </a:r>
            <a:r>
              <a:rPr lang="en-US" dirty="0" err="1"/>
              <a:t>colour</a:t>
            </a:r>
            <a:r>
              <a:rPr lang="en-US" dirty="0"/>
              <a:t>. This information is often unimportant in </a:t>
            </a:r>
            <a:r>
              <a:rPr lang="en-US" dirty="0" smtClean="0"/>
              <a:t>reporting</a:t>
            </a:r>
            <a:endParaRPr lang="en-US" dirty="0"/>
          </a:p>
          <a:p>
            <a:r>
              <a:rPr lang="en-US" dirty="0"/>
              <a:t>The table tells </a:t>
            </a:r>
            <a:r>
              <a:rPr lang="en-US" dirty="0" smtClean="0"/>
              <a:t>us</a:t>
            </a:r>
            <a:endParaRPr lang="en-US" dirty="0"/>
          </a:p>
          <a:p>
            <a:pPr lvl="1"/>
            <a:r>
              <a:rPr lang="en-US" dirty="0"/>
              <a:t>15 customers picked blue, 30 customers picked green, and 15 customers picked </a:t>
            </a:r>
            <a:r>
              <a:rPr lang="en-US" dirty="0" smtClean="0"/>
              <a:t>red</a:t>
            </a:r>
            <a:endParaRPr lang="en-US" dirty="0"/>
          </a:p>
          <a:p>
            <a:pPr lvl="1"/>
            <a:r>
              <a:rPr lang="en-US" dirty="0"/>
              <a:t>More customers picked green than the other two </a:t>
            </a:r>
            <a:r>
              <a:rPr lang="en-US" dirty="0" smtClean="0"/>
              <a:t>colours</a:t>
            </a:r>
          </a:p>
          <a:p>
            <a:pPr lvl="1"/>
            <a:r>
              <a:rPr lang="en-US" dirty="0" smtClean="0"/>
              <a:t>About </a:t>
            </a:r>
            <a:r>
              <a:rPr lang="en-US" dirty="0"/>
              <a:t>the same number of customers picked the two other </a:t>
            </a:r>
            <a:r>
              <a:rPr lang="en-US" dirty="0" smtClean="0"/>
              <a:t>colours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0737316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pPr marL="342900" lvl="1" indent="-342900">
              <a:buClr>
                <a:schemeClr val="accent1"/>
              </a:buClr>
              <a:buSzPct val="65000"/>
              <a:buFont typeface="Wingdings" pitchFamily="2" charset="2"/>
              <a:buChar char="n"/>
            </a:pPr>
            <a:r>
              <a:rPr lang="en-US" sz="3000" dirty="0"/>
              <a:t>(Frequency) Bar Chart</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33</a:t>
            </a:fld>
            <a:endParaRPr lang="en-US" altLang="en-US"/>
          </a:p>
        </p:txBody>
      </p:sp>
      <p:pic>
        <p:nvPicPr>
          <p:cNvPr id="5" name="Picture 4"/>
          <p:cNvPicPr>
            <a:picLocks noChangeAspect="1"/>
          </p:cNvPicPr>
          <p:nvPr/>
        </p:nvPicPr>
        <p:blipFill>
          <a:blip r:embed="rId2"/>
          <a:stretch>
            <a:fillRect/>
          </a:stretch>
        </p:blipFill>
        <p:spPr>
          <a:xfrm>
            <a:off x="1600200" y="2209800"/>
            <a:ext cx="5638800" cy="3835400"/>
          </a:xfrm>
          <a:prstGeom prst="rect">
            <a:avLst/>
          </a:prstGeom>
        </p:spPr>
      </p:pic>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2514557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a:xfrm>
            <a:off x="457200" y="1371600"/>
            <a:ext cx="8229600" cy="4530725"/>
          </a:xfrm>
        </p:spPr>
        <p:txBody>
          <a:bodyPr/>
          <a:lstStyle/>
          <a:p>
            <a:pPr marL="342900" lvl="1" indent="-342900">
              <a:buClr>
                <a:schemeClr val="accent1"/>
              </a:buClr>
              <a:buSzPct val="65000"/>
              <a:buFont typeface="Wingdings" pitchFamily="2" charset="2"/>
              <a:buChar char="n"/>
            </a:pPr>
            <a:r>
              <a:rPr lang="en-US" sz="3000" dirty="0"/>
              <a:t>Features of a Bar Chart</a:t>
            </a:r>
          </a:p>
          <a:p>
            <a:pPr lvl="1"/>
            <a:r>
              <a:rPr lang="en-US" dirty="0"/>
              <a:t>It is accustomed to arrange the bars in the alphabetical order of the categories of the variable, or in descending (or in ascending) order of the </a:t>
            </a:r>
            <a:r>
              <a:rPr lang="en-US" dirty="0" smtClean="0"/>
              <a:t>count</a:t>
            </a:r>
            <a:endParaRPr lang="en-US" dirty="0"/>
          </a:p>
          <a:p>
            <a:pPr lvl="1"/>
            <a:r>
              <a:rPr lang="en-US" dirty="0"/>
              <a:t>It is up to you to decide the gap between two bars, as long as  the gaps are the </a:t>
            </a:r>
            <a:r>
              <a:rPr lang="en-US" dirty="0" smtClean="0"/>
              <a:t>same</a:t>
            </a:r>
            <a:endParaRPr lang="en-US" dirty="0"/>
          </a:p>
          <a:p>
            <a:pPr lvl="1"/>
            <a:r>
              <a:rPr lang="en-US" dirty="0"/>
              <a:t>It is up to you to decide the width of each bar, as long as they all have the same width</a:t>
            </a:r>
          </a:p>
          <a:p>
            <a:pPr lvl="2"/>
            <a:r>
              <a:rPr lang="en-US" dirty="0"/>
              <a:t>Keeping the widths of the bars equal ensuring the area of each bar proportional to the number of individuals in that </a:t>
            </a:r>
            <a:r>
              <a:rPr lang="en-US" dirty="0" smtClean="0"/>
              <a:t>category</a:t>
            </a:r>
            <a:endParaRPr lang="en-US" dirty="0"/>
          </a:p>
          <a:p>
            <a:pPr lvl="1"/>
            <a:r>
              <a:rPr lang="en-US" dirty="0"/>
              <a:t>The height of each bar is proportional to the number of individuals in that </a:t>
            </a:r>
            <a:r>
              <a:rPr lang="en-US" dirty="0" smtClean="0"/>
              <a:t>category</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5169995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a:t>The proportion of each category can also be included in the summary table and </a:t>
            </a:r>
            <a:r>
              <a:rPr lang="en-US" dirty="0" smtClean="0"/>
              <a:t>bar chart</a:t>
            </a:r>
            <a:endParaRPr lang="en-US" dirty="0"/>
          </a:p>
          <a:p>
            <a:endParaRPr lang="en-US" dirty="0"/>
          </a:p>
          <a:p>
            <a:pPr lvl="1"/>
            <a:endParaRPr lang="en-US" sz="2800" dirty="0"/>
          </a:p>
          <a:p>
            <a:pPr lvl="1"/>
            <a:endParaRPr lang="en-US" dirty="0" smtClean="0"/>
          </a:p>
          <a:p>
            <a:pPr lvl="1"/>
            <a:endParaRPr lang="en-US" dirty="0"/>
          </a:p>
          <a:p>
            <a:pPr lvl="1"/>
            <a:endParaRPr lang="en-US" dirty="0" smtClean="0"/>
          </a:p>
          <a:p>
            <a:pPr lvl="1"/>
            <a:r>
              <a:rPr lang="en-US" dirty="0"/>
              <a:t>In statistical context, percent is called </a:t>
            </a:r>
            <a:r>
              <a:rPr lang="en-US" dirty="0">
                <a:solidFill>
                  <a:srgbClr val="FF0000"/>
                </a:solidFill>
              </a:rPr>
              <a:t>relative frequency</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35</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3422924753"/>
              </p:ext>
            </p:extLst>
          </p:nvPr>
        </p:nvGraphicFramePr>
        <p:xfrm>
          <a:off x="2057400" y="2741257"/>
          <a:ext cx="4876801" cy="2085340"/>
        </p:xfrm>
        <a:graphic>
          <a:graphicData uri="http://schemas.openxmlformats.org/drawingml/2006/table">
            <a:tbl>
              <a:tblPr/>
              <a:tblGrid>
                <a:gridCol w="979865"/>
                <a:gridCol w="1948468"/>
                <a:gridCol w="1948468"/>
              </a:tblGrid>
              <a:tr h="350520">
                <a:tc>
                  <a:txBody>
                    <a:bodyPr/>
                    <a:lstStyle/>
                    <a:p>
                      <a:pPr algn="ctr" fontAlgn="b"/>
                      <a:r>
                        <a:rPr lang="en-US" sz="2200" b="0" i="0" u="none" strike="noStrike" dirty="0" err="1">
                          <a:solidFill>
                            <a:srgbClr val="000000"/>
                          </a:solidFill>
                          <a:effectLst/>
                          <a:latin typeface="Calibri" charset="0"/>
                        </a:rPr>
                        <a:t>Colour</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200" b="0" i="0" u="none" strike="noStrike" dirty="0">
                          <a:solidFill>
                            <a:srgbClr val="000000"/>
                          </a:solidFill>
                          <a:effectLst/>
                          <a:latin typeface="Calibri" charset="0"/>
                        </a:rPr>
                        <a:t>Number of </a:t>
                      </a:r>
                      <a:r>
                        <a:rPr lang="en-US" sz="2200" b="0" i="0" u="none" strike="noStrike" dirty="0" smtClean="0">
                          <a:solidFill>
                            <a:srgbClr val="000000"/>
                          </a:solidFill>
                          <a:effectLst/>
                          <a:latin typeface="Calibri" charset="0"/>
                        </a:rPr>
                        <a:t>Customers</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200" b="0" i="0" u="none" strike="noStrike" dirty="0" smtClean="0">
                          <a:solidFill>
                            <a:srgbClr val="000000"/>
                          </a:solidFill>
                          <a:effectLst/>
                          <a:latin typeface="Calibri" charset="0"/>
                        </a:rPr>
                        <a:t>Percent of Customers</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r>
              <a:tr h="350520">
                <a:tc>
                  <a:txBody>
                    <a:bodyPr/>
                    <a:lstStyle/>
                    <a:p>
                      <a:pPr algn="ctr" fontAlgn="b"/>
                      <a:r>
                        <a:rPr lang="en-US" sz="2200" b="0" i="0" u="none" strike="noStrike" dirty="0" smtClean="0">
                          <a:solidFill>
                            <a:srgbClr val="000000"/>
                          </a:solidFill>
                          <a:effectLst/>
                          <a:latin typeface="Calibri" charset="0"/>
                        </a:rPr>
                        <a:t>blue</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200" b="0" i="0" u="none" strike="noStrike" dirty="0" smtClean="0">
                          <a:solidFill>
                            <a:srgbClr val="000000"/>
                          </a:solidFill>
                          <a:effectLst/>
                          <a:latin typeface="Calibri" charset="0"/>
                        </a:rPr>
                        <a:t>15</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200" b="0" i="0" u="none" strike="noStrike" dirty="0" smtClean="0">
                          <a:solidFill>
                            <a:srgbClr val="000000"/>
                          </a:solidFill>
                          <a:effectLst/>
                          <a:latin typeface="Calibri" charset="0"/>
                        </a:rPr>
                        <a:t>25%</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r>
              <a:tr h="350520">
                <a:tc>
                  <a:txBody>
                    <a:bodyPr/>
                    <a:lstStyle/>
                    <a:p>
                      <a:pPr algn="ctr" fontAlgn="b"/>
                      <a:r>
                        <a:rPr lang="en-US" sz="2200" b="0" i="0" u="none" strike="noStrike" dirty="0" smtClean="0">
                          <a:solidFill>
                            <a:srgbClr val="000000"/>
                          </a:solidFill>
                          <a:effectLst/>
                          <a:latin typeface="Calibri" charset="0"/>
                        </a:rPr>
                        <a:t>green</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200" b="0" i="0" u="none" strike="noStrike" dirty="0" smtClean="0">
                          <a:solidFill>
                            <a:srgbClr val="000000"/>
                          </a:solidFill>
                          <a:effectLst/>
                          <a:latin typeface="Calibri" charset="0"/>
                        </a:rPr>
                        <a:t>30</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200" b="0" i="0" u="none" strike="noStrike" dirty="0" smtClean="0">
                          <a:solidFill>
                            <a:srgbClr val="000000"/>
                          </a:solidFill>
                          <a:effectLst/>
                          <a:latin typeface="Calibri" charset="0"/>
                        </a:rPr>
                        <a:t>50%</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a:noFill/>
                    </a:lnB>
                  </a:tcPr>
                </a:tc>
              </a:tr>
              <a:tr h="350520">
                <a:tc>
                  <a:txBody>
                    <a:bodyPr/>
                    <a:lstStyle/>
                    <a:p>
                      <a:pPr algn="ctr" fontAlgn="b"/>
                      <a:r>
                        <a:rPr lang="en-US" sz="2200" b="0" i="0" u="none" strike="noStrike" dirty="0" smtClean="0">
                          <a:solidFill>
                            <a:srgbClr val="000000"/>
                          </a:solidFill>
                          <a:effectLst/>
                          <a:latin typeface="Calibri" charset="0"/>
                        </a:rPr>
                        <a:t>red</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200" b="0" i="0" u="none" strike="noStrike" dirty="0">
                          <a:solidFill>
                            <a:srgbClr val="000000"/>
                          </a:solidFill>
                          <a:effectLst/>
                          <a:latin typeface="Calibri" charset="0"/>
                        </a:rPr>
                        <a:t>15</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200" b="0" i="0" u="none" strike="noStrike" dirty="0" smtClean="0">
                          <a:solidFill>
                            <a:srgbClr val="000000"/>
                          </a:solidFill>
                          <a:effectLst/>
                          <a:latin typeface="Calibri" charset="0"/>
                        </a:rPr>
                        <a:t>25%</a:t>
                      </a:r>
                      <a:endParaRPr lang="en-US" sz="2200" b="0" i="0" u="none" strike="noStrike" dirty="0">
                        <a:solidFill>
                          <a:srgbClr val="000000"/>
                        </a:solidFill>
                        <a:effectLst/>
                        <a:latin typeface="Calibri" charset="0"/>
                      </a:endParaRP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r>
              <a:tr h="350520">
                <a:tc>
                  <a:txBody>
                    <a:bodyPr/>
                    <a:lstStyle/>
                    <a:p>
                      <a:pPr algn="ctr" fontAlgn="b"/>
                      <a:r>
                        <a:rPr lang="en-US" sz="2200" b="0" i="0" u="none" strike="noStrike" dirty="0" smtClean="0">
                          <a:solidFill>
                            <a:srgbClr val="000000"/>
                          </a:solidFill>
                          <a:effectLst/>
                          <a:latin typeface="Calibri" charset="0"/>
                        </a:rPr>
                        <a:t>Total</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200" b="0" i="0" u="none" strike="noStrike" dirty="0" smtClean="0">
                          <a:solidFill>
                            <a:srgbClr val="000000"/>
                          </a:solidFill>
                          <a:effectLst/>
                          <a:latin typeface="Calibri" charset="0"/>
                        </a:rPr>
                        <a:t>60</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200" b="0" i="0" u="none" strike="noStrike" dirty="0" smtClean="0">
                          <a:solidFill>
                            <a:srgbClr val="000000"/>
                          </a:solidFill>
                          <a:effectLst/>
                          <a:latin typeface="Calibri" charset="0"/>
                        </a:rPr>
                        <a:t>100%</a:t>
                      </a:r>
                      <a:endParaRPr lang="en-US" sz="22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r>
            </a:tbl>
          </a:graphicData>
        </a:graphic>
      </p:graphicFrame>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0498922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pPr marL="342900" lvl="1" indent="-342900">
              <a:buClr>
                <a:schemeClr val="accent1"/>
              </a:buClr>
              <a:buSzPct val="65000"/>
              <a:buFont typeface="Wingdings" pitchFamily="2" charset="2"/>
              <a:buChar char="n"/>
            </a:pPr>
            <a:r>
              <a:rPr lang="en-US" sz="3000" dirty="0"/>
              <a:t>(Relative Frequency) Bar Chart</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36</a:t>
            </a:fld>
            <a:endParaRPr lang="en-US" altLang="en-US"/>
          </a:p>
        </p:txBody>
      </p:sp>
      <p:pic>
        <p:nvPicPr>
          <p:cNvPr id="5" name="Picture 4"/>
          <p:cNvPicPr>
            <a:picLocks noChangeAspect="1"/>
          </p:cNvPicPr>
          <p:nvPr/>
        </p:nvPicPr>
        <p:blipFill>
          <a:blip r:embed="rId2"/>
          <a:stretch>
            <a:fillRect/>
          </a:stretch>
        </p:blipFill>
        <p:spPr>
          <a:xfrm>
            <a:off x="1333500" y="2282021"/>
            <a:ext cx="6477000" cy="3835400"/>
          </a:xfrm>
          <a:prstGeom prst="rect">
            <a:avLst/>
          </a:prstGeom>
        </p:spPr>
      </p:pic>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70683591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a:t>The two bar charts, frequency and relative frequency, looks the same if the vertical scales are </a:t>
            </a:r>
            <a:r>
              <a:rPr lang="en-US" dirty="0" smtClean="0"/>
              <a:t>removed</a:t>
            </a:r>
            <a:endParaRPr lang="en-US" dirty="0"/>
          </a:p>
          <a:p>
            <a:r>
              <a:rPr lang="en-US" dirty="0"/>
              <a:t>In fact, the sizes of the bars depend on percent, not on exactly how </a:t>
            </a:r>
            <a:r>
              <a:rPr lang="en-US" dirty="0" smtClean="0"/>
              <a:t>many</a:t>
            </a:r>
            <a:endParaRPr lang="en-US" dirty="0"/>
          </a:p>
          <a:p>
            <a:pPr lvl="1"/>
            <a:r>
              <a:rPr lang="en-US" dirty="0"/>
              <a:t>The bar chart would look the same if you had started out with 150 blue, 300 green, and 150 </a:t>
            </a:r>
            <a:r>
              <a:rPr lang="en-US" dirty="0" smtClean="0"/>
              <a:t>red</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6655112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pPr marL="342900" lvl="1" indent="-342900">
              <a:buClr>
                <a:schemeClr val="accent1"/>
              </a:buClr>
              <a:buSzPct val="65000"/>
              <a:buFont typeface="Wingdings" pitchFamily="2" charset="2"/>
              <a:buChar char="n"/>
            </a:pPr>
            <a:r>
              <a:rPr lang="en-US" sz="3000" dirty="0"/>
              <a:t>Pie Chart</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38</a:t>
            </a:fld>
            <a:endParaRPr lang="en-US" altLang="en-US"/>
          </a:p>
        </p:txBody>
      </p:sp>
      <p:pic>
        <p:nvPicPr>
          <p:cNvPr id="5" name="Picture 4"/>
          <p:cNvPicPr>
            <a:picLocks noChangeAspect="1"/>
          </p:cNvPicPr>
          <p:nvPr/>
        </p:nvPicPr>
        <p:blipFill>
          <a:blip r:embed="rId2"/>
          <a:stretch>
            <a:fillRect/>
          </a:stretch>
        </p:blipFill>
        <p:spPr>
          <a:xfrm>
            <a:off x="1727200" y="2259515"/>
            <a:ext cx="5689600" cy="3860800"/>
          </a:xfrm>
          <a:prstGeom prst="rect">
            <a:avLst/>
          </a:prstGeom>
        </p:spPr>
      </p:pic>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7997656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a:t>Features of a Pie Chart</a:t>
            </a:r>
          </a:p>
          <a:p>
            <a:pPr lvl="1"/>
            <a:r>
              <a:rPr lang="en-US" dirty="0"/>
              <a:t>It shows the size relationship between the categories of the variable and the variable </a:t>
            </a:r>
            <a:r>
              <a:rPr lang="en-US" dirty="0" smtClean="0"/>
              <a:t>itself</a:t>
            </a:r>
            <a:endParaRPr lang="en-US" dirty="0"/>
          </a:p>
          <a:p>
            <a:pPr lvl="1"/>
            <a:r>
              <a:rPr lang="en-US" dirty="0"/>
              <a:t>The slices are mutually exclusive. The sum of all slices equal to 100 </a:t>
            </a:r>
            <a:r>
              <a:rPr lang="en-US" dirty="0" smtClean="0"/>
              <a:t>percent</a:t>
            </a:r>
            <a:endParaRPr lang="en-US" dirty="0"/>
          </a:p>
          <a:p>
            <a:pPr lvl="1"/>
            <a:r>
              <a:rPr lang="en-US" dirty="0"/>
              <a:t>It is accustomed to arrange the slices in the alphabetical order of the categories of the variable, or in descending (or in ascending) order of the </a:t>
            </a:r>
            <a:r>
              <a:rPr lang="en-US" dirty="0" smtClean="0"/>
              <a:t>count</a:t>
            </a:r>
            <a:endParaRPr lang="en-US" dirty="0"/>
          </a:p>
          <a:p>
            <a:pPr lvl="1"/>
            <a:r>
              <a:rPr lang="en-US" dirty="0"/>
              <a:t>Slices of very low percent may need to be combined with </a:t>
            </a:r>
            <a:r>
              <a:rPr lang="en-US" dirty="0" smtClean="0"/>
              <a:t>others</a:t>
            </a:r>
            <a:endParaRPr lang="en-US" dirty="0"/>
          </a:p>
          <a:p>
            <a:pPr lvl="1"/>
            <a:r>
              <a:rPr lang="en-US" dirty="0"/>
              <a:t>Numbers (percent or count) should be shown as it is difficult to compare slices of similar </a:t>
            </a:r>
            <a:r>
              <a:rPr lang="en-US" dirty="0" smtClean="0"/>
              <a:t>size</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39</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3198015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smtClean="0"/>
              <a:t>Organizing Numerical Data</a:t>
            </a:r>
          </a:p>
          <a:p>
            <a:pPr lvl="1"/>
            <a:r>
              <a:rPr lang="en-US" dirty="0"/>
              <a:t>Suppose you asked 100 people about the amount they spent in their last visit to </a:t>
            </a:r>
            <a:r>
              <a:rPr lang="en-US" dirty="0" smtClean="0"/>
              <a:t>supermarket</a:t>
            </a:r>
            <a:endParaRPr lang="en-US" dirty="0"/>
          </a:p>
          <a:p>
            <a:pPr lvl="2"/>
            <a:r>
              <a:rPr lang="en-US" dirty="0"/>
              <a:t>The data might look like this: 44.8, 230.5, 303.6, 70.8, 534.4, 166.2, 466, 85.1, 63, 47.8 36.5, 35.7, 12.7, 11.9, 297.5, 74.1, 77.1, 251.2, 127.1, 118.6, 211.2, 221.9, 49.1, 349.1, 556.6, 768, 231.7, 247.2, 87.4, 304.3, 311.3, 825.8, 15.9, 526, 5.2, 156.7, 65.2, 143.3, 138.5, 478.4, 124.2, 205.1, 90.8, 3.1, 334.8, 7.4, 113.8, 79.2, 128.8, 26.6, 15.2, 554.4, 2.9, 70.2, 540.7, 36.4, 588.9, 151.5, 14.2, 235.7, 13.7, 187.4, 817.8, 140.3, 114.9, 219.5, 31.4, 99.4, 47.3, 111.8, 230.2, 478.2, 4.6, 783.5, 483.5, 99.3, 92.8, 464.2, 172.9, 380.1, 234.5, 120.2, 100.3, 109.8, 276.1, 157.7, 192.9, 13.1, 62.2, 44.2, 35.9, 239.9, 193.8, 591.9, 249.1, 17.9, 89.3, 369.1, 38.2, 154.3</a:t>
            </a:r>
          </a:p>
          <a:p>
            <a:pPr lvl="1"/>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8327902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a:xfrm>
            <a:off x="457200" y="1600200"/>
            <a:ext cx="4800600" cy="4530725"/>
          </a:xfrm>
        </p:spPr>
        <p:txBody>
          <a:bodyPr/>
          <a:lstStyle/>
          <a:p>
            <a:r>
              <a:rPr lang="en-US" dirty="0"/>
              <a:t>Similar to categorical data, numerical data can be presented in the form of table. It is called </a:t>
            </a:r>
            <a:r>
              <a:rPr lang="en-US" dirty="0">
                <a:solidFill>
                  <a:srgbClr val="FF0000"/>
                </a:solidFill>
              </a:rPr>
              <a:t>frequency </a:t>
            </a:r>
            <a:r>
              <a:rPr lang="en-US" dirty="0" smtClean="0">
                <a:solidFill>
                  <a:srgbClr val="FF0000"/>
                </a:solidFill>
              </a:rPr>
              <a:t>distribution</a:t>
            </a:r>
            <a:endParaRPr lang="en-US" dirty="0">
              <a:solidFill>
                <a:srgbClr val="FF0000"/>
              </a:solidFill>
            </a:endParaRPr>
          </a:p>
          <a:p>
            <a:pPr lvl="1"/>
            <a:r>
              <a:rPr lang="en-US" dirty="0"/>
              <a:t>The frequency distribution is a summary table in which the data are arranged into numerically ordered classes</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41</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1465515384"/>
              </p:ext>
            </p:extLst>
          </p:nvPr>
        </p:nvGraphicFramePr>
        <p:xfrm>
          <a:off x="5486400" y="1828800"/>
          <a:ext cx="3124200" cy="3810000"/>
        </p:xfrm>
        <a:graphic>
          <a:graphicData uri="http://schemas.openxmlformats.org/drawingml/2006/table">
            <a:tbl>
              <a:tblPr/>
              <a:tblGrid>
                <a:gridCol w="1947554"/>
                <a:gridCol w="1176646"/>
              </a:tblGrid>
              <a:tr h="306189">
                <a:tc>
                  <a:txBody>
                    <a:bodyPr/>
                    <a:lstStyle/>
                    <a:p>
                      <a:pPr algn="l" fontAlgn="b"/>
                      <a:r>
                        <a:rPr lang="en-US" sz="2000" b="0" i="0" u="none" strike="noStrike" dirty="0">
                          <a:solidFill>
                            <a:srgbClr val="000000"/>
                          </a:solidFill>
                          <a:effectLst/>
                          <a:latin typeface="Calibri" charset="0"/>
                        </a:rPr>
                        <a:t>Amount Spent ($)</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charset="0"/>
                        </a:rPr>
                        <a:t>Frequency</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r>
              <a:tr h="274181">
                <a:tc>
                  <a:txBody>
                    <a:bodyPr/>
                    <a:lstStyle/>
                    <a:p>
                      <a:pPr algn="l" fontAlgn="b"/>
                      <a:r>
                        <a:rPr lang="en-US" sz="2000" b="0" i="0" u="none" strike="noStrike" dirty="0">
                          <a:solidFill>
                            <a:srgbClr val="000000"/>
                          </a:solidFill>
                          <a:effectLst/>
                          <a:latin typeface="Calibri" charset="0"/>
                        </a:rPr>
                        <a:t>0  - &lt; 100</a:t>
                      </a: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40</a:t>
                      </a: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r>
              <a:tr h="274181">
                <a:tc>
                  <a:txBody>
                    <a:bodyPr/>
                    <a:lstStyle/>
                    <a:p>
                      <a:pPr algn="l" fontAlgn="b"/>
                      <a:r>
                        <a:rPr lang="en-US" sz="2000" b="0" i="0" u="none" strike="noStrike" dirty="0">
                          <a:solidFill>
                            <a:srgbClr val="000000"/>
                          </a:solidFill>
                          <a:effectLst/>
                          <a:latin typeface="Calibri" charset="0"/>
                        </a:rPr>
                        <a:t>100  - &lt; 200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22</a:t>
                      </a:r>
                    </a:p>
                  </a:txBody>
                  <a:tcPr marL="12700" marR="12700" marT="12700" marB="0" anchor="b">
                    <a:lnL>
                      <a:noFill/>
                    </a:lnL>
                    <a:lnR>
                      <a:noFill/>
                    </a:lnR>
                    <a:lnT>
                      <a:noFill/>
                    </a:lnT>
                    <a:lnB>
                      <a:noFill/>
                    </a:lnB>
                  </a:tcPr>
                </a:tc>
              </a:tr>
              <a:tr h="274181">
                <a:tc>
                  <a:txBody>
                    <a:bodyPr/>
                    <a:lstStyle/>
                    <a:p>
                      <a:pPr algn="l" fontAlgn="b"/>
                      <a:r>
                        <a:rPr lang="en-US" sz="2000" b="0" i="0" u="none" strike="noStrike">
                          <a:solidFill>
                            <a:srgbClr val="000000"/>
                          </a:solidFill>
                          <a:effectLst/>
                          <a:latin typeface="Calibri" charset="0"/>
                        </a:rPr>
                        <a:t>200 - &lt; 300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15</a:t>
                      </a:r>
                    </a:p>
                  </a:txBody>
                  <a:tcPr marL="12700" marR="12700" marT="12700" marB="0" anchor="b">
                    <a:lnL>
                      <a:noFill/>
                    </a:lnL>
                    <a:lnR>
                      <a:noFill/>
                    </a:lnR>
                    <a:lnT>
                      <a:noFill/>
                    </a:lnT>
                    <a:lnB>
                      <a:noFill/>
                    </a:lnB>
                  </a:tcPr>
                </a:tc>
              </a:tr>
              <a:tr h="274181">
                <a:tc>
                  <a:txBody>
                    <a:bodyPr/>
                    <a:lstStyle/>
                    <a:p>
                      <a:pPr algn="l" fontAlgn="b"/>
                      <a:r>
                        <a:rPr lang="en-US" sz="2000" b="0" i="0" u="none" strike="noStrike">
                          <a:solidFill>
                            <a:srgbClr val="000000"/>
                          </a:solidFill>
                          <a:effectLst/>
                          <a:latin typeface="Calibri" charset="0"/>
                        </a:rPr>
                        <a:t>300 - &lt; 400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a:t>
                      </a:r>
                    </a:p>
                  </a:txBody>
                  <a:tcPr marL="12700" marR="12700" marT="12700" marB="0" anchor="b">
                    <a:lnL>
                      <a:noFill/>
                    </a:lnL>
                    <a:lnR>
                      <a:noFill/>
                    </a:lnR>
                    <a:lnT>
                      <a:noFill/>
                    </a:lnT>
                    <a:lnB>
                      <a:noFill/>
                    </a:lnB>
                  </a:tcPr>
                </a:tc>
              </a:tr>
              <a:tr h="274181">
                <a:tc>
                  <a:txBody>
                    <a:bodyPr/>
                    <a:lstStyle/>
                    <a:p>
                      <a:pPr algn="l" fontAlgn="b"/>
                      <a:r>
                        <a:rPr lang="en-US" sz="2000" b="0" i="0" u="none" strike="noStrike">
                          <a:solidFill>
                            <a:srgbClr val="000000"/>
                          </a:solidFill>
                          <a:effectLst/>
                          <a:latin typeface="Calibri" charset="0"/>
                        </a:rPr>
                        <a:t>400 - &lt; 500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5</a:t>
                      </a:r>
                    </a:p>
                  </a:txBody>
                  <a:tcPr marL="12700" marR="12700" marT="12700" marB="0" anchor="b">
                    <a:lnL>
                      <a:noFill/>
                    </a:lnL>
                    <a:lnR>
                      <a:noFill/>
                    </a:lnR>
                    <a:lnT>
                      <a:noFill/>
                    </a:lnT>
                    <a:lnB>
                      <a:noFill/>
                    </a:lnB>
                  </a:tcPr>
                </a:tc>
              </a:tr>
              <a:tr h="274181">
                <a:tc>
                  <a:txBody>
                    <a:bodyPr/>
                    <a:lstStyle/>
                    <a:p>
                      <a:pPr algn="l" fontAlgn="b"/>
                      <a:r>
                        <a:rPr lang="en-US" sz="2000" b="0" i="0" u="none" strike="noStrike">
                          <a:solidFill>
                            <a:srgbClr val="000000"/>
                          </a:solidFill>
                          <a:effectLst/>
                          <a:latin typeface="Calibri" charset="0"/>
                        </a:rPr>
                        <a:t>500 - &lt; 600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a:t>
                      </a:r>
                    </a:p>
                  </a:txBody>
                  <a:tcPr marL="12700" marR="12700" marT="12700" marB="0" anchor="b">
                    <a:lnL>
                      <a:noFill/>
                    </a:lnL>
                    <a:lnR>
                      <a:noFill/>
                    </a:lnR>
                    <a:lnT>
                      <a:noFill/>
                    </a:lnT>
                    <a:lnB>
                      <a:noFill/>
                    </a:lnB>
                  </a:tcPr>
                </a:tc>
              </a:tr>
              <a:tr h="274181">
                <a:tc>
                  <a:txBody>
                    <a:bodyPr/>
                    <a:lstStyle/>
                    <a:p>
                      <a:pPr algn="l" fontAlgn="b"/>
                      <a:r>
                        <a:rPr lang="en-US" sz="2000" b="0" i="0" u="none" strike="noStrike">
                          <a:solidFill>
                            <a:srgbClr val="000000"/>
                          </a:solidFill>
                          <a:effectLst/>
                          <a:latin typeface="Calibri" charset="0"/>
                        </a:rPr>
                        <a:t>600 - &lt; 700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a:t>
                      </a:r>
                    </a:p>
                  </a:txBody>
                  <a:tcPr marL="12700" marR="12700" marT="12700" marB="0" anchor="b">
                    <a:lnL>
                      <a:noFill/>
                    </a:lnL>
                    <a:lnR>
                      <a:noFill/>
                    </a:lnR>
                    <a:lnT>
                      <a:noFill/>
                    </a:lnT>
                    <a:lnB>
                      <a:noFill/>
                    </a:lnB>
                  </a:tcPr>
                </a:tc>
              </a:tr>
              <a:tr h="274181">
                <a:tc>
                  <a:txBody>
                    <a:bodyPr/>
                    <a:lstStyle/>
                    <a:p>
                      <a:pPr algn="l" fontAlgn="b"/>
                      <a:r>
                        <a:rPr lang="en-US" sz="2000" b="0" i="0" u="none" strike="noStrike" dirty="0">
                          <a:solidFill>
                            <a:srgbClr val="000000"/>
                          </a:solidFill>
                          <a:effectLst/>
                          <a:latin typeface="Calibri" charset="0"/>
                        </a:rPr>
                        <a:t>700 - &lt; 800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2</a:t>
                      </a:r>
                    </a:p>
                  </a:txBody>
                  <a:tcPr marL="12700" marR="12700" marT="12700" marB="0" anchor="b">
                    <a:lnL>
                      <a:noFill/>
                    </a:lnL>
                    <a:lnR>
                      <a:noFill/>
                    </a:lnR>
                    <a:lnT>
                      <a:noFill/>
                    </a:lnT>
                    <a:lnB>
                      <a:noFill/>
                    </a:lnB>
                  </a:tcPr>
                </a:tc>
              </a:tr>
              <a:tr h="274181">
                <a:tc>
                  <a:txBody>
                    <a:bodyPr/>
                    <a:lstStyle/>
                    <a:p>
                      <a:pPr algn="l" fontAlgn="b"/>
                      <a:r>
                        <a:rPr lang="en-US" sz="2000" b="0" i="0" u="none" strike="noStrike">
                          <a:solidFill>
                            <a:srgbClr val="000000"/>
                          </a:solidFill>
                          <a:effectLst/>
                          <a:latin typeface="Calibri" charset="0"/>
                        </a:rPr>
                        <a:t>800 - &lt; 900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2</a:t>
                      </a:r>
                    </a:p>
                  </a:txBody>
                  <a:tcPr marL="12700" marR="12700" marT="12700" marB="0" anchor="b">
                    <a:lnL>
                      <a:noFill/>
                    </a:lnL>
                    <a:lnR>
                      <a:noFill/>
                    </a:lnR>
                    <a:lnT>
                      <a:noFill/>
                    </a:lnT>
                    <a:lnB>
                      <a:noFill/>
                    </a:lnB>
                  </a:tcPr>
                </a:tc>
              </a:tr>
              <a:tr h="274181">
                <a:tc>
                  <a:txBody>
                    <a:bodyPr/>
                    <a:lstStyle/>
                    <a:p>
                      <a:pPr algn="l" fontAlgn="b"/>
                      <a:r>
                        <a:rPr lang="en-US" sz="2000" b="0" i="0" u="none" strike="noStrike" dirty="0">
                          <a:solidFill>
                            <a:srgbClr val="000000"/>
                          </a:solidFill>
                          <a:effectLst/>
                          <a:latin typeface="Calibri" charset="0"/>
                        </a:rPr>
                        <a:t>900 - &lt; 1000</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a:solidFill>
                            <a:srgbClr val="000000"/>
                          </a:solidFill>
                          <a:effectLst/>
                          <a:latin typeface="Calibri" charset="0"/>
                        </a:rPr>
                        <a:t>0</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74181">
                <a:tc>
                  <a:txBody>
                    <a:bodyPr/>
                    <a:lstStyle/>
                    <a:p>
                      <a:pPr algn="l" fontAlgn="b"/>
                      <a:r>
                        <a:rPr lang="en-US" sz="2000" b="0" i="0" u="none" strike="noStrike" dirty="0" smtClean="0">
                          <a:solidFill>
                            <a:srgbClr val="000000"/>
                          </a:solidFill>
                          <a:effectLst/>
                          <a:latin typeface="Calibri" charset="0"/>
                        </a:rPr>
                        <a:t>Total</a:t>
                      </a:r>
                      <a:endParaRPr lang="en-US" sz="20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2000" b="0" i="0" u="none" strike="noStrike" dirty="0" smtClean="0">
                          <a:solidFill>
                            <a:srgbClr val="000000"/>
                          </a:solidFill>
                          <a:effectLst/>
                          <a:latin typeface="Calibri" charset="0"/>
                        </a:rPr>
                        <a:t>100</a:t>
                      </a:r>
                      <a:endParaRPr lang="en-US" sz="20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4031298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a:xfrm>
            <a:off x="457200" y="1524000"/>
            <a:ext cx="8229600" cy="4530725"/>
          </a:xfrm>
        </p:spPr>
        <p:txBody>
          <a:bodyPr/>
          <a:lstStyle/>
          <a:p>
            <a:r>
              <a:rPr lang="en-US" dirty="0"/>
              <a:t>Steps to construct a frequency </a:t>
            </a:r>
            <a:r>
              <a:rPr lang="en-US" dirty="0" smtClean="0"/>
              <a:t>distribution</a:t>
            </a:r>
            <a:endParaRPr lang="en-US" dirty="0"/>
          </a:p>
          <a:p>
            <a:pPr marL="776287" lvl="1" indent="-457200">
              <a:buAutoNum type="arabicPeriod"/>
            </a:pPr>
            <a:r>
              <a:rPr lang="en-US" dirty="0"/>
              <a:t>Sort data in ascending order: 2.9, 3.1, 4.6, 5.2, 7.4, …</a:t>
            </a:r>
          </a:p>
          <a:p>
            <a:pPr marL="776287" lvl="1" indent="-457200">
              <a:buAutoNum type="arabicPeriod"/>
            </a:pPr>
            <a:r>
              <a:rPr lang="en-US" dirty="0"/>
              <a:t>Find the range: 825.8 – 2.9 = 822.9</a:t>
            </a:r>
          </a:p>
          <a:p>
            <a:pPr marL="776287" lvl="1" indent="-457200">
              <a:buAutoNum type="arabicPeriod"/>
            </a:pPr>
            <a:r>
              <a:rPr lang="en-US" dirty="0"/>
              <a:t>Select the number of classes: 10</a:t>
            </a:r>
          </a:p>
          <a:p>
            <a:pPr marL="776287" lvl="1" indent="-457200">
              <a:buAutoNum type="arabicPeriod"/>
            </a:pPr>
            <a:r>
              <a:rPr lang="en-US" dirty="0"/>
              <a:t>Compute the class interval (width): 822.9 / 10 = 82.29</a:t>
            </a:r>
          </a:p>
          <a:p>
            <a:pPr marL="1128712" lvl="2" indent="-457200"/>
            <a:r>
              <a:rPr lang="en-US" dirty="0"/>
              <a:t>Round up to a convenient number, say </a:t>
            </a:r>
            <a:r>
              <a:rPr lang="en-US" dirty="0" smtClean="0"/>
              <a:t>100</a:t>
            </a:r>
          </a:p>
          <a:p>
            <a:pPr marL="776287" lvl="1" indent="-457200">
              <a:buFont typeface="+mj-lt"/>
              <a:buAutoNum type="arabicPeriod"/>
            </a:pPr>
            <a:r>
              <a:rPr lang="en-US" dirty="0" smtClean="0"/>
              <a:t>Determine class boundaries (limits):</a:t>
            </a:r>
          </a:p>
          <a:p>
            <a:pPr marL="1014412" lvl="2" indent="-342900"/>
            <a:r>
              <a:rPr lang="en-US" dirty="0" smtClean="0"/>
              <a:t>Class </a:t>
            </a:r>
            <a:r>
              <a:rPr lang="en-US" dirty="0"/>
              <a:t>1: 0 but </a:t>
            </a:r>
            <a:r>
              <a:rPr lang="en-US" dirty="0" smtClean="0"/>
              <a:t>less </a:t>
            </a:r>
            <a:r>
              <a:rPr lang="en-US" dirty="0"/>
              <a:t>than 100</a:t>
            </a:r>
          </a:p>
          <a:p>
            <a:pPr marL="1014412" lvl="2" indent="-342900"/>
            <a:r>
              <a:rPr lang="en-US" dirty="0"/>
              <a:t>Class 2: 100 but less than 200</a:t>
            </a:r>
          </a:p>
          <a:p>
            <a:pPr marL="1014412" lvl="2" indent="-342900"/>
            <a:r>
              <a:rPr lang="en-US" dirty="0"/>
              <a:t>…</a:t>
            </a:r>
          </a:p>
          <a:p>
            <a:pPr marL="776287" lvl="1" indent="-457200">
              <a:buFont typeface="+mj-lt"/>
              <a:buAutoNum type="arabicPeriod"/>
            </a:pPr>
            <a:r>
              <a:rPr lang="en-US" dirty="0"/>
              <a:t>Assign the observation to each class and count the number of </a:t>
            </a:r>
            <a:r>
              <a:rPr lang="en-US" dirty="0" smtClean="0"/>
              <a:t>observations</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7410485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a:xfrm>
            <a:off x="457200" y="1447800"/>
            <a:ext cx="8229600" cy="4530725"/>
          </a:xfrm>
        </p:spPr>
        <p:txBody>
          <a:bodyPr/>
          <a:lstStyle/>
          <a:p>
            <a:r>
              <a:rPr lang="en-US" dirty="0"/>
              <a:t>Features of frequency </a:t>
            </a:r>
            <a:r>
              <a:rPr lang="en-US" dirty="0" smtClean="0"/>
              <a:t>distribution</a:t>
            </a:r>
            <a:endParaRPr lang="en-US" dirty="0"/>
          </a:p>
          <a:p>
            <a:pPr lvl="1"/>
            <a:r>
              <a:rPr lang="en-US" dirty="0"/>
              <a:t>Exact value of each observation is </a:t>
            </a:r>
            <a:r>
              <a:rPr lang="en-US" dirty="0" smtClean="0"/>
              <a:t>lost </a:t>
            </a:r>
            <a:endParaRPr lang="en-US" dirty="0"/>
          </a:p>
          <a:p>
            <a:pPr lvl="1"/>
            <a:r>
              <a:rPr lang="en-US" dirty="0"/>
              <a:t>The width of each interval is </a:t>
            </a:r>
            <a:r>
              <a:rPr lang="en-US" dirty="0" smtClean="0"/>
              <a:t>identical</a:t>
            </a:r>
            <a:endParaRPr lang="en-US" dirty="0"/>
          </a:p>
          <a:p>
            <a:pPr lvl="2"/>
            <a:r>
              <a:rPr lang="en-US" dirty="0"/>
              <a:t>Width can be unequal. However, it should be done so only under very special circumstances, such as the data is sparsely distributed, or have a very long tail at one or both </a:t>
            </a:r>
            <a:r>
              <a:rPr lang="en-US" dirty="0" smtClean="0"/>
              <a:t>ends</a:t>
            </a:r>
            <a:endParaRPr lang="en-US" dirty="0"/>
          </a:p>
          <a:p>
            <a:pPr lvl="1"/>
            <a:r>
              <a:rPr lang="en-US" dirty="0"/>
              <a:t>The lower value of the first class interval is often the smallest value in the data, or a smaller value which is selected for the reason of convenience, such as </a:t>
            </a:r>
            <a:r>
              <a:rPr lang="en-US" dirty="0" smtClean="0"/>
              <a:t>0</a:t>
            </a:r>
            <a:endParaRPr lang="en-US" dirty="0"/>
          </a:p>
          <a:p>
            <a:pPr lvl="1"/>
            <a:r>
              <a:rPr lang="en-US" dirty="0"/>
              <a:t>Class boundaries include the left endpoint, but not the </a:t>
            </a:r>
            <a:r>
              <a:rPr lang="en-US" dirty="0" smtClean="0"/>
              <a:t>right</a:t>
            </a:r>
            <a:endParaRPr lang="en-US" dirty="0"/>
          </a:p>
          <a:p>
            <a:pPr lvl="2"/>
            <a:r>
              <a:rPr lang="en-US" dirty="0"/>
              <a:t>Other endpoint policy can be adopted, but need to be </a:t>
            </a:r>
            <a:r>
              <a:rPr lang="en-US" dirty="0" smtClean="0"/>
              <a:t>consistent</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881268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a:t>Features of frequency </a:t>
            </a:r>
            <a:r>
              <a:rPr lang="en-US" dirty="0" smtClean="0"/>
              <a:t>distribution</a:t>
            </a:r>
            <a:endParaRPr lang="en-US" dirty="0"/>
          </a:p>
          <a:p>
            <a:pPr lvl="1"/>
            <a:r>
              <a:rPr lang="en-US" dirty="0"/>
              <a:t>The number of classes depends on the number of values in the </a:t>
            </a:r>
            <a:r>
              <a:rPr lang="en-US" dirty="0" smtClean="0"/>
              <a:t>data</a:t>
            </a:r>
            <a:endParaRPr lang="en-US" dirty="0"/>
          </a:p>
          <a:p>
            <a:pPr lvl="2"/>
            <a:r>
              <a:rPr lang="en-US" dirty="0"/>
              <a:t>Large data range and high number of observations allow a larger number of class. In general, 5 to 15 classes will be </a:t>
            </a:r>
            <a:r>
              <a:rPr lang="en-US" dirty="0" smtClean="0"/>
              <a:t>sufficient</a:t>
            </a:r>
            <a:endParaRPr lang="en-US" dirty="0"/>
          </a:p>
          <a:p>
            <a:pPr lvl="1"/>
            <a:r>
              <a:rPr lang="en-US" dirty="0"/>
              <a:t>The width of a class depends on the number of classes adopted and the data </a:t>
            </a:r>
            <a:r>
              <a:rPr lang="en-US" dirty="0" smtClean="0"/>
              <a:t>range </a:t>
            </a:r>
            <a:endParaRPr lang="en-US" dirty="0"/>
          </a:p>
          <a:p>
            <a:pPr lvl="2"/>
            <a:r>
              <a:rPr lang="en-US" dirty="0"/>
              <a:t>To determine the width of a class, you divide the range (highest value – lowest value) of the data by the number of classes </a:t>
            </a:r>
            <a:r>
              <a:rPr lang="en-US" dirty="0" smtClean="0"/>
              <a:t>desired</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9770711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smtClean="0"/>
              <a:t>Histogram</a:t>
            </a:r>
            <a:endParaRPr lang="en-US" dirty="0"/>
          </a:p>
          <a:p>
            <a:pPr lvl="1"/>
            <a:r>
              <a:rPr lang="en-US" dirty="0"/>
              <a:t>A histogram is a bar chart for grouped numerical data in which the frequencies of each group of numerical data are represented as individual vertical </a:t>
            </a:r>
            <a:r>
              <a:rPr lang="en-US" dirty="0" smtClean="0"/>
              <a:t>bars</a:t>
            </a:r>
            <a:endParaRPr lang="en-US" dirty="0"/>
          </a:p>
          <a:p>
            <a:pPr lvl="1"/>
            <a:r>
              <a:rPr lang="en-US" dirty="0"/>
              <a:t>For example:</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45</a:t>
            </a:fld>
            <a:endParaRPr lang="en-US" altLang="en-US"/>
          </a:p>
        </p:txBody>
      </p:sp>
      <p:pic>
        <p:nvPicPr>
          <p:cNvPr id="5" name="Picture 4"/>
          <p:cNvPicPr>
            <a:picLocks noChangeAspect="1"/>
          </p:cNvPicPr>
          <p:nvPr/>
        </p:nvPicPr>
        <p:blipFill>
          <a:blip r:embed="rId2"/>
          <a:stretch>
            <a:fillRect/>
          </a:stretch>
        </p:blipFill>
        <p:spPr>
          <a:xfrm>
            <a:off x="3429000" y="3657253"/>
            <a:ext cx="4940300" cy="2743545"/>
          </a:xfrm>
          <a:prstGeom prst="rect">
            <a:avLst/>
          </a:prstGeom>
        </p:spPr>
      </p:pic>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0134868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r>
              <a:rPr lang="en-US" dirty="0"/>
              <a:t>Features of a histogram</a:t>
            </a:r>
          </a:p>
          <a:p>
            <a:pPr lvl="1"/>
            <a:r>
              <a:rPr lang="en-US" dirty="0"/>
              <a:t>The chart is made from the constructed frequency </a:t>
            </a:r>
            <a:r>
              <a:rPr lang="en-US" dirty="0" smtClean="0"/>
              <a:t>distribution </a:t>
            </a:r>
            <a:endParaRPr lang="en-US" dirty="0"/>
          </a:p>
          <a:p>
            <a:pPr lvl="1"/>
            <a:r>
              <a:rPr lang="en-US" dirty="0"/>
              <a:t>The height of the bars is in proportion to the frequency of </a:t>
            </a:r>
            <a:r>
              <a:rPr lang="en-US" dirty="0" smtClean="0"/>
              <a:t>intervals </a:t>
            </a:r>
            <a:endParaRPr lang="en-US" dirty="0"/>
          </a:p>
          <a:p>
            <a:pPr lvl="1"/>
            <a:r>
              <a:rPr lang="en-US" dirty="0"/>
              <a:t>There is no gap between </a:t>
            </a:r>
            <a:r>
              <a:rPr lang="en-US" dirty="0" smtClean="0"/>
              <a:t>bars</a:t>
            </a:r>
            <a:endParaRPr lang="en-US" dirty="0"/>
          </a:p>
          <a:p>
            <a:pPr lvl="2"/>
            <a:r>
              <a:rPr lang="en-US" dirty="0"/>
              <a:t>If an interval has 0 frequency, the height of the bar in the histogram is </a:t>
            </a:r>
            <a:r>
              <a:rPr lang="en-US" dirty="0" smtClean="0"/>
              <a:t>0</a:t>
            </a:r>
            <a:endParaRPr lang="en-US" dirty="0"/>
          </a:p>
          <a:p>
            <a:pPr lvl="1"/>
            <a:r>
              <a:rPr lang="en-US" dirty="0"/>
              <a:t>The width of the bars must be identical because the width of the intervals are </a:t>
            </a:r>
            <a:r>
              <a:rPr lang="en-US" dirty="0" smtClean="0"/>
              <a:t>identical</a:t>
            </a:r>
            <a:endParaRPr lang="en-US" dirty="0"/>
          </a:p>
          <a:p>
            <a:pPr lvl="1"/>
            <a:r>
              <a:rPr lang="en-US" dirty="0"/>
              <a:t>The bar must be drawn in the same sequence as of the intervals in the frequency distribution</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5599064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Organizing and Visualizing Data</a:t>
            </a:r>
          </a:p>
        </p:txBody>
      </p:sp>
      <p:sp>
        <p:nvSpPr>
          <p:cNvPr id="3" name="Content Placeholder 2"/>
          <p:cNvSpPr>
            <a:spLocks noGrp="1"/>
          </p:cNvSpPr>
          <p:nvPr>
            <p:ph idx="1"/>
          </p:nvPr>
        </p:nvSpPr>
        <p:spPr/>
        <p:txBody>
          <a:bodyPr/>
          <a:lstStyle/>
          <a:p>
            <a:pPr marL="342900" lvl="1" indent="-342900">
              <a:buClr>
                <a:schemeClr val="accent1"/>
              </a:buClr>
              <a:buSzPct val="65000"/>
              <a:buFont typeface="Wingdings" pitchFamily="2" charset="2"/>
              <a:buChar char="n"/>
            </a:pPr>
            <a:r>
              <a:rPr lang="en-US" sz="3000" dirty="0"/>
              <a:t>The proportion of each class can also be displayed in frequency distribution (or histogram)</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47</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2977398079"/>
              </p:ext>
            </p:extLst>
          </p:nvPr>
        </p:nvGraphicFramePr>
        <p:xfrm>
          <a:off x="1981200" y="2677882"/>
          <a:ext cx="5791200" cy="3810000"/>
        </p:xfrm>
        <a:graphic>
          <a:graphicData uri="http://schemas.openxmlformats.org/drawingml/2006/table">
            <a:tbl>
              <a:tblPr/>
              <a:tblGrid>
                <a:gridCol w="2278505"/>
                <a:gridCol w="1376598"/>
                <a:gridCol w="2136097"/>
              </a:tblGrid>
              <a:tr h="304800">
                <a:tc>
                  <a:txBody>
                    <a:bodyPr/>
                    <a:lstStyle/>
                    <a:p>
                      <a:pPr algn="l" fontAlgn="b"/>
                      <a:r>
                        <a:rPr lang="en-US" sz="2000" b="0" i="0" u="none" strike="noStrike" dirty="0">
                          <a:solidFill>
                            <a:srgbClr val="000000"/>
                          </a:solidFill>
                          <a:effectLst/>
                          <a:latin typeface="Calibri" charset="0"/>
                        </a:rPr>
                        <a:t>Amount Spent ($)</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charset="0"/>
                        </a:rPr>
                        <a:t>Frequency</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Calibri" charset="0"/>
                        </a:rPr>
                        <a:t>Relative Frequency</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r>
              <a:tr h="304800">
                <a:tc>
                  <a:txBody>
                    <a:bodyPr/>
                    <a:lstStyle/>
                    <a:p>
                      <a:pPr algn="l" fontAlgn="b"/>
                      <a:r>
                        <a:rPr lang="en-US" sz="2000" b="0" i="0" u="none" strike="noStrike">
                          <a:solidFill>
                            <a:srgbClr val="000000"/>
                          </a:solidFill>
                          <a:effectLst/>
                          <a:latin typeface="Calibri" charset="0"/>
                        </a:rPr>
                        <a:t>0  - &lt; 100</a:t>
                      </a: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40</a:t>
                      </a: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0.40</a:t>
                      </a: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r>
              <a:tr h="304800">
                <a:tc>
                  <a:txBody>
                    <a:bodyPr/>
                    <a:lstStyle/>
                    <a:p>
                      <a:pPr algn="l" fontAlgn="b"/>
                      <a:r>
                        <a:rPr lang="en-US" sz="2000" b="0" i="0" u="none" strike="noStrike" dirty="0">
                          <a:solidFill>
                            <a:srgbClr val="000000"/>
                          </a:solidFill>
                          <a:effectLst/>
                          <a:latin typeface="Calibri" charset="0"/>
                        </a:rPr>
                        <a:t>100  - &lt; 200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22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0.22</a:t>
                      </a:r>
                    </a:p>
                  </a:txBody>
                  <a:tcPr marL="12700" marR="12700" marT="12700" marB="0" anchor="b">
                    <a:lnL>
                      <a:noFill/>
                    </a:lnL>
                    <a:lnR>
                      <a:noFill/>
                    </a:lnR>
                    <a:lnT>
                      <a:noFill/>
                    </a:lnT>
                    <a:lnB>
                      <a:noFill/>
                    </a:lnB>
                  </a:tcPr>
                </a:tc>
              </a:tr>
              <a:tr h="304800">
                <a:tc>
                  <a:txBody>
                    <a:bodyPr/>
                    <a:lstStyle/>
                    <a:p>
                      <a:pPr algn="l" fontAlgn="b"/>
                      <a:r>
                        <a:rPr lang="en-US" sz="2000" b="0" i="0" u="none" strike="noStrike" dirty="0">
                          <a:solidFill>
                            <a:srgbClr val="000000"/>
                          </a:solidFill>
                          <a:effectLst/>
                          <a:latin typeface="Calibri" charset="0"/>
                        </a:rPr>
                        <a:t>200 - &lt; 300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15</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0.15</a:t>
                      </a:r>
                    </a:p>
                  </a:txBody>
                  <a:tcPr marL="12700" marR="12700" marT="12700" marB="0" anchor="b">
                    <a:lnL>
                      <a:noFill/>
                    </a:lnL>
                    <a:lnR>
                      <a:noFill/>
                    </a:lnR>
                    <a:lnT>
                      <a:noFill/>
                    </a:lnT>
                    <a:lnB>
                      <a:noFill/>
                    </a:lnB>
                  </a:tcPr>
                </a:tc>
              </a:tr>
              <a:tr h="304800">
                <a:tc>
                  <a:txBody>
                    <a:bodyPr/>
                    <a:lstStyle/>
                    <a:p>
                      <a:pPr algn="l" fontAlgn="b"/>
                      <a:r>
                        <a:rPr lang="en-US" sz="2000" b="0" i="0" u="none" strike="noStrike">
                          <a:solidFill>
                            <a:srgbClr val="000000"/>
                          </a:solidFill>
                          <a:effectLst/>
                          <a:latin typeface="Calibri" charset="0"/>
                        </a:rPr>
                        <a:t>300 - &lt; 400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0.07</a:t>
                      </a:r>
                    </a:p>
                  </a:txBody>
                  <a:tcPr marL="12700" marR="12700" marT="12700" marB="0" anchor="b">
                    <a:lnL>
                      <a:noFill/>
                    </a:lnL>
                    <a:lnR>
                      <a:noFill/>
                    </a:lnR>
                    <a:lnT>
                      <a:noFill/>
                    </a:lnT>
                    <a:lnB>
                      <a:noFill/>
                    </a:lnB>
                  </a:tcPr>
                </a:tc>
              </a:tr>
              <a:tr h="304800">
                <a:tc>
                  <a:txBody>
                    <a:bodyPr/>
                    <a:lstStyle/>
                    <a:p>
                      <a:pPr algn="l" fontAlgn="b"/>
                      <a:r>
                        <a:rPr lang="en-US" sz="2000" b="0" i="0" u="none" strike="noStrike">
                          <a:solidFill>
                            <a:srgbClr val="000000"/>
                          </a:solidFill>
                          <a:effectLst/>
                          <a:latin typeface="Calibri" charset="0"/>
                        </a:rPr>
                        <a:t>400 - &lt; 500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5</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0.05</a:t>
                      </a:r>
                    </a:p>
                  </a:txBody>
                  <a:tcPr marL="12700" marR="12700" marT="12700" marB="0" anchor="b">
                    <a:lnL>
                      <a:noFill/>
                    </a:lnL>
                    <a:lnR>
                      <a:noFill/>
                    </a:lnR>
                    <a:lnT>
                      <a:noFill/>
                    </a:lnT>
                    <a:lnB>
                      <a:noFill/>
                    </a:lnB>
                  </a:tcPr>
                </a:tc>
              </a:tr>
              <a:tr h="304800">
                <a:tc>
                  <a:txBody>
                    <a:bodyPr/>
                    <a:lstStyle/>
                    <a:p>
                      <a:pPr algn="l" fontAlgn="b"/>
                      <a:r>
                        <a:rPr lang="en-US" sz="2000" b="0" i="0" u="none" strike="noStrike">
                          <a:solidFill>
                            <a:srgbClr val="000000"/>
                          </a:solidFill>
                          <a:effectLst/>
                          <a:latin typeface="Calibri" charset="0"/>
                        </a:rPr>
                        <a:t>500 - &lt; 600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0.07</a:t>
                      </a:r>
                    </a:p>
                  </a:txBody>
                  <a:tcPr marL="12700" marR="12700" marT="12700" marB="0" anchor="b">
                    <a:lnL>
                      <a:noFill/>
                    </a:lnL>
                    <a:lnR>
                      <a:noFill/>
                    </a:lnR>
                    <a:lnT>
                      <a:noFill/>
                    </a:lnT>
                    <a:lnB>
                      <a:noFill/>
                    </a:lnB>
                  </a:tcPr>
                </a:tc>
              </a:tr>
              <a:tr h="304800">
                <a:tc>
                  <a:txBody>
                    <a:bodyPr/>
                    <a:lstStyle/>
                    <a:p>
                      <a:pPr algn="l" fontAlgn="b"/>
                      <a:r>
                        <a:rPr lang="en-US" sz="2000" b="0" i="0" u="none" strike="noStrike">
                          <a:solidFill>
                            <a:srgbClr val="000000"/>
                          </a:solidFill>
                          <a:effectLst/>
                          <a:latin typeface="Calibri" charset="0"/>
                        </a:rPr>
                        <a:t>600 - &lt; 700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0.00</a:t>
                      </a:r>
                    </a:p>
                  </a:txBody>
                  <a:tcPr marL="12700" marR="12700" marT="12700" marB="0" anchor="b">
                    <a:lnL>
                      <a:noFill/>
                    </a:lnL>
                    <a:lnR>
                      <a:noFill/>
                    </a:lnR>
                    <a:lnT>
                      <a:noFill/>
                    </a:lnT>
                    <a:lnB>
                      <a:noFill/>
                    </a:lnB>
                  </a:tcPr>
                </a:tc>
              </a:tr>
              <a:tr h="304800">
                <a:tc>
                  <a:txBody>
                    <a:bodyPr/>
                    <a:lstStyle/>
                    <a:p>
                      <a:pPr algn="l" fontAlgn="b"/>
                      <a:r>
                        <a:rPr lang="en-US" sz="2000" b="0" i="0" u="none" strike="noStrike">
                          <a:solidFill>
                            <a:srgbClr val="000000"/>
                          </a:solidFill>
                          <a:effectLst/>
                          <a:latin typeface="Calibri" charset="0"/>
                        </a:rPr>
                        <a:t>700 - &lt; 800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0.02</a:t>
                      </a:r>
                    </a:p>
                  </a:txBody>
                  <a:tcPr marL="12700" marR="12700" marT="12700" marB="0" anchor="b">
                    <a:lnL>
                      <a:noFill/>
                    </a:lnL>
                    <a:lnR>
                      <a:noFill/>
                    </a:lnR>
                    <a:lnT>
                      <a:noFill/>
                    </a:lnT>
                    <a:lnB>
                      <a:noFill/>
                    </a:lnB>
                  </a:tcPr>
                </a:tc>
              </a:tr>
              <a:tr h="304800">
                <a:tc>
                  <a:txBody>
                    <a:bodyPr/>
                    <a:lstStyle/>
                    <a:p>
                      <a:pPr algn="l" fontAlgn="b"/>
                      <a:r>
                        <a:rPr lang="en-US" sz="2000" b="0" i="0" u="none" strike="noStrike">
                          <a:solidFill>
                            <a:srgbClr val="000000"/>
                          </a:solidFill>
                          <a:effectLst/>
                          <a:latin typeface="Calibri" charset="0"/>
                        </a:rPr>
                        <a:t>800 - &lt; 900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0.02</a:t>
                      </a:r>
                    </a:p>
                  </a:txBody>
                  <a:tcPr marL="12700" marR="12700" marT="12700" marB="0" anchor="b">
                    <a:lnL>
                      <a:noFill/>
                    </a:lnL>
                    <a:lnR>
                      <a:noFill/>
                    </a:lnR>
                    <a:lnT>
                      <a:noFill/>
                    </a:lnT>
                    <a:lnB>
                      <a:noFill/>
                    </a:lnB>
                  </a:tcPr>
                </a:tc>
              </a:tr>
              <a:tr h="304800">
                <a:tc>
                  <a:txBody>
                    <a:bodyPr/>
                    <a:lstStyle/>
                    <a:p>
                      <a:pPr algn="l" fontAlgn="b"/>
                      <a:r>
                        <a:rPr lang="en-US" sz="2000" b="0" i="0" u="none" strike="noStrike" dirty="0">
                          <a:solidFill>
                            <a:srgbClr val="000000"/>
                          </a:solidFill>
                          <a:effectLst/>
                          <a:latin typeface="Calibri" charset="0"/>
                        </a:rPr>
                        <a:t>900 - &lt; 1000</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0</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charset="0"/>
                        </a:rPr>
                        <a:t>0.00</a:t>
                      </a:r>
                    </a:p>
                  </a:txBody>
                  <a:tcPr marL="12700" marR="12700" marT="12700" marB="0" anchor="b">
                    <a:lnL>
                      <a:noFill/>
                    </a:lnL>
                    <a:lnR>
                      <a:noFill/>
                    </a:lnR>
                    <a:lnT>
                      <a:noFill/>
                    </a:lnT>
                    <a:lnB w="12700" cap="flat" cmpd="sng" algn="ctr">
                      <a:solidFill>
                        <a:schemeClr val="tx1"/>
                      </a:solidFill>
                      <a:prstDash val="solid"/>
                      <a:round/>
                      <a:headEnd type="none" w="med" len="med"/>
                      <a:tailEnd type="none" w="med" len="med"/>
                    </a:lnB>
                  </a:tcPr>
                </a:tc>
              </a:tr>
              <a:tr h="304800">
                <a:tc>
                  <a:txBody>
                    <a:bodyPr/>
                    <a:lstStyle/>
                    <a:p>
                      <a:pPr algn="l" fontAlgn="b"/>
                      <a:r>
                        <a:rPr lang="en-US" sz="2000" b="0" i="0" u="none" strike="noStrike" dirty="0" smtClean="0">
                          <a:solidFill>
                            <a:srgbClr val="000000"/>
                          </a:solidFill>
                          <a:effectLst/>
                          <a:latin typeface="Calibri" charset="0"/>
                        </a:rPr>
                        <a:t>Total</a:t>
                      </a:r>
                      <a:endParaRPr lang="en-US" sz="2000" b="0" i="0" u="none" strike="noStrike" dirty="0">
                        <a:solidFill>
                          <a:srgbClr val="000000"/>
                        </a:solidFill>
                        <a:effectLst/>
                        <a:latin typeface="Calibri" charset="0"/>
                      </a:endParaRP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100</a:t>
                      </a: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1.00</a:t>
                      </a:r>
                    </a:p>
                  </a:txBody>
                  <a:tcPr marL="12700" marR="12700" marT="12700" marB="0" anchor="b">
                    <a:lnL>
                      <a:noFill/>
                    </a:lnL>
                    <a:lnR>
                      <a:noFill/>
                    </a:lnR>
                    <a:lnT w="12700" cap="flat" cmpd="sng" algn="ctr">
                      <a:solidFill>
                        <a:schemeClr val="tx1"/>
                      </a:solidFill>
                      <a:prstDash val="solid"/>
                      <a:round/>
                      <a:headEnd type="none" w="med" len="med"/>
                      <a:tailEnd type="none" w="med" len="med"/>
                    </a:lnT>
                    <a:lnB>
                      <a:noFill/>
                    </a:lnB>
                  </a:tcPr>
                </a:tc>
              </a:tr>
            </a:tbl>
          </a:graphicData>
        </a:graphic>
      </p:graphicFrame>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5583594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nvPr>
        </p:nvSpPr>
        <p:spPr/>
        <p:txBody>
          <a:bodyPr/>
          <a:lstStyle/>
          <a:p>
            <a:pPr eaLnBrk="1" hangingPunct="1"/>
            <a:r>
              <a:rPr lang="en-US" dirty="0"/>
              <a:t>Faulty Graphs</a:t>
            </a:r>
            <a:r>
              <a:rPr lang="en-US" altLang="en-US" dirty="0" smtClean="0"/>
              <a:t>: </a:t>
            </a:r>
            <a:br>
              <a:rPr lang="en-US" altLang="en-US" dirty="0" smtClean="0"/>
            </a:br>
            <a:r>
              <a:rPr lang="en-US" altLang="en-US" dirty="0" smtClean="0"/>
              <a:t>Chart Junk</a:t>
            </a:r>
          </a:p>
        </p:txBody>
      </p:sp>
      <p:grpSp>
        <p:nvGrpSpPr>
          <p:cNvPr id="36869" name="Group 3"/>
          <p:cNvGrpSpPr>
            <a:grpSpLocks/>
          </p:cNvGrpSpPr>
          <p:nvPr/>
        </p:nvGrpSpPr>
        <p:grpSpPr bwMode="auto">
          <a:xfrm>
            <a:off x="914400" y="1828800"/>
            <a:ext cx="3962400" cy="4202641"/>
            <a:chOff x="3" y="1192"/>
            <a:chExt cx="2829" cy="2888"/>
          </a:xfrm>
        </p:grpSpPr>
        <p:sp>
          <p:nvSpPr>
            <p:cNvPr id="36892" name="Rectangle 4"/>
            <p:cNvSpPr>
              <a:spLocks noChangeArrowheads="1"/>
            </p:cNvSpPr>
            <p:nvPr/>
          </p:nvSpPr>
          <p:spPr bwMode="auto">
            <a:xfrm>
              <a:off x="901" y="2053"/>
              <a:ext cx="122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800" b="1" dirty="0" smtClean="0">
                  <a:latin typeface="Calibri" panose="020F0502020204030204" pitchFamily="34" charset="0"/>
                  <a:cs typeface="Calibri" panose="020F0502020204030204" pitchFamily="34" charset="0"/>
                </a:rPr>
                <a:t>2009: 157.9</a:t>
              </a:r>
              <a:endParaRPr lang="en-US" altLang="en-US" sz="1800" b="1" dirty="0">
                <a:latin typeface="Calibri" panose="020F0502020204030204" pitchFamily="34" charset="0"/>
                <a:cs typeface="Calibri" panose="020F0502020204030204" pitchFamily="34" charset="0"/>
              </a:endParaRPr>
            </a:p>
          </p:txBody>
        </p:sp>
        <p:sp>
          <p:nvSpPr>
            <p:cNvPr id="36893" name="Rectangle 5"/>
            <p:cNvSpPr>
              <a:spLocks noChangeArrowheads="1"/>
            </p:cNvSpPr>
            <p:nvPr/>
          </p:nvSpPr>
          <p:spPr bwMode="auto">
            <a:xfrm>
              <a:off x="997" y="2402"/>
              <a:ext cx="122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dirty="0">
                  <a:latin typeface="Calibri" panose="020F0502020204030204" pitchFamily="34" charset="0"/>
                  <a:cs typeface="Calibri" panose="020F0502020204030204" pitchFamily="34" charset="0"/>
                </a:rPr>
                <a:t> </a:t>
              </a:r>
              <a:r>
                <a:rPr lang="en-US" altLang="en-US" sz="1800" b="1" dirty="0" smtClean="0">
                  <a:latin typeface="Calibri" panose="020F0502020204030204" pitchFamily="34" charset="0"/>
                  <a:cs typeface="Calibri" panose="020F0502020204030204" pitchFamily="34" charset="0"/>
                </a:rPr>
                <a:t>2010: 163.1</a:t>
              </a:r>
              <a:endParaRPr lang="en-US" altLang="en-US" sz="1800" b="1" dirty="0">
                <a:latin typeface="Calibri" panose="020F0502020204030204" pitchFamily="34" charset="0"/>
                <a:cs typeface="Calibri" panose="020F0502020204030204" pitchFamily="34" charset="0"/>
              </a:endParaRPr>
            </a:p>
          </p:txBody>
        </p:sp>
        <p:sp>
          <p:nvSpPr>
            <p:cNvPr id="36894" name="Rectangle 6"/>
            <p:cNvSpPr>
              <a:spLocks noChangeArrowheads="1"/>
            </p:cNvSpPr>
            <p:nvPr/>
          </p:nvSpPr>
          <p:spPr bwMode="auto">
            <a:xfrm>
              <a:off x="1418" y="2930"/>
              <a:ext cx="122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dirty="0">
                  <a:latin typeface="Calibri" panose="020F0502020204030204" pitchFamily="34" charset="0"/>
                  <a:cs typeface="Calibri" panose="020F0502020204030204" pitchFamily="34" charset="0"/>
                </a:rPr>
                <a:t> </a:t>
              </a:r>
              <a:r>
                <a:rPr lang="en-US" altLang="en-US" sz="1800" b="1" dirty="0" smtClean="0">
                  <a:latin typeface="Calibri" panose="020F0502020204030204" pitchFamily="34" charset="0"/>
                  <a:cs typeface="Calibri" panose="020F0502020204030204" pitchFamily="34" charset="0"/>
                </a:rPr>
                <a:t>2011: 178.3</a:t>
              </a:r>
              <a:endParaRPr lang="en-US" altLang="en-US" sz="1800" b="1" dirty="0">
                <a:latin typeface="Calibri" panose="020F0502020204030204" pitchFamily="34" charset="0"/>
                <a:cs typeface="Calibri" panose="020F0502020204030204" pitchFamily="34" charset="0"/>
              </a:endParaRPr>
            </a:p>
          </p:txBody>
        </p:sp>
        <p:sp>
          <p:nvSpPr>
            <p:cNvPr id="36895" name="Rectangle 7"/>
            <p:cNvSpPr>
              <a:spLocks noChangeArrowheads="1"/>
            </p:cNvSpPr>
            <p:nvPr/>
          </p:nvSpPr>
          <p:spPr bwMode="auto">
            <a:xfrm>
              <a:off x="1610" y="3554"/>
              <a:ext cx="122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800" b="1" dirty="0" smtClean="0">
                  <a:latin typeface="Calibri" panose="020F0502020204030204" pitchFamily="34" charset="0"/>
                  <a:cs typeface="Calibri" panose="020F0502020204030204" pitchFamily="34" charset="0"/>
                </a:rPr>
                <a:t>2012: 187.5</a:t>
              </a:r>
              <a:endParaRPr lang="en-US" altLang="en-US" sz="1800" b="1" dirty="0">
                <a:latin typeface="Calibri" panose="020F0502020204030204" pitchFamily="34" charset="0"/>
                <a:cs typeface="Calibri" panose="020F0502020204030204" pitchFamily="34" charset="0"/>
              </a:endParaRPr>
            </a:p>
          </p:txBody>
        </p:sp>
        <p:sp>
          <p:nvSpPr>
            <p:cNvPr id="36896" name="Rectangle 8"/>
            <p:cNvSpPr>
              <a:spLocks noChangeArrowheads="1"/>
            </p:cNvSpPr>
            <p:nvPr/>
          </p:nvSpPr>
          <p:spPr bwMode="auto">
            <a:xfrm>
              <a:off x="192" y="1625"/>
              <a:ext cx="2029" cy="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ts val="0"/>
                </a:spcBef>
              </a:pPr>
              <a:r>
                <a:rPr lang="en-US" altLang="en-US" sz="1400" b="1" dirty="0" smtClean="0">
                  <a:latin typeface="Calibri" panose="020F0502020204030204" pitchFamily="34" charset="0"/>
                  <a:cs typeface="Calibri" panose="020F0502020204030204" pitchFamily="34" charset="0"/>
                </a:rPr>
                <a:t>Nominal Wage Index in Hong Kong</a:t>
              </a:r>
            </a:p>
            <a:p>
              <a:pPr algn="ctr">
                <a:spcBef>
                  <a:spcPts val="0"/>
                </a:spcBef>
              </a:pPr>
              <a:r>
                <a:rPr lang="en-US" altLang="en-US" sz="1400" b="1" dirty="0" smtClean="0">
                  <a:latin typeface="Calibri" panose="020F0502020204030204" pitchFamily="34" charset="0"/>
                  <a:cs typeface="Calibri" panose="020F0502020204030204" pitchFamily="34" charset="0"/>
                </a:rPr>
                <a:t>(Sept 1992=100)</a:t>
              </a:r>
              <a:endParaRPr lang="en-US" altLang="en-US" sz="1400" b="1" dirty="0">
                <a:latin typeface="Calibri" panose="020F0502020204030204" pitchFamily="34" charset="0"/>
                <a:cs typeface="Calibri" panose="020F0502020204030204" pitchFamily="34" charset="0"/>
              </a:endParaRPr>
            </a:p>
          </p:txBody>
        </p:sp>
        <p:sp>
          <p:nvSpPr>
            <p:cNvPr id="36897" name="Freeform 9"/>
            <p:cNvSpPr>
              <a:spLocks/>
            </p:cNvSpPr>
            <p:nvPr/>
          </p:nvSpPr>
          <p:spPr bwMode="auto">
            <a:xfrm>
              <a:off x="115" y="1192"/>
              <a:ext cx="432" cy="384"/>
            </a:xfrm>
            <a:custGeom>
              <a:avLst/>
              <a:gdLst>
                <a:gd name="T0" fmla="*/ 427 w 432"/>
                <a:gd name="T1" fmla="*/ 230 h 384"/>
                <a:gd name="T2" fmla="*/ 404 w 432"/>
                <a:gd name="T3" fmla="*/ 283 h 384"/>
                <a:gd name="T4" fmla="*/ 367 w 432"/>
                <a:gd name="T5" fmla="*/ 328 h 384"/>
                <a:gd name="T6" fmla="*/ 318 w 432"/>
                <a:gd name="T7" fmla="*/ 360 h 384"/>
                <a:gd name="T8" fmla="*/ 259 w 432"/>
                <a:gd name="T9" fmla="*/ 380 h 384"/>
                <a:gd name="T10" fmla="*/ 194 w 432"/>
                <a:gd name="T11" fmla="*/ 383 h 384"/>
                <a:gd name="T12" fmla="*/ 132 w 432"/>
                <a:gd name="T13" fmla="*/ 369 h 384"/>
                <a:gd name="T14" fmla="*/ 79 w 432"/>
                <a:gd name="T15" fmla="*/ 340 h 384"/>
                <a:gd name="T16" fmla="*/ 37 w 432"/>
                <a:gd name="T17" fmla="*/ 299 h 384"/>
                <a:gd name="T18" fmla="*/ 10 w 432"/>
                <a:gd name="T19" fmla="*/ 249 h 384"/>
                <a:gd name="T20" fmla="*/ 0 w 432"/>
                <a:gd name="T21" fmla="*/ 192 h 384"/>
                <a:gd name="T22" fmla="*/ 17 w 432"/>
                <a:gd name="T23" fmla="*/ 118 h 384"/>
                <a:gd name="T24" fmla="*/ 50 w 432"/>
                <a:gd name="T25" fmla="*/ 70 h 384"/>
                <a:gd name="T26" fmla="*/ 95 w 432"/>
                <a:gd name="T27" fmla="*/ 33 h 384"/>
                <a:gd name="T28" fmla="*/ 152 w 432"/>
                <a:gd name="T29" fmla="*/ 9 h 384"/>
                <a:gd name="T30" fmla="*/ 215 w 432"/>
                <a:gd name="T31" fmla="*/ 0 h 384"/>
                <a:gd name="T32" fmla="*/ 280 w 432"/>
                <a:gd name="T33" fmla="*/ 9 h 384"/>
                <a:gd name="T34" fmla="*/ 335 w 432"/>
                <a:gd name="T35" fmla="*/ 33 h 384"/>
                <a:gd name="T36" fmla="*/ 381 w 432"/>
                <a:gd name="T37" fmla="*/ 70 h 384"/>
                <a:gd name="T38" fmla="*/ 414 w 432"/>
                <a:gd name="T39" fmla="*/ 118 h 384"/>
                <a:gd name="T40" fmla="*/ 431 w 432"/>
                <a:gd name="T41" fmla="*/ 192 h 384"/>
                <a:gd name="T42" fmla="*/ 387 w 432"/>
                <a:gd name="T43" fmla="*/ 161 h 384"/>
                <a:gd name="T44" fmla="*/ 369 w 432"/>
                <a:gd name="T45" fmla="*/ 118 h 384"/>
                <a:gd name="T46" fmla="*/ 339 w 432"/>
                <a:gd name="T47" fmla="*/ 82 h 384"/>
                <a:gd name="T48" fmla="*/ 298 w 432"/>
                <a:gd name="T49" fmla="*/ 55 h 384"/>
                <a:gd name="T50" fmla="*/ 251 w 432"/>
                <a:gd name="T51" fmla="*/ 39 h 384"/>
                <a:gd name="T52" fmla="*/ 198 w 432"/>
                <a:gd name="T53" fmla="*/ 37 h 384"/>
                <a:gd name="T54" fmla="*/ 148 w 432"/>
                <a:gd name="T55" fmla="*/ 49 h 384"/>
                <a:gd name="T56" fmla="*/ 105 w 432"/>
                <a:gd name="T57" fmla="*/ 72 h 384"/>
                <a:gd name="T58" fmla="*/ 338 w 432"/>
                <a:gd name="T59" fmla="*/ 302 h 384"/>
                <a:gd name="T60" fmla="*/ 63 w 432"/>
                <a:gd name="T61" fmla="*/ 118 h 384"/>
                <a:gd name="T62" fmla="*/ 45 w 432"/>
                <a:gd name="T63" fmla="*/ 161 h 384"/>
                <a:gd name="T64" fmla="*/ 42 w 432"/>
                <a:gd name="T65" fmla="*/ 207 h 384"/>
                <a:gd name="T66" fmla="*/ 55 w 432"/>
                <a:gd name="T67" fmla="*/ 252 h 384"/>
                <a:gd name="T68" fmla="*/ 81 w 432"/>
                <a:gd name="T69" fmla="*/ 290 h 384"/>
                <a:gd name="T70" fmla="*/ 118 w 432"/>
                <a:gd name="T71" fmla="*/ 321 h 384"/>
                <a:gd name="T72" fmla="*/ 164 w 432"/>
                <a:gd name="T73" fmla="*/ 341 h 384"/>
                <a:gd name="T74" fmla="*/ 216 w 432"/>
                <a:gd name="T75" fmla="*/ 347 h 384"/>
                <a:gd name="T76" fmla="*/ 268 w 432"/>
                <a:gd name="T77" fmla="*/ 341 h 384"/>
                <a:gd name="T78" fmla="*/ 313 w 432"/>
                <a:gd name="T79" fmla="*/ 321 h 384"/>
                <a:gd name="T80" fmla="*/ 350 w 432"/>
                <a:gd name="T81" fmla="*/ 290 h 384"/>
                <a:gd name="T82" fmla="*/ 376 w 432"/>
                <a:gd name="T83" fmla="*/ 252 h 384"/>
                <a:gd name="T84" fmla="*/ 389 w 432"/>
                <a:gd name="T85" fmla="*/ 207 h 384"/>
                <a:gd name="T86" fmla="*/ 431 w 432"/>
                <a:gd name="T87" fmla="*/ 196 h 38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384"/>
                <a:gd name="T134" fmla="*/ 432 w 432"/>
                <a:gd name="T135" fmla="*/ 384 h 38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384">
                  <a:moveTo>
                    <a:pt x="431" y="196"/>
                  </a:moveTo>
                  <a:lnTo>
                    <a:pt x="430" y="211"/>
                  </a:lnTo>
                  <a:lnTo>
                    <a:pt x="427" y="230"/>
                  </a:lnTo>
                  <a:lnTo>
                    <a:pt x="421" y="249"/>
                  </a:lnTo>
                  <a:lnTo>
                    <a:pt x="414" y="266"/>
                  </a:lnTo>
                  <a:lnTo>
                    <a:pt x="404" y="283"/>
                  </a:lnTo>
                  <a:lnTo>
                    <a:pt x="394" y="299"/>
                  </a:lnTo>
                  <a:lnTo>
                    <a:pt x="381" y="314"/>
                  </a:lnTo>
                  <a:lnTo>
                    <a:pt x="367" y="328"/>
                  </a:lnTo>
                  <a:lnTo>
                    <a:pt x="352" y="340"/>
                  </a:lnTo>
                  <a:lnTo>
                    <a:pt x="335" y="351"/>
                  </a:lnTo>
                  <a:lnTo>
                    <a:pt x="318" y="360"/>
                  </a:lnTo>
                  <a:lnTo>
                    <a:pt x="299" y="369"/>
                  </a:lnTo>
                  <a:lnTo>
                    <a:pt x="280" y="375"/>
                  </a:lnTo>
                  <a:lnTo>
                    <a:pt x="259" y="380"/>
                  </a:lnTo>
                  <a:lnTo>
                    <a:pt x="238" y="383"/>
                  </a:lnTo>
                  <a:lnTo>
                    <a:pt x="215" y="383"/>
                  </a:lnTo>
                  <a:lnTo>
                    <a:pt x="194" y="383"/>
                  </a:lnTo>
                  <a:lnTo>
                    <a:pt x="172" y="380"/>
                  </a:lnTo>
                  <a:lnTo>
                    <a:pt x="152" y="375"/>
                  </a:lnTo>
                  <a:lnTo>
                    <a:pt x="132" y="369"/>
                  </a:lnTo>
                  <a:lnTo>
                    <a:pt x="114" y="360"/>
                  </a:lnTo>
                  <a:lnTo>
                    <a:pt x="95" y="351"/>
                  </a:lnTo>
                  <a:lnTo>
                    <a:pt x="79" y="340"/>
                  </a:lnTo>
                  <a:lnTo>
                    <a:pt x="64" y="328"/>
                  </a:lnTo>
                  <a:lnTo>
                    <a:pt x="50" y="314"/>
                  </a:lnTo>
                  <a:lnTo>
                    <a:pt x="37" y="299"/>
                  </a:lnTo>
                  <a:lnTo>
                    <a:pt x="26" y="283"/>
                  </a:lnTo>
                  <a:lnTo>
                    <a:pt x="17" y="266"/>
                  </a:lnTo>
                  <a:lnTo>
                    <a:pt x="10" y="249"/>
                  </a:lnTo>
                  <a:lnTo>
                    <a:pt x="5" y="230"/>
                  </a:lnTo>
                  <a:lnTo>
                    <a:pt x="2" y="211"/>
                  </a:lnTo>
                  <a:lnTo>
                    <a:pt x="0" y="192"/>
                  </a:lnTo>
                  <a:lnTo>
                    <a:pt x="2" y="173"/>
                  </a:lnTo>
                  <a:lnTo>
                    <a:pt x="10" y="135"/>
                  </a:lnTo>
                  <a:lnTo>
                    <a:pt x="17" y="118"/>
                  </a:lnTo>
                  <a:lnTo>
                    <a:pt x="26" y="101"/>
                  </a:lnTo>
                  <a:lnTo>
                    <a:pt x="37" y="85"/>
                  </a:lnTo>
                  <a:lnTo>
                    <a:pt x="50" y="70"/>
                  </a:lnTo>
                  <a:lnTo>
                    <a:pt x="64" y="56"/>
                  </a:lnTo>
                  <a:lnTo>
                    <a:pt x="79" y="44"/>
                  </a:lnTo>
                  <a:lnTo>
                    <a:pt x="95" y="33"/>
                  </a:lnTo>
                  <a:lnTo>
                    <a:pt x="114" y="23"/>
                  </a:lnTo>
                  <a:lnTo>
                    <a:pt x="132" y="15"/>
                  </a:lnTo>
                  <a:lnTo>
                    <a:pt x="152" y="9"/>
                  </a:lnTo>
                  <a:lnTo>
                    <a:pt x="172" y="4"/>
                  </a:lnTo>
                  <a:lnTo>
                    <a:pt x="194" y="1"/>
                  </a:lnTo>
                  <a:lnTo>
                    <a:pt x="215" y="0"/>
                  </a:lnTo>
                  <a:lnTo>
                    <a:pt x="238" y="1"/>
                  </a:lnTo>
                  <a:lnTo>
                    <a:pt x="259" y="4"/>
                  </a:lnTo>
                  <a:lnTo>
                    <a:pt x="280" y="9"/>
                  </a:lnTo>
                  <a:lnTo>
                    <a:pt x="299" y="15"/>
                  </a:lnTo>
                  <a:lnTo>
                    <a:pt x="318" y="23"/>
                  </a:lnTo>
                  <a:lnTo>
                    <a:pt x="335" y="33"/>
                  </a:lnTo>
                  <a:lnTo>
                    <a:pt x="352" y="44"/>
                  </a:lnTo>
                  <a:lnTo>
                    <a:pt x="367" y="56"/>
                  </a:lnTo>
                  <a:lnTo>
                    <a:pt x="381" y="70"/>
                  </a:lnTo>
                  <a:lnTo>
                    <a:pt x="394" y="85"/>
                  </a:lnTo>
                  <a:lnTo>
                    <a:pt x="404" y="101"/>
                  </a:lnTo>
                  <a:lnTo>
                    <a:pt x="414" y="118"/>
                  </a:lnTo>
                  <a:lnTo>
                    <a:pt x="421" y="135"/>
                  </a:lnTo>
                  <a:lnTo>
                    <a:pt x="427" y="154"/>
                  </a:lnTo>
                  <a:lnTo>
                    <a:pt x="431" y="192"/>
                  </a:lnTo>
                  <a:lnTo>
                    <a:pt x="390" y="192"/>
                  </a:lnTo>
                  <a:lnTo>
                    <a:pt x="389" y="176"/>
                  </a:lnTo>
                  <a:lnTo>
                    <a:pt x="387" y="161"/>
                  </a:lnTo>
                  <a:lnTo>
                    <a:pt x="382" y="146"/>
                  </a:lnTo>
                  <a:lnTo>
                    <a:pt x="376" y="132"/>
                  </a:lnTo>
                  <a:lnTo>
                    <a:pt x="369" y="118"/>
                  </a:lnTo>
                  <a:lnTo>
                    <a:pt x="360" y="105"/>
                  </a:lnTo>
                  <a:lnTo>
                    <a:pt x="350" y="93"/>
                  </a:lnTo>
                  <a:lnTo>
                    <a:pt x="339" y="82"/>
                  </a:lnTo>
                  <a:lnTo>
                    <a:pt x="326" y="72"/>
                  </a:lnTo>
                  <a:lnTo>
                    <a:pt x="313" y="63"/>
                  </a:lnTo>
                  <a:lnTo>
                    <a:pt x="298" y="55"/>
                  </a:lnTo>
                  <a:lnTo>
                    <a:pt x="284" y="49"/>
                  </a:lnTo>
                  <a:lnTo>
                    <a:pt x="268" y="43"/>
                  </a:lnTo>
                  <a:lnTo>
                    <a:pt x="251" y="39"/>
                  </a:lnTo>
                  <a:lnTo>
                    <a:pt x="234" y="37"/>
                  </a:lnTo>
                  <a:lnTo>
                    <a:pt x="216" y="36"/>
                  </a:lnTo>
                  <a:lnTo>
                    <a:pt x="198" y="37"/>
                  </a:lnTo>
                  <a:lnTo>
                    <a:pt x="181" y="39"/>
                  </a:lnTo>
                  <a:lnTo>
                    <a:pt x="164" y="43"/>
                  </a:lnTo>
                  <a:lnTo>
                    <a:pt x="148" y="49"/>
                  </a:lnTo>
                  <a:lnTo>
                    <a:pt x="133" y="55"/>
                  </a:lnTo>
                  <a:lnTo>
                    <a:pt x="118" y="63"/>
                  </a:lnTo>
                  <a:lnTo>
                    <a:pt x="105" y="72"/>
                  </a:lnTo>
                  <a:lnTo>
                    <a:pt x="360" y="279"/>
                  </a:lnTo>
                  <a:lnTo>
                    <a:pt x="350" y="290"/>
                  </a:lnTo>
                  <a:lnTo>
                    <a:pt x="338" y="302"/>
                  </a:lnTo>
                  <a:lnTo>
                    <a:pt x="326" y="311"/>
                  </a:lnTo>
                  <a:lnTo>
                    <a:pt x="71" y="105"/>
                  </a:lnTo>
                  <a:lnTo>
                    <a:pt x="63" y="118"/>
                  </a:lnTo>
                  <a:lnTo>
                    <a:pt x="55" y="132"/>
                  </a:lnTo>
                  <a:lnTo>
                    <a:pt x="49" y="146"/>
                  </a:lnTo>
                  <a:lnTo>
                    <a:pt x="45" y="161"/>
                  </a:lnTo>
                  <a:lnTo>
                    <a:pt x="42" y="176"/>
                  </a:lnTo>
                  <a:lnTo>
                    <a:pt x="42" y="192"/>
                  </a:lnTo>
                  <a:lnTo>
                    <a:pt x="42" y="207"/>
                  </a:lnTo>
                  <a:lnTo>
                    <a:pt x="45" y="223"/>
                  </a:lnTo>
                  <a:lnTo>
                    <a:pt x="49" y="238"/>
                  </a:lnTo>
                  <a:lnTo>
                    <a:pt x="55" y="252"/>
                  </a:lnTo>
                  <a:lnTo>
                    <a:pt x="63" y="266"/>
                  </a:lnTo>
                  <a:lnTo>
                    <a:pt x="71" y="279"/>
                  </a:lnTo>
                  <a:lnTo>
                    <a:pt x="81" y="290"/>
                  </a:lnTo>
                  <a:lnTo>
                    <a:pt x="93" y="302"/>
                  </a:lnTo>
                  <a:lnTo>
                    <a:pt x="105" y="312"/>
                  </a:lnTo>
                  <a:lnTo>
                    <a:pt x="118" y="321"/>
                  </a:lnTo>
                  <a:lnTo>
                    <a:pt x="133" y="328"/>
                  </a:lnTo>
                  <a:lnTo>
                    <a:pt x="148" y="335"/>
                  </a:lnTo>
                  <a:lnTo>
                    <a:pt x="164" y="341"/>
                  </a:lnTo>
                  <a:lnTo>
                    <a:pt x="181" y="344"/>
                  </a:lnTo>
                  <a:lnTo>
                    <a:pt x="198" y="347"/>
                  </a:lnTo>
                  <a:lnTo>
                    <a:pt x="216" y="347"/>
                  </a:lnTo>
                  <a:lnTo>
                    <a:pt x="234" y="347"/>
                  </a:lnTo>
                  <a:lnTo>
                    <a:pt x="251" y="344"/>
                  </a:lnTo>
                  <a:lnTo>
                    <a:pt x="268" y="341"/>
                  </a:lnTo>
                  <a:lnTo>
                    <a:pt x="284" y="335"/>
                  </a:lnTo>
                  <a:lnTo>
                    <a:pt x="298" y="328"/>
                  </a:lnTo>
                  <a:lnTo>
                    <a:pt x="313" y="321"/>
                  </a:lnTo>
                  <a:lnTo>
                    <a:pt x="326" y="311"/>
                  </a:lnTo>
                  <a:lnTo>
                    <a:pt x="338" y="302"/>
                  </a:lnTo>
                  <a:lnTo>
                    <a:pt x="350" y="290"/>
                  </a:lnTo>
                  <a:lnTo>
                    <a:pt x="360" y="279"/>
                  </a:lnTo>
                  <a:lnTo>
                    <a:pt x="369" y="266"/>
                  </a:lnTo>
                  <a:lnTo>
                    <a:pt x="376" y="252"/>
                  </a:lnTo>
                  <a:lnTo>
                    <a:pt x="382" y="238"/>
                  </a:lnTo>
                  <a:lnTo>
                    <a:pt x="387" y="223"/>
                  </a:lnTo>
                  <a:lnTo>
                    <a:pt x="389" y="207"/>
                  </a:lnTo>
                  <a:lnTo>
                    <a:pt x="390" y="192"/>
                  </a:lnTo>
                  <a:lnTo>
                    <a:pt x="431" y="192"/>
                  </a:lnTo>
                  <a:lnTo>
                    <a:pt x="431" y="196"/>
                  </a:lnTo>
                </a:path>
              </a:pathLst>
            </a:custGeom>
            <a:solidFill>
              <a:srgbClr val="FF0054"/>
            </a:solidFill>
            <a:ln w="12700" cap="rnd">
              <a:solidFill>
                <a:srgbClr val="FF0054"/>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898" name="Group 10"/>
            <p:cNvGrpSpPr>
              <a:grpSpLocks/>
            </p:cNvGrpSpPr>
            <p:nvPr/>
          </p:nvGrpSpPr>
          <p:grpSpPr bwMode="auto">
            <a:xfrm>
              <a:off x="485" y="2112"/>
              <a:ext cx="441" cy="187"/>
              <a:chOff x="485" y="2116"/>
              <a:chExt cx="441" cy="183"/>
            </a:xfrm>
          </p:grpSpPr>
          <p:sp>
            <p:nvSpPr>
              <p:cNvPr id="37340" name="Rectangle 11"/>
              <p:cNvSpPr>
                <a:spLocks noChangeArrowheads="1"/>
              </p:cNvSpPr>
              <p:nvPr/>
            </p:nvSpPr>
            <p:spPr bwMode="auto">
              <a:xfrm>
                <a:off x="485" y="2116"/>
                <a:ext cx="441" cy="183"/>
              </a:xfrm>
              <a:prstGeom prst="rect">
                <a:avLst/>
              </a:prstGeom>
              <a:solidFill>
                <a:srgbClr val="BFFFBF"/>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41" name="Rectangle 12"/>
              <p:cNvSpPr>
                <a:spLocks noChangeArrowheads="1"/>
              </p:cNvSpPr>
              <p:nvPr/>
            </p:nvSpPr>
            <p:spPr bwMode="auto">
              <a:xfrm>
                <a:off x="495" y="2126"/>
                <a:ext cx="421" cy="163"/>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42" name="Freeform 13"/>
              <p:cNvSpPr>
                <a:spLocks/>
              </p:cNvSpPr>
              <p:nvPr/>
            </p:nvSpPr>
            <p:spPr bwMode="auto">
              <a:xfrm>
                <a:off x="521" y="2137"/>
                <a:ext cx="375" cy="148"/>
              </a:xfrm>
              <a:custGeom>
                <a:avLst/>
                <a:gdLst>
                  <a:gd name="T0" fmla="*/ 0 w 375"/>
                  <a:gd name="T1" fmla="*/ 0 h 148"/>
                  <a:gd name="T2" fmla="*/ 374 w 375"/>
                  <a:gd name="T3" fmla="*/ 0 h 148"/>
                  <a:gd name="T4" fmla="*/ 374 w 375"/>
                  <a:gd name="T5" fmla="*/ 147 h 148"/>
                  <a:gd name="T6" fmla="*/ 0 w 375"/>
                  <a:gd name="T7" fmla="*/ 147 h 148"/>
                  <a:gd name="T8" fmla="*/ 0 w 375"/>
                  <a:gd name="T9" fmla="*/ 0 h 148"/>
                  <a:gd name="T10" fmla="*/ 0 60000 65536"/>
                  <a:gd name="T11" fmla="*/ 0 60000 65536"/>
                  <a:gd name="T12" fmla="*/ 0 60000 65536"/>
                  <a:gd name="T13" fmla="*/ 0 60000 65536"/>
                  <a:gd name="T14" fmla="*/ 0 60000 65536"/>
                  <a:gd name="T15" fmla="*/ 0 w 375"/>
                  <a:gd name="T16" fmla="*/ 0 h 148"/>
                  <a:gd name="T17" fmla="*/ 375 w 375"/>
                  <a:gd name="T18" fmla="*/ 148 h 148"/>
                </a:gdLst>
                <a:ahLst/>
                <a:cxnLst>
                  <a:cxn ang="T10">
                    <a:pos x="T0" y="T1"/>
                  </a:cxn>
                  <a:cxn ang="T11">
                    <a:pos x="T2" y="T3"/>
                  </a:cxn>
                  <a:cxn ang="T12">
                    <a:pos x="T4" y="T5"/>
                  </a:cxn>
                  <a:cxn ang="T13">
                    <a:pos x="T6" y="T7"/>
                  </a:cxn>
                  <a:cxn ang="T14">
                    <a:pos x="T8" y="T9"/>
                  </a:cxn>
                </a:cxnLst>
                <a:rect l="T15" t="T16" r="T17" b="T18"/>
                <a:pathLst>
                  <a:path w="375" h="148">
                    <a:moveTo>
                      <a:pt x="0" y="0"/>
                    </a:moveTo>
                    <a:lnTo>
                      <a:pt x="374" y="0"/>
                    </a:lnTo>
                    <a:lnTo>
                      <a:pt x="374" y="147"/>
                    </a:lnTo>
                    <a:lnTo>
                      <a:pt x="0" y="147"/>
                    </a:lnTo>
                    <a:lnTo>
                      <a:pt x="0" y="0"/>
                    </a:lnTo>
                  </a:path>
                </a:pathLst>
              </a:custGeom>
              <a:solidFill>
                <a:srgbClr val="BFFFBF"/>
              </a:solidFill>
              <a:ln w="12700" cap="rnd">
                <a:solidFill>
                  <a:srgbClr val="D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899" name="Group 14"/>
            <p:cNvGrpSpPr>
              <a:grpSpLocks/>
            </p:cNvGrpSpPr>
            <p:nvPr/>
          </p:nvGrpSpPr>
          <p:grpSpPr bwMode="auto">
            <a:xfrm>
              <a:off x="648" y="2255"/>
              <a:ext cx="113" cy="17"/>
              <a:chOff x="648" y="2255"/>
              <a:chExt cx="113" cy="17"/>
            </a:xfrm>
          </p:grpSpPr>
          <p:grpSp>
            <p:nvGrpSpPr>
              <p:cNvPr id="37332" name="Group 15"/>
              <p:cNvGrpSpPr>
                <a:grpSpLocks/>
              </p:cNvGrpSpPr>
              <p:nvPr/>
            </p:nvGrpSpPr>
            <p:grpSpPr bwMode="auto">
              <a:xfrm>
                <a:off x="648" y="2255"/>
                <a:ext cx="14" cy="17"/>
                <a:chOff x="648" y="2255"/>
                <a:chExt cx="14" cy="17"/>
              </a:xfrm>
            </p:grpSpPr>
            <p:sp>
              <p:nvSpPr>
                <p:cNvPr id="37337" name="Freeform 16"/>
                <p:cNvSpPr>
                  <a:spLocks/>
                </p:cNvSpPr>
                <p:nvPr/>
              </p:nvSpPr>
              <p:spPr bwMode="auto">
                <a:xfrm>
                  <a:off x="649" y="2262"/>
                  <a:ext cx="12" cy="9"/>
                </a:xfrm>
                <a:custGeom>
                  <a:avLst/>
                  <a:gdLst>
                    <a:gd name="T0" fmla="*/ 11 w 12"/>
                    <a:gd name="T1" fmla="*/ 8 h 9"/>
                    <a:gd name="T2" fmla="*/ 7 w 12"/>
                    <a:gd name="T3" fmla="*/ 6 h 9"/>
                    <a:gd name="T4" fmla="*/ 3 w 12"/>
                    <a:gd name="T5" fmla="*/ 4 h 9"/>
                    <a:gd name="T6" fmla="*/ 0 w 12"/>
                    <a:gd name="T7" fmla="*/ 0 h 9"/>
                    <a:gd name="T8" fmla="*/ 2 w 12"/>
                    <a:gd name="T9" fmla="*/ 1 h 9"/>
                    <a:gd name="T10" fmla="*/ 6 w 12"/>
                    <a:gd name="T11" fmla="*/ 2 h 9"/>
                    <a:gd name="T12" fmla="*/ 9 w 12"/>
                    <a:gd name="T13" fmla="*/ 4 h 9"/>
                    <a:gd name="T14" fmla="*/ 11 w 12"/>
                    <a:gd name="T15" fmla="*/ 8 h 9"/>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9"/>
                    <a:gd name="T26" fmla="*/ 12 w 12"/>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9">
                      <a:moveTo>
                        <a:pt x="11" y="8"/>
                      </a:moveTo>
                      <a:lnTo>
                        <a:pt x="7" y="6"/>
                      </a:lnTo>
                      <a:lnTo>
                        <a:pt x="3" y="4"/>
                      </a:lnTo>
                      <a:lnTo>
                        <a:pt x="0" y="0"/>
                      </a:lnTo>
                      <a:lnTo>
                        <a:pt x="2" y="1"/>
                      </a:lnTo>
                      <a:lnTo>
                        <a:pt x="6" y="2"/>
                      </a:lnTo>
                      <a:lnTo>
                        <a:pt x="9" y="4"/>
                      </a:lnTo>
                      <a:lnTo>
                        <a:pt x="11" y="8"/>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38" name="Freeform 17"/>
                <p:cNvSpPr>
                  <a:spLocks/>
                </p:cNvSpPr>
                <p:nvPr/>
              </p:nvSpPr>
              <p:spPr bwMode="auto">
                <a:xfrm>
                  <a:off x="654" y="2255"/>
                  <a:ext cx="8" cy="13"/>
                </a:xfrm>
                <a:custGeom>
                  <a:avLst/>
                  <a:gdLst>
                    <a:gd name="T0" fmla="*/ 7 w 8"/>
                    <a:gd name="T1" fmla="*/ 12 h 13"/>
                    <a:gd name="T2" fmla="*/ 4 w 8"/>
                    <a:gd name="T3" fmla="*/ 9 h 13"/>
                    <a:gd name="T4" fmla="*/ 2 w 8"/>
                    <a:gd name="T5" fmla="*/ 6 h 13"/>
                    <a:gd name="T6" fmla="*/ 1 w 8"/>
                    <a:gd name="T7" fmla="*/ 3 h 13"/>
                    <a:gd name="T8" fmla="*/ 0 w 8"/>
                    <a:gd name="T9" fmla="*/ 0 h 13"/>
                    <a:gd name="T10" fmla="*/ 2 w 8"/>
                    <a:gd name="T11" fmla="*/ 2 h 13"/>
                    <a:gd name="T12" fmla="*/ 4 w 8"/>
                    <a:gd name="T13" fmla="*/ 4 h 13"/>
                    <a:gd name="T14" fmla="*/ 6 w 8"/>
                    <a:gd name="T15" fmla="*/ 6 h 13"/>
                    <a:gd name="T16" fmla="*/ 7 w 8"/>
                    <a:gd name="T17" fmla="*/ 9 h 13"/>
                    <a:gd name="T18" fmla="*/ 7 w 8"/>
                    <a:gd name="T19" fmla="*/ 12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13"/>
                    <a:gd name="T32" fmla="*/ 8 w 8"/>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13">
                      <a:moveTo>
                        <a:pt x="7" y="12"/>
                      </a:moveTo>
                      <a:lnTo>
                        <a:pt x="4" y="9"/>
                      </a:lnTo>
                      <a:lnTo>
                        <a:pt x="2" y="6"/>
                      </a:lnTo>
                      <a:lnTo>
                        <a:pt x="1" y="3"/>
                      </a:lnTo>
                      <a:lnTo>
                        <a:pt x="0" y="0"/>
                      </a:lnTo>
                      <a:lnTo>
                        <a:pt x="2" y="2"/>
                      </a:lnTo>
                      <a:lnTo>
                        <a:pt x="4" y="4"/>
                      </a:lnTo>
                      <a:lnTo>
                        <a:pt x="6" y="6"/>
                      </a:lnTo>
                      <a:lnTo>
                        <a:pt x="7" y="9"/>
                      </a:lnTo>
                      <a:lnTo>
                        <a:pt x="7" y="12"/>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39" name="Freeform 18"/>
                <p:cNvSpPr>
                  <a:spLocks/>
                </p:cNvSpPr>
                <p:nvPr/>
              </p:nvSpPr>
              <p:spPr bwMode="auto">
                <a:xfrm>
                  <a:off x="648" y="2271"/>
                  <a:ext cx="11" cy="1"/>
                </a:xfrm>
                <a:custGeom>
                  <a:avLst/>
                  <a:gdLst>
                    <a:gd name="T0" fmla="*/ 10 w 11"/>
                    <a:gd name="T1" fmla="*/ 0 h 1"/>
                    <a:gd name="T2" fmla="*/ 7 w 11"/>
                    <a:gd name="T3" fmla="*/ 0 h 1"/>
                    <a:gd name="T4" fmla="*/ 3 w 11"/>
                    <a:gd name="T5" fmla="*/ 0 h 1"/>
                    <a:gd name="T6" fmla="*/ 0 w 11"/>
                    <a:gd name="T7" fmla="*/ 0 h 1"/>
                    <a:gd name="T8" fmla="*/ 3 w 11"/>
                    <a:gd name="T9" fmla="*/ 0 h 1"/>
                    <a:gd name="T10" fmla="*/ 6 w 11"/>
                    <a:gd name="T11" fmla="*/ 0 h 1"/>
                    <a:gd name="T12" fmla="*/ 8 w 11"/>
                    <a:gd name="T13" fmla="*/ 0 h 1"/>
                    <a:gd name="T14" fmla="*/ 10 w 1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
                    <a:gd name="T26" fmla="*/ 11 w 1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
                      <a:moveTo>
                        <a:pt x="10" y="0"/>
                      </a:moveTo>
                      <a:lnTo>
                        <a:pt x="7" y="0"/>
                      </a:lnTo>
                      <a:lnTo>
                        <a:pt x="3" y="0"/>
                      </a:lnTo>
                      <a:lnTo>
                        <a:pt x="0" y="0"/>
                      </a:lnTo>
                      <a:lnTo>
                        <a:pt x="3" y="0"/>
                      </a:lnTo>
                      <a:lnTo>
                        <a:pt x="6" y="0"/>
                      </a:lnTo>
                      <a:lnTo>
                        <a:pt x="8" y="0"/>
                      </a:lnTo>
                      <a:lnTo>
                        <a:pt x="10"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333" name="Group 19"/>
              <p:cNvGrpSpPr>
                <a:grpSpLocks/>
              </p:cNvGrpSpPr>
              <p:nvPr/>
            </p:nvGrpSpPr>
            <p:grpSpPr bwMode="auto">
              <a:xfrm>
                <a:off x="747" y="2256"/>
                <a:ext cx="14" cy="16"/>
                <a:chOff x="747" y="2256"/>
                <a:chExt cx="14" cy="16"/>
              </a:xfrm>
            </p:grpSpPr>
            <p:sp>
              <p:nvSpPr>
                <p:cNvPr id="37334" name="Freeform 20"/>
                <p:cNvSpPr>
                  <a:spLocks/>
                </p:cNvSpPr>
                <p:nvPr/>
              </p:nvSpPr>
              <p:spPr bwMode="auto">
                <a:xfrm>
                  <a:off x="748" y="2262"/>
                  <a:ext cx="12" cy="9"/>
                </a:xfrm>
                <a:custGeom>
                  <a:avLst/>
                  <a:gdLst>
                    <a:gd name="T0" fmla="*/ 0 w 12"/>
                    <a:gd name="T1" fmla="*/ 8 h 9"/>
                    <a:gd name="T2" fmla="*/ 4 w 12"/>
                    <a:gd name="T3" fmla="*/ 7 h 9"/>
                    <a:gd name="T4" fmla="*/ 8 w 12"/>
                    <a:gd name="T5" fmla="*/ 4 h 9"/>
                    <a:gd name="T6" fmla="*/ 11 w 12"/>
                    <a:gd name="T7" fmla="*/ 0 h 9"/>
                    <a:gd name="T8" fmla="*/ 9 w 12"/>
                    <a:gd name="T9" fmla="*/ 1 h 9"/>
                    <a:gd name="T10" fmla="*/ 5 w 12"/>
                    <a:gd name="T11" fmla="*/ 2 h 9"/>
                    <a:gd name="T12" fmla="*/ 2 w 12"/>
                    <a:gd name="T13" fmla="*/ 5 h 9"/>
                    <a:gd name="T14" fmla="*/ 0 w 12"/>
                    <a:gd name="T15" fmla="*/ 8 h 9"/>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9"/>
                    <a:gd name="T26" fmla="*/ 12 w 12"/>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9">
                      <a:moveTo>
                        <a:pt x="0" y="8"/>
                      </a:moveTo>
                      <a:lnTo>
                        <a:pt x="4" y="7"/>
                      </a:lnTo>
                      <a:lnTo>
                        <a:pt x="8" y="4"/>
                      </a:lnTo>
                      <a:lnTo>
                        <a:pt x="11" y="0"/>
                      </a:lnTo>
                      <a:lnTo>
                        <a:pt x="9" y="1"/>
                      </a:lnTo>
                      <a:lnTo>
                        <a:pt x="5" y="2"/>
                      </a:lnTo>
                      <a:lnTo>
                        <a:pt x="2" y="5"/>
                      </a:lnTo>
                      <a:lnTo>
                        <a:pt x="0" y="8"/>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35" name="Freeform 21"/>
                <p:cNvSpPr>
                  <a:spLocks/>
                </p:cNvSpPr>
                <p:nvPr/>
              </p:nvSpPr>
              <p:spPr bwMode="auto">
                <a:xfrm>
                  <a:off x="747" y="2256"/>
                  <a:ext cx="8" cy="13"/>
                </a:xfrm>
                <a:custGeom>
                  <a:avLst/>
                  <a:gdLst>
                    <a:gd name="T0" fmla="*/ 0 w 8"/>
                    <a:gd name="T1" fmla="*/ 12 h 13"/>
                    <a:gd name="T2" fmla="*/ 3 w 8"/>
                    <a:gd name="T3" fmla="*/ 8 h 13"/>
                    <a:gd name="T4" fmla="*/ 5 w 8"/>
                    <a:gd name="T5" fmla="*/ 5 h 13"/>
                    <a:gd name="T6" fmla="*/ 6 w 8"/>
                    <a:gd name="T7" fmla="*/ 3 h 13"/>
                    <a:gd name="T8" fmla="*/ 7 w 8"/>
                    <a:gd name="T9" fmla="*/ 0 h 13"/>
                    <a:gd name="T10" fmla="*/ 5 w 8"/>
                    <a:gd name="T11" fmla="*/ 1 h 13"/>
                    <a:gd name="T12" fmla="*/ 3 w 8"/>
                    <a:gd name="T13" fmla="*/ 3 h 13"/>
                    <a:gd name="T14" fmla="*/ 1 w 8"/>
                    <a:gd name="T15" fmla="*/ 6 h 13"/>
                    <a:gd name="T16" fmla="*/ 0 w 8"/>
                    <a:gd name="T17" fmla="*/ 9 h 13"/>
                    <a:gd name="T18" fmla="*/ 0 w 8"/>
                    <a:gd name="T19" fmla="*/ 12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13"/>
                    <a:gd name="T32" fmla="*/ 8 w 8"/>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13">
                      <a:moveTo>
                        <a:pt x="0" y="12"/>
                      </a:moveTo>
                      <a:lnTo>
                        <a:pt x="3" y="8"/>
                      </a:lnTo>
                      <a:lnTo>
                        <a:pt x="5" y="5"/>
                      </a:lnTo>
                      <a:lnTo>
                        <a:pt x="6" y="3"/>
                      </a:lnTo>
                      <a:lnTo>
                        <a:pt x="7" y="0"/>
                      </a:lnTo>
                      <a:lnTo>
                        <a:pt x="5" y="1"/>
                      </a:lnTo>
                      <a:lnTo>
                        <a:pt x="3" y="3"/>
                      </a:lnTo>
                      <a:lnTo>
                        <a:pt x="1" y="6"/>
                      </a:lnTo>
                      <a:lnTo>
                        <a:pt x="0" y="9"/>
                      </a:lnTo>
                      <a:lnTo>
                        <a:pt x="0" y="12"/>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36" name="Freeform 22"/>
                <p:cNvSpPr>
                  <a:spLocks/>
                </p:cNvSpPr>
                <p:nvPr/>
              </p:nvSpPr>
              <p:spPr bwMode="auto">
                <a:xfrm>
                  <a:off x="750" y="2271"/>
                  <a:ext cx="11" cy="1"/>
                </a:xfrm>
                <a:custGeom>
                  <a:avLst/>
                  <a:gdLst>
                    <a:gd name="T0" fmla="*/ 0 w 11"/>
                    <a:gd name="T1" fmla="*/ 0 h 1"/>
                    <a:gd name="T2" fmla="*/ 3 w 11"/>
                    <a:gd name="T3" fmla="*/ 0 h 1"/>
                    <a:gd name="T4" fmla="*/ 7 w 11"/>
                    <a:gd name="T5" fmla="*/ 0 h 1"/>
                    <a:gd name="T6" fmla="*/ 10 w 11"/>
                    <a:gd name="T7" fmla="*/ 0 h 1"/>
                    <a:gd name="T8" fmla="*/ 7 w 11"/>
                    <a:gd name="T9" fmla="*/ 0 h 1"/>
                    <a:gd name="T10" fmla="*/ 4 w 11"/>
                    <a:gd name="T11" fmla="*/ 0 h 1"/>
                    <a:gd name="T12" fmla="*/ 2 w 11"/>
                    <a:gd name="T13" fmla="*/ 0 h 1"/>
                    <a:gd name="T14" fmla="*/ 0 w 1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
                    <a:gd name="T26" fmla="*/ 11 w 1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
                      <a:moveTo>
                        <a:pt x="0" y="0"/>
                      </a:moveTo>
                      <a:lnTo>
                        <a:pt x="3" y="0"/>
                      </a:lnTo>
                      <a:lnTo>
                        <a:pt x="7" y="0"/>
                      </a:lnTo>
                      <a:lnTo>
                        <a:pt x="10" y="0"/>
                      </a:lnTo>
                      <a:lnTo>
                        <a:pt x="7" y="0"/>
                      </a:lnTo>
                      <a:lnTo>
                        <a:pt x="4" y="0"/>
                      </a:lnTo>
                      <a:lnTo>
                        <a:pt x="2" y="0"/>
                      </a:lnTo>
                      <a:lnTo>
                        <a:pt x="0"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00" name="Group 23"/>
            <p:cNvGrpSpPr>
              <a:grpSpLocks/>
            </p:cNvGrpSpPr>
            <p:nvPr/>
          </p:nvGrpSpPr>
          <p:grpSpPr bwMode="auto">
            <a:xfrm>
              <a:off x="613" y="2164"/>
              <a:ext cx="191" cy="136"/>
              <a:chOff x="613" y="2164"/>
              <a:chExt cx="191" cy="136"/>
            </a:xfrm>
          </p:grpSpPr>
          <p:grpSp>
            <p:nvGrpSpPr>
              <p:cNvPr id="37311" name="Group 24"/>
              <p:cNvGrpSpPr>
                <a:grpSpLocks/>
              </p:cNvGrpSpPr>
              <p:nvPr/>
            </p:nvGrpSpPr>
            <p:grpSpPr bwMode="auto">
              <a:xfrm>
                <a:off x="655" y="2164"/>
                <a:ext cx="106" cy="120"/>
                <a:chOff x="655" y="2164"/>
                <a:chExt cx="106" cy="120"/>
              </a:xfrm>
            </p:grpSpPr>
            <p:grpSp>
              <p:nvGrpSpPr>
                <p:cNvPr id="37313" name="Group 25"/>
                <p:cNvGrpSpPr>
                  <a:grpSpLocks/>
                </p:cNvGrpSpPr>
                <p:nvPr/>
              </p:nvGrpSpPr>
              <p:grpSpPr bwMode="auto">
                <a:xfrm>
                  <a:off x="655" y="2164"/>
                  <a:ext cx="106" cy="120"/>
                  <a:chOff x="655" y="2164"/>
                  <a:chExt cx="106" cy="120"/>
                </a:xfrm>
              </p:grpSpPr>
              <p:grpSp>
                <p:nvGrpSpPr>
                  <p:cNvPr id="37328" name="Group 26"/>
                  <p:cNvGrpSpPr>
                    <a:grpSpLocks/>
                  </p:cNvGrpSpPr>
                  <p:nvPr/>
                </p:nvGrpSpPr>
                <p:grpSpPr bwMode="auto">
                  <a:xfrm>
                    <a:off x="655" y="2164"/>
                    <a:ext cx="106" cy="27"/>
                    <a:chOff x="655" y="2164"/>
                    <a:chExt cx="106" cy="27"/>
                  </a:xfrm>
                </p:grpSpPr>
                <p:sp>
                  <p:nvSpPr>
                    <p:cNvPr id="37330" name="Freeform 27"/>
                    <p:cNvSpPr>
                      <a:spLocks/>
                    </p:cNvSpPr>
                    <p:nvPr/>
                  </p:nvSpPr>
                  <p:spPr bwMode="auto">
                    <a:xfrm>
                      <a:off x="655" y="2164"/>
                      <a:ext cx="52" cy="27"/>
                    </a:xfrm>
                    <a:custGeom>
                      <a:avLst/>
                      <a:gdLst>
                        <a:gd name="T0" fmla="*/ 0 w 52"/>
                        <a:gd name="T1" fmla="*/ 0 h 27"/>
                        <a:gd name="T2" fmla="*/ 51 w 52"/>
                        <a:gd name="T3" fmla="*/ 0 h 27"/>
                        <a:gd name="T4" fmla="*/ 51 w 52"/>
                        <a:gd name="T5" fmla="*/ 26 h 27"/>
                        <a:gd name="T6" fmla="*/ 15 w 52"/>
                        <a:gd name="T7" fmla="*/ 26 h 27"/>
                        <a:gd name="T8" fmla="*/ 15 w 52"/>
                        <a:gd name="T9" fmla="*/ 13 h 27"/>
                        <a:gd name="T10" fmla="*/ 14 w 52"/>
                        <a:gd name="T11" fmla="*/ 11 h 27"/>
                        <a:gd name="T12" fmla="*/ 13 w 52"/>
                        <a:gd name="T13" fmla="*/ 9 h 27"/>
                        <a:gd name="T14" fmla="*/ 10 w 52"/>
                        <a:gd name="T15" fmla="*/ 9 h 27"/>
                        <a:gd name="T16" fmla="*/ 0 w 52"/>
                        <a:gd name="T17" fmla="*/ 9 h 27"/>
                        <a:gd name="T18" fmla="*/ 0 w 5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27"/>
                        <a:gd name="T32" fmla="*/ 52 w 5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27">
                          <a:moveTo>
                            <a:pt x="0" y="0"/>
                          </a:moveTo>
                          <a:lnTo>
                            <a:pt x="51" y="0"/>
                          </a:lnTo>
                          <a:lnTo>
                            <a:pt x="51" y="26"/>
                          </a:lnTo>
                          <a:lnTo>
                            <a:pt x="15" y="26"/>
                          </a:lnTo>
                          <a:lnTo>
                            <a:pt x="15" y="13"/>
                          </a:lnTo>
                          <a:lnTo>
                            <a:pt x="14" y="11"/>
                          </a:lnTo>
                          <a:lnTo>
                            <a:pt x="13" y="9"/>
                          </a:lnTo>
                          <a:lnTo>
                            <a:pt x="10" y="9"/>
                          </a:lnTo>
                          <a:lnTo>
                            <a:pt x="0" y="9"/>
                          </a:lnTo>
                          <a:lnTo>
                            <a:pt x="0"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31" name="Freeform 28"/>
                    <p:cNvSpPr>
                      <a:spLocks/>
                    </p:cNvSpPr>
                    <p:nvPr/>
                  </p:nvSpPr>
                  <p:spPr bwMode="auto">
                    <a:xfrm>
                      <a:off x="709" y="2164"/>
                      <a:ext cx="52" cy="27"/>
                    </a:xfrm>
                    <a:custGeom>
                      <a:avLst/>
                      <a:gdLst>
                        <a:gd name="T0" fmla="*/ 51 w 52"/>
                        <a:gd name="T1" fmla="*/ 0 h 27"/>
                        <a:gd name="T2" fmla="*/ 0 w 52"/>
                        <a:gd name="T3" fmla="*/ 0 h 27"/>
                        <a:gd name="T4" fmla="*/ 0 w 52"/>
                        <a:gd name="T5" fmla="*/ 26 h 27"/>
                        <a:gd name="T6" fmla="*/ 36 w 52"/>
                        <a:gd name="T7" fmla="*/ 26 h 27"/>
                        <a:gd name="T8" fmla="*/ 36 w 52"/>
                        <a:gd name="T9" fmla="*/ 13 h 27"/>
                        <a:gd name="T10" fmla="*/ 37 w 52"/>
                        <a:gd name="T11" fmla="*/ 11 h 27"/>
                        <a:gd name="T12" fmla="*/ 38 w 52"/>
                        <a:gd name="T13" fmla="*/ 9 h 27"/>
                        <a:gd name="T14" fmla="*/ 40 w 52"/>
                        <a:gd name="T15" fmla="*/ 9 h 27"/>
                        <a:gd name="T16" fmla="*/ 51 w 52"/>
                        <a:gd name="T17" fmla="*/ 9 h 27"/>
                        <a:gd name="T18" fmla="*/ 51 w 5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27"/>
                        <a:gd name="T32" fmla="*/ 52 w 5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27">
                          <a:moveTo>
                            <a:pt x="51" y="0"/>
                          </a:moveTo>
                          <a:lnTo>
                            <a:pt x="0" y="0"/>
                          </a:lnTo>
                          <a:lnTo>
                            <a:pt x="0" y="26"/>
                          </a:lnTo>
                          <a:lnTo>
                            <a:pt x="36" y="26"/>
                          </a:lnTo>
                          <a:lnTo>
                            <a:pt x="36" y="13"/>
                          </a:lnTo>
                          <a:lnTo>
                            <a:pt x="37" y="11"/>
                          </a:lnTo>
                          <a:lnTo>
                            <a:pt x="38" y="9"/>
                          </a:lnTo>
                          <a:lnTo>
                            <a:pt x="40" y="9"/>
                          </a:lnTo>
                          <a:lnTo>
                            <a:pt x="51" y="9"/>
                          </a:lnTo>
                          <a:lnTo>
                            <a:pt x="51"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329" name="Oval 29"/>
                  <p:cNvSpPr>
                    <a:spLocks noChangeArrowheads="1"/>
                  </p:cNvSpPr>
                  <p:nvPr/>
                </p:nvSpPr>
                <p:spPr bwMode="auto">
                  <a:xfrm>
                    <a:off x="661" y="2167"/>
                    <a:ext cx="87" cy="117"/>
                  </a:xfrm>
                  <a:prstGeom prst="ellipse">
                    <a:avLst/>
                  </a:prstGeom>
                  <a:solidFill>
                    <a:srgbClr val="3F5F00"/>
                  </a:solidFill>
                  <a:ln w="12700">
                    <a:solidFill>
                      <a:srgbClr val="DFFFB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314" name="Group 30"/>
                <p:cNvGrpSpPr>
                  <a:grpSpLocks/>
                </p:cNvGrpSpPr>
                <p:nvPr/>
              </p:nvGrpSpPr>
              <p:grpSpPr bwMode="auto">
                <a:xfrm>
                  <a:off x="660" y="2169"/>
                  <a:ext cx="87" cy="107"/>
                  <a:chOff x="660" y="2169"/>
                  <a:chExt cx="87" cy="107"/>
                </a:xfrm>
              </p:grpSpPr>
              <p:sp>
                <p:nvSpPr>
                  <p:cNvPr id="37315" name="Freeform 31"/>
                  <p:cNvSpPr>
                    <a:spLocks/>
                  </p:cNvSpPr>
                  <p:nvPr/>
                </p:nvSpPr>
                <p:spPr bwMode="auto">
                  <a:xfrm>
                    <a:off x="722" y="2236"/>
                    <a:ext cx="25" cy="40"/>
                  </a:xfrm>
                  <a:custGeom>
                    <a:avLst/>
                    <a:gdLst>
                      <a:gd name="T0" fmla="*/ 0 w 25"/>
                      <a:gd name="T1" fmla="*/ 0 h 40"/>
                      <a:gd name="T2" fmla="*/ 5 w 25"/>
                      <a:gd name="T3" fmla="*/ 2 h 40"/>
                      <a:gd name="T4" fmla="*/ 5 w 25"/>
                      <a:gd name="T5" fmla="*/ 7 h 40"/>
                      <a:gd name="T6" fmla="*/ 11 w 25"/>
                      <a:gd name="T7" fmla="*/ 11 h 40"/>
                      <a:gd name="T8" fmla="*/ 20 w 25"/>
                      <a:gd name="T9" fmla="*/ 12 h 40"/>
                      <a:gd name="T10" fmla="*/ 24 w 25"/>
                      <a:gd name="T11" fmla="*/ 15 h 40"/>
                      <a:gd name="T12" fmla="*/ 23 w 25"/>
                      <a:gd name="T13" fmla="*/ 17 h 40"/>
                      <a:gd name="T14" fmla="*/ 23 w 25"/>
                      <a:gd name="T15" fmla="*/ 20 h 40"/>
                      <a:gd name="T16" fmla="*/ 21 w 25"/>
                      <a:gd name="T17" fmla="*/ 23 h 40"/>
                      <a:gd name="T18" fmla="*/ 20 w 25"/>
                      <a:gd name="T19" fmla="*/ 27 h 40"/>
                      <a:gd name="T20" fmla="*/ 18 w 25"/>
                      <a:gd name="T21" fmla="*/ 29 h 40"/>
                      <a:gd name="T22" fmla="*/ 16 w 25"/>
                      <a:gd name="T23" fmla="*/ 32 h 40"/>
                      <a:gd name="T24" fmla="*/ 14 w 25"/>
                      <a:gd name="T25" fmla="*/ 36 h 40"/>
                      <a:gd name="T26" fmla="*/ 11 w 25"/>
                      <a:gd name="T27" fmla="*/ 39 h 40"/>
                      <a:gd name="T28" fmla="*/ 3 w 25"/>
                      <a:gd name="T29" fmla="*/ 11 h 40"/>
                      <a:gd name="T30" fmla="*/ 0 w 25"/>
                      <a:gd name="T31" fmla="*/ 7 h 40"/>
                      <a:gd name="T32" fmla="*/ 0 w 25"/>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40"/>
                      <a:gd name="T53" fmla="*/ 25 w 25"/>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40">
                        <a:moveTo>
                          <a:pt x="0" y="0"/>
                        </a:moveTo>
                        <a:lnTo>
                          <a:pt x="5" y="2"/>
                        </a:lnTo>
                        <a:lnTo>
                          <a:pt x="5" y="7"/>
                        </a:lnTo>
                        <a:lnTo>
                          <a:pt x="11" y="11"/>
                        </a:lnTo>
                        <a:lnTo>
                          <a:pt x="20" y="12"/>
                        </a:lnTo>
                        <a:lnTo>
                          <a:pt x="24" y="15"/>
                        </a:lnTo>
                        <a:lnTo>
                          <a:pt x="23" y="17"/>
                        </a:lnTo>
                        <a:lnTo>
                          <a:pt x="23" y="20"/>
                        </a:lnTo>
                        <a:lnTo>
                          <a:pt x="21" y="23"/>
                        </a:lnTo>
                        <a:lnTo>
                          <a:pt x="20" y="27"/>
                        </a:lnTo>
                        <a:lnTo>
                          <a:pt x="18" y="29"/>
                        </a:lnTo>
                        <a:lnTo>
                          <a:pt x="16" y="32"/>
                        </a:lnTo>
                        <a:lnTo>
                          <a:pt x="14" y="36"/>
                        </a:lnTo>
                        <a:lnTo>
                          <a:pt x="11" y="39"/>
                        </a:lnTo>
                        <a:lnTo>
                          <a:pt x="3" y="11"/>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16" name="Freeform 32"/>
                  <p:cNvSpPr>
                    <a:spLocks/>
                  </p:cNvSpPr>
                  <p:nvPr/>
                </p:nvSpPr>
                <p:spPr bwMode="auto">
                  <a:xfrm>
                    <a:off x="692" y="2230"/>
                    <a:ext cx="38" cy="46"/>
                  </a:xfrm>
                  <a:custGeom>
                    <a:avLst/>
                    <a:gdLst>
                      <a:gd name="T0" fmla="*/ 37 w 38"/>
                      <a:gd name="T1" fmla="*/ 45 h 46"/>
                      <a:gd name="T2" fmla="*/ 21 w 38"/>
                      <a:gd name="T3" fmla="*/ 45 h 46"/>
                      <a:gd name="T4" fmla="*/ 13 w 38"/>
                      <a:gd name="T5" fmla="*/ 45 h 46"/>
                      <a:gd name="T6" fmla="*/ 13 w 38"/>
                      <a:gd name="T7" fmla="*/ 37 h 46"/>
                      <a:gd name="T8" fmla="*/ 10 w 38"/>
                      <a:gd name="T9" fmla="*/ 25 h 46"/>
                      <a:gd name="T10" fmla="*/ 7 w 38"/>
                      <a:gd name="T11" fmla="*/ 15 h 46"/>
                      <a:gd name="T12" fmla="*/ 7 w 38"/>
                      <a:gd name="T13" fmla="*/ 8 h 46"/>
                      <a:gd name="T14" fmla="*/ 2 w 38"/>
                      <a:gd name="T15" fmla="*/ 5 h 46"/>
                      <a:gd name="T16" fmla="*/ 0 w 38"/>
                      <a:gd name="T17" fmla="*/ 0 h 46"/>
                      <a:gd name="T18" fmla="*/ 4 w 38"/>
                      <a:gd name="T19" fmla="*/ 3 h 46"/>
                      <a:gd name="T20" fmla="*/ 9 w 38"/>
                      <a:gd name="T21" fmla="*/ 5 h 46"/>
                      <a:gd name="T22" fmla="*/ 14 w 38"/>
                      <a:gd name="T23" fmla="*/ 7 h 46"/>
                      <a:gd name="T24" fmla="*/ 16 w 38"/>
                      <a:gd name="T25" fmla="*/ 7 h 46"/>
                      <a:gd name="T26" fmla="*/ 19 w 38"/>
                      <a:gd name="T27" fmla="*/ 7 h 46"/>
                      <a:gd name="T28" fmla="*/ 22 w 38"/>
                      <a:gd name="T29" fmla="*/ 7 h 46"/>
                      <a:gd name="T30" fmla="*/ 25 w 38"/>
                      <a:gd name="T31" fmla="*/ 5 h 46"/>
                      <a:gd name="T32" fmla="*/ 25 w 38"/>
                      <a:gd name="T33" fmla="*/ 12 h 46"/>
                      <a:gd name="T34" fmla="*/ 28 w 38"/>
                      <a:gd name="T35" fmla="*/ 17 h 46"/>
                      <a:gd name="T36" fmla="*/ 34 w 38"/>
                      <a:gd name="T37" fmla="*/ 34 h 46"/>
                      <a:gd name="T38" fmla="*/ 37 w 38"/>
                      <a:gd name="T39" fmla="*/ 4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46"/>
                      <a:gd name="T62" fmla="*/ 38 w 38"/>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46">
                        <a:moveTo>
                          <a:pt x="37" y="45"/>
                        </a:moveTo>
                        <a:lnTo>
                          <a:pt x="21" y="45"/>
                        </a:lnTo>
                        <a:lnTo>
                          <a:pt x="13" y="45"/>
                        </a:lnTo>
                        <a:lnTo>
                          <a:pt x="13" y="37"/>
                        </a:lnTo>
                        <a:lnTo>
                          <a:pt x="10" y="25"/>
                        </a:lnTo>
                        <a:lnTo>
                          <a:pt x="7" y="15"/>
                        </a:lnTo>
                        <a:lnTo>
                          <a:pt x="7" y="8"/>
                        </a:lnTo>
                        <a:lnTo>
                          <a:pt x="2" y="5"/>
                        </a:lnTo>
                        <a:lnTo>
                          <a:pt x="0" y="0"/>
                        </a:lnTo>
                        <a:lnTo>
                          <a:pt x="4" y="3"/>
                        </a:lnTo>
                        <a:lnTo>
                          <a:pt x="9" y="5"/>
                        </a:lnTo>
                        <a:lnTo>
                          <a:pt x="14" y="7"/>
                        </a:lnTo>
                        <a:lnTo>
                          <a:pt x="16" y="7"/>
                        </a:lnTo>
                        <a:lnTo>
                          <a:pt x="19" y="7"/>
                        </a:lnTo>
                        <a:lnTo>
                          <a:pt x="22" y="7"/>
                        </a:lnTo>
                        <a:lnTo>
                          <a:pt x="25" y="5"/>
                        </a:lnTo>
                        <a:lnTo>
                          <a:pt x="25" y="12"/>
                        </a:lnTo>
                        <a:lnTo>
                          <a:pt x="28" y="17"/>
                        </a:lnTo>
                        <a:lnTo>
                          <a:pt x="34" y="34"/>
                        </a:lnTo>
                        <a:lnTo>
                          <a:pt x="37" y="45"/>
                        </a:lnTo>
                      </a:path>
                    </a:pathLst>
                  </a:custGeom>
                  <a:solidFill>
                    <a:srgbClr val="D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17" name="Freeform 33"/>
                  <p:cNvSpPr>
                    <a:spLocks/>
                  </p:cNvSpPr>
                  <p:nvPr/>
                </p:nvSpPr>
                <p:spPr bwMode="auto">
                  <a:xfrm>
                    <a:off x="685" y="2173"/>
                    <a:ext cx="41" cy="58"/>
                  </a:xfrm>
                  <a:custGeom>
                    <a:avLst/>
                    <a:gdLst>
                      <a:gd name="T0" fmla="*/ 4 w 41"/>
                      <a:gd name="T1" fmla="*/ 45 h 58"/>
                      <a:gd name="T2" fmla="*/ 4 w 41"/>
                      <a:gd name="T3" fmla="*/ 39 h 58"/>
                      <a:gd name="T4" fmla="*/ 1 w 41"/>
                      <a:gd name="T5" fmla="*/ 31 h 58"/>
                      <a:gd name="T6" fmla="*/ 0 w 41"/>
                      <a:gd name="T7" fmla="*/ 19 h 58"/>
                      <a:gd name="T8" fmla="*/ 5 w 41"/>
                      <a:gd name="T9" fmla="*/ 8 h 58"/>
                      <a:gd name="T10" fmla="*/ 12 w 41"/>
                      <a:gd name="T11" fmla="*/ 3 h 58"/>
                      <a:gd name="T12" fmla="*/ 20 w 41"/>
                      <a:gd name="T13" fmla="*/ 0 h 58"/>
                      <a:gd name="T14" fmla="*/ 28 w 41"/>
                      <a:gd name="T15" fmla="*/ 0 h 58"/>
                      <a:gd name="T16" fmla="*/ 33 w 41"/>
                      <a:gd name="T17" fmla="*/ 4 h 58"/>
                      <a:gd name="T18" fmla="*/ 38 w 41"/>
                      <a:gd name="T19" fmla="*/ 13 h 58"/>
                      <a:gd name="T20" fmla="*/ 40 w 41"/>
                      <a:gd name="T21" fmla="*/ 21 h 58"/>
                      <a:gd name="T22" fmla="*/ 39 w 41"/>
                      <a:gd name="T23" fmla="*/ 31 h 58"/>
                      <a:gd name="T24" fmla="*/ 38 w 41"/>
                      <a:gd name="T25" fmla="*/ 39 h 58"/>
                      <a:gd name="T26" fmla="*/ 38 w 41"/>
                      <a:gd name="T27" fmla="*/ 42 h 58"/>
                      <a:gd name="T28" fmla="*/ 37 w 41"/>
                      <a:gd name="T29" fmla="*/ 45 h 58"/>
                      <a:gd name="T30" fmla="*/ 35 w 41"/>
                      <a:gd name="T31" fmla="*/ 48 h 58"/>
                      <a:gd name="T32" fmla="*/ 33 w 41"/>
                      <a:gd name="T33" fmla="*/ 49 h 58"/>
                      <a:gd name="T34" fmla="*/ 31 w 41"/>
                      <a:gd name="T35" fmla="*/ 50 h 58"/>
                      <a:gd name="T36" fmla="*/ 31 w 41"/>
                      <a:gd name="T37" fmla="*/ 55 h 58"/>
                      <a:gd name="T38" fmla="*/ 28 w 41"/>
                      <a:gd name="T39" fmla="*/ 57 h 58"/>
                      <a:gd name="T40" fmla="*/ 26 w 41"/>
                      <a:gd name="T41" fmla="*/ 57 h 58"/>
                      <a:gd name="T42" fmla="*/ 21 w 41"/>
                      <a:gd name="T43" fmla="*/ 57 h 58"/>
                      <a:gd name="T44" fmla="*/ 16 w 41"/>
                      <a:gd name="T45" fmla="*/ 55 h 58"/>
                      <a:gd name="T46" fmla="*/ 10 w 41"/>
                      <a:gd name="T47" fmla="*/ 53 h 58"/>
                      <a:gd name="T48" fmla="*/ 6 w 41"/>
                      <a:gd name="T49" fmla="*/ 50 h 58"/>
                      <a:gd name="T50" fmla="*/ 4 w 41"/>
                      <a:gd name="T51" fmla="*/ 45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1"/>
                      <a:gd name="T79" fmla="*/ 0 h 58"/>
                      <a:gd name="T80" fmla="*/ 41 w 41"/>
                      <a:gd name="T81" fmla="*/ 58 h 5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1" h="58">
                        <a:moveTo>
                          <a:pt x="4" y="45"/>
                        </a:moveTo>
                        <a:lnTo>
                          <a:pt x="4" y="39"/>
                        </a:lnTo>
                        <a:lnTo>
                          <a:pt x="1" y="31"/>
                        </a:lnTo>
                        <a:lnTo>
                          <a:pt x="0" y="19"/>
                        </a:lnTo>
                        <a:lnTo>
                          <a:pt x="5" y="8"/>
                        </a:lnTo>
                        <a:lnTo>
                          <a:pt x="12" y="3"/>
                        </a:lnTo>
                        <a:lnTo>
                          <a:pt x="20" y="0"/>
                        </a:lnTo>
                        <a:lnTo>
                          <a:pt x="28" y="0"/>
                        </a:lnTo>
                        <a:lnTo>
                          <a:pt x="33" y="4"/>
                        </a:lnTo>
                        <a:lnTo>
                          <a:pt x="38" y="13"/>
                        </a:lnTo>
                        <a:lnTo>
                          <a:pt x="40" y="21"/>
                        </a:lnTo>
                        <a:lnTo>
                          <a:pt x="39" y="31"/>
                        </a:lnTo>
                        <a:lnTo>
                          <a:pt x="38" y="39"/>
                        </a:lnTo>
                        <a:lnTo>
                          <a:pt x="38" y="42"/>
                        </a:lnTo>
                        <a:lnTo>
                          <a:pt x="37" y="45"/>
                        </a:lnTo>
                        <a:lnTo>
                          <a:pt x="35" y="48"/>
                        </a:lnTo>
                        <a:lnTo>
                          <a:pt x="33" y="49"/>
                        </a:lnTo>
                        <a:lnTo>
                          <a:pt x="31" y="50"/>
                        </a:lnTo>
                        <a:lnTo>
                          <a:pt x="31" y="55"/>
                        </a:lnTo>
                        <a:lnTo>
                          <a:pt x="28" y="57"/>
                        </a:lnTo>
                        <a:lnTo>
                          <a:pt x="26" y="57"/>
                        </a:lnTo>
                        <a:lnTo>
                          <a:pt x="21" y="57"/>
                        </a:lnTo>
                        <a:lnTo>
                          <a:pt x="16" y="55"/>
                        </a:lnTo>
                        <a:lnTo>
                          <a:pt x="10" y="53"/>
                        </a:lnTo>
                        <a:lnTo>
                          <a:pt x="6" y="50"/>
                        </a:lnTo>
                        <a:lnTo>
                          <a:pt x="4" y="45"/>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18" name="Freeform 34"/>
                  <p:cNvSpPr>
                    <a:spLocks/>
                  </p:cNvSpPr>
                  <p:nvPr/>
                </p:nvSpPr>
                <p:spPr bwMode="auto">
                  <a:xfrm>
                    <a:off x="685" y="2200"/>
                    <a:ext cx="28" cy="38"/>
                  </a:xfrm>
                  <a:custGeom>
                    <a:avLst/>
                    <a:gdLst>
                      <a:gd name="T0" fmla="*/ 8 w 28"/>
                      <a:gd name="T1" fmla="*/ 0 h 38"/>
                      <a:gd name="T2" fmla="*/ 10 w 28"/>
                      <a:gd name="T3" fmla="*/ 7 h 38"/>
                      <a:gd name="T4" fmla="*/ 12 w 28"/>
                      <a:gd name="T5" fmla="*/ 12 h 38"/>
                      <a:gd name="T6" fmla="*/ 13 w 28"/>
                      <a:gd name="T7" fmla="*/ 16 h 38"/>
                      <a:gd name="T8" fmla="*/ 15 w 28"/>
                      <a:gd name="T9" fmla="*/ 21 h 38"/>
                      <a:gd name="T10" fmla="*/ 15 w 28"/>
                      <a:gd name="T11" fmla="*/ 22 h 38"/>
                      <a:gd name="T12" fmla="*/ 18 w 28"/>
                      <a:gd name="T13" fmla="*/ 24 h 38"/>
                      <a:gd name="T14" fmla="*/ 19 w 28"/>
                      <a:gd name="T15" fmla="*/ 25 h 38"/>
                      <a:gd name="T16" fmla="*/ 21 w 28"/>
                      <a:gd name="T17" fmla="*/ 25 h 38"/>
                      <a:gd name="T18" fmla="*/ 22 w 28"/>
                      <a:gd name="T19" fmla="*/ 25 h 38"/>
                      <a:gd name="T20" fmla="*/ 24 w 28"/>
                      <a:gd name="T21" fmla="*/ 25 h 38"/>
                      <a:gd name="T22" fmla="*/ 25 w 28"/>
                      <a:gd name="T23" fmla="*/ 25 h 38"/>
                      <a:gd name="T24" fmla="*/ 27 w 28"/>
                      <a:gd name="T25" fmla="*/ 25 h 38"/>
                      <a:gd name="T26" fmla="*/ 25 w 28"/>
                      <a:gd name="T27" fmla="*/ 28 h 38"/>
                      <a:gd name="T28" fmla="*/ 22 w 28"/>
                      <a:gd name="T29" fmla="*/ 30 h 38"/>
                      <a:gd name="T30" fmla="*/ 20 w 28"/>
                      <a:gd name="T31" fmla="*/ 32 h 38"/>
                      <a:gd name="T32" fmla="*/ 19 w 28"/>
                      <a:gd name="T33" fmla="*/ 35 h 38"/>
                      <a:gd name="T34" fmla="*/ 17 w 28"/>
                      <a:gd name="T35" fmla="*/ 36 h 38"/>
                      <a:gd name="T36" fmla="*/ 14 w 28"/>
                      <a:gd name="T37" fmla="*/ 37 h 38"/>
                      <a:gd name="T38" fmla="*/ 9 w 28"/>
                      <a:gd name="T39" fmla="*/ 37 h 38"/>
                      <a:gd name="T40" fmla="*/ 2 w 28"/>
                      <a:gd name="T41" fmla="*/ 31 h 38"/>
                      <a:gd name="T42" fmla="*/ 0 w 28"/>
                      <a:gd name="T43" fmla="*/ 27 h 38"/>
                      <a:gd name="T44" fmla="*/ 3 w 28"/>
                      <a:gd name="T45" fmla="*/ 17 h 38"/>
                      <a:gd name="T46" fmla="*/ 5 w 28"/>
                      <a:gd name="T47" fmla="*/ 8 h 38"/>
                      <a:gd name="T48" fmla="*/ 8 w 28"/>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38"/>
                      <a:gd name="T77" fmla="*/ 28 w 28"/>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38">
                        <a:moveTo>
                          <a:pt x="8" y="0"/>
                        </a:moveTo>
                        <a:lnTo>
                          <a:pt x="10" y="7"/>
                        </a:lnTo>
                        <a:lnTo>
                          <a:pt x="12" y="12"/>
                        </a:lnTo>
                        <a:lnTo>
                          <a:pt x="13" y="16"/>
                        </a:lnTo>
                        <a:lnTo>
                          <a:pt x="15" y="21"/>
                        </a:lnTo>
                        <a:lnTo>
                          <a:pt x="15" y="22"/>
                        </a:lnTo>
                        <a:lnTo>
                          <a:pt x="18" y="24"/>
                        </a:lnTo>
                        <a:lnTo>
                          <a:pt x="19" y="25"/>
                        </a:lnTo>
                        <a:lnTo>
                          <a:pt x="21" y="25"/>
                        </a:lnTo>
                        <a:lnTo>
                          <a:pt x="22" y="25"/>
                        </a:lnTo>
                        <a:lnTo>
                          <a:pt x="24" y="25"/>
                        </a:lnTo>
                        <a:lnTo>
                          <a:pt x="25" y="25"/>
                        </a:lnTo>
                        <a:lnTo>
                          <a:pt x="27" y="25"/>
                        </a:lnTo>
                        <a:lnTo>
                          <a:pt x="25" y="28"/>
                        </a:lnTo>
                        <a:lnTo>
                          <a:pt x="22" y="30"/>
                        </a:lnTo>
                        <a:lnTo>
                          <a:pt x="20" y="32"/>
                        </a:lnTo>
                        <a:lnTo>
                          <a:pt x="19" y="35"/>
                        </a:lnTo>
                        <a:lnTo>
                          <a:pt x="17" y="36"/>
                        </a:lnTo>
                        <a:lnTo>
                          <a:pt x="14" y="37"/>
                        </a:lnTo>
                        <a:lnTo>
                          <a:pt x="9" y="37"/>
                        </a:lnTo>
                        <a:lnTo>
                          <a:pt x="2" y="31"/>
                        </a:lnTo>
                        <a:lnTo>
                          <a:pt x="0" y="27"/>
                        </a:lnTo>
                        <a:lnTo>
                          <a:pt x="3" y="17"/>
                        </a:lnTo>
                        <a:lnTo>
                          <a:pt x="5" y="8"/>
                        </a:lnTo>
                        <a:lnTo>
                          <a:pt x="8"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7319" name="Group 35"/>
                  <p:cNvGrpSpPr>
                    <a:grpSpLocks/>
                  </p:cNvGrpSpPr>
                  <p:nvPr/>
                </p:nvGrpSpPr>
                <p:grpSpPr bwMode="auto">
                  <a:xfrm>
                    <a:off x="705" y="2188"/>
                    <a:ext cx="20" cy="29"/>
                    <a:chOff x="705" y="2188"/>
                    <a:chExt cx="20" cy="29"/>
                  </a:xfrm>
                </p:grpSpPr>
                <p:sp>
                  <p:nvSpPr>
                    <p:cNvPr id="37322" name="Freeform 36"/>
                    <p:cNvSpPr>
                      <a:spLocks/>
                    </p:cNvSpPr>
                    <p:nvPr/>
                  </p:nvSpPr>
                  <p:spPr bwMode="auto">
                    <a:xfrm>
                      <a:off x="714" y="2211"/>
                      <a:ext cx="5" cy="6"/>
                    </a:xfrm>
                    <a:custGeom>
                      <a:avLst/>
                      <a:gdLst>
                        <a:gd name="T0" fmla="*/ 0 w 5"/>
                        <a:gd name="T1" fmla="*/ 3 h 6"/>
                        <a:gd name="T2" fmla="*/ 0 w 5"/>
                        <a:gd name="T3" fmla="*/ 5 h 6"/>
                        <a:gd name="T4" fmla="*/ 1 w 5"/>
                        <a:gd name="T5" fmla="*/ 5 h 6"/>
                        <a:gd name="T6" fmla="*/ 2 w 5"/>
                        <a:gd name="T7" fmla="*/ 5 h 6"/>
                        <a:gd name="T8" fmla="*/ 3 w 5"/>
                        <a:gd name="T9" fmla="*/ 5 h 6"/>
                        <a:gd name="T10" fmla="*/ 4 w 5"/>
                        <a:gd name="T11" fmla="*/ 5 h 6"/>
                        <a:gd name="T12" fmla="*/ 4 w 5"/>
                        <a:gd name="T13" fmla="*/ 3 h 6"/>
                        <a:gd name="T14" fmla="*/ 3 w 5"/>
                        <a:gd name="T15" fmla="*/ 2 h 6"/>
                        <a:gd name="T16" fmla="*/ 2 w 5"/>
                        <a:gd name="T17" fmla="*/ 0 h 6"/>
                        <a:gd name="T18" fmla="*/ 1 w 5"/>
                        <a:gd name="T19" fmla="*/ 0 h 6"/>
                        <a:gd name="T20" fmla="*/ 1 w 5"/>
                        <a:gd name="T21" fmla="*/ 2 h 6"/>
                        <a:gd name="T22" fmla="*/ 0 w 5"/>
                        <a:gd name="T23" fmla="*/ 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6"/>
                        <a:gd name="T38" fmla="*/ 5 w 5"/>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6">
                          <a:moveTo>
                            <a:pt x="0" y="3"/>
                          </a:moveTo>
                          <a:lnTo>
                            <a:pt x="0" y="5"/>
                          </a:lnTo>
                          <a:lnTo>
                            <a:pt x="1" y="5"/>
                          </a:lnTo>
                          <a:lnTo>
                            <a:pt x="2" y="5"/>
                          </a:lnTo>
                          <a:lnTo>
                            <a:pt x="3" y="5"/>
                          </a:lnTo>
                          <a:lnTo>
                            <a:pt x="4" y="5"/>
                          </a:lnTo>
                          <a:lnTo>
                            <a:pt x="4" y="3"/>
                          </a:lnTo>
                          <a:lnTo>
                            <a:pt x="3" y="2"/>
                          </a:lnTo>
                          <a:lnTo>
                            <a:pt x="2" y="0"/>
                          </a:lnTo>
                          <a:lnTo>
                            <a:pt x="1" y="0"/>
                          </a:lnTo>
                          <a:lnTo>
                            <a:pt x="1" y="2"/>
                          </a:lnTo>
                          <a:lnTo>
                            <a:pt x="0"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23" name="Freeform 37"/>
                    <p:cNvSpPr>
                      <a:spLocks/>
                    </p:cNvSpPr>
                    <p:nvPr/>
                  </p:nvSpPr>
                  <p:spPr bwMode="auto">
                    <a:xfrm>
                      <a:off x="715" y="2204"/>
                      <a:ext cx="2" cy="7"/>
                    </a:xfrm>
                    <a:custGeom>
                      <a:avLst/>
                      <a:gdLst>
                        <a:gd name="T0" fmla="*/ 0 w 2"/>
                        <a:gd name="T1" fmla="*/ 6 h 7"/>
                        <a:gd name="T2" fmla="*/ 0 w 2"/>
                        <a:gd name="T3" fmla="*/ 3 h 7"/>
                        <a:gd name="T4" fmla="*/ 0 w 2"/>
                        <a:gd name="T5" fmla="*/ 0 h 7"/>
                        <a:gd name="T6" fmla="*/ 1 w 2"/>
                        <a:gd name="T7" fmla="*/ 0 h 7"/>
                        <a:gd name="T8" fmla="*/ 1 w 2"/>
                        <a:gd name="T9" fmla="*/ 3 h 7"/>
                        <a:gd name="T10" fmla="*/ 1 w 2"/>
                        <a:gd name="T11" fmla="*/ 6 h 7"/>
                        <a:gd name="T12" fmla="*/ 1 w 2"/>
                        <a:gd name="T13" fmla="*/ 3 h 7"/>
                        <a:gd name="T14" fmla="*/ 1 w 2"/>
                        <a:gd name="T15" fmla="*/ 6 h 7"/>
                        <a:gd name="T16" fmla="*/ 0 w 2"/>
                        <a:gd name="T17" fmla="*/ 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7"/>
                        <a:gd name="T29" fmla="*/ 2 w 2"/>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7">
                          <a:moveTo>
                            <a:pt x="0" y="6"/>
                          </a:moveTo>
                          <a:lnTo>
                            <a:pt x="0" y="3"/>
                          </a:lnTo>
                          <a:lnTo>
                            <a:pt x="0" y="0"/>
                          </a:lnTo>
                          <a:lnTo>
                            <a:pt x="1" y="0"/>
                          </a:lnTo>
                          <a:lnTo>
                            <a:pt x="1" y="3"/>
                          </a:lnTo>
                          <a:lnTo>
                            <a:pt x="1" y="6"/>
                          </a:lnTo>
                          <a:lnTo>
                            <a:pt x="1" y="3"/>
                          </a:lnTo>
                          <a:lnTo>
                            <a:pt x="1" y="6"/>
                          </a:lnTo>
                          <a:lnTo>
                            <a:pt x="0" y="6"/>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24" name="Freeform 38"/>
                    <p:cNvSpPr>
                      <a:spLocks/>
                    </p:cNvSpPr>
                    <p:nvPr/>
                  </p:nvSpPr>
                  <p:spPr bwMode="auto">
                    <a:xfrm>
                      <a:off x="705" y="2193"/>
                      <a:ext cx="8" cy="9"/>
                    </a:xfrm>
                    <a:custGeom>
                      <a:avLst/>
                      <a:gdLst>
                        <a:gd name="T0" fmla="*/ 0 w 8"/>
                        <a:gd name="T1" fmla="*/ 2 h 9"/>
                        <a:gd name="T2" fmla="*/ 1 w 8"/>
                        <a:gd name="T3" fmla="*/ 1 h 9"/>
                        <a:gd name="T4" fmla="*/ 2 w 8"/>
                        <a:gd name="T5" fmla="*/ 0 h 9"/>
                        <a:gd name="T6" fmla="*/ 3 w 8"/>
                        <a:gd name="T7" fmla="*/ 0 h 9"/>
                        <a:gd name="T8" fmla="*/ 4 w 8"/>
                        <a:gd name="T9" fmla="*/ 0 h 9"/>
                        <a:gd name="T10" fmla="*/ 6 w 8"/>
                        <a:gd name="T11" fmla="*/ 1 h 9"/>
                        <a:gd name="T12" fmla="*/ 6 w 8"/>
                        <a:gd name="T13" fmla="*/ 2 h 9"/>
                        <a:gd name="T14" fmla="*/ 7 w 8"/>
                        <a:gd name="T15" fmla="*/ 4 h 9"/>
                        <a:gd name="T16" fmla="*/ 7 w 8"/>
                        <a:gd name="T17" fmla="*/ 6 h 9"/>
                        <a:gd name="T18" fmla="*/ 7 w 8"/>
                        <a:gd name="T19" fmla="*/ 8 h 9"/>
                        <a:gd name="T20" fmla="*/ 6 w 8"/>
                        <a:gd name="T21" fmla="*/ 8 h 9"/>
                        <a:gd name="T22" fmla="*/ 5 w 8"/>
                        <a:gd name="T23" fmla="*/ 8 h 9"/>
                        <a:gd name="T24" fmla="*/ 5 w 8"/>
                        <a:gd name="T25" fmla="*/ 6 h 9"/>
                        <a:gd name="T26" fmla="*/ 6 w 8"/>
                        <a:gd name="T27" fmla="*/ 4 h 9"/>
                        <a:gd name="T28" fmla="*/ 6 w 8"/>
                        <a:gd name="T29" fmla="*/ 2 h 9"/>
                        <a:gd name="T30" fmla="*/ 5 w 8"/>
                        <a:gd name="T31" fmla="*/ 1 h 9"/>
                        <a:gd name="T32" fmla="*/ 2 w 8"/>
                        <a:gd name="T33" fmla="*/ 1 h 9"/>
                        <a:gd name="T34" fmla="*/ 0 w 8"/>
                        <a:gd name="T35" fmla="*/ 2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9"/>
                        <a:gd name="T56" fmla="*/ 8 w 8"/>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9">
                          <a:moveTo>
                            <a:pt x="0" y="2"/>
                          </a:moveTo>
                          <a:lnTo>
                            <a:pt x="1" y="1"/>
                          </a:lnTo>
                          <a:lnTo>
                            <a:pt x="2" y="0"/>
                          </a:lnTo>
                          <a:lnTo>
                            <a:pt x="3" y="0"/>
                          </a:lnTo>
                          <a:lnTo>
                            <a:pt x="4" y="0"/>
                          </a:lnTo>
                          <a:lnTo>
                            <a:pt x="6" y="1"/>
                          </a:lnTo>
                          <a:lnTo>
                            <a:pt x="6" y="2"/>
                          </a:lnTo>
                          <a:lnTo>
                            <a:pt x="7" y="4"/>
                          </a:lnTo>
                          <a:lnTo>
                            <a:pt x="7" y="6"/>
                          </a:lnTo>
                          <a:lnTo>
                            <a:pt x="7" y="8"/>
                          </a:lnTo>
                          <a:lnTo>
                            <a:pt x="6" y="8"/>
                          </a:lnTo>
                          <a:lnTo>
                            <a:pt x="5" y="8"/>
                          </a:lnTo>
                          <a:lnTo>
                            <a:pt x="5" y="6"/>
                          </a:lnTo>
                          <a:lnTo>
                            <a:pt x="6" y="4"/>
                          </a:lnTo>
                          <a:lnTo>
                            <a:pt x="6" y="2"/>
                          </a:lnTo>
                          <a:lnTo>
                            <a:pt x="5" y="1"/>
                          </a:lnTo>
                          <a:lnTo>
                            <a:pt x="2" y="1"/>
                          </a:lnTo>
                          <a:lnTo>
                            <a:pt x="0" y="2"/>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25" name="Freeform 39"/>
                    <p:cNvSpPr>
                      <a:spLocks/>
                    </p:cNvSpPr>
                    <p:nvPr/>
                  </p:nvSpPr>
                  <p:spPr bwMode="auto">
                    <a:xfrm>
                      <a:off x="720" y="2188"/>
                      <a:ext cx="5" cy="6"/>
                    </a:xfrm>
                    <a:custGeom>
                      <a:avLst/>
                      <a:gdLst>
                        <a:gd name="T0" fmla="*/ 0 w 5"/>
                        <a:gd name="T1" fmla="*/ 0 h 6"/>
                        <a:gd name="T2" fmla="*/ 1 w 5"/>
                        <a:gd name="T3" fmla="*/ 3 h 6"/>
                        <a:gd name="T4" fmla="*/ 2 w 5"/>
                        <a:gd name="T5" fmla="*/ 5 h 6"/>
                        <a:gd name="T6" fmla="*/ 3 w 5"/>
                        <a:gd name="T7" fmla="*/ 5 h 6"/>
                        <a:gd name="T8" fmla="*/ 4 w 5"/>
                        <a:gd name="T9" fmla="*/ 2 h 6"/>
                        <a:gd name="T10" fmla="*/ 4 w 5"/>
                        <a:gd name="T11" fmla="*/ 0 h 6"/>
                        <a:gd name="T12" fmla="*/ 3 w 5"/>
                        <a:gd name="T13" fmla="*/ 2 h 6"/>
                        <a:gd name="T14" fmla="*/ 2 w 5"/>
                        <a:gd name="T15" fmla="*/ 2 h 6"/>
                        <a:gd name="T16" fmla="*/ 1 w 5"/>
                        <a:gd name="T17" fmla="*/ 0 h 6"/>
                        <a:gd name="T18" fmla="*/ 0 w 5"/>
                        <a:gd name="T19" fmla="*/ 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6"/>
                        <a:gd name="T32" fmla="*/ 5 w 5"/>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6">
                          <a:moveTo>
                            <a:pt x="0" y="0"/>
                          </a:moveTo>
                          <a:lnTo>
                            <a:pt x="1" y="3"/>
                          </a:lnTo>
                          <a:lnTo>
                            <a:pt x="2" y="5"/>
                          </a:lnTo>
                          <a:lnTo>
                            <a:pt x="3" y="5"/>
                          </a:lnTo>
                          <a:lnTo>
                            <a:pt x="4" y="2"/>
                          </a:lnTo>
                          <a:lnTo>
                            <a:pt x="4" y="0"/>
                          </a:lnTo>
                          <a:lnTo>
                            <a:pt x="3" y="2"/>
                          </a:lnTo>
                          <a:lnTo>
                            <a:pt x="2" y="2"/>
                          </a:lnTo>
                          <a:lnTo>
                            <a:pt x="1" y="0"/>
                          </a:lnTo>
                          <a:lnTo>
                            <a:pt x="0"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26" name="Freeform 40"/>
                    <p:cNvSpPr>
                      <a:spLocks/>
                    </p:cNvSpPr>
                    <p:nvPr/>
                  </p:nvSpPr>
                  <p:spPr bwMode="auto">
                    <a:xfrm>
                      <a:off x="707" y="2191"/>
                      <a:ext cx="2" cy="7"/>
                    </a:xfrm>
                    <a:custGeom>
                      <a:avLst/>
                      <a:gdLst>
                        <a:gd name="T0" fmla="*/ 1 w 2"/>
                        <a:gd name="T1" fmla="*/ 3 h 7"/>
                        <a:gd name="T2" fmla="*/ 1 w 2"/>
                        <a:gd name="T3" fmla="*/ 6 h 7"/>
                        <a:gd name="T4" fmla="*/ 0 w 2"/>
                        <a:gd name="T5" fmla="*/ 6 h 7"/>
                        <a:gd name="T6" fmla="*/ 0 w 2"/>
                        <a:gd name="T7" fmla="*/ 3 h 7"/>
                        <a:gd name="T8" fmla="*/ 0 w 2"/>
                        <a:gd name="T9" fmla="*/ 0 h 7"/>
                        <a:gd name="T10" fmla="*/ 1 w 2"/>
                        <a:gd name="T11" fmla="*/ 0 h 7"/>
                        <a:gd name="T12" fmla="*/ 1 w 2"/>
                        <a:gd name="T13" fmla="*/ 3 h 7"/>
                        <a:gd name="T14" fmla="*/ 0 60000 65536"/>
                        <a:gd name="T15" fmla="*/ 0 60000 65536"/>
                        <a:gd name="T16" fmla="*/ 0 60000 65536"/>
                        <a:gd name="T17" fmla="*/ 0 60000 65536"/>
                        <a:gd name="T18" fmla="*/ 0 60000 65536"/>
                        <a:gd name="T19" fmla="*/ 0 60000 65536"/>
                        <a:gd name="T20" fmla="*/ 0 60000 65536"/>
                        <a:gd name="T21" fmla="*/ 0 w 2"/>
                        <a:gd name="T22" fmla="*/ 0 h 7"/>
                        <a:gd name="T23" fmla="*/ 2 w 2"/>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
                          <a:moveTo>
                            <a:pt x="1" y="3"/>
                          </a:moveTo>
                          <a:lnTo>
                            <a:pt x="1" y="6"/>
                          </a:lnTo>
                          <a:lnTo>
                            <a:pt x="0" y="6"/>
                          </a:lnTo>
                          <a:lnTo>
                            <a:pt x="0" y="3"/>
                          </a:lnTo>
                          <a:lnTo>
                            <a:pt x="0" y="0"/>
                          </a:lnTo>
                          <a:lnTo>
                            <a:pt x="1" y="0"/>
                          </a:lnTo>
                          <a:lnTo>
                            <a:pt x="1"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27" name="Freeform 41"/>
                    <p:cNvSpPr>
                      <a:spLocks/>
                    </p:cNvSpPr>
                    <p:nvPr/>
                  </p:nvSpPr>
                  <p:spPr bwMode="auto">
                    <a:xfrm>
                      <a:off x="721" y="2191"/>
                      <a:ext cx="2" cy="7"/>
                    </a:xfrm>
                    <a:custGeom>
                      <a:avLst/>
                      <a:gdLst>
                        <a:gd name="T0" fmla="*/ 0 w 2"/>
                        <a:gd name="T1" fmla="*/ 3 h 7"/>
                        <a:gd name="T2" fmla="*/ 0 w 2"/>
                        <a:gd name="T3" fmla="*/ 6 h 7"/>
                        <a:gd name="T4" fmla="*/ 1 w 2"/>
                        <a:gd name="T5" fmla="*/ 6 h 7"/>
                        <a:gd name="T6" fmla="*/ 1 w 2"/>
                        <a:gd name="T7" fmla="*/ 3 h 7"/>
                        <a:gd name="T8" fmla="*/ 1 w 2"/>
                        <a:gd name="T9" fmla="*/ 0 h 7"/>
                        <a:gd name="T10" fmla="*/ 0 w 2"/>
                        <a:gd name="T11" fmla="*/ 0 h 7"/>
                        <a:gd name="T12" fmla="*/ 0 w 2"/>
                        <a:gd name="T13" fmla="*/ 3 h 7"/>
                        <a:gd name="T14" fmla="*/ 0 60000 65536"/>
                        <a:gd name="T15" fmla="*/ 0 60000 65536"/>
                        <a:gd name="T16" fmla="*/ 0 60000 65536"/>
                        <a:gd name="T17" fmla="*/ 0 60000 65536"/>
                        <a:gd name="T18" fmla="*/ 0 60000 65536"/>
                        <a:gd name="T19" fmla="*/ 0 60000 65536"/>
                        <a:gd name="T20" fmla="*/ 0 60000 65536"/>
                        <a:gd name="T21" fmla="*/ 0 w 2"/>
                        <a:gd name="T22" fmla="*/ 0 h 7"/>
                        <a:gd name="T23" fmla="*/ 2 w 2"/>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
                          <a:moveTo>
                            <a:pt x="0" y="3"/>
                          </a:moveTo>
                          <a:lnTo>
                            <a:pt x="0" y="6"/>
                          </a:lnTo>
                          <a:lnTo>
                            <a:pt x="1" y="6"/>
                          </a:lnTo>
                          <a:lnTo>
                            <a:pt x="1" y="3"/>
                          </a:lnTo>
                          <a:lnTo>
                            <a:pt x="1" y="0"/>
                          </a:lnTo>
                          <a:lnTo>
                            <a:pt x="0" y="0"/>
                          </a:lnTo>
                          <a:lnTo>
                            <a:pt x="0"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320" name="Freeform 42"/>
                  <p:cNvSpPr>
                    <a:spLocks/>
                  </p:cNvSpPr>
                  <p:nvPr/>
                </p:nvSpPr>
                <p:spPr bwMode="auto">
                  <a:xfrm>
                    <a:off x="670" y="2169"/>
                    <a:ext cx="65" cy="46"/>
                  </a:xfrm>
                  <a:custGeom>
                    <a:avLst/>
                    <a:gdLst>
                      <a:gd name="T0" fmla="*/ 32 w 65"/>
                      <a:gd name="T1" fmla="*/ 1 h 46"/>
                      <a:gd name="T2" fmla="*/ 25 w 65"/>
                      <a:gd name="T3" fmla="*/ 2 h 46"/>
                      <a:gd name="T4" fmla="*/ 20 w 65"/>
                      <a:gd name="T5" fmla="*/ 4 h 46"/>
                      <a:gd name="T6" fmla="*/ 12 w 65"/>
                      <a:gd name="T7" fmla="*/ 9 h 46"/>
                      <a:gd name="T8" fmla="*/ 8 w 65"/>
                      <a:gd name="T9" fmla="*/ 16 h 46"/>
                      <a:gd name="T10" fmla="*/ 5 w 65"/>
                      <a:gd name="T11" fmla="*/ 22 h 46"/>
                      <a:gd name="T12" fmla="*/ 2 w 65"/>
                      <a:gd name="T13" fmla="*/ 25 h 46"/>
                      <a:gd name="T14" fmla="*/ 0 w 65"/>
                      <a:gd name="T15" fmla="*/ 29 h 46"/>
                      <a:gd name="T16" fmla="*/ 3 w 65"/>
                      <a:gd name="T17" fmla="*/ 33 h 46"/>
                      <a:gd name="T18" fmla="*/ 5 w 65"/>
                      <a:gd name="T19" fmla="*/ 36 h 46"/>
                      <a:gd name="T20" fmla="*/ 11 w 65"/>
                      <a:gd name="T21" fmla="*/ 38 h 46"/>
                      <a:gd name="T22" fmla="*/ 16 w 65"/>
                      <a:gd name="T23" fmla="*/ 41 h 46"/>
                      <a:gd name="T24" fmla="*/ 19 w 65"/>
                      <a:gd name="T25" fmla="*/ 42 h 46"/>
                      <a:gd name="T26" fmla="*/ 24 w 65"/>
                      <a:gd name="T27" fmla="*/ 45 h 46"/>
                      <a:gd name="T28" fmla="*/ 28 w 65"/>
                      <a:gd name="T29" fmla="*/ 44 h 46"/>
                      <a:gd name="T30" fmla="*/ 26 w 65"/>
                      <a:gd name="T31" fmla="*/ 31 h 46"/>
                      <a:gd name="T32" fmla="*/ 28 w 65"/>
                      <a:gd name="T33" fmla="*/ 20 h 46"/>
                      <a:gd name="T34" fmla="*/ 30 w 65"/>
                      <a:gd name="T35" fmla="*/ 13 h 46"/>
                      <a:gd name="T36" fmla="*/ 36 w 65"/>
                      <a:gd name="T37" fmla="*/ 8 h 46"/>
                      <a:gd name="T38" fmla="*/ 39 w 65"/>
                      <a:gd name="T39" fmla="*/ 7 h 46"/>
                      <a:gd name="T40" fmla="*/ 44 w 65"/>
                      <a:gd name="T41" fmla="*/ 8 h 46"/>
                      <a:gd name="T42" fmla="*/ 47 w 65"/>
                      <a:gd name="T43" fmla="*/ 9 h 46"/>
                      <a:gd name="T44" fmla="*/ 52 w 65"/>
                      <a:gd name="T45" fmla="*/ 12 h 46"/>
                      <a:gd name="T46" fmla="*/ 53 w 65"/>
                      <a:gd name="T47" fmla="*/ 14 h 46"/>
                      <a:gd name="T48" fmla="*/ 54 w 65"/>
                      <a:gd name="T49" fmla="*/ 17 h 46"/>
                      <a:gd name="T50" fmla="*/ 55 w 65"/>
                      <a:gd name="T51" fmla="*/ 20 h 46"/>
                      <a:gd name="T52" fmla="*/ 54 w 65"/>
                      <a:gd name="T53" fmla="*/ 23 h 46"/>
                      <a:gd name="T54" fmla="*/ 54 w 65"/>
                      <a:gd name="T55" fmla="*/ 25 h 46"/>
                      <a:gd name="T56" fmla="*/ 55 w 65"/>
                      <a:gd name="T57" fmla="*/ 31 h 46"/>
                      <a:gd name="T58" fmla="*/ 54 w 65"/>
                      <a:gd name="T59" fmla="*/ 35 h 46"/>
                      <a:gd name="T60" fmla="*/ 54 w 65"/>
                      <a:gd name="T61" fmla="*/ 39 h 46"/>
                      <a:gd name="T62" fmla="*/ 60 w 65"/>
                      <a:gd name="T63" fmla="*/ 39 h 46"/>
                      <a:gd name="T64" fmla="*/ 62 w 65"/>
                      <a:gd name="T65" fmla="*/ 38 h 46"/>
                      <a:gd name="T66" fmla="*/ 64 w 65"/>
                      <a:gd name="T67" fmla="*/ 35 h 46"/>
                      <a:gd name="T68" fmla="*/ 63 w 65"/>
                      <a:gd name="T69" fmla="*/ 29 h 46"/>
                      <a:gd name="T70" fmla="*/ 60 w 65"/>
                      <a:gd name="T71" fmla="*/ 23 h 46"/>
                      <a:gd name="T72" fmla="*/ 56 w 65"/>
                      <a:gd name="T73" fmla="*/ 16 h 46"/>
                      <a:gd name="T74" fmla="*/ 53 w 65"/>
                      <a:gd name="T75" fmla="*/ 11 h 46"/>
                      <a:gd name="T76" fmla="*/ 51 w 65"/>
                      <a:gd name="T77" fmla="*/ 7 h 46"/>
                      <a:gd name="T78" fmla="*/ 48 w 65"/>
                      <a:gd name="T79" fmla="*/ 4 h 46"/>
                      <a:gd name="T80" fmla="*/ 44 w 65"/>
                      <a:gd name="T81" fmla="*/ 3 h 46"/>
                      <a:gd name="T82" fmla="*/ 36 w 65"/>
                      <a:gd name="T83" fmla="*/ 0 h 46"/>
                      <a:gd name="T84" fmla="*/ 32 w 65"/>
                      <a:gd name="T85" fmla="*/ 1 h 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5"/>
                      <a:gd name="T130" fmla="*/ 0 h 46"/>
                      <a:gd name="T131" fmla="*/ 65 w 65"/>
                      <a:gd name="T132" fmla="*/ 46 h 4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5" h="46">
                        <a:moveTo>
                          <a:pt x="32" y="1"/>
                        </a:moveTo>
                        <a:lnTo>
                          <a:pt x="25" y="2"/>
                        </a:lnTo>
                        <a:lnTo>
                          <a:pt x="20" y="4"/>
                        </a:lnTo>
                        <a:lnTo>
                          <a:pt x="12" y="9"/>
                        </a:lnTo>
                        <a:lnTo>
                          <a:pt x="8" y="16"/>
                        </a:lnTo>
                        <a:lnTo>
                          <a:pt x="5" y="22"/>
                        </a:lnTo>
                        <a:lnTo>
                          <a:pt x="2" y="25"/>
                        </a:lnTo>
                        <a:lnTo>
                          <a:pt x="0" y="29"/>
                        </a:lnTo>
                        <a:lnTo>
                          <a:pt x="3" y="33"/>
                        </a:lnTo>
                        <a:lnTo>
                          <a:pt x="5" y="36"/>
                        </a:lnTo>
                        <a:lnTo>
                          <a:pt x="11" y="38"/>
                        </a:lnTo>
                        <a:lnTo>
                          <a:pt x="16" y="41"/>
                        </a:lnTo>
                        <a:lnTo>
                          <a:pt x="19" y="42"/>
                        </a:lnTo>
                        <a:lnTo>
                          <a:pt x="24" y="45"/>
                        </a:lnTo>
                        <a:lnTo>
                          <a:pt x="28" y="44"/>
                        </a:lnTo>
                        <a:lnTo>
                          <a:pt x="26" y="31"/>
                        </a:lnTo>
                        <a:lnTo>
                          <a:pt x="28" y="20"/>
                        </a:lnTo>
                        <a:lnTo>
                          <a:pt x="30" y="13"/>
                        </a:lnTo>
                        <a:lnTo>
                          <a:pt x="36" y="8"/>
                        </a:lnTo>
                        <a:lnTo>
                          <a:pt x="39" y="7"/>
                        </a:lnTo>
                        <a:lnTo>
                          <a:pt x="44" y="8"/>
                        </a:lnTo>
                        <a:lnTo>
                          <a:pt x="47" y="9"/>
                        </a:lnTo>
                        <a:lnTo>
                          <a:pt x="52" y="12"/>
                        </a:lnTo>
                        <a:lnTo>
                          <a:pt x="53" y="14"/>
                        </a:lnTo>
                        <a:lnTo>
                          <a:pt x="54" y="17"/>
                        </a:lnTo>
                        <a:lnTo>
                          <a:pt x="55" y="20"/>
                        </a:lnTo>
                        <a:lnTo>
                          <a:pt x="54" y="23"/>
                        </a:lnTo>
                        <a:lnTo>
                          <a:pt x="54" y="25"/>
                        </a:lnTo>
                        <a:lnTo>
                          <a:pt x="55" y="31"/>
                        </a:lnTo>
                        <a:lnTo>
                          <a:pt x="54" y="35"/>
                        </a:lnTo>
                        <a:lnTo>
                          <a:pt x="54" y="39"/>
                        </a:lnTo>
                        <a:lnTo>
                          <a:pt x="60" y="39"/>
                        </a:lnTo>
                        <a:lnTo>
                          <a:pt x="62" y="38"/>
                        </a:lnTo>
                        <a:lnTo>
                          <a:pt x="64" y="35"/>
                        </a:lnTo>
                        <a:lnTo>
                          <a:pt x="63" y="29"/>
                        </a:lnTo>
                        <a:lnTo>
                          <a:pt x="60" y="23"/>
                        </a:lnTo>
                        <a:lnTo>
                          <a:pt x="56" y="16"/>
                        </a:lnTo>
                        <a:lnTo>
                          <a:pt x="53" y="11"/>
                        </a:lnTo>
                        <a:lnTo>
                          <a:pt x="51" y="7"/>
                        </a:lnTo>
                        <a:lnTo>
                          <a:pt x="48" y="4"/>
                        </a:lnTo>
                        <a:lnTo>
                          <a:pt x="44" y="3"/>
                        </a:lnTo>
                        <a:lnTo>
                          <a:pt x="36" y="0"/>
                        </a:lnTo>
                        <a:lnTo>
                          <a:pt x="32" y="1"/>
                        </a:lnTo>
                      </a:path>
                    </a:pathLst>
                  </a:custGeom>
                  <a:solidFill>
                    <a:srgbClr val="9FF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21" name="Freeform 43"/>
                  <p:cNvSpPr>
                    <a:spLocks/>
                  </p:cNvSpPr>
                  <p:nvPr/>
                </p:nvSpPr>
                <p:spPr bwMode="auto">
                  <a:xfrm>
                    <a:off x="660" y="2218"/>
                    <a:ext cx="43" cy="58"/>
                  </a:xfrm>
                  <a:custGeom>
                    <a:avLst/>
                    <a:gdLst>
                      <a:gd name="T0" fmla="*/ 25 w 43"/>
                      <a:gd name="T1" fmla="*/ 0 h 58"/>
                      <a:gd name="T2" fmla="*/ 25 w 43"/>
                      <a:gd name="T3" fmla="*/ 7 h 58"/>
                      <a:gd name="T4" fmla="*/ 28 w 43"/>
                      <a:gd name="T5" fmla="*/ 13 h 58"/>
                      <a:gd name="T6" fmla="*/ 31 w 43"/>
                      <a:gd name="T7" fmla="*/ 18 h 58"/>
                      <a:gd name="T8" fmla="*/ 34 w 43"/>
                      <a:gd name="T9" fmla="*/ 20 h 58"/>
                      <a:gd name="T10" fmla="*/ 34 w 43"/>
                      <a:gd name="T11" fmla="*/ 26 h 58"/>
                      <a:gd name="T12" fmla="*/ 37 w 43"/>
                      <a:gd name="T13" fmla="*/ 34 h 58"/>
                      <a:gd name="T14" fmla="*/ 40 w 43"/>
                      <a:gd name="T15" fmla="*/ 45 h 58"/>
                      <a:gd name="T16" fmla="*/ 42 w 43"/>
                      <a:gd name="T17" fmla="*/ 57 h 58"/>
                      <a:gd name="T18" fmla="*/ 18 w 43"/>
                      <a:gd name="T19" fmla="*/ 57 h 58"/>
                      <a:gd name="T20" fmla="*/ 14 w 43"/>
                      <a:gd name="T21" fmla="*/ 54 h 58"/>
                      <a:gd name="T22" fmla="*/ 12 w 43"/>
                      <a:gd name="T23" fmla="*/ 51 h 58"/>
                      <a:gd name="T24" fmla="*/ 8 w 43"/>
                      <a:gd name="T25" fmla="*/ 46 h 58"/>
                      <a:gd name="T26" fmla="*/ 6 w 43"/>
                      <a:gd name="T27" fmla="*/ 40 h 58"/>
                      <a:gd name="T28" fmla="*/ 3 w 43"/>
                      <a:gd name="T29" fmla="*/ 34 h 58"/>
                      <a:gd name="T30" fmla="*/ 1 w 43"/>
                      <a:gd name="T31" fmla="*/ 28 h 58"/>
                      <a:gd name="T32" fmla="*/ 1 w 43"/>
                      <a:gd name="T33" fmla="*/ 23 h 58"/>
                      <a:gd name="T34" fmla="*/ 0 w 43"/>
                      <a:gd name="T35" fmla="*/ 20 h 58"/>
                      <a:gd name="T36" fmla="*/ 6 w 43"/>
                      <a:gd name="T37" fmla="*/ 20 h 58"/>
                      <a:gd name="T38" fmla="*/ 10 w 43"/>
                      <a:gd name="T39" fmla="*/ 19 h 58"/>
                      <a:gd name="T40" fmla="*/ 15 w 43"/>
                      <a:gd name="T41" fmla="*/ 15 h 58"/>
                      <a:gd name="T42" fmla="*/ 19 w 43"/>
                      <a:gd name="T43" fmla="*/ 9 h 58"/>
                      <a:gd name="T44" fmla="*/ 25 w 43"/>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3"/>
                      <a:gd name="T70" fmla="*/ 0 h 58"/>
                      <a:gd name="T71" fmla="*/ 43 w 43"/>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3" h="58">
                        <a:moveTo>
                          <a:pt x="25" y="0"/>
                        </a:moveTo>
                        <a:lnTo>
                          <a:pt x="25" y="7"/>
                        </a:lnTo>
                        <a:lnTo>
                          <a:pt x="28" y="13"/>
                        </a:lnTo>
                        <a:lnTo>
                          <a:pt x="31" y="18"/>
                        </a:lnTo>
                        <a:lnTo>
                          <a:pt x="34" y="20"/>
                        </a:lnTo>
                        <a:lnTo>
                          <a:pt x="34" y="26"/>
                        </a:lnTo>
                        <a:lnTo>
                          <a:pt x="37" y="34"/>
                        </a:lnTo>
                        <a:lnTo>
                          <a:pt x="40" y="45"/>
                        </a:lnTo>
                        <a:lnTo>
                          <a:pt x="42" y="57"/>
                        </a:lnTo>
                        <a:lnTo>
                          <a:pt x="18" y="57"/>
                        </a:lnTo>
                        <a:lnTo>
                          <a:pt x="14" y="54"/>
                        </a:lnTo>
                        <a:lnTo>
                          <a:pt x="12" y="51"/>
                        </a:lnTo>
                        <a:lnTo>
                          <a:pt x="8" y="46"/>
                        </a:lnTo>
                        <a:lnTo>
                          <a:pt x="6" y="40"/>
                        </a:lnTo>
                        <a:lnTo>
                          <a:pt x="3" y="34"/>
                        </a:lnTo>
                        <a:lnTo>
                          <a:pt x="1" y="28"/>
                        </a:lnTo>
                        <a:lnTo>
                          <a:pt x="1" y="23"/>
                        </a:lnTo>
                        <a:lnTo>
                          <a:pt x="0" y="20"/>
                        </a:lnTo>
                        <a:lnTo>
                          <a:pt x="6" y="20"/>
                        </a:lnTo>
                        <a:lnTo>
                          <a:pt x="10" y="19"/>
                        </a:lnTo>
                        <a:lnTo>
                          <a:pt x="15" y="15"/>
                        </a:lnTo>
                        <a:lnTo>
                          <a:pt x="19" y="9"/>
                        </a:lnTo>
                        <a:lnTo>
                          <a:pt x="2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sp>
            <p:nvSpPr>
              <p:cNvPr id="37312" name="Freeform 44"/>
              <p:cNvSpPr>
                <a:spLocks/>
              </p:cNvSpPr>
              <p:nvPr/>
            </p:nvSpPr>
            <p:spPr bwMode="auto">
              <a:xfrm>
                <a:off x="613" y="2273"/>
                <a:ext cx="191" cy="27"/>
              </a:xfrm>
              <a:custGeom>
                <a:avLst/>
                <a:gdLst>
                  <a:gd name="T0" fmla="*/ 0 w 191"/>
                  <a:gd name="T1" fmla="*/ 0 h 27"/>
                  <a:gd name="T2" fmla="*/ 190 w 191"/>
                  <a:gd name="T3" fmla="*/ 0 h 27"/>
                  <a:gd name="T4" fmla="*/ 190 w 191"/>
                  <a:gd name="T5" fmla="*/ 26 h 27"/>
                  <a:gd name="T6" fmla="*/ 0 w 191"/>
                  <a:gd name="T7" fmla="*/ 26 h 27"/>
                  <a:gd name="T8" fmla="*/ 0 w 191"/>
                  <a:gd name="T9" fmla="*/ 0 h 27"/>
                  <a:gd name="T10" fmla="*/ 0 60000 65536"/>
                  <a:gd name="T11" fmla="*/ 0 60000 65536"/>
                  <a:gd name="T12" fmla="*/ 0 60000 65536"/>
                  <a:gd name="T13" fmla="*/ 0 60000 65536"/>
                  <a:gd name="T14" fmla="*/ 0 60000 65536"/>
                  <a:gd name="T15" fmla="*/ 0 w 191"/>
                  <a:gd name="T16" fmla="*/ 0 h 27"/>
                  <a:gd name="T17" fmla="*/ 191 w 191"/>
                  <a:gd name="T18" fmla="*/ 27 h 27"/>
                </a:gdLst>
                <a:ahLst/>
                <a:cxnLst>
                  <a:cxn ang="T10">
                    <a:pos x="T0" y="T1"/>
                  </a:cxn>
                  <a:cxn ang="T11">
                    <a:pos x="T2" y="T3"/>
                  </a:cxn>
                  <a:cxn ang="T12">
                    <a:pos x="T4" y="T5"/>
                  </a:cxn>
                  <a:cxn ang="T13">
                    <a:pos x="T6" y="T7"/>
                  </a:cxn>
                  <a:cxn ang="T14">
                    <a:pos x="T8" y="T9"/>
                  </a:cxn>
                </a:cxnLst>
                <a:rect l="T15" t="T16" r="T17" b="T18"/>
                <a:pathLst>
                  <a:path w="191" h="27">
                    <a:moveTo>
                      <a:pt x="0" y="0"/>
                    </a:moveTo>
                    <a:lnTo>
                      <a:pt x="190" y="0"/>
                    </a:lnTo>
                    <a:lnTo>
                      <a:pt x="190" y="26"/>
                    </a:lnTo>
                    <a:lnTo>
                      <a:pt x="0" y="26"/>
                    </a:lnTo>
                    <a:lnTo>
                      <a:pt x="0" y="0"/>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01" name="Rectangle 45"/>
            <p:cNvSpPr>
              <a:spLocks noChangeArrowheads="1"/>
            </p:cNvSpPr>
            <p:nvPr/>
          </p:nvSpPr>
          <p:spPr bwMode="auto">
            <a:xfrm>
              <a:off x="611" y="2125"/>
              <a:ext cx="186" cy="1"/>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02" name="Group 46"/>
            <p:cNvGrpSpPr>
              <a:grpSpLocks/>
            </p:cNvGrpSpPr>
            <p:nvPr/>
          </p:nvGrpSpPr>
          <p:grpSpPr bwMode="auto">
            <a:xfrm>
              <a:off x="494" y="2123"/>
              <a:ext cx="74" cy="69"/>
              <a:chOff x="494" y="2123"/>
              <a:chExt cx="74" cy="69"/>
            </a:xfrm>
          </p:grpSpPr>
          <p:sp>
            <p:nvSpPr>
              <p:cNvPr id="37307" name="Freeform 47"/>
              <p:cNvSpPr>
                <a:spLocks/>
              </p:cNvSpPr>
              <p:nvPr/>
            </p:nvSpPr>
            <p:spPr bwMode="auto">
              <a:xfrm>
                <a:off x="540" y="2129"/>
                <a:ext cx="28" cy="63"/>
              </a:xfrm>
              <a:custGeom>
                <a:avLst/>
                <a:gdLst>
                  <a:gd name="T0" fmla="*/ 3 w 28"/>
                  <a:gd name="T1" fmla="*/ 26 h 63"/>
                  <a:gd name="T2" fmla="*/ 1 w 28"/>
                  <a:gd name="T3" fmla="*/ 22 h 63"/>
                  <a:gd name="T4" fmla="*/ 0 w 28"/>
                  <a:gd name="T5" fmla="*/ 18 h 63"/>
                  <a:gd name="T6" fmla="*/ 0 w 28"/>
                  <a:gd name="T7" fmla="*/ 12 h 63"/>
                  <a:gd name="T8" fmla="*/ 1 w 28"/>
                  <a:gd name="T9" fmla="*/ 6 h 63"/>
                  <a:gd name="T10" fmla="*/ 3 w 28"/>
                  <a:gd name="T11" fmla="*/ 0 h 63"/>
                  <a:gd name="T12" fmla="*/ 7 w 28"/>
                  <a:gd name="T13" fmla="*/ 6 h 63"/>
                  <a:gd name="T14" fmla="*/ 9 w 28"/>
                  <a:gd name="T15" fmla="*/ 10 h 63"/>
                  <a:gd name="T16" fmla="*/ 9 w 28"/>
                  <a:gd name="T17" fmla="*/ 16 h 63"/>
                  <a:gd name="T18" fmla="*/ 9 w 28"/>
                  <a:gd name="T19" fmla="*/ 22 h 63"/>
                  <a:gd name="T20" fmla="*/ 8 w 28"/>
                  <a:gd name="T21" fmla="*/ 27 h 63"/>
                  <a:gd name="T22" fmla="*/ 7 w 28"/>
                  <a:gd name="T23" fmla="*/ 29 h 63"/>
                  <a:gd name="T24" fmla="*/ 9 w 28"/>
                  <a:gd name="T25" fmla="*/ 27 h 63"/>
                  <a:gd name="T26" fmla="*/ 13 w 28"/>
                  <a:gd name="T27" fmla="*/ 23 h 63"/>
                  <a:gd name="T28" fmla="*/ 16 w 28"/>
                  <a:gd name="T29" fmla="*/ 21 h 63"/>
                  <a:gd name="T30" fmla="*/ 19 w 28"/>
                  <a:gd name="T31" fmla="*/ 19 h 63"/>
                  <a:gd name="T32" fmla="*/ 24 w 28"/>
                  <a:gd name="T33" fmla="*/ 18 h 63"/>
                  <a:gd name="T34" fmla="*/ 27 w 28"/>
                  <a:gd name="T35" fmla="*/ 18 h 63"/>
                  <a:gd name="T36" fmla="*/ 26 w 28"/>
                  <a:gd name="T37" fmla="*/ 22 h 63"/>
                  <a:gd name="T38" fmla="*/ 24 w 28"/>
                  <a:gd name="T39" fmla="*/ 26 h 63"/>
                  <a:gd name="T40" fmla="*/ 20 w 28"/>
                  <a:gd name="T41" fmla="*/ 30 h 63"/>
                  <a:gd name="T42" fmla="*/ 18 w 28"/>
                  <a:gd name="T43" fmla="*/ 32 h 63"/>
                  <a:gd name="T44" fmla="*/ 13 w 28"/>
                  <a:gd name="T45" fmla="*/ 34 h 63"/>
                  <a:gd name="T46" fmla="*/ 8 w 28"/>
                  <a:gd name="T47" fmla="*/ 34 h 63"/>
                  <a:gd name="T48" fmla="*/ 13 w 28"/>
                  <a:gd name="T49" fmla="*/ 37 h 63"/>
                  <a:gd name="T50" fmla="*/ 17 w 28"/>
                  <a:gd name="T51" fmla="*/ 39 h 63"/>
                  <a:gd name="T52" fmla="*/ 18 w 28"/>
                  <a:gd name="T53" fmla="*/ 42 h 63"/>
                  <a:gd name="T54" fmla="*/ 20 w 28"/>
                  <a:gd name="T55" fmla="*/ 45 h 63"/>
                  <a:gd name="T56" fmla="*/ 20 w 28"/>
                  <a:gd name="T57" fmla="*/ 48 h 63"/>
                  <a:gd name="T58" fmla="*/ 21 w 28"/>
                  <a:gd name="T59" fmla="*/ 52 h 63"/>
                  <a:gd name="T60" fmla="*/ 15 w 28"/>
                  <a:gd name="T61" fmla="*/ 50 h 63"/>
                  <a:gd name="T62" fmla="*/ 12 w 28"/>
                  <a:gd name="T63" fmla="*/ 48 h 63"/>
                  <a:gd name="T64" fmla="*/ 10 w 28"/>
                  <a:gd name="T65" fmla="*/ 45 h 63"/>
                  <a:gd name="T66" fmla="*/ 7 w 28"/>
                  <a:gd name="T67" fmla="*/ 39 h 63"/>
                  <a:gd name="T68" fmla="*/ 9 w 28"/>
                  <a:gd name="T69" fmla="*/ 44 h 63"/>
                  <a:gd name="T70" fmla="*/ 10 w 28"/>
                  <a:gd name="T71" fmla="*/ 50 h 63"/>
                  <a:gd name="T72" fmla="*/ 10 w 28"/>
                  <a:gd name="T73" fmla="*/ 53 h 63"/>
                  <a:gd name="T74" fmla="*/ 10 w 28"/>
                  <a:gd name="T75" fmla="*/ 58 h 63"/>
                  <a:gd name="T76" fmla="*/ 10 w 28"/>
                  <a:gd name="T77" fmla="*/ 62 h 63"/>
                  <a:gd name="T78" fmla="*/ 5 w 28"/>
                  <a:gd name="T79" fmla="*/ 57 h 63"/>
                  <a:gd name="T80" fmla="*/ 2 w 28"/>
                  <a:gd name="T81" fmla="*/ 51 h 63"/>
                  <a:gd name="T82" fmla="*/ 1 w 28"/>
                  <a:gd name="T83" fmla="*/ 45 h 63"/>
                  <a:gd name="T84" fmla="*/ 2 w 28"/>
                  <a:gd name="T85" fmla="*/ 38 h 63"/>
                  <a:gd name="T86" fmla="*/ 2 w 28"/>
                  <a:gd name="T87" fmla="*/ 33 h 63"/>
                  <a:gd name="T88" fmla="*/ 3 w 28"/>
                  <a:gd name="T89" fmla="*/ 30 h 63"/>
                  <a:gd name="T90" fmla="*/ 3 w 28"/>
                  <a:gd name="T91" fmla="*/ 26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8"/>
                  <a:gd name="T139" fmla="*/ 0 h 63"/>
                  <a:gd name="T140" fmla="*/ 28 w 28"/>
                  <a:gd name="T141" fmla="*/ 63 h 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8" h="63">
                    <a:moveTo>
                      <a:pt x="3" y="26"/>
                    </a:moveTo>
                    <a:lnTo>
                      <a:pt x="1" y="22"/>
                    </a:lnTo>
                    <a:lnTo>
                      <a:pt x="0" y="18"/>
                    </a:lnTo>
                    <a:lnTo>
                      <a:pt x="0" y="12"/>
                    </a:lnTo>
                    <a:lnTo>
                      <a:pt x="1" y="6"/>
                    </a:lnTo>
                    <a:lnTo>
                      <a:pt x="3" y="0"/>
                    </a:lnTo>
                    <a:lnTo>
                      <a:pt x="7" y="6"/>
                    </a:lnTo>
                    <a:lnTo>
                      <a:pt x="9" y="10"/>
                    </a:lnTo>
                    <a:lnTo>
                      <a:pt x="9" y="16"/>
                    </a:lnTo>
                    <a:lnTo>
                      <a:pt x="9" y="22"/>
                    </a:lnTo>
                    <a:lnTo>
                      <a:pt x="8" y="27"/>
                    </a:lnTo>
                    <a:lnTo>
                      <a:pt x="7" y="29"/>
                    </a:lnTo>
                    <a:lnTo>
                      <a:pt x="9" y="27"/>
                    </a:lnTo>
                    <a:lnTo>
                      <a:pt x="13" y="23"/>
                    </a:lnTo>
                    <a:lnTo>
                      <a:pt x="16" y="21"/>
                    </a:lnTo>
                    <a:lnTo>
                      <a:pt x="19" y="19"/>
                    </a:lnTo>
                    <a:lnTo>
                      <a:pt x="24" y="18"/>
                    </a:lnTo>
                    <a:lnTo>
                      <a:pt x="27" y="18"/>
                    </a:lnTo>
                    <a:lnTo>
                      <a:pt x="26" y="22"/>
                    </a:lnTo>
                    <a:lnTo>
                      <a:pt x="24" y="26"/>
                    </a:lnTo>
                    <a:lnTo>
                      <a:pt x="20" y="30"/>
                    </a:lnTo>
                    <a:lnTo>
                      <a:pt x="18" y="32"/>
                    </a:lnTo>
                    <a:lnTo>
                      <a:pt x="13" y="34"/>
                    </a:lnTo>
                    <a:lnTo>
                      <a:pt x="8" y="34"/>
                    </a:lnTo>
                    <a:lnTo>
                      <a:pt x="13" y="37"/>
                    </a:lnTo>
                    <a:lnTo>
                      <a:pt x="17" y="39"/>
                    </a:lnTo>
                    <a:lnTo>
                      <a:pt x="18" y="42"/>
                    </a:lnTo>
                    <a:lnTo>
                      <a:pt x="20" y="45"/>
                    </a:lnTo>
                    <a:lnTo>
                      <a:pt x="20" y="48"/>
                    </a:lnTo>
                    <a:lnTo>
                      <a:pt x="21" y="52"/>
                    </a:lnTo>
                    <a:lnTo>
                      <a:pt x="15" y="50"/>
                    </a:lnTo>
                    <a:lnTo>
                      <a:pt x="12" y="48"/>
                    </a:lnTo>
                    <a:lnTo>
                      <a:pt x="10" y="45"/>
                    </a:lnTo>
                    <a:lnTo>
                      <a:pt x="7" y="39"/>
                    </a:lnTo>
                    <a:lnTo>
                      <a:pt x="9" y="44"/>
                    </a:lnTo>
                    <a:lnTo>
                      <a:pt x="10" y="50"/>
                    </a:lnTo>
                    <a:lnTo>
                      <a:pt x="10" y="53"/>
                    </a:lnTo>
                    <a:lnTo>
                      <a:pt x="10" y="58"/>
                    </a:lnTo>
                    <a:lnTo>
                      <a:pt x="10" y="62"/>
                    </a:lnTo>
                    <a:lnTo>
                      <a:pt x="5" y="57"/>
                    </a:lnTo>
                    <a:lnTo>
                      <a:pt x="2" y="51"/>
                    </a:lnTo>
                    <a:lnTo>
                      <a:pt x="1" y="45"/>
                    </a:lnTo>
                    <a:lnTo>
                      <a:pt x="2" y="38"/>
                    </a:lnTo>
                    <a:lnTo>
                      <a:pt x="2" y="33"/>
                    </a:lnTo>
                    <a:lnTo>
                      <a:pt x="3" y="30"/>
                    </a:lnTo>
                    <a:lnTo>
                      <a:pt x="3" y="26"/>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08" name="Freeform 48"/>
              <p:cNvSpPr>
                <a:spLocks/>
              </p:cNvSpPr>
              <p:nvPr/>
            </p:nvSpPr>
            <p:spPr bwMode="auto">
              <a:xfrm>
                <a:off x="494" y="2123"/>
                <a:ext cx="21" cy="29"/>
              </a:xfrm>
              <a:custGeom>
                <a:avLst/>
                <a:gdLst>
                  <a:gd name="T0" fmla="*/ 8 w 21"/>
                  <a:gd name="T1" fmla="*/ 25 h 29"/>
                  <a:gd name="T2" fmla="*/ 5 w 21"/>
                  <a:gd name="T3" fmla="*/ 23 h 29"/>
                  <a:gd name="T4" fmla="*/ 3 w 21"/>
                  <a:gd name="T5" fmla="*/ 20 h 29"/>
                  <a:gd name="T6" fmla="*/ 2 w 21"/>
                  <a:gd name="T7" fmla="*/ 17 h 29"/>
                  <a:gd name="T8" fmla="*/ 1 w 21"/>
                  <a:gd name="T9" fmla="*/ 14 h 29"/>
                  <a:gd name="T10" fmla="*/ 0 w 21"/>
                  <a:gd name="T11" fmla="*/ 10 h 29"/>
                  <a:gd name="T12" fmla="*/ 6 w 21"/>
                  <a:gd name="T13" fmla="*/ 12 h 29"/>
                  <a:gd name="T14" fmla="*/ 10 w 21"/>
                  <a:gd name="T15" fmla="*/ 15 h 29"/>
                  <a:gd name="T16" fmla="*/ 12 w 21"/>
                  <a:gd name="T17" fmla="*/ 17 h 29"/>
                  <a:gd name="T18" fmla="*/ 15 w 21"/>
                  <a:gd name="T19" fmla="*/ 23 h 29"/>
                  <a:gd name="T20" fmla="*/ 12 w 21"/>
                  <a:gd name="T21" fmla="*/ 18 h 29"/>
                  <a:gd name="T22" fmla="*/ 12 w 21"/>
                  <a:gd name="T23" fmla="*/ 12 h 29"/>
                  <a:gd name="T24" fmla="*/ 11 w 21"/>
                  <a:gd name="T25" fmla="*/ 9 h 29"/>
                  <a:gd name="T26" fmla="*/ 12 w 21"/>
                  <a:gd name="T27" fmla="*/ 4 h 29"/>
                  <a:gd name="T28" fmla="*/ 12 w 21"/>
                  <a:gd name="T29" fmla="*/ 0 h 29"/>
                  <a:gd name="T30" fmla="*/ 17 w 21"/>
                  <a:gd name="T31" fmla="*/ 5 h 29"/>
                  <a:gd name="T32" fmla="*/ 19 w 21"/>
                  <a:gd name="T33" fmla="*/ 11 h 29"/>
                  <a:gd name="T34" fmla="*/ 20 w 21"/>
                  <a:gd name="T35" fmla="*/ 17 h 29"/>
                  <a:gd name="T36" fmla="*/ 20 w 21"/>
                  <a:gd name="T37" fmla="*/ 28 h 29"/>
                  <a:gd name="T38" fmla="*/ 14 w 21"/>
                  <a:gd name="T39" fmla="*/ 28 h 29"/>
                  <a:gd name="T40" fmla="*/ 8 w 21"/>
                  <a:gd name="T41" fmla="*/ 25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29"/>
                  <a:gd name="T65" fmla="*/ 21 w 21"/>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29">
                    <a:moveTo>
                      <a:pt x="8" y="25"/>
                    </a:moveTo>
                    <a:lnTo>
                      <a:pt x="5" y="23"/>
                    </a:lnTo>
                    <a:lnTo>
                      <a:pt x="3" y="20"/>
                    </a:lnTo>
                    <a:lnTo>
                      <a:pt x="2" y="17"/>
                    </a:lnTo>
                    <a:lnTo>
                      <a:pt x="1" y="14"/>
                    </a:lnTo>
                    <a:lnTo>
                      <a:pt x="0" y="10"/>
                    </a:lnTo>
                    <a:lnTo>
                      <a:pt x="6" y="12"/>
                    </a:lnTo>
                    <a:lnTo>
                      <a:pt x="10" y="15"/>
                    </a:lnTo>
                    <a:lnTo>
                      <a:pt x="12" y="17"/>
                    </a:lnTo>
                    <a:lnTo>
                      <a:pt x="15" y="23"/>
                    </a:lnTo>
                    <a:lnTo>
                      <a:pt x="12" y="18"/>
                    </a:lnTo>
                    <a:lnTo>
                      <a:pt x="12" y="12"/>
                    </a:lnTo>
                    <a:lnTo>
                      <a:pt x="11" y="9"/>
                    </a:lnTo>
                    <a:lnTo>
                      <a:pt x="12" y="4"/>
                    </a:lnTo>
                    <a:lnTo>
                      <a:pt x="12" y="0"/>
                    </a:lnTo>
                    <a:lnTo>
                      <a:pt x="17" y="5"/>
                    </a:lnTo>
                    <a:lnTo>
                      <a:pt x="19" y="11"/>
                    </a:lnTo>
                    <a:lnTo>
                      <a:pt x="20" y="17"/>
                    </a:lnTo>
                    <a:lnTo>
                      <a:pt x="20" y="28"/>
                    </a:lnTo>
                    <a:lnTo>
                      <a:pt x="14" y="28"/>
                    </a:lnTo>
                    <a:lnTo>
                      <a:pt x="8" y="2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09" name="Oval 49"/>
              <p:cNvSpPr>
                <a:spLocks noChangeArrowheads="1"/>
              </p:cNvSpPr>
              <p:nvPr/>
            </p:nvSpPr>
            <p:spPr bwMode="auto">
              <a:xfrm>
                <a:off x="505" y="2133"/>
                <a:ext cx="27" cy="48"/>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10" name="Freeform 50"/>
              <p:cNvSpPr>
                <a:spLocks/>
              </p:cNvSpPr>
              <p:nvPr/>
            </p:nvSpPr>
            <p:spPr bwMode="auto">
              <a:xfrm>
                <a:off x="510" y="2140"/>
                <a:ext cx="25" cy="37"/>
              </a:xfrm>
              <a:custGeom>
                <a:avLst/>
                <a:gdLst>
                  <a:gd name="T0" fmla="*/ 1 w 25"/>
                  <a:gd name="T1" fmla="*/ 3 h 37"/>
                  <a:gd name="T2" fmla="*/ 3 w 25"/>
                  <a:gd name="T3" fmla="*/ 3 h 37"/>
                  <a:gd name="T4" fmla="*/ 5 w 25"/>
                  <a:gd name="T5" fmla="*/ 3 h 37"/>
                  <a:gd name="T6" fmla="*/ 6 w 25"/>
                  <a:gd name="T7" fmla="*/ 2 h 37"/>
                  <a:gd name="T8" fmla="*/ 7 w 25"/>
                  <a:gd name="T9" fmla="*/ 1 h 37"/>
                  <a:gd name="T10" fmla="*/ 8 w 25"/>
                  <a:gd name="T11" fmla="*/ 0 h 37"/>
                  <a:gd name="T12" fmla="*/ 19 w 25"/>
                  <a:gd name="T13" fmla="*/ 0 h 37"/>
                  <a:gd name="T14" fmla="*/ 19 w 25"/>
                  <a:gd name="T15" fmla="*/ 30 h 37"/>
                  <a:gd name="T16" fmla="*/ 20 w 25"/>
                  <a:gd name="T17" fmla="*/ 32 h 37"/>
                  <a:gd name="T18" fmla="*/ 21 w 25"/>
                  <a:gd name="T19" fmla="*/ 33 h 37"/>
                  <a:gd name="T20" fmla="*/ 23 w 25"/>
                  <a:gd name="T21" fmla="*/ 34 h 37"/>
                  <a:gd name="T22" fmla="*/ 24 w 25"/>
                  <a:gd name="T23" fmla="*/ 34 h 37"/>
                  <a:gd name="T24" fmla="*/ 24 w 25"/>
                  <a:gd name="T25" fmla="*/ 36 h 37"/>
                  <a:gd name="T26" fmla="*/ 0 w 25"/>
                  <a:gd name="T27" fmla="*/ 36 h 37"/>
                  <a:gd name="T28" fmla="*/ 0 w 25"/>
                  <a:gd name="T29" fmla="*/ 34 h 37"/>
                  <a:gd name="T30" fmla="*/ 2 w 25"/>
                  <a:gd name="T31" fmla="*/ 34 h 37"/>
                  <a:gd name="T32" fmla="*/ 4 w 25"/>
                  <a:gd name="T33" fmla="*/ 33 h 37"/>
                  <a:gd name="T34" fmla="*/ 5 w 25"/>
                  <a:gd name="T35" fmla="*/ 32 h 37"/>
                  <a:gd name="T36" fmla="*/ 5 w 25"/>
                  <a:gd name="T37" fmla="*/ 30 h 37"/>
                  <a:gd name="T38" fmla="*/ 5 w 25"/>
                  <a:gd name="T39" fmla="*/ 7 h 37"/>
                  <a:gd name="T40" fmla="*/ 5 w 25"/>
                  <a:gd name="T41" fmla="*/ 6 h 37"/>
                  <a:gd name="T42" fmla="*/ 4 w 25"/>
                  <a:gd name="T43" fmla="*/ 5 h 37"/>
                  <a:gd name="T44" fmla="*/ 2 w 25"/>
                  <a:gd name="T45" fmla="*/ 5 h 37"/>
                  <a:gd name="T46" fmla="*/ 1 w 25"/>
                  <a:gd name="T47" fmla="*/ 5 h 37"/>
                  <a:gd name="T48" fmla="*/ 1 w 25"/>
                  <a:gd name="T49" fmla="*/ 3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37"/>
                  <a:gd name="T77" fmla="*/ 25 w 25"/>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37">
                    <a:moveTo>
                      <a:pt x="1" y="3"/>
                    </a:moveTo>
                    <a:lnTo>
                      <a:pt x="3" y="3"/>
                    </a:lnTo>
                    <a:lnTo>
                      <a:pt x="5" y="3"/>
                    </a:lnTo>
                    <a:lnTo>
                      <a:pt x="6" y="2"/>
                    </a:lnTo>
                    <a:lnTo>
                      <a:pt x="7" y="1"/>
                    </a:lnTo>
                    <a:lnTo>
                      <a:pt x="8" y="0"/>
                    </a:lnTo>
                    <a:lnTo>
                      <a:pt x="19" y="0"/>
                    </a:lnTo>
                    <a:lnTo>
                      <a:pt x="19" y="30"/>
                    </a:lnTo>
                    <a:lnTo>
                      <a:pt x="20" y="32"/>
                    </a:lnTo>
                    <a:lnTo>
                      <a:pt x="21" y="33"/>
                    </a:lnTo>
                    <a:lnTo>
                      <a:pt x="23" y="34"/>
                    </a:lnTo>
                    <a:lnTo>
                      <a:pt x="24" y="34"/>
                    </a:lnTo>
                    <a:lnTo>
                      <a:pt x="24" y="36"/>
                    </a:lnTo>
                    <a:lnTo>
                      <a:pt x="0" y="36"/>
                    </a:lnTo>
                    <a:lnTo>
                      <a:pt x="0" y="34"/>
                    </a:lnTo>
                    <a:lnTo>
                      <a:pt x="2" y="34"/>
                    </a:lnTo>
                    <a:lnTo>
                      <a:pt x="4" y="33"/>
                    </a:lnTo>
                    <a:lnTo>
                      <a:pt x="5" y="32"/>
                    </a:lnTo>
                    <a:lnTo>
                      <a:pt x="5" y="30"/>
                    </a:lnTo>
                    <a:lnTo>
                      <a:pt x="5" y="7"/>
                    </a:lnTo>
                    <a:lnTo>
                      <a:pt x="5" y="6"/>
                    </a:lnTo>
                    <a:lnTo>
                      <a:pt x="4" y="5"/>
                    </a:lnTo>
                    <a:lnTo>
                      <a:pt x="2" y="5"/>
                    </a:lnTo>
                    <a:lnTo>
                      <a:pt x="1" y="5"/>
                    </a:lnTo>
                    <a:lnTo>
                      <a:pt x="1" y="3"/>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03" name="Group 51"/>
            <p:cNvGrpSpPr>
              <a:grpSpLocks/>
            </p:cNvGrpSpPr>
            <p:nvPr/>
          </p:nvGrpSpPr>
          <p:grpSpPr bwMode="auto">
            <a:xfrm>
              <a:off x="850" y="2123"/>
              <a:ext cx="74" cy="69"/>
              <a:chOff x="850" y="2123"/>
              <a:chExt cx="74" cy="69"/>
            </a:xfrm>
          </p:grpSpPr>
          <p:sp>
            <p:nvSpPr>
              <p:cNvPr id="37303" name="Freeform 52"/>
              <p:cNvSpPr>
                <a:spLocks/>
              </p:cNvSpPr>
              <p:nvPr/>
            </p:nvSpPr>
            <p:spPr bwMode="auto">
              <a:xfrm>
                <a:off x="850" y="2129"/>
                <a:ext cx="28" cy="63"/>
              </a:xfrm>
              <a:custGeom>
                <a:avLst/>
                <a:gdLst>
                  <a:gd name="T0" fmla="*/ 24 w 28"/>
                  <a:gd name="T1" fmla="*/ 26 h 63"/>
                  <a:gd name="T2" fmla="*/ 26 w 28"/>
                  <a:gd name="T3" fmla="*/ 22 h 63"/>
                  <a:gd name="T4" fmla="*/ 27 w 28"/>
                  <a:gd name="T5" fmla="*/ 18 h 63"/>
                  <a:gd name="T6" fmla="*/ 27 w 28"/>
                  <a:gd name="T7" fmla="*/ 12 h 63"/>
                  <a:gd name="T8" fmla="*/ 26 w 28"/>
                  <a:gd name="T9" fmla="*/ 6 h 63"/>
                  <a:gd name="T10" fmla="*/ 24 w 28"/>
                  <a:gd name="T11" fmla="*/ 0 h 63"/>
                  <a:gd name="T12" fmla="*/ 20 w 28"/>
                  <a:gd name="T13" fmla="*/ 6 h 63"/>
                  <a:gd name="T14" fmla="*/ 19 w 28"/>
                  <a:gd name="T15" fmla="*/ 10 h 63"/>
                  <a:gd name="T16" fmla="*/ 18 w 28"/>
                  <a:gd name="T17" fmla="*/ 16 h 63"/>
                  <a:gd name="T18" fmla="*/ 18 w 28"/>
                  <a:gd name="T19" fmla="*/ 22 h 63"/>
                  <a:gd name="T20" fmla="*/ 19 w 28"/>
                  <a:gd name="T21" fmla="*/ 27 h 63"/>
                  <a:gd name="T22" fmla="*/ 20 w 28"/>
                  <a:gd name="T23" fmla="*/ 29 h 63"/>
                  <a:gd name="T24" fmla="*/ 18 w 28"/>
                  <a:gd name="T25" fmla="*/ 27 h 63"/>
                  <a:gd name="T26" fmla="*/ 15 w 28"/>
                  <a:gd name="T27" fmla="*/ 23 h 63"/>
                  <a:gd name="T28" fmla="*/ 11 w 28"/>
                  <a:gd name="T29" fmla="*/ 21 h 63"/>
                  <a:gd name="T30" fmla="*/ 8 w 28"/>
                  <a:gd name="T31" fmla="*/ 19 h 63"/>
                  <a:gd name="T32" fmla="*/ 3 w 28"/>
                  <a:gd name="T33" fmla="*/ 18 h 63"/>
                  <a:gd name="T34" fmla="*/ 0 w 28"/>
                  <a:gd name="T35" fmla="*/ 18 h 63"/>
                  <a:gd name="T36" fmla="*/ 2 w 28"/>
                  <a:gd name="T37" fmla="*/ 22 h 63"/>
                  <a:gd name="T38" fmla="*/ 3 w 28"/>
                  <a:gd name="T39" fmla="*/ 26 h 63"/>
                  <a:gd name="T40" fmla="*/ 7 w 28"/>
                  <a:gd name="T41" fmla="*/ 30 h 63"/>
                  <a:gd name="T42" fmla="*/ 10 w 28"/>
                  <a:gd name="T43" fmla="*/ 32 h 63"/>
                  <a:gd name="T44" fmla="*/ 15 w 28"/>
                  <a:gd name="T45" fmla="*/ 34 h 63"/>
                  <a:gd name="T46" fmla="*/ 19 w 28"/>
                  <a:gd name="T47" fmla="*/ 34 h 63"/>
                  <a:gd name="T48" fmla="*/ 14 w 28"/>
                  <a:gd name="T49" fmla="*/ 37 h 63"/>
                  <a:gd name="T50" fmla="*/ 10 w 28"/>
                  <a:gd name="T51" fmla="*/ 39 h 63"/>
                  <a:gd name="T52" fmla="*/ 9 w 28"/>
                  <a:gd name="T53" fmla="*/ 42 h 63"/>
                  <a:gd name="T54" fmla="*/ 7 w 28"/>
                  <a:gd name="T55" fmla="*/ 45 h 63"/>
                  <a:gd name="T56" fmla="*/ 7 w 28"/>
                  <a:gd name="T57" fmla="*/ 48 h 63"/>
                  <a:gd name="T58" fmla="*/ 6 w 28"/>
                  <a:gd name="T59" fmla="*/ 52 h 63"/>
                  <a:gd name="T60" fmla="*/ 12 w 28"/>
                  <a:gd name="T61" fmla="*/ 50 h 63"/>
                  <a:gd name="T62" fmla="*/ 16 w 28"/>
                  <a:gd name="T63" fmla="*/ 48 h 63"/>
                  <a:gd name="T64" fmla="*/ 18 w 28"/>
                  <a:gd name="T65" fmla="*/ 45 h 63"/>
                  <a:gd name="T66" fmla="*/ 20 w 28"/>
                  <a:gd name="T67" fmla="*/ 39 h 63"/>
                  <a:gd name="T68" fmla="*/ 18 w 28"/>
                  <a:gd name="T69" fmla="*/ 44 h 63"/>
                  <a:gd name="T70" fmla="*/ 17 w 28"/>
                  <a:gd name="T71" fmla="*/ 50 h 63"/>
                  <a:gd name="T72" fmla="*/ 17 w 28"/>
                  <a:gd name="T73" fmla="*/ 53 h 63"/>
                  <a:gd name="T74" fmla="*/ 17 w 28"/>
                  <a:gd name="T75" fmla="*/ 58 h 63"/>
                  <a:gd name="T76" fmla="*/ 17 w 28"/>
                  <a:gd name="T77" fmla="*/ 62 h 63"/>
                  <a:gd name="T78" fmla="*/ 23 w 28"/>
                  <a:gd name="T79" fmla="*/ 57 h 63"/>
                  <a:gd name="T80" fmla="*/ 25 w 28"/>
                  <a:gd name="T81" fmla="*/ 51 h 63"/>
                  <a:gd name="T82" fmla="*/ 26 w 28"/>
                  <a:gd name="T83" fmla="*/ 45 h 63"/>
                  <a:gd name="T84" fmla="*/ 25 w 28"/>
                  <a:gd name="T85" fmla="*/ 38 h 63"/>
                  <a:gd name="T86" fmla="*/ 25 w 28"/>
                  <a:gd name="T87" fmla="*/ 33 h 63"/>
                  <a:gd name="T88" fmla="*/ 24 w 28"/>
                  <a:gd name="T89" fmla="*/ 30 h 63"/>
                  <a:gd name="T90" fmla="*/ 24 w 28"/>
                  <a:gd name="T91" fmla="*/ 26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8"/>
                  <a:gd name="T139" fmla="*/ 0 h 63"/>
                  <a:gd name="T140" fmla="*/ 28 w 28"/>
                  <a:gd name="T141" fmla="*/ 63 h 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8" h="63">
                    <a:moveTo>
                      <a:pt x="24" y="26"/>
                    </a:moveTo>
                    <a:lnTo>
                      <a:pt x="26" y="22"/>
                    </a:lnTo>
                    <a:lnTo>
                      <a:pt x="27" y="18"/>
                    </a:lnTo>
                    <a:lnTo>
                      <a:pt x="27" y="12"/>
                    </a:lnTo>
                    <a:lnTo>
                      <a:pt x="26" y="6"/>
                    </a:lnTo>
                    <a:lnTo>
                      <a:pt x="24" y="0"/>
                    </a:lnTo>
                    <a:lnTo>
                      <a:pt x="20" y="6"/>
                    </a:lnTo>
                    <a:lnTo>
                      <a:pt x="19" y="10"/>
                    </a:lnTo>
                    <a:lnTo>
                      <a:pt x="18" y="16"/>
                    </a:lnTo>
                    <a:lnTo>
                      <a:pt x="18" y="22"/>
                    </a:lnTo>
                    <a:lnTo>
                      <a:pt x="19" y="27"/>
                    </a:lnTo>
                    <a:lnTo>
                      <a:pt x="20" y="29"/>
                    </a:lnTo>
                    <a:lnTo>
                      <a:pt x="18" y="27"/>
                    </a:lnTo>
                    <a:lnTo>
                      <a:pt x="15" y="23"/>
                    </a:lnTo>
                    <a:lnTo>
                      <a:pt x="11" y="21"/>
                    </a:lnTo>
                    <a:lnTo>
                      <a:pt x="8" y="19"/>
                    </a:lnTo>
                    <a:lnTo>
                      <a:pt x="3" y="18"/>
                    </a:lnTo>
                    <a:lnTo>
                      <a:pt x="0" y="18"/>
                    </a:lnTo>
                    <a:lnTo>
                      <a:pt x="2" y="22"/>
                    </a:lnTo>
                    <a:lnTo>
                      <a:pt x="3" y="26"/>
                    </a:lnTo>
                    <a:lnTo>
                      <a:pt x="7" y="30"/>
                    </a:lnTo>
                    <a:lnTo>
                      <a:pt x="10" y="32"/>
                    </a:lnTo>
                    <a:lnTo>
                      <a:pt x="15" y="34"/>
                    </a:lnTo>
                    <a:lnTo>
                      <a:pt x="19" y="34"/>
                    </a:lnTo>
                    <a:lnTo>
                      <a:pt x="14" y="37"/>
                    </a:lnTo>
                    <a:lnTo>
                      <a:pt x="10" y="39"/>
                    </a:lnTo>
                    <a:lnTo>
                      <a:pt x="9" y="42"/>
                    </a:lnTo>
                    <a:lnTo>
                      <a:pt x="7" y="45"/>
                    </a:lnTo>
                    <a:lnTo>
                      <a:pt x="7" y="48"/>
                    </a:lnTo>
                    <a:lnTo>
                      <a:pt x="6" y="52"/>
                    </a:lnTo>
                    <a:lnTo>
                      <a:pt x="12" y="50"/>
                    </a:lnTo>
                    <a:lnTo>
                      <a:pt x="16" y="48"/>
                    </a:lnTo>
                    <a:lnTo>
                      <a:pt x="18" y="45"/>
                    </a:lnTo>
                    <a:lnTo>
                      <a:pt x="20" y="39"/>
                    </a:lnTo>
                    <a:lnTo>
                      <a:pt x="18" y="44"/>
                    </a:lnTo>
                    <a:lnTo>
                      <a:pt x="17" y="50"/>
                    </a:lnTo>
                    <a:lnTo>
                      <a:pt x="17" y="53"/>
                    </a:lnTo>
                    <a:lnTo>
                      <a:pt x="17" y="58"/>
                    </a:lnTo>
                    <a:lnTo>
                      <a:pt x="17" y="62"/>
                    </a:lnTo>
                    <a:lnTo>
                      <a:pt x="23" y="57"/>
                    </a:lnTo>
                    <a:lnTo>
                      <a:pt x="25" y="51"/>
                    </a:lnTo>
                    <a:lnTo>
                      <a:pt x="26" y="45"/>
                    </a:lnTo>
                    <a:lnTo>
                      <a:pt x="25" y="38"/>
                    </a:lnTo>
                    <a:lnTo>
                      <a:pt x="25" y="33"/>
                    </a:lnTo>
                    <a:lnTo>
                      <a:pt x="24" y="30"/>
                    </a:lnTo>
                    <a:lnTo>
                      <a:pt x="24" y="26"/>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04" name="Freeform 53"/>
              <p:cNvSpPr>
                <a:spLocks/>
              </p:cNvSpPr>
              <p:nvPr/>
            </p:nvSpPr>
            <p:spPr bwMode="auto">
              <a:xfrm>
                <a:off x="903" y="2123"/>
                <a:ext cx="21" cy="29"/>
              </a:xfrm>
              <a:custGeom>
                <a:avLst/>
                <a:gdLst>
                  <a:gd name="T0" fmla="*/ 12 w 21"/>
                  <a:gd name="T1" fmla="*/ 25 h 29"/>
                  <a:gd name="T2" fmla="*/ 15 w 21"/>
                  <a:gd name="T3" fmla="*/ 23 h 29"/>
                  <a:gd name="T4" fmla="*/ 17 w 21"/>
                  <a:gd name="T5" fmla="*/ 20 h 29"/>
                  <a:gd name="T6" fmla="*/ 19 w 21"/>
                  <a:gd name="T7" fmla="*/ 17 h 29"/>
                  <a:gd name="T8" fmla="*/ 19 w 21"/>
                  <a:gd name="T9" fmla="*/ 14 h 29"/>
                  <a:gd name="T10" fmla="*/ 20 w 21"/>
                  <a:gd name="T11" fmla="*/ 10 h 29"/>
                  <a:gd name="T12" fmla="*/ 14 w 21"/>
                  <a:gd name="T13" fmla="*/ 12 h 29"/>
                  <a:gd name="T14" fmla="*/ 10 w 21"/>
                  <a:gd name="T15" fmla="*/ 15 h 29"/>
                  <a:gd name="T16" fmla="*/ 8 w 21"/>
                  <a:gd name="T17" fmla="*/ 17 h 29"/>
                  <a:gd name="T18" fmla="*/ 5 w 21"/>
                  <a:gd name="T19" fmla="*/ 23 h 29"/>
                  <a:gd name="T20" fmla="*/ 8 w 21"/>
                  <a:gd name="T21" fmla="*/ 18 h 29"/>
                  <a:gd name="T22" fmla="*/ 9 w 21"/>
                  <a:gd name="T23" fmla="*/ 12 h 29"/>
                  <a:gd name="T24" fmla="*/ 9 w 21"/>
                  <a:gd name="T25" fmla="*/ 9 h 29"/>
                  <a:gd name="T26" fmla="*/ 8 w 21"/>
                  <a:gd name="T27" fmla="*/ 4 h 29"/>
                  <a:gd name="T28" fmla="*/ 8 w 21"/>
                  <a:gd name="T29" fmla="*/ 0 h 29"/>
                  <a:gd name="T30" fmla="*/ 3 w 21"/>
                  <a:gd name="T31" fmla="*/ 5 h 29"/>
                  <a:gd name="T32" fmla="*/ 1 w 21"/>
                  <a:gd name="T33" fmla="*/ 11 h 29"/>
                  <a:gd name="T34" fmla="*/ 0 w 21"/>
                  <a:gd name="T35" fmla="*/ 17 h 29"/>
                  <a:gd name="T36" fmla="*/ 0 w 21"/>
                  <a:gd name="T37" fmla="*/ 28 h 29"/>
                  <a:gd name="T38" fmla="*/ 6 w 21"/>
                  <a:gd name="T39" fmla="*/ 28 h 29"/>
                  <a:gd name="T40" fmla="*/ 12 w 21"/>
                  <a:gd name="T41" fmla="*/ 25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29"/>
                  <a:gd name="T65" fmla="*/ 21 w 21"/>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29">
                    <a:moveTo>
                      <a:pt x="12" y="25"/>
                    </a:moveTo>
                    <a:lnTo>
                      <a:pt x="15" y="23"/>
                    </a:lnTo>
                    <a:lnTo>
                      <a:pt x="17" y="20"/>
                    </a:lnTo>
                    <a:lnTo>
                      <a:pt x="19" y="17"/>
                    </a:lnTo>
                    <a:lnTo>
                      <a:pt x="19" y="14"/>
                    </a:lnTo>
                    <a:lnTo>
                      <a:pt x="20" y="10"/>
                    </a:lnTo>
                    <a:lnTo>
                      <a:pt x="14" y="12"/>
                    </a:lnTo>
                    <a:lnTo>
                      <a:pt x="10" y="15"/>
                    </a:lnTo>
                    <a:lnTo>
                      <a:pt x="8" y="17"/>
                    </a:lnTo>
                    <a:lnTo>
                      <a:pt x="5" y="23"/>
                    </a:lnTo>
                    <a:lnTo>
                      <a:pt x="8" y="18"/>
                    </a:lnTo>
                    <a:lnTo>
                      <a:pt x="9" y="12"/>
                    </a:lnTo>
                    <a:lnTo>
                      <a:pt x="9" y="9"/>
                    </a:lnTo>
                    <a:lnTo>
                      <a:pt x="8" y="4"/>
                    </a:lnTo>
                    <a:lnTo>
                      <a:pt x="8" y="0"/>
                    </a:lnTo>
                    <a:lnTo>
                      <a:pt x="3" y="5"/>
                    </a:lnTo>
                    <a:lnTo>
                      <a:pt x="1" y="11"/>
                    </a:lnTo>
                    <a:lnTo>
                      <a:pt x="0" y="17"/>
                    </a:lnTo>
                    <a:lnTo>
                      <a:pt x="0" y="28"/>
                    </a:lnTo>
                    <a:lnTo>
                      <a:pt x="6" y="28"/>
                    </a:lnTo>
                    <a:lnTo>
                      <a:pt x="12" y="2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05" name="Oval 54"/>
              <p:cNvSpPr>
                <a:spLocks noChangeArrowheads="1"/>
              </p:cNvSpPr>
              <p:nvPr/>
            </p:nvSpPr>
            <p:spPr bwMode="auto">
              <a:xfrm>
                <a:off x="877" y="2133"/>
                <a:ext cx="27" cy="48"/>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06" name="Freeform 55"/>
              <p:cNvSpPr>
                <a:spLocks/>
              </p:cNvSpPr>
              <p:nvPr/>
            </p:nvSpPr>
            <p:spPr bwMode="auto">
              <a:xfrm>
                <a:off x="883" y="2140"/>
                <a:ext cx="25" cy="37"/>
              </a:xfrm>
              <a:custGeom>
                <a:avLst/>
                <a:gdLst>
                  <a:gd name="T0" fmla="*/ 1 w 25"/>
                  <a:gd name="T1" fmla="*/ 3 h 37"/>
                  <a:gd name="T2" fmla="*/ 3 w 25"/>
                  <a:gd name="T3" fmla="*/ 3 h 37"/>
                  <a:gd name="T4" fmla="*/ 5 w 25"/>
                  <a:gd name="T5" fmla="*/ 3 h 37"/>
                  <a:gd name="T6" fmla="*/ 6 w 25"/>
                  <a:gd name="T7" fmla="*/ 2 h 37"/>
                  <a:gd name="T8" fmla="*/ 7 w 25"/>
                  <a:gd name="T9" fmla="*/ 1 h 37"/>
                  <a:gd name="T10" fmla="*/ 8 w 25"/>
                  <a:gd name="T11" fmla="*/ 0 h 37"/>
                  <a:gd name="T12" fmla="*/ 19 w 25"/>
                  <a:gd name="T13" fmla="*/ 0 h 37"/>
                  <a:gd name="T14" fmla="*/ 19 w 25"/>
                  <a:gd name="T15" fmla="*/ 30 h 37"/>
                  <a:gd name="T16" fmla="*/ 20 w 25"/>
                  <a:gd name="T17" fmla="*/ 32 h 37"/>
                  <a:gd name="T18" fmla="*/ 20 w 25"/>
                  <a:gd name="T19" fmla="*/ 33 h 37"/>
                  <a:gd name="T20" fmla="*/ 22 w 25"/>
                  <a:gd name="T21" fmla="*/ 34 h 37"/>
                  <a:gd name="T22" fmla="*/ 24 w 25"/>
                  <a:gd name="T23" fmla="*/ 34 h 37"/>
                  <a:gd name="T24" fmla="*/ 24 w 25"/>
                  <a:gd name="T25" fmla="*/ 36 h 37"/>
                  <a:gd name="T26" fmla="*/ 0 w 25"/>
                  <a:gd name="T27" fmla="*/ 36 h 37"/>
                  <a:gd name="T28" fmla="*/ 0 w 25"/>
                  <a:gd name="T29" fmla="*/ 34 h 37"/>
                  <a:gd name="T30" fmla="*/ 2 w 25"/>
                  <a:gd name="T31" fmla="*/ 34 h 37"/>
                  <a:gd name="T32" fmla="*/ 4 w 25"/>
                  <a:gd name="T33" fmla="*/ 33 h 37"/>
                  <a:gd name="T34" fmla="*/ 5 w 25"/>
                  <a:gd name="T35" fmla="*/ 32 h 37"/>
                  <a:gd name="T36" fmla="*/ 5 w 25"/>
                  <a:gd name="T37" fmla="*/ 30 h 37"/>
                  <a:gd name="T38" fmla="*/ 5 w 25"/>
                  <a:gd name="T39" fmla="*/ 7 h 37"/>
                  <a:gd name="T40" fmla="*/ 5 w 25"/>
                  <a:gd name="T41" fmla="*/ 6 h 37"/>
                  <a:gd name="T42" fmla="*/ 4 w 25"/>
                  <a:gd name="T43" fmla="*/ 5 h 37"/>
                  <a:gd name="T44" fmla="*/ 2 w 25"/>
                  <a:gd name="T45" fmla="*/ 5 h 37"/>
                  <a:gd name="T46" fmla="*/ 1 w 25"/>
                  <a:gd name="T47" fmla="*/ 5 h 37"/>
                  <a:gd name="T48" fmla="*/ 1 w 25"/>
                  <a:gd name="T49" fmla="*/ 3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37"/>
                  <a:gd name="T77" fmla="*/ 25 w 25"/>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37">
                    <a:moveTo>
                      <a:pt x="1" y="3"/>
                    </a:moveTo>
                    <a:lnTo>
                      <a:pt x="3" y="3"/>
                    </a:lnTo>
                    <a:lnTo>
                      <a:pt x="5" y="3"/>
                    </a:lnTo>
                    <a:lnTo>
                      <a:pt x="6" y="2"/>
                    </a:lnTo>
                    <a:lnTo>
                      <a:pt x="7" y="1"/>
                    </a:lnTo>
                    <a:lnTo>
                      <a:pt x="8" y="0"/>
                    </a:lnTo>
                    <a:lnTo>
                      <a:pt x="19" y="0"/>
                    </a:lnTo>
                    <a:lnTo>
                      <a:pt x="19" y="30"/>
                    </a:lnTo>
                    <a:lnTo>
                      <a:pt x="20" y="32"/>
                    </a:lnTo>
                    <a:lnTo>
                      <a:pt x="20" y="33"/>
                    </a:lnTo>
                    <a:lnTo>
                      <a:pt x="22" y="34"/>
                    </a:lnTo>
                    <a:lnTo>
                      <a:pt x="24" y="34"/>
                    </a:lnTo>
                    <a:lnTo>
                      <a:pt x="24" y="36"/>
                    </a:lnTo>
                    <a:lnTo>
                      <a:pt x="0" y="36"/>
                    </a:lnTo>
                    <a:lnTo>
                      <a:pt x="0" y="34"/>
                    </a:lnTo>
                    <a:lnTo>
                      <a:pt x="2" y="34"/>
                    </a:lnTo>
                    <a:lnTo>
                      <a:pt x="4" y="33"/>
                    </a:lnTo>
                    <a:lnTo>
                      <a:pt x="5" y="32"/>
                    </a:lnTo>
                    <a:lnTo>
                      <a:pt x="5" y="30"/>
                    </a:lnTo>
                    <a:lnTo>
                      <a:pt x="5" y="7"/>
                    </a:lnTo>
                    <a:lnTo>
                      <a:pt x="5" y="6"/>
                    </a:lnTo>
                    <a:lnTo>
                      <a:pt x="4" y="5"/>
                    </a:lnTo>
                    <a:lnTo>
                      <a:pt x="2" y="5"/>
                    </a:lnTo>
                    <a:lnTo>
                      <a:pt x="1" y="5"/>
                    </a:lnTo>
                    <a:lnTo>
                      <a:pt x="1" y="3"/>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04" name="Oval 56"/>
            <p:cNvSpPr>
              <a:spLocks noChangeArrowheads="1"/>
            </p:cNvSpPr>
            <p:nvPr/>
          </p:nvSpPr>
          <p:spPr bwMode="auto">
            <a:xfrm>
              <a:off x="498" y="2253"/>
              <a:ext cx="25" cy="32"/>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05" name="Oval 57"/>
            <p:cNvSpPr>
              <a:spLocks noChangeArrowheads="1"/>
            </p:cNvSpPr>
            <p:nvPr/>
          </p:nvSpPr>
          <p:spPr bwMode="auto">
            <a:xfrm>
              <a:off x="503" y="2258"/>
              <a:ext cx="16" cy="22"/>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06" name="Freeform 58"/>
            <p:cNvSpPr>
              <a:spLocks/>
            </p:cNvSpPr>
            <p:nvPr/>
          </p:nvSpPr>
          <p:spPr bwMode="auto">
            <a:xfrm>
              <a:off x="507" y="2261"/>
              <a:ext cx="16" cy="24"/>
            </a:xfrm>
            <a:custGeom>
              <a:avLst/>
              <a:gdLst>
                <a:gd name="T0" fmla="*/ 1 w 16"/>
                <a:gd name="T1" fmla="*/ 3 h 24"/>
                <a:gd name="T2" fmla="*/ 2 w 16"/>
                <a:gd name="T3" fmla="*/ 3 h 24"/>
                <a:gd name="T4" fmla="*/ 3 w 16"/>
                <a:gd name="T5" fmla="*/ 2 h 24"/>
                <a:gd name="T6" fmla="*/ 4 w 16"/>
                <a:gd name="T7" fmla="*/ 2 h 24"/>
                <a:gd name="T8" fmla="*/ 4 w 16"/>
                <a:gd name="T9" fmla="*/ 1 h 24"/>
                <a:gd name="T10" fmla="*/ 5 w 16"/>
                <a:gd name="T11" fmla="*/ 0 h 24"/>
                <a:gd name="T12" fmla="*/ 12 w 16"/>
                <a:gd name="T13" fmla="*/ 0 h 24"/>
                <a:gd name="T14" fmla="*/ 12 w 16"/>
                <a:gd name="T15" fmla="*/ 20 h 24"/>
                <a:gd name="T16" fmla="*/ 12 w 16"/>
                <a:gd name="T17" fmla="*/ 21 h 24"/>
                <a:gd name="T18" fmla="*/ 13 w 16"/>
                <a:gd name="T19" fmla="*/ 22 h 24"/>
                <a:gd name="T20" fmla="*/ 14 w 16"/>
                <a:gd name="T21" fmla="*/ 22 h 24"/>
                <a:gd name="T22" fmla="*/ 15 w 16"/>
                <a:gd name="T23" fmla="*/ 22 h 24"/>
                <a:gd name="T24" fmla="*/ 15 w 16"/>
                <a:gd name="T25" fmla="*/ 23 h 24"/>
                <a:gd name="T26" fmla="*/ 0 w 16"/>
                <a:gd name="T27" fmla="*/ 23 h 24"/>
                <a:gd name="T28" fmla="*/ 0 w 16"/>
                <a:gd name="T29" fmla="*/ 22 h 24"/>
                <a:gd name="T30" fmla="*/ 1 w 16"/>
                <a:gd name="T31" fmla="*/ 22 h 24"/>
                <a:gd name="T32" fmla="*/ 2 w 16"/>
                <a:gd name="T33" fmla="*/ 22 h 24"/>
                <a:gd name="T34" fmla="*/ 3 w 16"/>
                <a:gd name="T35" fmla="*/ 21 h 24"/>
                <a:gd name="T36" fmla="*/ 3 w 16"/>
                <a:gd name="T37" fmla="*/ 20 h 24"/>
                <a:gd name="T38" fmla="*/ 3 w 16"/>
                <a:gd name="T39" fmla="*/ 5 h 24"/>
                <a:gd name="T40" fmla="*/ 2 w 16"/>
                <a:gd name="T41" fmla="*/ 4 h 24"/>
                <a:gd name="T42" fmla="*/ 1 w 16"/>
                <a:gd name="T43" fmla="*/ 4 h 24"/>
                <a:gd name="T44" fmla="*/ 1 w 16"/>
                <a:gd name="T45" fmla="*/ 3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24"/>
                <a:gd name="T71" fmla="*/ 16 w 1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24">
                  <a:moveTo>
                    <a:pt x="1" y="3"/>
                  </a:moveTo>
                  <a:lnTo>
                    <a:pt x="2" y="3"/>
                  </a:lnTo>
                  <a:lnTo>
                    <a:pt x="3" y="2"/>
                  </a:lnTo>
                  <a:lnTo>
                    <a:pt x="4" y="2"/>
                  </a:lnTo>
                  <a:lnTo>
                    <a:pt x="4" y="1"/>
                  </a:lnTo>
                  <a:lnTo>
                    <a:pt x="5" y="0"/>
                  </a:lnTo>
                  <a:lnTo>
                    <a:pt x="12" y="0"/>
                  </a:lnTo>
                  <a:lnTo>
                    <a:pt x="12" y="20"/>
                  </a:lnTo>
                  <a:lnTo>
                    <a:pt x="12" y="21"/>
                  </a:lnTo>
                  <a:lnTo>
                    <a:pt x="13" y="22"/>
                  </a:lnTo>
                  <a:lnTo>
                    <a:pt x="14" y="22"/>
                  </a:lnTo>
                  <a:lnTo>
                    <a:pt x="15" y="22"/>
                  </a:lnTo>
                  <a:lnTo>
                    <a:pt x="15" y="23"/>
                  </a:lnTo>
                  <a:lnTo>
                    <a:pt x="0" y="23"/>
                  </a:lnTo>
                  <a:lnTo>
                    <a:pt x="0" y="22"/>
                  </a:lnTo>
                  <a:lnTo>
                    <a:pt x="1" y="22"/>
                  </a:lnTo>
                  <a:lnTo>
                    <a:pt x="2" y="22"/>
                  </a:lnTo>
                  <a:lnTo>
                    <a:pt x="3" y="21"/>
                  </a:lnTo>
                  <a:lnTo>
                    <a:pt x="3" y="20"/>
                  </a:lnTo>
                  <a:lnTo>
                    <a:pt x="3" y="5"/>
                  </a:lnTo>
                  <a:lnTo>
                    <a:pt x="2" y="4"/>
                  </a:lnTo>
                  <a:lnTo>
                    <a:pt x="1" y="4"/>
                  </a:lnTo>
                  <a:lnTo>
                    <a:pt x="1" y="3"/>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07" name="Oval 59"/>
            <p:cNvSpPr>
              <a:spLocks noChangeArrowheads="1"/>
            </p:cNvSpPr>
            <p:nvPr/>
          </p:nvSpPr>
          <p:spPr bwMode="auto">
            <a:xfrm>
              <a:off x="888" y="2254"/>
              <a:ext cx="25" cy="32"/>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08" name="Oval 60"/>
            <p:cNvSpPr>
              <a:spLocks noChangeArrowheads="1"/>
            </p:cNvSpPr>
            <p:nvPr/>
          </p:nvSpPr>
          <p:spPr bwMode="auto">
            <a:xfrm>
              <a:off x="893" y="2259"/>
              <a:ext cx="15" cy="22"/>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09" name="Freeform 61"/>
            <p:cNvSpPr>
              <a:spLocks/>
            </p:cNvSpPr>
            <p:nvPr/>
          </p:nvSpPr>
          <p:spPr bwMode="auto">
            <a:xfrm>
              <a:off x="897" y="2262"/>
              <a:ext cx="16" cy="24"/>
            </a:xfrm>
            <a:custGeom>
              <a:avLst/>
              <a:gdLst>
                <a:gd name="T0" fmla="*/ 0 w 16"/>
                <a:gd name="T1" fmla="*/ 3 h 24"/>
                <a:gd name="T2" fmla="*/ 1 w 16"/>
                <a:gd name="T3" fmla="*/ 3 h 24"/>
                <a:gd name="T4" fmla="*/ 3 w 16"/>
                <a:gd name="T5" fmla="*/ 2 h 24"/>
                <a:gd name="T6" fmla="*/ 4 w 16"/>
                <a:gd name="T7" fmla="*/ 2 h 24"/>
                <a:gd name="T8" fmla="*/ 4 w 16"/>
                <a:gd name="T9" fmla="*/ 1 h 24"/>
                <a:gd name="T10" fmla="*/ 5 w 16"/>
                <a:gd name="T11" fmla="*/ 0 h 24"/>
                <a:gd name="T12" fmla="*/ 12 w 16"/>
                <a:gd name="T13" fmla="*/ 0 h 24"/>
                <a:gd name="T14" fmla="*/ 12 w 16"/>
                <a:gd name="T15" fmla="*/ 19 h 24"/>
                <a:gd name="T16" fmla="*/ 12 w 16"/>
                <a:gd name="T17" fmla="*/ 21 h 24"/>
                <a:gd name="T18" fmla="*/ 13 w 16"/>
                <a:gd name="T19" fmla="*/ 21 h 24"/>
                <a:gd name="T20" fmla="*/ 14 w 16"/>
                <a:gd name="T21" fmla="*/ 22 h 24"/>
                <a:gd name="T22" fmla="*/ 15 w 16"/>
                <a:gd name="T23" fmla="*/ 22 h 24"/>
                <a:gd name="T24" fmla="*/ 15 w 16"/>
                <a:gd name="T25" fmla="*/ 23 h 24"/>
                <a:gd name="T26" fmla="*/ 0 w 16"/>
                <a:gd name="T27" fmla="*/ 23 h 24"/>
                <a:gd name="T28" fmla="*/ 0 w 16"/>
                <a:gd name="T29" fmla="*/ 22 h 24"/>
                <a:gd name="T30" fmla="*/ 1 w 16"/>
                <a:gd name="T31" fmla="*/ 22 h 24"/>
                <a:gd name="T32" fmla="*/ 2 w 16"/>
                <a:gd name="T33" fmla="*/ 21 h 24"/>
                <a:gd name="T34" fmla="*/ 3 w 16"/>
                <a:gd name="T35" fmla="*/ 21 h 24"/>
                <a:gd name="T36" fmla="*/ 3 w 16"/>
                <a:gd name="T37" fmla="*/ 19 h 24"/>
                <a:gd name="T38" fmla="*/ 3 w 16"/>
                <a:gd name="T39" fmla="*/ 5 h 24"/>
                <a:gd name="T40" fmla="*/ 3 w 16"/>
                <a:gd name="T41" fmla="*/ 4 h 24"/>
                <a:gd name="T42" fmla="*/ 2 w 16"/>
                <a:gd name="T43" fmla="*/ 4 h 24"/>
                <a:gd name="T44" fmla="*/ 1 w 16"/>
                <a:gd name="T45" fmla="*/ 4 h 24"/>
                <a:gd name="T46" fmla="*/ 0 w 16"/>
                <a:gd name="T47" fmla="*/ 4 h 24"/>
                <a:gd name="T48" fmla="*/ 0 w 16"/>
                <a:gd name="T49" fmla="*/ 3 h 2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
                <a:gd name="T76" fmla="*/ 0 h 24"/>
                <a:gd name="T77" fmla="*/ 16 w 16"/>
                <a:gd name="T78" fmla="*/ 24 h 2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 h="24">
                  <a:moveTo>
                    <a:pt x="0" y="3"/>
                  </a:moveTo>
                  <a:lnTo>
                    <a:pt x="1" y="3"/>
                  </a:lnTo>
                  <a:lnTo>
                    <a:pt x="3" y="2"/>
                  </a:lnTo>
                  <a:lnTo>
                    <a:pt x="4" y="2"/>
                  </a:lnTo>
                  <a:lnTo>
                    <a:pt x="4" y="1"/>
                  </a:lnTo>
                  <a:lnTo>
                    <a:pt x="5" y="0"/>
                  </a:lnTo>
                  <a:lnTo>
                    <a:pt x="12" y="0"/>
                  </a:lnTo>
                  <a:lnTo>
                    <a:pt x="12" y="19"/>
                  </a:lnTo>
                  <a:lnTo>
                    <a:pt x="12" y="21"/>
                  </a:lnTo>
                  <a:lnTo>
                    <a:pt x="13" y="21"/>
                  </a:lnTo>
                  <a:lnTo>
                    <a:pt x="14" y="22"/>
                  </a:lnTo>
                  <a:lnTo>
                    <a:pt x="15" y="22"/>
                  </a:lnTo>
                  <a:lnTo>
                    <a:pt x="15" y="23"/>
                  </a:lnTo>
                  <a:lnTo>
                    <a:pt x="0" y="23"/>
                  </a:lnTo>
                  <a:lnTo>
                    <a:pt x="0" y="22"/>
                  </a:lnTo>
                  <a:lnTo>
                    <a:pt x="1" y="22"/>
                  </a:lnTo>
                  <a:lnTo>
                    <a:pt x="2" y="21"/>
                  </a:lnTo>
                  <a:lnTo>
                    <a:pt x="3" y="21"/>
                  </a:lnTo>
                  <a:lnTo>
                    <a:pt x="3" y="19"/>
                  </a:lnTo>
                  <a:lnTo>
                    <a:pt x="3" y="5"/>
                  </a:lnTo>
                  <a:lnTo>
                    <a:pt x="3" y="4"/>
                  </a:lnTo>
                  <a:lnTo>
                    <a:pt x="2" y="4"/>
                  </a:lnTo>
                  <a:lnTo>
                    <a:pt x="1" y="4"/>
                  </a:lnTo>
                  <a:lnTo>
                    <a:pt x="0" y="4"/>
                  </a:lnTo>
                  <a:lnTo>
                    <a:pt x="0" y="3"/>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10" name="Group 62"/>
            <p:cNvGrpSpPr>
              <a:grpSpLocks/>
            </p:cNvGrpSpPr>
            <p:nvPr/>
          </p:nvGrpSpPr>
          <p:grpSpPr bwMode="auto">
            <a:xfrm>
              <a:off x="577" y="2190"/>
              <a:ext cx="34" cy="33"/>
              <a:chOff x="577" y="2190"/>
              <a:chExt cx="34" cy="33"/>
            </a:xfrm>
          </p:grpSpPr>
          <p:sp>
            <p:nvSpPr>
              <p:cNvPr id="37301" name="Oval 63"/>
              <p:cNvSpPr>
                <a:spLocks noChangeArrowheads="1"/>
              </p:cNvSpPr>
              <p:nvPr/>
            </p:nvSpPr>
            <p:spPr bwMode="auto">
              <a:xfrm>
                <a:off x="577" y="2190"/>
                <a:ext cx="34" cy="33"/>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02" name="Oval 64"/>
              <p:cNvSpPr>
                <a:spLocks noChangeArrowheads="1"/>
              </p:cNvSpPr>
              <p:nvPr/>
            </p:nvSpPr>
            <p:spPr bwMode="auto">
              <a:xfrm>
                <a:off x="589" y="2201"/>
                <a:ext cx="10" cy="10"/>
              </a:xfrm>
              <a:prstGeom prst="ellipse">
                <a:avLst/>
              </a:prstGeom>
              <a:solidFill>
                <a:srgbClr val="9FFF9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11" name="Group 65"/>
            <p:cNvGrpSpPr>
              <a:grpSpLocks/>
            </p:cNvGrpSpPr>
            <p:nvPr/>
          </p:nvGrpSpPr>
          <p:grpSpPr bwMode="auto">
            <a:xfrm>
              <a:off x="798" y="2195"/>
              <a:ext cx="33" cy="34"/>
              <a:chOff x="798" y="2195"/>
              <a:chExt cx="33" cy="34"/>
            </a:xfrm>
          </p:grpSpPr>
          <p:sp>
            <p:nvSpPr>
              <p:cNvPr id="37299" name="Oval 66"/>
              <p:cNvSpPr>
                <a:spLocks noChangeArrowheads="1"/>
              </p:cNvSpPr>
              <p:nvPr/>
            </p:nvSpPr>
            <p:spPr bwMode="auto">
              <a:xfrm>
                <a:off x="798" y="2195"/>
                <a:ext cx="33" cy="34"/>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300" name="Oval 67"/>
              <p:cNvSpPr>
                <a:spLocks noChangeArrowheads="1"/>
              </p:cNvSpPr>
              <p:nvPr/>
            </p:nvSpPr>
            <p:spPr bwMode="auto">
              <a:xfrm>
                <a:off x="810" y="2207"/>
                <a:ext cx="9" cy="10"/>
              </a:xfrm>
              <a:prstGeom prst="ellipse">
                <a:avLst/>
              </a:prstGeom>
              <a:solidFill>
                <a:srgbClr val="BFFFB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12" name="Group 68"/>
            <p:cNvGrpSpPr>
              <a:grpSpLocks/>
            </p:cNvGrpSpPr>
            <p:nvPr/>
          </p:nvGrpSpPr>
          <p:grpSpPr bwMode="auto">
            <a:xfrm>
              <a:off x="625" y="2277"/>
              <a:ext cx="158" cy="11"/>
              <a:chOff x="625" y="2277"/>
              <a:chExt cx="158" cy="11"/>
            </a:xfrm>
          </p:grpSpPr>
          <p:grpSp>
            <p:nvGrpSpPr>
              <p:cNvPr id="37278" name="Group 69"/>
              <p:cNvGrpSpPr>
                <a:grpSpLocks/>
              </p:cNvGrpSpPr>
              <p:nvPr/>
            </p:nvGrpSpPr>
            <p:grpSpPr bwMode="auto">
              <a:xfrm>
                <a:off x="773" y="2277"/>
                <a:ext cx="10" cy="11"/>
                <a:chOff x="773" y="2277"/>
                <a:chExt cx="10" cy="11"/>
              </a:xfrm>
            </p:grpSpPr>
            <p:sp>
              <p:nvSpPr>
                <p:cNvPr id="37297" name="Freeform 70"/>
                <p:cNvSpPr>
                  <a:spLocks/>
                </p:cNvSpPr>
                <p:nvPr/>
              </p:nvSpPr>
              <p:spPr bwMode="auto">
                <a:xfrm>
                  <a:off x="773" y="2278"/>
                  <a:ext cx="10" cy="10"/>
                </a:xfrm>
                <a:custGeom>
                  <a:avLst/>
                  <a:gdLst>
                    <a:gd name="T0" fmla="*/ 0 w 10"/>
                    <a:gd name="T1" fmla="*/ 0 h 10"/>
                    <a:gd name="T2" fmla="*/ 6 w 10"/>
                    <a:gd name="T3" fmla="*/ 0 h 10"/>
                    <a:gd name="T4" fmla="*/ 7 w 10"/>
                    <a:gd name="T5" fmla="*/ 1 h 10"/>
                    <a:gd name="T6" fmla="*/ 8 w 10"/>
                    <a:gd name="T7" fmla="*/ 2 h 10"/>
                    <a:gd name="T8" fmla="*/ 8 w 10"/>
                    <a:gd name="T9" fmla="*/ 3 h 10"/>
                    <a:gd name="T10" fmla="*/ 7 w 10"/>
                    <a:gd name="T11" fmla="*/ 4 h 10"/>
                    <a:gd name="T12" fmla="*/ 7 w 10"/>
                    <a:gd name="T13" fmla="*/ 5 h 10"/>
                    <a:gd name="T14" fmla="*/ 6 w 10"/>
                    <a:gd name="T15" fmla="*/ 5 h 10"/>
                    <a:gd name="T16" fmla="*/ 7 w 10"/>
                    <a:gd name="T17" fmla="*/ 5 h 10"/>
                    <a:gd name="T18" fmla="*/ 7 w 10"/>
                    <a:gd name="T19" fmla="*/ 6 h 10"/>
                    <a:gd name="T20" fmla="*/ 8 w 10"/>
                    <a:gd name="T21" fmla="*/ 7 h 10"/>
                    <a:gd name="T22" fmla="*/ 8 w 10"/>
                    <a:gd name="T23" fmla="*/ 8 h 10"/>
                    <a:gd name="T24" fmla="*/ 9 w 10"/>
                    <a:gd name="T25" fmla="*/ 8 h 10"/>
                    <a:gd name="T26" fmla="*/ 9 w 10"/>
                    <a:gd name="T27" fmla="*/ 9 h 10"/>
                    <a:gd name="T28" fmla="*/ 5 w 10"/>
                    <a:gd name="T29" fmla="*/ 9 h 10"/>
                    <a:gd name="T30" fmla="*/ 5 w 10"/>
                    <a:gd name="T31" fmla="*/ 8 h 10"/>
                    <a:gd name="T32" fmla="*/ 6 w 10"/>
                    <a:gd name="T33" fmla="*/ 8 h 10"/>
                    <a:gd name="T34" fmla="*/ 6 w 10"/>
                    <a:gd name="T35" fmla="*/ 7 h 10"/>
                    <a:gd name="T36" fmla="*/ 5 w 10"/>
                    <a:gd name="T37" fmla="*/ 7 h 10"/>
                    <a:gd name="T38" fmla="*/ 5 w 10"/>
                    <a:gd name="T39" fmla="*/ 6 h 10"/>
                    <a:gd name="T40" fmla="*/ 4 w 10"/>
                    <a:gd name="T41" fmla="*/ 5 h 10"/>
                    <a:gd name="T42" fmla="*/ 4 w 10"/>
                    <a:gd name="T43" fmla="*/ 8 h 10"/>
                    <a:gd name="T44" fmla="*/ 4 w 10"/>
                    <a:gd name="T45" fmla="*/ 9 h 10"/>
                    <a:gd name="T46" fmla="*/ 0 w 10"/>
                    <a:gd name="T47" fmla="*/ 9 h 10"/>
                    <a:gd name="T48" fmla="*/ 0 w 10"/>
                    <a:gd name="T49" fmla="*/ 8 h 10"/>
                    <a:gd name="T50" fmla="*/ 1 w 10"/>
                    <a:gd name="T51" fmla="*/ 8 h 10"/>
                    <a:gd name="T52" fmla="*/ 1 w 10"/>
                    <a:gd name="T53" fmla="*/ 1 h 10"/>
                    <a:gd name="T54" fmla="*/ 0 w 10"/>
                    <a:gd name="T55" fmla="*/ 1 h 10"/>
                    <a:gd name="T56" fmla="*/ 0 w 10"/>
                    <a:gd name="T57" fmla="*/ 0 h 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
                    <a:gd name="T88" fmla="*/ 0 h 10"/>
                    <a:gd name="T89" fmla="*/ 10 w 10"/>
                    <a:gd name="T90" fmla="*/ 10 h 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 h="10">
                      <a:moveTo>
                        <a:pt x="0" y="0"/>
                      </a:moveTo>
                      <a:lnTo>
                        <a:pt x="6" y="0"/>
                      </a:lnTo>
                      <a:lnTo>
                        <a:pt x="7" y="1"/>
                      </a:lnTo>
                      <a:lnTo>
                        <a:pt x="8" y="2"/>
                      </a:lnTo>
                      <a:lnTo>
                        <a:pt x="8" y="3"/>
                      </a:lnTo>
                      <a:lnTo>
                        <a:pt x="7" y="4"/>
                      </a:lnTo>
                      <a:lnTo>
                        <a:pt x="7" y="5"/>
                      </a:lnTo>
                      <a:lnTo>
                        <a:pt x="6" y="5"/>
                      </a:lnTo>
                      <a:lnTo>
                        <a:pt x="7" y="5"/>
                      </a:lnTo>
                      <a:lnTo>
                        <a:pt x="7" y="6"/>
                      </a:lnTo>
                      <a:lnTo>
                        <a:pt x="8" y="7"/>
                      </a:lnTo>
                      <a:lnTo>
                        <a:pt x="8" y="8"/>
                      </a:lnTo>
                      <a:lnTo>
                        <a:pt x="9" y="8"/>
                      </a:lnTo>
                      <a:lnTo>
                        <a:pt x="9" y="9"/>
                      </a:lnTo>
                      <a:lnTo>
                        <a:pt x="5" y="9"/>
                      </a:lnTo>
                      <a:lnTo>
                        <a:pt x="5" y="8"/>
                      </a:lnTo>
                      <a:lnTo>
                        <a:pt x="6" y="8"/>
                      </a:lnTo>
                      <a:lnTo>
                        <a:pt x="6" y="7"/>
                      </a:lnTo>
                      <a:lnTo>
                        <a:pt x="5" y="7"/>
                      </a:lnTo>
                      <a:lnTo>
                        <a:pt x="5" y="6"/>
                      </a:lnTo>
                      <a:lnTo>
                        <a:pt x="4" y="5"/>
                      </a:lnTo>
                      <a:lnTo>
                        <a:pt x="4" y="8"/>
                      </a:lnTo>
                      <a:lnTo>
                        <a:pt x="4" y="9"/>
                      </a:lnTo>
                      <a:lnTo>
                        <a:pt x="0" y="9"/>
                      </a:lnTo>
                      <a:lnTo>
                        <a:pt x="0" y="8"/>
                      </a:lnTo>
                      <a:lnTo>
                        <a:pt x="1" y="8"/>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98" name="Freeform 71"/>
                <p:cNvSpPr>
                  <a:spLocks/>
                </p:cNvSpPr>
                <p:nvPr/>
              </p:nvSpPr>
              <p:spPr bwMode="auto">
                <a:xfrm>
                  <a:off x="775" y="2277"/>
                  <a:ext cx="6" cy="5"/>
                </a:xfrm>
                <a:custGeom>
                  <a:avLst/>
                  <a:gdLst>
                    <a:gd name="T0" fmla="*/ 5 w 6"/>
                    <a:gd name="T1" fmla="*/ 4 h 5"/>
                    <a:gd name="T2" fmla="*/ 5 w 6"/>
                    <a:gd name="T3" fmla="*/ 0 h 5"/>
                    <a:gd name="T4" fmla="*/ 2 w 6"/>
                    <a:gd name="T5" fmla="*/ 0 h 5"/>
                    <a:gd name="T6" fmla="*/ 0 w 6"/>
                    <a:gd name="T7" fmla="*/ 1 h 5"/>
                    <a:gd name="T8" fmla="*/ 0 w 6"/>
                    <a:gd name="T9" fmla="*/ 3 h 5"/>
                    <a:gd name="T10" fmla="*/ 2 w 6"/>
                    <a:gd name="T11" fmla="*/ 4 h 5"/>
                    <a:gd name="T12" fmla="*/ 5 w 6"/>
                    <a:gd name="T13" fmla="*/ 4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5" y="4"/>
                      </a:moveTo>
                      <a:lnTo>
                        <a:pt x="5" y="0"/>
                      </a:lnTo>
                      <a:lnTo>
                        <a:pt x="2" y="0"/>
                      </a:lnTo>
                      <a:lnTo>
                        <a:pt x="0" y="1"/>
                      </a:lnTo>
                      <a:lnTo>
                        <a:pt x="0" y="3"/>
                      </a:lnTo>
                      <a:lnTo>
                        <a:pt x="2" y="4"/>
                      </a:lnTo>
                      <a:lnTo>
                        <a:pt x="5" y="4"/>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79" name="Group 72"/>
              <p:cNvGrpSpPr>
                <a:grpSpLocks/>
              </p:cNvGrpSpPr>
              <p:nvPr/>
            </p:nvGrpSpPr>
            <p:grpSpPr bwMode="auto">
              <a:xfrm>
                <a:off x="625" y="2278"/>
                <a:ext cx="10" cy="10"/>
                <a:chOff x="625" y="2278"/>
                <a:chExt cx="10" cy="10"/>
              </a:xfrm>
            </p:grpSpPr>
            <p:sp>
              <p:nvSpPr>
                <p:cNvPr id="37295" name="Freeform 73"/>
                <p:cNvSpPr>
                  <a:spLocks/>
                </p:cNvSpPr>
                <p:nvPr/>
              </p:nvSpPr>
              <p:spPr bwMode="auto">
                <a:xfrm>
                  <a:off x="625" y="2278"/>
                  <a:ext cx="10" cy="10"/>
                </a:xfrm>
                <a:custGeom>
                  <a:avLst/>
                  <a:gdLst>
                    <a:gd name="T0" fmla="*/ 3 w 10"/>
                    <a:gd name="T1" fmla="*/ 0 h 10"/>
                    <a:gd name="T2" fmla="*/ 6 w 10"/>
                    <a:gd name="T3" fmla="*/ 0 h 10"/>
                    <a:gd name="T4" fmla="*/ 7 w 10"/>
                    <a:gd name="T5" fmla="*/ 1 h 10"/>
                    <a:gd name="T6" fmla="*/ 8 w 10"/>
                    <a:gd name="T7" fmla="*/ 1 h 10"/>
                    <a:gd name="T8" fmla="*/ 8 w 10"/>
                    <a:gd name="T9" fmla="*/ 2 h 10"/>
                    <a:gd name="T10" fmla="*/ 9 w 10"/>
                    <a:gd name="T11" fmla="*/ 4 h 10"/>
                    <a:gd name="T12" fmla="*/ 9 w 10"/>
                    <a:gd name="T13" fmla="*/ 5 h 10"/>
                    <a:gd name="T14" fmla="*/ 8 w 10"/>
                    <a:gd name="T15" fmla="*/ 7 h 10"/>
                    <a:gd name="T16" fmla="*/ 8 w 10"/>
                    <a:gd name="T17" fmla="*/ 8 h 10"/>
                    <a:gd name="T18" fmla="*/ 7 w 10"/>
                    <a:gd name="T19" fmla="*/ 9 h 10"/>
                    <a:gd name="T20" fmla="*/ 6 w 10"/>
                    <a:gd name="T21" fmla="*/ 9 h 10"/>
                    <a:gd name="T22" fmla="*/ 3 w 10"/>
                    <a:gd name="T23" fmla="*/ 9 h 10"/>
                    <a:gd name="T24" fmla="*/ 2 w 10"/>
                    <a:gd name="T25" fmla="*/ 9 h 10"/>
                    <a:gd name="T26" fmla="*/ 1 w 10"/>
                    <a:gd name="T27" fmla="*/ 8 h 10"/>
                    <a:gd name="T28" fmla="*/ 1 w 10"/>
                    <a:gd name="T29" fmla="*/ 7 h 10"/>
                    <a:gd name="T30" fmla="*/ 0 w 10"/>
                    <a:gd name="T31" fmla="*/ 6 h 10"/>
                    <a:gd name="T32" fmla="*/ 0 w 10"/>
                    <a:gd name="T33" fmla="*/ 4 h 10"/>
                    <a:gd name="T34" fmla="*/ 1 w 10"/>
                    <a:gd name="T35" fmla="*/ 2 h 10"/>
                    <a:gd name="T36" fmla="*/ 1 w 10"/>
                    <a:gd name="T37" fmla="*/ 1 h 10"/>
                    <a:gd name="T38" fmla="*/ 2 w 10"/>
                    <a:gd name="T39" fmla="*/ 1 h 10"/>
                    <a:gd name="T40" fmla="*/ 3 w 10"/>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10"/>
                    <a:gd name="T65" fmla="*/ 10 w 10"/>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10">
                      <a:moveTo>
                        <a:pt x="3" y="0"/>
                      </a:moveTo>
                      <a:lnTo>
                        <a:pt x="6" y="0"/>
                      </a:lnTo>
                      <a:lnTo>
                        <a:pt x="7" y="1"/>
                      </a:lnTo>
                      <a:lnTo>
                        <a:pt x="8" y="1"/>
                      </a:lnTo>
                      <a:lnTo>
                        <a:pt x="8" y="2"/>
                      </a:lnTo>
                      <a:lnTo>
                        <a:pt x="9" y="4"/>
                      </a:lnTo>
                      <a:lnTo>
                        <a:pt x="9" y="5"/>
                      </a:lnTo>
                      <a:lnTo>
                        <a:pt x="8" y="7"/>
                      </a:lnTo>
                      <a:lnTo>
                        <a:pt x="8" y="8"/>
                      </a:lnTo>
                      <a:lnTo>
                        <a:pt x="7" y="9"/>
                      </a:lnTo>
                      <a:lnTo>
                        <a:pt x="6" y="9"/>
                      </a:lnTo>
                      <a:lnTo>
                        <a:pt x="3" y="9"/>
                      </a:lnTo>
                      <a:lnTo>
                        <a:pt x="2" y="9"/>
                      </a:lnTo>
                      <a:lnTo>
                        <a:pt x="1" y="8"/>
                      </a:lnTo>
                      <a:lnTo>
                        <a:pt x="1" y="7"/>
                      </a:lnTo>
                      <a:lnTo>
                        <a:pt x="0" y="6"/>
                      </a:lnTo>
                      <a:lnTo>
                        <a:pt x="0" y="4"/>
                      </a:lnTo>
                      <a:lnTo>
                        <a:pt x="1" y="2"/>
                      </a:lnTo>
                      <a:lnTo>
                        <a:pt x="1" y="1"/>
                      </a:lnTo>
                      <a:lnTo>
                        <a:pt x="2" y="1"/>
                      </a:lnTo>
                      <a:lnTo>
                        <a:pt x="3"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96" name="Freeform 74"/>
                <p:cNvSpPr>
                  <a:spLocks/>
                </p:cNvSpPr>
                <p:nvPr/>
              </p:nvSpPr>
              <p:spPr bwMode="auto">
                <a:xfrm>
                  <a:off x="627" y="2280"/>
                  <a:ext cx="5" cy="7"/>
                </a:xfrm>
                <a:custGeom>
                  <a:avLst/>
                  <a:gdLst>
                    <a:gd name="T0" fmla="*/ 2 w 5"/>
                    <a:gd name="T1" fmla="*/ 0 h 7"/>
                    <a:gd name="T2" fmla="*/ 3 w 5"/>
                    <a:gd name="T3" fmla="*/ 0 h 7"/>
                    <a:gd name="T4" fmla="*/ 4 w 5"/>
                    <a:gd name="T5" fmla="*/ 1 h 7"/>
                    <a:gd name="T6" fmla="*/ 4 w 5"/>
                    <a:gd name="T7" fmla="*/ 5 h 7"/>
                    <a:gd name="T8" fmla="*/ 3 w 5"/>
                    <a:gd name="T9" fmla="*/ 6 h 7"/>
                    <a:gd name="T10" fmla="*/ 2 w 5"/>
                    <a:gd name="T11" fmla="*/ 6 h 7"/>
                    <a:gd name="T12" fmla="*/ 1 w 5"/>
                    <a:gd name="T13" fmla="*/ 6 h 7"/>
                    <a:gd name="T14" fmla="*/ 0 w 5"/>
                    <a:gd name="T15" fmla="*/ 6 h 7"/>
                    <a:gd name="T16" fmla="*/ 0 w 5"/>
                    <a:gd name="T17" fmla="*/ 5 h 7"/>
                    <a:gd name="T18" fmla="*/ 0 w 5"/>
                    <a:gd name="T19" fmla="*/ 1 h 7"/>
                    <a:gd name="T20" fmla="*/ 0 w 5"/>
                    <a:gd name="T21" fmla="*/ 0 h 7"/>
                    <a:gd name="T22" fmla="*/ 1 w 5"/>
                    <a:gd name="T23" fmla="*/ 0 h 7"/>
                    <a:gd name="T24" fmla="*/ 2 w 5"/>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7"/>
                    <a:gd name="T41" fmla="*/ 5 w 5"/>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7">
                      <a:moveTo>
                        <a:pt x="2" y="0"/>
                      </a:moveTo>
                      <a:lnTo>
                        <a:pt x="3" y="0"/>
                      </a:lnTo>
                      <a:lnTo>
                        <a:pt x="4" y="1"/>
                      </a:lnTo>
                      <a:lnTo>
                        <a:pt x="4" y="5"/>
                      </a:lnTo>
                      <a:lnTo>
                        <a:pt x="3" y="6"/>
                      </a:lnTo>
                      <a:lnTo>
                        <a:pt x="2" y="6"/>
                      </a:lnTo>
                      <a:lnTo>
                        <a:pt x="1" y="6"/>
                      </a:lnTo>
                      <a:lnTo>
                        <a:pt x="0" y="6"/>
                      </a:lnTo>
                      <a:lnTo>
                        <a:pt x="0" y="5"/>
                      </a:lnTo>
                      <a:lnTo>
                        <a:pt x="0" y="1"/>
                      </a:lnTo>
                      <a:lnTo>
                        <a:pt x="0" y="0"/>
                      </a:lnTo>
                      <a:lnTo>
                        <a:pt x="1" y="0"/>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80" name="Group 75"/>
              <p:cNvGrpSpPr>
                <a:grpSpLocks/>
              </p:cNvGrpSpPr>
              <p:nvPr/>
            </p:nvGrpSpPr>
            <p:grpSpPr bwMode="auto">
              <a:xfrm>
                <a:off x="642" y="2279"/>
                <a:ext cx="28" cy="9"/>
                <a:chOff x="642" y="2279"/>
                <a:chExt cx="28" cy="9"/>
              </a:xfrm>
            </p:grpSpPr>
            <p:sp>
              <p:nvSpPr>
                <p:cNvPr id="37293" name="Freeform 76"/>
                <p:cNvSpPr>
                  <a:spLocks/>
                </p:cNvSpPr>
                <p:nvPr/>
              </p:nvSpPr>
              <p:spPr bwMode="auto">
                <a:xfrm>
                  <a:off x="642" y="2279"/>
                  <a:ext cx="12" cy="9"/>
                </a:xfrm>
                <a:custGeom>
                  <a:avLst/>
                  <a:gdLst>
                    <a:gd name="T0" fmla="*/ 1 w 12"/>
                    <a:gd name="T1" fmla="*/ 8 h 9"/>
                    <a:gd name="T2" fmla="*/ 3 w 12"/>
                    <a:gd name="T3" fmla="*/ 8 h 9"/>
                    <a:gd name="T4" fmla="*/ 2 w 12"/>
                    <a:gd name="T5" fmla="*/ 8 h 9"/>
                    <a:gd name="T6" fmla="*/ 2 w 12"/>
                    <a:gd name="T7" fmla="*/ 2 h 9"/>
                    <a:gd name="T8" fmla="*/ 7 w 12"/>
                    <a:gd name="T9" fmla="*/ 8 h 9"/>
                    <a:gd name="T10" fmla="*/ 10 w 12"/>
                    <a:gd name="T11" fmla="*/ 8 h 9"/>
                    <a:gd name="T12" fmla="*/ 10 w 12"/>
                    <a:gd name="T13" fmla="*/ 1 h 9"/>
                    <a:gd name="T14" fmla="*/ 11 w 12"/>
                    <a:gd name="T15" fmla="*/ 1 h 9"/>
                    <a:gd name="T16" fmla="*/ 11 w 12"/>
                    <a:gd name="T17" fmla="*/ 0 h 9"/>
                    <a:gd name="T18" fmla="*/ 8 w 12"/>
                    <a:gd name="T19" fmla="*/ 0 h 9"/>
                    <a:gd name="T20" fmla="*/ 8 w 12"/>
                    <a:gd name="T21" fmla="*/ 1 h 9"/>
                    <a:gd name="T22" fmla="*/ 9 w 12"/>
                    <a:gd name="T23" fmla="*/ 1 h 9"/>
                    <a:gd name="T24" fmla="*/ 9 w 12"/>
                    <a:gd name="T25" fmla="*/ 6 h 9"/>
                    <a:gd name="T26" fmla="*/ 5 w 12"/>
                    <a:gd name="T27" fmla="*/ 0 h 9"/>
                    <a:gd name="T28" fmla="*/ 0 w 12"/>
                    <a:gd name="T29" fmla="*/ 0 h 9"/>
                    <a:gd name="T30" fmla="*/ 0 w 12"/>
                    <a:gd name="T31" fmla="*/ 1 h 9"/>
                    <a:gd name="T32" fmla="*/ 1 w 12"/>
                    <a:gd name="T33" fmla="*/ 1 h 9"/>
                    <a:gd name="T34" fmla="*/ 1 w 12"/>
                    <a:gd name="T35" fmla="*/ 8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9"/>
                    <a:gd name="T56" fmla="*/ 12 w 12"/>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9">
                      <a:moveTo>
                        <a:pt x="1" y="8"/>
                      </a:moveTo>
                      <a:lnTo>
                        <a:pt x="3" y="8"/>
                      </a:lnTo>
                      <a:lnTo>
                        <a:pt x="2" y="8"/>
                      </a:lnTo>
                      <a:lnTo>
                        <a:pt x="2" y="2"/>
                      </a:lnTo>
                      <a:lnTo>
                        <a:pt x="7" y="8"/>
                      </a:lnTo>
                      <a:lnTo>
                        <a:pt x="10" y="8"/>
                      </a:lnTo>
                      <a:lnTo>
                        <a:pt x="10" y="1"/>
                      </a:lnTo>
                      <a:lnTo>
                        <a:pt x="11" y="1"/>
                      </a:lnTo>
                      <a:lnTo>
                        <a:pt x="11" y="0"/>
                      </a:lnTo>
                      <a:lnTo>
                        <a:pt x="8" y="0"/>
                      </a:lnTo>
                      <a:lnTo>
                        <a:pt x="8" y="1"/>
                      </a:lnTo>
                      <a:lnTo>
                        <a:pt x="9" y="1"/>
                      </a:lnTo>
                      <a:lnTo>
                        <a:pt x="9" y="6"/>
                      </a:lnTo>
                      <a:lnTo>
                        <a:pt x="5" y="0"/>
                      </a:lnTo>
                      <a:lnTo>
                        <a:pt x="0" y="0"/>
                      </a:lnTo>
                      <a:lnTo>
                        <a:pt x="0" y="1"/>
                      </a:lnTo>
                      <a:lnTo>
                        <a:pt x="1" y="1"/>
                      </a:lnTo>
                      <a:lnTo>
                        <a:pt x="1" y="8"/>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94" name="Freeform 77"/>
                <p:cNvSpPr>
                  <a:spLocks/>
                </p:cNvSpPr>
                <p:nvPr/>
              </p:nvSpPr>
              <p:spPr bwMode="auto">
                <a:xfrm>
                  <a:off x="661" y="2279"/>
                  <a:ext cx="9" cy="9"/>
                </a:xfrm>
                <a:custGeom>
                  <a:avLst/>
                  <a:gdLst>
                    <a:gd name="T0" fmla="*/ 0 w 9"/>
                    <a:gd name="T1" fmla="*/ 0 h 9"/>
                    <a:gd name="T2" fmla="*/ 8 w 9"/>
                    <a:gd name="T3" fmla="*/ 0 h 9"/>
                    <a:gd name="T4" fmla="*/ 8 w 9"/>
                    <a:gd name="T5" fmla="*/ 2 h 9"/>
                    <a:gd name="T6" fmla="*/ 7 w 9"/>
                    <a:gd name="T7" fmla="*/ 2 h 9"/>
                    <a:gd name="T8" fmla="*/ 5 w 9"/>
                    <a:gd name="T9" fmla="*/ 1 h 9"/>
                    <a:gd name="T10" fmla="*/ 4 w 9"/>
                    <a:gd name="T11" fmla="*/ 1 h 9"/>
                    <a:gd name="T12" fmla="*/ 4 w 9"/>
                    <a:gd name="T13" fmla="*/ 4 h 9"/>
                    <a:gd name="T14" fmla="*/ 5 w 9"/>
                    <a:gd name="T15" fmla="*/ 4 h 9"/>
                    <a:gd name="T16" fmla="*/ 6 w 9"/>
                    <a:gd name="T17" fmla="*/ 3 h 9"/>
                    <a:gd name="T18" fmla="*/ 6 w 9"/>
                    <a:gd name="T19" fmla="*/ 6 h 9"/>
                    <a:gd name="T20" fmla="*/ 5 w 9"/>
                    <a:gd name="T21" fmla="*/ 5 h 9"/>
                    <a:gd name="T22" fmla="*/ 4 w 9"/>
                    <a:gd name="T23" fmla="*/ 5 h 9"/>
                    <a:gd name="T24" fmla="*/ 4 w 9"/>
                    <a:gd name="T25" fmla="*/ 7 h 9"/>
                    <a:gd name="T26" fmla="*/ 5 w 9"/>
                    <a:gd name="T27" fmla="*/ 7 h 9"/>
                    <a:gd name="T28" fmla="*/ 8 w 9"/>
                    <a:gd name="T29" fmla="*/ 6 h 9"/>
                    <a:gd name="T30" fmla="*/ 8 w 9"/>
                    <a:gd name="T31" fmla="*/ 8 h 9"/>
                    <a:gd name="T32" fmla="*/ 0 w 9"/>
                    <a:gd name="T33" fmla="*/ 8 h 9"/>
                    <a:gd name="T34" fmla="*/ 1 w 9"/>
                    <a:gd name="T35" fmla="*/ 8 h 9"/>
                    <a:gd name="T36" fmla="*/ 1 w 9"/>
                    <a:gd name="T37" fmla="*/ 1 h 9"/>
                    <a:gd name="T38" fmla="*/ 0 w 9"/>
                    <a:gd name="T39" fmla="*/ 1 h 9"/>
                    <a:gd name="T40" fmla="*/ 0 w 9"/>
                    <a:gd name="T41" fmla="*/ 0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9"/>
                    <a:gd name="T65" fmla="*/ 9 w 9"/>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9">
                      <a:moveTo>
                        <a:pt x="0" y="0"/>
                      </a:moveTo>
                      <a:lnTo>
                        <a:pt x="8" y="0"/>
                      </a:lnTo>
                      <a:lnTo>
                        <a:pt x="8" y="2"/>
                      </a:lnTo>
                      <a:lnTo>
                        <a:pt x="7" y="2"/>
                      </a:lnTo>
                      <a:lnTo>
                        <a:pt x="5" y="1"/>
                      </a:lnTo>
                      <a:lnTo>
                        <a:pt x="4" y="1"/>
                      </a:lnTo>
                      <a:lnTo>
                        <a:pt x="4" y="4"/>
                      </a:lnTo>
                      <a:lnTo>
                        <a:pt x="5" y="4"/>
                      </a:lnTo>
                      <a:lnTo>
                        <a:pt x="6" y="3"/>
                      </a:lnTo>
                      <a:lnTo>
                        <a:pt x="6" y="6"/>
                      </a:lnTo>
                      <a:lnTo>
                        <a:pt x="5" y="5"/>
                      </a:lnTo>
                      <a:lnTo>
                        <a:pt x="4" y="5"/>
                      </a:lnTo>
                      <a:lnTo>
                        <a:pt x="4" y="7"/>
                      </a:lnTo>
                      <a:lnTo>
                        <a:pt x="5" y="7"/>
                      </a:lnTo>
                      <a:lnTo>
                        <a:pt x="8" y="6"/>
                      </a:lnTo>
                      <a:lnTo>
                        <a:pt x="8" y="8"/>
                      </a:lnTo>
                      <a:lnTo>
                        <a:pt x="0" y="8"/>
                      </a:lnTo>
                      <a:lnTo>
                        <a:pt x="1" y="8"/>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81" name="Group 78"/>
              <p:cNvGrpSpPr>
                <a:grpSpLocks/>
              </p:cNvGrpSpPr>
              <p:nvPr/>
            </p:nvGrpSpPr>
            <p:grpSpPr bwMode="auto">
              <a:xfrm>
                <a:off x="705" y="2278"/>
                <a:ext cx="9" cy="10"/>
                <a:chOff x="705" y="2278"/>
                <a:chExt cx="9" cy="10"/>
              </a:xfrm>
            </p:grpSpPr>
            <p:sp>
              <p:nvSpPr>
                <p:cNvPr id="37291" name="Freeform 79"/>
                <p:cNvSpPr>
                  <a:spLocks/>
                </p:cNvSpPr>
                <p:nvPr/>
              </p:nvSpPr>
              <p:spPr bwMode="auto">
                <a:xfrm>
                  <a:off x="705" y="2278"/>
                  <a:ext cx="9" cy="10"/>
                </a:xfrm>
                <a:custGeom>
                  <a:avLst/>
                  <a:gdLst>
                    <a:gd name="T0" fmla="*/ 2 w 9"/>
                    <a:gd name="T1" fmla="*/ 0 h 10"/>
                    <a:gd name="T2" fmla="*/ 6 w 9"/>
                    <a:gd name="T3" fmla="*/ 0 h 10"/>
                    <a:gd name="T4" fmla="*/ 6 w 9"/>
                    <a:gd name="T5" fmla="*/ 1 h 10"/>
                    <a:gd name="T6" fmla="*/ 7 w 9"/>
                    <a:gd name="T7" fmla="*/ 1 h 10"/>
                    <a:gd name="T8" fmla="*/ 8 w 9"/>
                    <a:gd name="T9" fmla="*/ 2 h 10"/>
                    <a:gd name="T10" fmla="*/ 8 w 9"/>
                    <a:gd name="T11" fmla="*/ 4 h 10"/>
                    <a:gd name="T12" fmla="*/ 8 w 9"/>
                    <a:gd name="T13" fmla="*/ 5 h 10"/>
                    <a:gd name="T14" fmla="*/ 8 w 9"/>
                    <a:gd name="T15" fmla="*/ 6 h 10"/>
                    <a:gd name="T16" fmla="*/ 7 w 9"/>
                    <a:gd name="T17" fmla="*/ 8 h 10"/>
                    <a:gd name="T18" fmla="*/ 6 w 9"/>
                    <a:gd name="T19" fmla="*/ 8 h 10"/>
                    <a:gd name="T20" fmla="*/ 5 w 9"/>
                    <a:gd name="T21" fmla="*/ 9 h 10"/>
                    <a:gd name="T22" fmla="*/ 2 w 9"/>
                    <a:gd name="T23" fmla="*/ 9 h 10"/>
                    <a:gd name="T24" fmla="*/ 2 w 9"/>
                    <a:gd name="T25" fmla="*/ 8 h 10"/>
                    <a:gd name="T26" fmla="*/ 1 w 9"/>
                    <a:gd name="T27" fmla="*/ 8 h 10"/>
                    <a:gd name="T28" fmla="*/ 0 w 9"/>
                    <a:gd name="T29" fmla="*/ 7 h 10"/>
                    <a:gd name="T30" fmla="*/ 0 w 9"/>
                    <a:gd name="T31" fmla="*/ 5 h 10"/>
                    <a:gd name="T32" fmla="*/ 0 w 9"/>
                    <a:gd name="T33" fmla="*/ 4 h 10"/>
                    <a:gd name="T34" fmla="*/ 0 w 9"/>
                    <a:gd name="T35" fmla="*/ 2 h 10"/>
                    <a:gd name="T36" fmla="*/ 1 w 9"/>
                    <a:gd name="T37" fmla="*/ 1 h 10"/>
                    <a:gd name="T38" fmla="*/ 2 w 9"/>
                    <a:gd name="T39" fmla="*/ 1 h 10"/>
                    <a:gd name="T40" fmla="*/ 2 w 9"/>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10"/>
                    <a:gd name="T65" fmla="*/ 9 w 9"/>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10">
                      <a:moveTo>
                        <a:pt x="2" y="0"/>
                      </a:moveTo>
                      <a:lnTo>
                        <a:pt x="6" y="0"/>
                      </a:lnTo>
                      <a:lnTo>
                        <a:pt x="6" y="1"/>
                      </a:lnTo>
                      <a:lnTo>
                        <a:pt x="7" y="1"/>
                      </a:lnTo>
                      <a:lnTo>
                        <a:pt x="8" y="2"/>
                      </a:lnTo>
                      <a:lnTo>
                        <a:pt x="8" y="4"/>
                      </a:lnTo>
                      <a:lnTo>
                        <a:pt x="8" y="5"/>
                      </a:lnTo>
                      <a:lnTo>
                        <a:pt x="8" y="6"/>
                      </a:lnTo>
                      <a:lnTo>
                        <a:pt x="7" y="8"/>
                      </a:lnTo>
                      <a:lnTo>
                        <a:pt x="6" y="8"/>
                      </a:lnTo>
                      <a:lnTo>
                        <a:pt x="5" y="9"/>
                      </a:lnTo>
                      <a:lnTo>
                        <a:pt x="2" y="9"/>
                      </a:lnTo>
                      <a:lnTo>
                        <a:pt x="2" y="8"/>
                      </a:lnTo>
                      <a:lnTo>
                        <a:pt x="1" y="8"/>
                      </a:lnTo>
                      <a:lnTo>
                        <a:pt x="0" y="7"/>
                      </a:lnTo>
                      <a:lnTo>
                        <a:pt x="0" y="5"/>
                      </a:lnTo>
                      <a:lnTo>
                        <a:pt x="0" y="4"/>
                      </a:lnTo>
                      <a:lnTo>
                        <a:pt x="0" y="2"/>
                      </a:lnTo>
                      <a:lnTo>
                        <a:pt x="1" y="1"/>
                      </a:lnTo>
                      <a:lnTo>
                        <a:pt x="2" y="1"/>
                      </a:lnTo>
                      <a:lnTo>
                        <a:pt x="2"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92" name="Freeform 80"/>
                <p:cNvSpPr>
                  <a:spLocks/>
                </p:cNvSpPr>
                <p:nvPr/>
              </p:nvSpPr>
              <p:spPr bwMode="auto">
                <a:xfrm>
                  <a:off x="707" y="2280"/>
                  <a:ext cx="4" cy="6"/>
                </a:xfrm>
                <a:custGeom>
                  <a:avLst/>
                  <a:gdLst>
                    <a:gd name="T0" fmla="*/ 2 w 4"/>
                    <a:gd name="T1" fmla="*/ 0 h 6"/>
                    <a:gd name="T2" fmla="*/ 3 w 4"/>
                    <a:gd name="T3" fmla="*/ 1 h 6"/>
                    <a:gd name="T4" fmla="*/ 3 w 4"/>
                    <a:gd name="T5" fmla="*/ 4 h 6"/>
                    <a:gd name="T6" fmla="*/ 2 w 4"/>
                    <a:gd name="T7" fmla="*/ 5 h 6"/>
                    <a:gd name="T8" fmla="*/ 1 w 4"/>
                    <a:gd name="T9" fmla="*/ 5 h 6"/>
                    <a:gd name="T10" fmla="*/ 0 w 4"/>
                    <a:gd name="T11" fmla="*/ 4 h 6"/>
                    <a:gd name="T12" fmla="*/ 0 w 4"/>
                    <a:gd name="T13" fmla="*/ 1 h 6"/>
                    <a:gd name="T14" fmla="*/ 1 w 4"/>
                    <a:gd name="T15" fmla="*/ 0 h 6"/>
                    <a:gd name="T16" fmla="*/ 2 w 4"/>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6"/>
                    <a:gd name="T29" fmla="*/ 4 w 4"/>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6">
                      <a:moveTo>
                        <a:pt x="2" y="0"/>
                      </a:moveTo>
                      <a:lnTo>
                        <a:pt x="3" y="1"/>
                      </a:lnTo>
                      <a:lnTo>
                        <a:pt x="3" y="4"/>
                      </a:lnTo>
                      <a:lnTo>
                        <a:pt x="2" y="5"/>
                      </a:lnTo>
                      <a:lnTo>
                        <a:pt x="1" y="5"/>
                      </a:lnTo>
                      <a:lnTo>
                        <a:pt x="0" y="4"/>
                      </a:lnTo>
                      <a:lnTo>
                        <a:pt x="0" y="1"/>
                      </a:lnTo>
                      <a:lnTo>
                        <a:pt x="1" y="0"/>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82" name="Group 81"/>
              <p:cNvGrpSpPr>
                <a:grpSpLocks/>
              </p:cNvGrpSpPr>
              <p:nvPr/>
            </p:nvGrpSpPr>
            <p:grpSpPr bwMode="auto">
              <a:xfrm>
                <a:off x="721" y="2278"/>
                <a:ext cx="24" cy="10"/>
                <a:chOff x="721" y="2278"/>
                <a:chExt cx="24" cy="10"/>
              </a:xfrm>
            </p:grpSpPr>
            <p:sp>
              <p:nvSpPr>
                <p:cNvPr id="37289" name="Freeform 82"/>
                <p:cNvSpPr>
                  <a:spLocks/>
                </p:cNvSpPr>
                <p:nvPr/>
              </p:nvSpPr>
              <p:spPr bwMode="auto">
                <a:xfrm>
                  <a:off x="721" y="2278"/>
                  <a:ext cx="9" cy="10"/>
                </a:xfrm>
                <a:custGeom>
                  <a:avLst/>
                  <a:gdLst>
                    <a:gd name="T0" fmla="*/ 0 w 9"/>
                    <a:gd name="T1" fmla="*/ 0 h 10"/>
                    <a:gd name="T2" fmla="*/ 5 w 9"/>
                    <a:gd name="T3" fmla="*/ 0 h 10"/>
                    <a:gd name="T4" fmla="*/ 5 w 9"/>
                    <a:gd name="T5" fmla="*/ 1 h 10"/>
                    <a:gd name="T6" fmla="*/ 4 w 9"/>
                    <a:gd name="T7" fmla="*/ 1 h 10"/>
                    <a:gd name="T8" fmla="*/ 4 w 9"/>
                    <a:gd name="T9" fmla="*/ 8 h 10"/>
                    <a:gd name="T10" fmla="*/ 5 w 9"/>
                    <a:gd name="T11" fmla="*/ 8 h 10"/>
                    <a:gd name="T12" fmla="*/ 7 w 9"/>
                    <a:gd name="T13" fmla="*/ 6 h 10"/>
                    <a:gd name="T14" fmla="*/ 8 w 9"/>
                    <a:gd name="T15" fmla="*/ 6 h 10"/>
                    <a:gd name="T16" fmla="*/ 8 w 9"/>
                    <a:gd name="T17" fmla="*/ 9 h 10"/>
                    <a:gd name="T18" fmla="*/ 1 w 9"/>
                    <a:gd name="T19" fmla="*/ 9 h 10"/>
                    <a:gd name="T20" fmla="*/ 1 w 9"/>
                    <a:gd name="T21" fmla="*/ 8 h 10"/>
                    <a:gd name="T22" fmla="*/ 1 w 9"/>
                    <a:gd name="T23" fmla="*/ 1 h 10"/>
                    <a:gd name="T24" fmla="*/ 0 w 9"/>
                    <a:gd name="T25" fmla="*/ 1 h 10"/>
                    <a:gd name="T26" fmla="*/ 0 w 9"/>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10"/>
                    <a:gd name="T44" fmla="*/ 9 w 9"/>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10">
                      <a:moveTo>
                        <a:pt x="0" y="0"/>
                      </a:moveTo>
                      <a:lnTo>
                        <a:pt x="5" y="0"/>
                      </a:lnTo>
                      <a:lnTo>
                        <a:pt x="5" y="1"/>
                      </a:lnTo>
                      <a:lnTo>
                        <a:pt x="4" y="1"/>
                      </a:lnTo>
                      <a:lnTo>
                        <a:pt x="4" y="8"/>
                      </a:lnTo>
                      <a:lnTo>
                        <a:pt x="5" y="8"/>
                      </a:lnTo>
                      <a:lnTo>
                        <a:pt x="7" y="6"/>
                      </a:lnTo>
                      <a:lnTo>
                        <a:pt x="8" y="6"/>
                      </a:lnTo>
                      <a:lnTo>
                        <a:pt x="8" y="9"/>
                      </a:lnTo>
                      <a:lnTo>
                        <a:pt x="1" y="9"/>
                      </a:lnTo>
                      <a:lnTo>
                        <a:pt x="1" y="8"/>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90" name="Freeform 83"/>
                <p:cNvSpPr>
                  <a:spLocks/>
                </p:cNvSpPr>
                <p:nvPr/>
              </p:nvSpPr>
              <p:spPr bwMode="auto">
                <a:xfrm>
                  <a:off x="737" y="2278"/>
                  <a:ext cx="8" cy="10"/>
                </a:xfrm>
                <a:custGeom>
                  <a:avLst/>
                  <a:gdLst>
                    <a:gd name="T0" fmla="*/ 0 w 8"/>
                    <a:gd name="T1" fmla="*/ 0 h 10"/>
                    <a:gd name="T2" fmla="*/ 4 w 8"/>
                    <a:gd name="T3" fmla="*/ 0 h 10"/>
                    <a:gd name="T4" fmla="*/ 4 w 8"/>
                    <a:gd name="T5" fmla="*/ 1 h 10"/>
                    <a:gd name="T6" fmla="*/ 3 w 8"/>
                    <a:gd name="T7" fmla="*/ 1 h 10"/>
                    <a:gd name="T8" fmla="*/ 3 w 8"/>
                    <a:gd name="T9" fmla="*/ 8 h 10"/>
                    <a:gd name="T10" fmla="*/ 4 w 8"/>
                    <a:gd name="T11" fmla="*/ 8 h 10"/>
                    <a:gd name="T12" fmla="*/ 6 w 8"/>
                    <a:gd name="T13" fmla="*/ 6 h 10"/>
                    <a:gd name="T14" fmla="*/ 7 w 8"/>
                    <a:gd name="T15" fmla="*/ 6 h 10"/>
                    <a:gd name="T16" fmla="*/ 7 w 8"/>
                    <a:gd name="T17" fmla="*/ 9 h 10"/>
                    <a:gd name="T18" fmla="*/ 0 w 8"/>
                    <a:gd name="T19" fmla="*/ 9 h 10"/>
                    <a:gd name="T20" fmla="*/ 0 w 8"/>
                    <a:gd name="T21" fmla="*/ 8 h 10"/>
                    <a:gd name="T22" fmla="*/ 0 w 8"/>
                    <a:gd name="T23" fmla="*/ 1 h 10"/>
                    <a:gd name="T24" fmla="*/ 0 w 8"/>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0"/>
                    <a:gd name="T41" fmla="*/ 8 w 8"/>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0">
                      <a:moveTo>
                        <a:pt x="0" y="0"/>
                      </a:moveTo>
                      <a:lnTo>
                        <a:pt x="4" y="0"/>
                      </a:lnTo>
                      <a:lnTo>
                        <a:pt x="4" y="1"/>
                      </a:lnTo>
                      <a:lnTo>
                        <a:pt x="3" y="1"/>
                      </a:lnTo>
                      <a:lnTo>
                        <a:pt x="3" y="8"/>
                      </a:lnTo>
                      <a:lnTo>
                        <a:pt x="4" y="8"/>
                      </a:lnTo>
                      <a:lnTo>
                        <a:pt x="6" y="6"/>
                      </a:lnTo>
                      <a:lnTo>
                        <a:pt x="7" y="6"/>
                      </a:lnTo>
                      <a:lnTo>
                        <a:pt x="7" y="9"/>
                      </a:lnTo>
                      <a:lnTo>
                        <a:pt x="0" y="9"/>
                      </a:lnTo>
                      <a:lnTo>
                        <a:pt x="0" y="8"/>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83" name="Group 84"/>
              <p:cNvGrpSpPr>
                <a:grpSpLocks/>
              </p:cNvGrpSpPr>
              <p:nvPr/>
            </p:nvGrpSpPr>
            <p:grpSpPr bwMode="auto">
              <a:xfrm>
                <a:off x="751" y="2278"/>
                <a:ext cx="15" cy="10"/>
                <a:chOff x="751" y="2278"/>
                <a:chExt cx="15" cy="10"/>
              </a:xfrm>
            </p:grpSpPr>
            <p:sp>
              <p:nvSpPr>
                <p:cNvPr id="37287" name="Freeform 85"/>
                <p:cNvSpPr>
                  <a:spLocks/>
                </p:cNvSpPr>
                <p:nvPr/>
              </p:nvSpPr>
              <p:spPr bwMode="auto">
                <a:xfrm>
                  <a:off x="751" y="2278"/>
                  <a:ext cx="15" cy="10"/>
                </a:xfrm>
                <a:custGeom>
                  <a:avLst/>
                  <a:gdLst>
                    <a:gd name="T0" fmla="*/ 8 w 15"/>
                    <a:gd name="T1" fmla="*/ 0 h 10"/>
                    <a:gd name="T2" fmla="*/ 13 w 15"/>
                    <a:gd name="T3" fmla="*/ 8 h 10"/>
                    <a:gd name="T4" fmla="*/ 14 w 15"/>
                    <a:gd name="T5" fmla="*/ 8 h 10"/>
                    <a:gd name="T6" fmla="*/ 14 w 15"/>
                    <a:gd name="T7" fmla="*/ 9 h 10"/>
                    <a:gd name="T8" fmla="*/ 6 w 15"/>
                    <a:gd name="T9" fmla="*/ 9 h 10"/>
                    <a:gd name="T10" fmla="*/ 6 w 15"/>
                    <a:gd name="T11" fmla="*/ 8 h 10"/>
                    <a:gd name="T12" fmla="*/ 8 w 15"/>
                    <a:gd name="T13" fmla="*/ 8 h 10"/>
                    <a:gd name="T14" fmla="*/ 6 w 15"/>
                    <a:gd name="T15" fmla="*/ 6 h 10"/>
                    <a:gd name="T16" fmla="*/ 4 w 15"/>
                    <a:gd name="T17" fmla="*/ 6 h 10"/>
                    <a:gd name="T18" fmla="*/ 3 w 15"/>
                    <a:gd name="T19" fmla="*/ 8 h 10"/>
                    <a:gd name="T20" fmla="*/ 4 w 15"/>
                    <a:gd name="T21" fmla="*/ 8 h 10"/>
                    <a:gd name="T22" fmla="*/ 4 w 15"/>
                    <a:gd name="T23" fmla="*/ 9 h 10"/>
                    <a:gd name="T24" fmla="*/ 0 w 15"/>
                    <a:gd name="T25" fmla="*/ 9 h 10"/>
                    <a:gd name="T26" fmla="*/ 0 w 15"/>
                    <a:gd name="T27" fmla="*/ 8 h 10"/>
                    <a:gd name="T28" fmla="*/ 1 w 15"/>
                    <a:gd name="T29" fmla="*/ 8 h 10"/>
                    <a:gd name="T30" fmla="*/ 5 w 15"/>
                    <a:gd name="T31" fmla="*/ 0 h 10"/>
                    <a:gd name="T32" fmla="*/ 8 w 15"/>
                    <a:gd name="T33" fmla="*/ 0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10"/>
                    <a:gd name="T53" fmla="*/ 15 w 15"/>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10">
                      <a:moveTo>
                        <a:pt x="8" y="0"/>
                      </a:moveTo>
                      <a:lnTo>
                        <a:pt x="13" y="8"/>
                      </a:lnTo>
                      <a:lnTo>
                        <a:pt x="14" y="8"/>
                      </a:lnTo>
                      <a:lnTo>
                        <a:pt x="14" y="9"/>
                      </a:lnTo>
                      <a:lnTo>
                        <a:pt x="6" y="9"/>
                      </a:lnTo>
                      <a:lnTo>
                        <a:pt x="6" y="8"/>
                      </a:lnTo>
                      <a:lnTo>
                        <a:pt x="8" y="8"/>
                      </a:lnTo>
                      <a:lnTo>
                        <a:pt x="6" y="6"/>
                      </a:lnTo>
                      <a:lnTo>
                        <a:pt x="4" y="6"/>
                      </a:lnTo>
                      <a:lnTo>
                        <a:pt x="3" y="8"/>
                      </a:lnTo>
                      <a:lnTo>
                        <a:pt x="4" y="8"/>
                      </a:lnTo>
                      <a:lnTo>
                        <a:pt x="4" y="9"/>
                      </a:lnTo>
                      <a:lnTo>
                        <a:pt x="0" y="9"/>
                      </a:lnTo>
                      <a:lnTo>
                        <a:pt x="0" y="8"/>
                      </a:lnTo>
                      <a:lnTo>
                        <a:pt x="1" y="8"/>
                      </a:lnTo>
                      <a:lnTo>
                        <a:pt x="5" y="0"/>
                      </a:lnTo>
                      <a:lnTo>
                        <a:pt x="8"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88" name="Freeform 86"/>
                <p:cNvSpPr>
                  <a:spLocks/>
                </p:cNvSpPr>
                <p:nvPr/>
              </p:nvSpPr>
              <p:spPr bwMode="auto">
                <a:xfrm>
                  <a:off x="753" y="2279"/>
                  <a:ext cx="5" cy="5"/>
                </a:xfrm>
                <a:custGeom>
                  <a:avLst/>
                  <a:gdLst>
                    <a:gd name="T0" fmla="*/ 2 w 5"/>
                    <a:gd name="T1" fmla="*/ 4 h 5"/>
                    <a:gd name="T2" fmla="*/ 4 w 5"/>
                    <a:gd name="T3" fmla="*/ 0 h 5"/>
                    <a:gd name="T4" fmla="*/ 0 w 5"/>
                    <a:gd name="T5" fmla="*/ 0 h 5"/>
                    <a:gd name="T6" fmla="*/ 2 w 5"/>
                    <a:gd name="T7" fmla="*/ 4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2" y="4"/>
                      </a:moveTo>
                      <a:lnTo>
                        <a:pt x="4" y="0"/>
                      </a:lnTo>
                      <a:lnTo>
                        <a:pt x="0" y="0"/>
                      </a:lnTo>
                      <a:lnTo>
                        <a:pt x="2" y="4"/>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84" name="Group 87"/>
              <p:cNvGrpSpPr>
                <a:grpSpLocks/>
              </p:cNvGrpSpPr>
              <p:nvPr/>
            </p:nvGrpSpPr>
            <p:grpSpPr bwMode="auto">
              <a:xfrm>
                <a:off x="684" y="2279"/>
                <a:ext cx="12" cy="9"/>
                <a:chOff x="684" y="2279"/>
                <a:chExt cx="12" cy="9"/>
              </a:xfrm>
            </p:grpSpPr>
            <p:sp>
              <p:nvSpPr>
                <p:cNvPr id="37285" name="Freeform 88"/>
                <p:cNvSpPr>
                  <a:spLocks/>
                </p:cNvSpPr>
                <p:nvPr/>
              </p:nvSpPr>
              <p:spPr bwMode="auto">
                <a:xfrm>
                  <a:off x="684" y="2279"/>
                  <a:ext cx="12" cy="9"/>
                </a:xfrm>
                <a:custGeom>
                  <a:avLst/>
                  <a:gdLst>
                    <a:gd name="T0" fmla="*/ 5 w 12"/>
                    <a:gd name="T1" fmla="*/ 0 h 9"/>
                    <a:gd name="T2" fmla="*/ 8 w 12"/>
                    <a:gd name="T3" fmla="*/ 0 h 9"/>
                    <a:gd name="T4" fmla="*/ 9 w 12"/>
                    <a:gd name="T5" fmla="*/ 0 h 9"/>
                    <a:gd name="T6" fmla="*/ 10 w 12"/>
                    <a:gd name="T7" fmla="*/ 1 h 9"/>
                    <a:gd name="T8" fmla="*/ 10 w 12"/>
                    <a:gd name="T9" fmla="*/ 2 h 9"/>
                    <a:gd name="T10" fmla="*/ 11 w 12"/>
                    <a:gd name="T11" fmla="*/ 3 h 9"/>
                    <a:gd name="T12" fmla="*/ 11 w 12"/>
                    <a:gd name="T13" fmla="*/ 5 h 9"/>
                    <a:gd name="T14" fmla="*/ 10 w 12"/>
                    <a:gd name="T15" fmla="*/ 6 h 9"/>
                    <a:gd name="T16" fmla="*/ 10 w 12"/>
                    <a:gd name="T17" fmla="*/ 7 h 9"/>
                    <a:gd name="T18" fmla="*/ 9 w 12"/>
                    <a:gd name="T19" fmla="*/ 8 h 9"/>
                    <a:gd name="T20" fmla="*/ 8 w 12"/>
                    <a:gd name="T21" fmla="*/ 8 h 9"/>
                    <a:gd name="T22" fmla="*/ 5 w 12"/>
                    <a:gd name="T23" fmla="*/ 8 h 9"/>
                    <a:gd name="T24" fmla="*/ 0 w 12"/>
                    <a:gd name="T25" fmla="*/ 8 h 9"/>
                    <a:gd name="T26" fmla="*/ 0 w 12"/>
                    <a:gd name="T27" fmla="*/ 7 h 9"/>
                    <a:gd name="T28" fmla="*/ 2 w 12"/>
                    <a:gd name="T29" fmla="*/ 7 h 9"/>
                    <a:gd name="T30" fmla="*/ 2 w 12"/>
                    <a:gd name="T31" fmla="*/ 5 h 9"/>
                    <a:gd name="T32" fmla="*/ 2 w 12"/>
                    <a:gd name="T33" fmla="*/ 3 h 9"/>
                    <a:gd name="T34" fmla="*/ 2 w 12"/>
                    <a:gd name="T35" fmla="*/ 2 h 9"/>
                    <a:gd name="T36" fmla="*/ 2 w 12"/>
                    <a:gd name="T37" fmla="*/ 1 h 9"/>
                    <a:gd name="T38" fmla="*/ 0 w 12"/>
                    <a:gd name="T39" fmla="*/ 1 h 9"/>
                    <a:gd name="T40" fmla="*/ 0 w 12"/>
                    <a:gd name="T41" fmla="*/ 0 h 9"/>
                    <a:gd name="T42" fmla="*/ 5 w 12"/>
                    <a:gd name="T43" fmla="*/ 0 h 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
                    <a:gd name="T67" fmla="*/ 0 h 9"/>
                    <a:gd name="T68" fmla="*/ 12 w 12"/>
                    <a:gd name="T69" fmla="*/ 9 h 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 h="9">
                      <a:moveTo>
                        <a:pt x="5" y="0"/>
                      </a:moveTo>
                      <a:lnTo>
                        <a:pt x="8" y="0"/>
                      </a:lnTo>
                      <a:lnTo>
                        <a:pt x="9" y="0"/>
                      </a:lnTo>
                      <a:lnTo>
                        <a:pt x="10" y="1"/>
                      </a:lnTo>
                      <a:lnTo>
                        <a:pt x="10" y="2"/>
                      </a:lnTo>
                      <a:lnTo>
                        <a:pt x="11" y="3"/>
                      </a:lnTo>
                      <a:lnTo>
                        <a:pt x="11" y="5"/>
                      </a:lnTo>
                      <a:lnTo>
                        <a:pt x="10" y="6"/>
                      </a:lnTo>
                      <a:lnTo>
                        <a:pt x="10" y="7"/>
                      </a:lnTo>
                      <a:lnTo>
                        <a:pt x="9" y="8"/>
                      </a:lnTo>
                      <a:lnTo>
                        <a:pt x="8" y="8"/>
                      </a:lnTo>
                      <a:lnTo>
                        <a:pt x="5" y="8"/>
                      </a:lnTo>
                      <a:lnTo>
                        <a:pt x="0" y="8"/>
                      </a:lnTo>
                      <a:lnTo>
                        <a:pt x="0" y="7"/>
                      </a:lnTo>
                      <a:lnTo>
                        <a:pt x="2" y="7"/>
                      </a:lnTo>
                      <a:lnTo>
                        <a:pt x="2" y="5"/>
                      </a:lnTo>
                      <a:lnTo>
                        <a:pt x="2" y="3"/>
                      </a:lnTo>
                      <a:lnTo>
                        <a:pt x="2" y="2"/>
                      </a:lnTo>
                      <a:lnTo>
                        <a:pt x="2" y="1"/>
                      </a:lnTo>
                      <a:lnTo>
                        <a:pt x="0" y="1"/>
                      </a:lnTo>
                      <a:lnTo>
                        <a:pt x="0" y="0"/>
                      </a:lnTo>
                      <a:lnTo>
                        <a:pt x="5"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86" name="Freeform 89"/>
                <p:cNvSpPr>
                  <a:spLocks/>
                </p:cNvSpPr>
                <p:nvPr/>
              </p:nvSpPr>
              <p:spPr bwMode="auto">
                <a:xfrm>
                  <a:off x="689" y="2281"/>
                  <a:ext cx="5" cy="5"/>
                </a:xfrm>
                <a:custGeom>
                  <a:avLst/>
                  <a:gdLst>
                    <a:gd name="T0" fmla="*/ 3 w 5"/>
                    <a:gd name="T1" fmla="*/ 0 h 5"/>
                    <a:gd name="T2" fmla="*/ 4 w 5"/>
                    <a:gd name="T3" fmla="*/ 0 h 5"/>
                    <a:gd name="T4" fmla="*/ 4 w 5"/>
                    <a:gd name="T5" fmla="*/ 4 h 5"/>
                    <a:gd name="T6" fmla="*/ 3 w 5"/>
                    <a:gd name="T7" fmla="*/ 4 h 5"/>
                    <a:gd name="T8" fmla="*/ 1 w 5"/>
                    <a:gd name="T9" fmla="*/ 4 h 5"/>
                    <a:gd name="T10" fmla="*/ 0 w 5"/>
                    <a:gd name="T11" fmla="*/ 4 h 5"/>
                    <a:gd name="T12" fmla="*/ 0 w 5"/>
                    <a:gd name="T13" fmla="*/ 3 h 5"/>
                    <a:gd name="T14" fmla="*/ 0 w 5"/>
                    <a:gd name="T15" fmla="*/ 1 h 5"/>
                    <a:gd name="T16" fmla="*/ 0 w 5"/>
                    <a:gd name="T17" fmla="*/ 0 h 5"/>
                    <a:gd name="T18" fmla="*/ 1 w 5"/>
                    <a:gd name="T19" fmla="*/ 0 h 5"/>
                    <a:gd name="T20" fmla="*/ 3 w 5"/>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5"/>
                    <a:gd name="T35" fmla="*/ 5 w 5"/>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5">
                      <a:moveTo>
                        <a:pt x="3" y="0"/>
                      </a:moveTo>
                      <a:lnTo>
                        <a:pt x="4" y="0"/>
                      </a:lnTo>
                      <a:lnTo>
                        <a:pt x="4" y="4"/>
                      </a:lnTo>
                      <a:lnTo>
                        <a:pt x="3" y="4"/>
                      </a:lnTo>
                      <a:lnTo>
                        <a:pt x="1" y="4"/>
                      </a:lnTo>
                      <a:lnTo>
                        <a:pt x="0" y="4"/>
                      </a:lnTo>
                      <a:lnTo>
                        <a:pt x="0" y="3"/>
                      </a:lnTo>
                      <a:lnTo>
                        <a:pt x="0" y="1"/>
                      </a:lnTo>
                      <a:lnTo>
                        <a:pt x="0" y="0"/>
                      </a:lnTo>
                      <a:lnTo>
                        <a:pt x="1" y="0"/>
                      </a:lnTo>
                      <a:lnTo>
                        <a:pt x="3"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13" name="Group 90"/>
            <p:cNvGrpSpPr>
              <a:grpSpLocks/>
            </p:cNvGrpSpPr>
            <p:nvPr/>
          </p:nvGrpSpPr>
          <p:grpSpPr bwMode="auto">
            <a:xfrm>
              <a:off x="578" y="2142"/>
              <a:ext cx="255" cy="8"/>
              <a:chOff x="578" y="2142"/>
              <a:chExt cx="255" cy="8"/>
            </a:xfrm>
          </p:grpSpPr>
          <p:grpSp>
            <p:nvGrpSpPr>
              <p:cNvPr id="37249" name="Group 91"/>
              <p:cNvGrpSpPr>
                <a:grpSpLocks/>
              </p:cNvGrpSpPr>
              <p:nvPr/>
            </p:nvGrpSpPr>
            <p:grpSpPr bwMode="auto">
              <a:xfrm>
                <a:off x="578" y="2142"/>
                <a:ext cx="22" cy="8"/>
                <a:chOff x="578" y="2142"/>
                <a:chExt cx="22" cy="8"/>
              </a:xfrm>
            </p:grpSpPr>
            <p:sp>
              <p:nvSpPr>
                <p:cNvPr id="37275" name="Freeform 92"/>
                <p:cNvSpPr>
                  <a:spLocks/>
                </p:cNvSpPr>
                <p:nvPr/>
              </p:nvSpPr>
              <p:spPr bwMode="auto">
                <a:xfrm>
                  <a:off x="578" y="2142"/>
                  <a:ext cx="1" cy="8"/>
                </a:xfrm>
                <a:custGeom>
                  <a:avLst/>
                  <a:gdLst>
                    <a:gd name="T0" fmla="*/ 0 w 1"/>
                    <a:gd name="T1" fmla="*/ 0 h 8"/>
                    <a:gd name="T2" fmla="*/ 0 w 1"/>
                    <a:gd name="T3" fmla="*/ 1 h 8"/>
                    <a:gd name="T4" fmla="*/ 0 w 1"/>
                    <a:gd name="T5" fmla="*/ 7 h 8"/>
                    <a:gd name="T6" fmla="*/ 0 w 1"/>
                    <a:gd name="T7" fmla="*/ 1 h 8"/>
                    <a:gd name="T8" fmla="*/ 0 w 1"/>
                    <a:gd name="T9" fmla="*/ 0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0"/>
                      </a:moveTo>
                      <a:lnTo>
                        <a:pt x="0" y="1"/>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76" name="Freeform 93"/>
                <p:cNvSpPr>
                  <a:spLocks/>
                </p:cNvSpPr>
                <p:nvPr/>
              </p:nvSpPr>
              <p:spPr bwMode="auto">
                <a:xfrm>
                  <a:off x="587" y="2142"/>
                  <a:ext cx="4" cy="8"/>
                </a:xfrm>
                <a:custGeom>
                  <a:avLst/>
                  <a:gdLst>
                    <a:gd name="T0" fmla="*/ 0 w 4"/>
                    <a:gd name="T1" fmla="*/ 0 h 8"/>
                    <a:gd name="T2" fmla="*/ 1 w 4"/>
                    <a:gd name="T3" fmla="*/ 0 h 8"/>
                    <a:gd name="T4" fmla="*/ 1 w 4"/>
                    <a:gd name="T5" fmla="*/ 3 h 8"/>
                    <a:gd name="T6" fmla="*/ 2 w 4"/>
                    <a:gd name="T7" fmla="*/ 3 h 8"/>
                    <a:gd name="T8" fmla="*/ 2 w 4"/>
                    <a:gd name="T9" fmla="*/ 0 h 8"/>
                    <a:gd name="T10" fmla="*/ 3 w 4"/>
                    <a:gd name="T11" fmla="*/ 0 h 8"/>
                    <a:gd name="T12" fmla="*/ 3 w 4"/>
                    <a:gd name="T13" fmla="*/ 7 h 8"/>
                    <a:gd name="T14" fmla="*/ 2 w 4"/>
                    <a:gd name="T15" fmla="*/ 7 h 8"/>
                    <a:gd name="T16" fmla="*/ 2 w 4"/>
                    <a:gd name="T17" fmla="*/ 4 h 8"/>
                    <a:gd name="T18" fmla="*/ 1 w 4"/>
                    <a:gd name="T19" fmla="*/ 4 h 8"/>
                    <a:gd name="T20" fmla="*/ 1 w 4"/>
                    <a:gd name="T21" fmla="*/ 7 h 8"/>
                    <a:gd name="T22" fmla="*/ 0 w 4"/>
                    <a:gd name="T23" fmla="*/ 7 h 8"/>
                    <a:gd name="T24" fmla="*/ 0 w 4"/>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8"/>
                    <a:gd name="T41" fmla="*/ 4 w 4"/>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8">
                      <a:moveTo>
                        <a:pt x="0" y="0"/>
                      </a:moveTo>
                      <a:lnTo>
                        <a:pt x="1" y="0"/>
                      </a:lnTo>
                      <a:lnTo>
                        <a:pt x="1" y="3"/>
                      </a:lnTo>
                      <a:lnTo>
                        <a:pt x="2" y="3"/>
                      </a:lnTo>
                      <a:lnTo>
                        <a:pt x="2" y="0"/>
                      </a:lnTo>
                      <a:lnTo>
                        <a:pt x="3" y="0"/>
                      </a:lnTo>
                      <a:lnTo>
                        <a:pt x="3" y="7"/>
                      </a:lnTo>
                      <a:lnTo>
                        <a:pt x="2" y="7"/>
                      </a:lnTo>
                      <a:lnTo>
                        <a:pt x="2" y="4"/>
                      </a:lnTo>
                      <a:lnTo>
                        <a:pt x="1" y="4"/>
                      </a:lnTo>
                      <a:lnTo>
                        <a:pt x="1" y="7"/>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77" name="Freeform 94"/>
                <p:cNvSpPr>
                  <a:spLocks/>
                </p:cNvSpPr>
                <p:nvPr/>
              </p:nvSpPr>
              <p:spPr bwMode="auto">
                <a:xfrm>
                  <a:off x="599" y="2142"/>
                  <a:ext cx="1" cy="8"/>
                </a:xfrm>
                <a:custGeom>
                  <a:avLst/>
                  <a:gdLst>
                    <a:gd name="T0" fmla="*/ 0 w 1"/>
                    <a:gd name="T1" fmla="*/ 0 h 8"/>
                    <a:gd name="T2" fmla="*/ 0 w 1"/>
                    <a:gd name="T3" fmla="*/ 1 h 8"/>
                    <a:gd name="T4" fmla="*/ 0 w 1"/>
                    <a:gd name="T5" fmla="*/ 3 h 8"/>
                    <a:gd name="T6" fmla="*/ 0 w 1"/>
                    <a:gd name="T7" fmla="*/ 4 h 8"/>
                    <a:gd name="T8" fmla="*/ 0 w 1"/>
                    <a:gd name="T9" fmla="*/ 6 h 8"/>
                    <a:gd name="T10" fmla="*/ 0 w 1"/>
                    <a:gd name="T11" fmla="*/ 7 h 8"/>
                    <a:gd name="T12" fmla="*/ 0 w 1"/>
                    <a:gd name="T13" fmla="*/ 0 h 8"/>
                    <a:gd name="T14" fmla="*/ 0 60000 65536"/>
                    <a:gd name="T15" fmla="*/ 0 60000 65536"/>
                    <a:gd name="T16" fmla="*/ 0 60000 65536"/>
                    <a:gd name="T17" fmla="*/ 0 60000 65536"/>
                    <a:gd name="T18" fmla="*/ 0 60000 65536"/>
                    <a:gd name="T19" fmla="*/ 0 60000 65536"/>
                    <a:gd name="T20" fmla="*/ 0 60000 65536"/>
                    <a:gd name="T21" fmla="*/ 0 w 1"/>
                    <a:gd name="T22" fmla="*/ 0 h 8"/>
                    <a:gd name="T23" fmla="*/ 1 w 1"/>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8">
                      <a:moveTo>
                        <a:pt x="0" y="0"/>
                      </a:move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50" name="Group 95"/>
              <p:cNvGrpSpPr>
                <a:grpSpLocks/>
              </p:cNvGrpSpPr>
              <p:nvPr/>
            </p:nvGrpSpPr>
            <p:grpSpPr bwMode="auto">
              <a:xfrm>
                <a:off x="613" y="2142"/>
                <a:ext cx="50" cy="8"/>
                <a:chOff x="613" y="2142"/>
                <a:chExt cx="50" cy="8"/>
              </a:xfrm>
            </p:grpSpPr>
            <p:sp>
              <p:nvSpPr>
                <p:cNvPr id="37269" name="Freeform 96"/>
                <p:cNvSpPr>
                  <a:spLocks/>
                </p:cNvSpPr>
                <p:nvPr/>
              </p:nvSpPr>
              <p:spPr bwMode="auto">
                <a:xfrm>
                  <a:off x="613" y="2142"/>
                  <a:ext cx="3" cy="8"/>
                </a:xfrm>
                <a:custGeom>
                  <a:avLst/>
                  <a:gdLst>
                    <a:gd name="T0" fmla="*/ 0 w 3"/>
                    <a:gd name="T1" fmla="*/ 0 h 8"/>
                    <a:gd name="T2" fmla="*/ 1 w 3"/>
                    <a:gd name="T3" fmla="*/ 0 h 8"/>
                    <a:gd name="T4" fmla="*/ 1 w 3"/>
                    <a:gd name="T5" fmla="*/ 6 h 8"/>
                    <a:gd name="T6" fmla="*/ 1 w 3"/>
                    <a:gd name="T7" fmla="*/ 0 h 8"/>
                    <a:gd name="T8" fmla="*/ 2 w 3"/>
                    <a:gd name="T9" fmla="*/ 0 h 8"/>
                    <a:gd name="T10" fmla="*/ 2 w 3"/>
                    <a:gd name="T11" fmla="*/ 6 h 8"/>
                    <a:gd name="T12" fmla="*/ 1 w 3"/>
                    <a:gd name="T13" fmla="*/ 7 h 8"/>
                    <a:gd name="T14" fmla="*/ 0 w 3"/>
                    <a:gd name="T15" fmla="*/ 6 h 8"/>
                    <a:gd name="T16" fmla="*/ 0 w 3"/>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8"/>
                    <a:gd name="T29" fmla="*/ 3 w 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8">
                      <a:moveTo>
                        <a:pt x="0" y="0"/>
                      </a:moveTo>
                      <a:lnTo>
                        <a:pt x="1" y="0"/>
                      </a:lnTo>
                      <a:lnTo>
                        <a:pt x="1" y="6"/>
                      </a:lnTo>
                      <a:lnTo>
                        <a:pt x="1" y="0"/>
                      </a:lnTo>
                      <a:lnTo>
                        <a:pt x="2" y="0"/>
                      </a:lnTo>
                      <a:lnTo>
                        <a:pt x="2" y="6"/>
                      </a:lnTo>
                      <a:lnTo>
                        <a:pt x="1" y="7"/>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70" name="Freeform 97"/>
                <p:cNvSpPr>
                  <a:spLocks/>
                </p:cNvSpPr>
                <p:nvPr/>
              </p:nvSpPr>
              <p:spPr bwMode="auto">
                <a:xfrm>
                  <a:off x="624" y="2142"/>
                  <a:ext cx="4" cy="8"/>
                </a:xfrm>
                <a:custGeom>
                  <a:avLst/>
                  <a:gdLst>
                    <a:gd name="T0" fmla="*/ 0 w 4"/>
                    <a:gd name="T1" fmla="*/ 0 h 8"/>
                    <a:gd name="T2" fmla="*/ 1 w 4"/>
                    <a:gd name="T3" fmla="*/ 0 h 8"/>
                    <a:gd name="T4" fmla="*/ 2 w 4"/>
                    <a:gd name="T5" fmla="*/ 3 h 8"/>
                    <a:gd name="T6" fmla="*/ 2 w 4"/>
                    <a:gd name="T7" fmla="*/ 0 h 8"/>
                    <a:gd name="T8" fmla="*/ 3 w 4"/>
                    <a:gd name="T9" fmla="*/ 0 h 8"/>
                    <a:gd name="T10" fmla="*/ 3 w 4"/>
                    <a:gd name="T11" fmla="*/ 7 h 8"/>
                    <a:gd name="T12" fmla="*/ 2 w 4"/>
                    <a:gd name="T13" fmla="*/ 7 h 8"/>
                    <a:gd name="T14" fmla="*/ 1 w 4"/>
                    <a:gd name="T15" fmla="*/ 4 h 8"/>
                    <a:gd name="T16" fmla="*/ 1 w 4"/>
                    <a:gd name="T17" fmla="*/ 7 h 8"/>
                    <a:gd name="T18" fmla="*/ 0 w 4"/>
                    <a:gd name="T19" fmla="*/ 7 h 8"/>
                    <a:gd name="T20" fmla="*/ 0 w 4"/>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8"/>
                    <a:gd name="T35" fmla="*/ 4 w 4"/>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8">
                      <a:moveTo>
                        <a:pt x="0" y="0"/>
                      </a:moveTo>
                      <a:lnTo>
                        <a:pt x="1" y="0"/>
                      </a:lnTo>
                      <a:lnTo>
                        <a:pt x="2" y="3"/>
                      </a:lnTo>
                      <a:lnTo>
                        <a:pt x="2" y="0"/>
                      </a:lnTo>
                      <a:lnTo>
                        <a:pt x="3" y="0"/>
                      </a:lnTo>
                      <a:lnTo>
                        <a:pt x="3" y="7"/>
                      </a:lnTo>
                      <a:lnTo>
                        <a:pt x="2" y="7"/>
                      </a:lnTo>
                      <a:lnTo>
                        <a:pt x="1" y="4"/>
                      </a:lnTo>
                      <a:lnTo>
                        <a:pt x="1" y="7"/>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71" name="Freeform 98"/>
                <p:cNvSpPr>
                  <a:spLocks/>
                </p:cNvSpPr>
                <p:nvPr/>
              </p:nvSpPr>
              <p:spPr bwMode="auto">
                <a:xfrm>
                  <a:off x="632" y="2142"/>
                  <a:ext cx="5" cy="8"/>
                </a:xfrm>
                <a:custGeom>
                  <a:avLst/>
                  <a:gdLst>
                    <a:gd name="T0" fmla="*/ 4 w 5"/>
                    <a:gd name="T1" fmla="*/ 0 h 8"/>
                    <a:gd name="T2" fmla="*/ 0 w 5"/>
                    <a:gd name="T3" fmla="*/ 0 h 8"/>
                    <a:gd name="T4" fmla="*/ 0 w 5"/>
                    <a:gd name="T5" fmla="*/ 7 h 8"/>
                    <a:gd name="T6" fmla="*/ 4 w 5"/>
                    <a:gd name="T7" fmla="*/ 7 h 8"/>
                    <a:gd name="T8" fmla="*/ 4 w 5"/>
                    <a:gd name="T9" fmla="*/ 0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4" y="0"/>
                      </a:moveTo>
                      <a:lnTo>
                        <a:pt x="0" y="0"/>
                      </a:lnTo>
                      <a:lnTo>
                        <a:pt x="0" y="7"/>
                      </a:lnTo>
                      <a:lnTo>
                        <a:pt x="4" y="7"/>
                      </a:lnTo>
                      <a:lnTo>
                        <a:pt x="4"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72" name="Freeform 99"/>
                <p:cNvSpPr>
                  <a:spLocks/>
                </p:cNvSpPr>
                <p:nvPr/>
              </p:nvSpPr>
              <p:spPr bwMode="auto">
                <a:xfrm>
                  <a:off x="641" y="2142"/>
                  <a:ext cx="1" cy="8"/>
                </a:xfrm>
                <a:custGeom>
                  <a:avLst/>
                  <a:gdLst>
                    <a:gd name="T0" fmla="*/ 0 w 1"/>
                    <a:gd name="T1" fmla="*/ 0 h 8"/>
                    <a:gd name="T2" fmla="*/ 0 w 1"/>
                    <a:gd name="T3" fmla="*/ 1 h 8"/>
                    <a:gd name="T4" fmla="*/ 0 w 1"/>
                    <a:gd name="T5" fmla="*/ 7 h 8"/>
                    <a:gd name="T6" fmla="*/ 0 w 1"/>
                    <a:gd name="T7" fmla="*/ 1 h 8"/>
                    <a:gd name="T8" fmla="*/ 0 w 1"/>
                    <a:gd name="T9" fmla="*/ 0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0"/>
                      </a:moveTo>
                      <a:lnTo>
                        <a:pt x="0" y="1"/>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73" name="Freeform 100"/>
                <p:cNvSpPr>
                  <a:spLocks/>
                </p:cNvSpPr>
                <p:nvPr/>
              </p:nvSpPr>
              <p:spPr bwMode="auto">
                <a:xfrm>
                  <a:off x="650" y="2142"/>
                  <a:ext cx="1" cy="8"/>
                </a:xfrm>
                <a:custGeom>
                  <a:avLst/>
                  <a:gdLst>
                    <a:gd name="T0" fmla="*/ 0 w 1"/>
                    <a:gd name="T1" fmla="*/ 0 h 8"/>
                    <a:gd name="T2" fmla="*/ 0 w 1"/>
                    <a:gd name="T3" fmla="*/ 1 h 8"/>
                    <a:gd name="T4" fmla="*/ 0 w 1"/>
                    <a:gd name="T5" fmla="*/ 3 h 8"/>
                    <a:gd name="T6" fmla="*/ 0 w 1"/>
                    <a:gd name="T7" fmla="*/ 4 h 8"/>
                    <a:gd name="T8" fmla="*/ 0 w 1"/>
                    <a:gd name="T9" fmla="*/ 6 h 8"/>
                    <a:gd name="T10" fmla="*/ 0 w 1"/>
                    <a:gd name="T11" fmla="*/ 7 h 8"/>
                    <a:gd name="T12" fmla="*/ 0 w 1"/>
                    <a:gd name="T13" fmla="*/ 0 h 8"/>
                    <a:gd name="T14" fmla="*/ 0 60000 65536"/>
                    <a:gd name="T15" fmla="*/ 0 60000 65536"/>
                    <a:gd name="T16" fmla="*/ 0 60000 65536"/>
                    <a:gd name="T17" fmla="*/ 0 60000 65536"/>
                    <a:gd name="T18" fmla="*/ 0 60000 65536"/>
                    <a:gd name="T19" fmla="*/ 0 60000 65536"/>
                    <a:gd name="T20" fmla="*/ 0 60000 65536"/>
                    <a:gd name="T21" fmla="*/ 0 w 1"/>
                    <a:gd name="T22" fmla="*/ 0 h 8"/>
                    <a:gd name="T23" fmla="*/ 1 w 1"/>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8">
                      <a:moveTo>
                        <a:pt x="0" y="0"/>
                      </a:move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74" name="Freeform 101"/>
                <p:cNvSpPr>
                  <a:spLocks/>
                </p:cNvSpPr>
                <p:nvPr/>
              </p:nvSpPr>
              <p:spPr bwMode="auto">
                <a:xfrm>
                  <a:off x="660" y="2142"/>
                  <a:ext cx="3" cy="8"/>
                </a:xfrm>
                <a:custGeom>
                  <a:avLst/>
                  <a:gdLst>
                    <a:gd name="T0" fmla="*/ 0 w 3"/>
                    <a:gd name="T1" fmla="*/ 0 h 8"/>
                    <a:gd name="T2" fmla="*/ 1 w 3"/>
                    <a:gd name="T3" fmla="*/ 0 h 8"/>
                    <a:gd name="T4" fmla="*/ 2 w 3"/>
                    <a:gd name="T5" fmla="*/ 1 h 8"/>
                    <a:gd name="T6" fmla="*/ 2 w 3"/>
                    <a:gd name="T7" fmla="*/ 6 h 8"/>
                    <a:gd name="T8" fmla="*/ 1 w 3"/>
                    <a:gd name="T9" fmla="*/ 7 h 8"/>
                    <a:gd name="T10" fmla="*/ 0 w 3"/>
                    <a:gd name="T11" fmla="*/ 7 h 8"/>
                    <a:gd name="T12" fmla="*/ 0 w 3"/>
                    <a:gd name="T13" fmla="*/ 1 h 8"/>
                    <a:gd name="T14" fmla="*/ 1 w 3"/>
                    <a:gd name="T15" fmla="*/ 1 h 8"/>
                    <a:gd name="T16" fmla="*/ 1 w 3"/>
                    <a:gd name="T17" fmla="*/ 6 h 8"/>
                    <a:gd name="T18" fmla="*/ 1 w 3"/>
                    <a:gd name="T19" fmla="*/ 1 h 8"/>
                    <a:gd name="T20" fmla="*/ 0 w 3"/>
                    <a:gd name="T21" fmla="*/ 1 h 8"/>
                    <a:gd name="T22" fmla="*/ 0 w 3"/>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8"/>
                    <a:gd name="T38" fmla="*/ 3 w 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8">
                      <a:moveTo>
                        <a:pt x="0" y="0"/>
                      </a:moveTo>
                      <a:lnTo>
                        <a:pt x="1" y="0"/>
                      </a:lnTo>
                      <a:lnTo>
                        <a:pt x="2" y="1"/>
                      </a:lnTo>
                      <a:lnTo>
                        <a:pt x="2" y="6"/>
                      </a:lnTo>
                      <a:lnTo>
                        <a:pt x="1" y="7"/>
                      </a:lnTo>
                      <a:lnTo>
                        <a:pt x="0" y="7"/>
                      </a:lnTo>
                      <a:lnTo>
                        <a:pt x="0" y="1"/>
                      </a:lnTo>
                      <a:lnTo>
                        <a:pt x="1" y="1"/>
                      </a:lnTo>
                      <a:lnTo>
                        <a:pt x="1" y="6"/>
                      </a:lnTo>
                      <a:lnTo>
                        <a:pt x="1" y="1"/>
                      </a:lnTo>
                      <a:lnTo>
                        <a:pt x="0" y="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51" name="Group 102"/>
              <p:cNvGrpSpPr>
                <a:grpSpLocks/>
              </p:cNvGrpSpPr>
              <p:nvPr/>
            </p:nvGrpSpPr>
            <p:grpSpPr bwMode="auto">
              <a:xfrm>
                <a:off x="677" y="2142"/>
                <a:ext cx="50" cy="8"/>
                <a:chOff x="677" y="2142"/>
                <a:chExt cx="50" cy="8"/>
              </a:xfrm>
            </p:grpSpPr>
            <p:sp>
              <p:nvSpPr>
                <p:cNvPr id="37263" name="Freeform 103"/>
                <p:cNvSpPr>
                  <a:spLocks/>
                </p:cNvSpPr>
                <p:nvPr/>
              </p:nvSpPr>
              <p:spPr bwMode="auto">
                <a:xfrm>
                  <a:off x="677" y="2142"/>
                  <a:ext cx="2" cy="8"/>
                </a:xfrm>
                <a:custGeom>
                  <a:avLst/>
                  <a:gdLst>
                    <a:gd name="T0" fmla="*/ 0 w 2"/>
                    <a:gd name="T1" fmla="*/ 0 h 8"/>
                    <a:gd name="T2" fmla="*/ 1 w 2"/>
                    <a:gd name="T3" fmla="*/ 0 h 8"/>
                    <a:gd name="T4" fmla="*/ 1 w 2"/>
                    <a:gd name="T5" fmla="*/ 1 h 8"/>
                    <a:gd name="T6" fmla="*/ 1 w 2"/>
                    <a:gd name="T7" fmla="*/ 2 h 8"/>
                    <a:gd name="T8" fmla="*/ 1 w 2"/>
                    <a:gd name="T9" fmla="*/ 1 h 8"/>
                    <a:gd name="T10" fmla="*/ 0 w 2"/>
                    <a:gd name="T11" fmla="*/ 1 h 8"/>
                    <a:gd name="T12" fmla="*/ 0 w 2"/>
                    <a:gd name="T13" fmla="*/ 3 h 8"/>
                    <a:gd name="T14" fmla="*/ 1 w 2"/>
                    <a:gd name="T15" fmla="*/ 3 h 8"/>
                    <a:gd name="T16" fmla="*/ 1 w 2"/>
                    <a:gd name="T17" fmla="*/ 4 h 8"/>
                    <a:gd name="T18" fmla="*/ 1 w 2"/>
                    <a:gd name="T19" fmla="*/ 6 h 8"/>
                    <a:gd name="T20" fmla="*/ 1 w 2"/>
                    <a:gd name="T21" fmla="*/ 7 h 8"/>
                    <a:gd name="T22" fmla="*/ 0 w 2"/>
                    <a:gd name="T23" fmla="*/ 7 h 8"/>
                    <a:gd name="T24" fmla="*/ 0 w 2"/>
                    <a:gd name="T25" fmla="*/ 6 h 8"/>
                    <a:gd name="T26" fmla="*/ 0 w 2"/>
                    <a:gd name="T27" fmla="*/ 5 h 8"/>
                    <a:gd name="T28" fmla="*/ 0 w 2"/>
                    <a:gd name="T29" fmla="*/ 6 h 8"/>
                    <a:gd name="T30" fmla="*/ 1 w 2"/>
                    <a:gd name="T31" fmla="*/ 6 h 8"/>
                    <a:gd name="T32" fmla="*/ 1 w 2"/>
                    <a:gd name="T33" fmla="*/ 4 h 8"/>
                    <a:gd name="T34" fmla="*/ 0 w 2"/>
                    <a:gd name="T35" fmla="*/ 4 h 8"/>
                    <a:gd name="T36" fmla="*/ 0 w 2"/>
                    <a:gd name="T37" fmla="*/ 3 h 8"/>
                    <a:gd name="T38" fmla="*/ 0 w 2"/>
                    <a:gd name="T39" fmla="*/ 1 h 8"/>
                    <a:gd name="T40" fmla="*/ 0 w 2"/>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8"/>
                    <a:gd name="T65" fmla="*/ 2 w 2"/>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8">
                      <a:moveTo>
                        <a:pt x="0" y="0"/>
                      </a:moveTo>
                      <a:lnTo>
                        <a:pt x="1" y="0"/>
                      </a:lnTo>
                      <a:lnTo>
                        <a:pt x="1" y="1"/>
                      </a:lnTo>
                      <a:lnTo>
                        <a:pt x="1" y="2"/>
                      </a:lnTo>
                      <a:lnTo>
                        <a:pt x="1" y="1"/>
                      </a:lnTo>
                      <a:lnTo>
                        <a:pt x="0" y="1"/>
                      </a:lnTo>
                      <a:lnTo>
                        <a:pt x="0" y="3"/>
                      </a:lnTo>
                      <a:lnTo>
                        <a:pt x="1" y="3"/>
                      </a:lnTo>
                      <a:lnTo>
                        <a:pt x="1" y="4"/>
                      </a:lnTo>
                      <a:lnTo>
                        <a:pt x="1" y="6"/>
                      </a:lnTo>
                      <a:lnTo>
                        <a:pt x="1" y="7"/>
                      </a:lnTo>
                      <a:lnTo>
                        <a:pt x="0" y="7"/>
                      </a:lnTo>
                      <a:lnTo>
                        <a:pt x="0" y="6"/>
                      </a:lnTo>
                      <a:lnTo>
                        <a:pt x="0" y="5"/>
                      </a:lnTo>
                      <a:lnTo>
                        <a:pt x="0" y="6"/>
                      </a:lnTo>
                      <a:lnTo>
                        <a:pt x="1" y="6"/>
                      </a:lnTo>
                      <a:lnTo>
                        <a:pt x="1" y="4"/>
                      </a:lnTo>
                      <a:lnTo>
                        <a:pt x="0" y="4"/>
                      </a:lnTo>
                      <a:lnTo>
                        <a:pt x="0" y="3"/>
                      </a:lnTo>
                      <a:lnTo>
                        <a:pt x="0" y="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64" name="Freeform 104"/>
                <p:cNvSpPr>
                  <a:spLocks/>
                </p:cNvSpPr>
                <p:nvPr/>
              </p:nvSpPr>
              <p:spPr bwMode="auto">
                <a:xfrm>
                  <a:off x="687" y="2142"/>
                  <a:ext cx="2" cy="8"/>
                </a:xfrm>
                <a:custGeom>
                  <a:avLst/>
                  <a:gdLst>
                    <a:gd name="T0" fmla="*/ 0 w 2"/>
                    <a:gd name="T1" fmla="*/ 0 h 8"/>
                    <a:gd name="T2" fmla="*/ 1 w 2"/>
                    <a:gd name="T3" fmla="*/ 0 h 8"/>
                    <a:gd name="T4" fmla="*/ 1 w 2"/>
                    <a:gd name="T5" fmla="*/ 1 h 8"/>
                    <a:gd name="T6" fmla="*/ 1 w 2"/>
                    <a:gd name="T7" fmla="*/ 7 h 8"/>
                    <a:gd name="T8" fmla="*/ 0 w 2"/>
                    <a:gd name="T9" fmla="*/ 7 h 8"/>
                    <a:gd name="T10" fmla="*/ 0 w 2"/>
                    <a:gd name="T11" fmla="*/ 1 h 8"/>
                    <a:gd name="T12" fmla="*/ 0 w 2"/>
                    <a:gd name="T13" fmla="*/ 0 h 8"/>
                    <a:gd name="T14" fmla="*/ 0 60000 65536"/>
                    <a:gd name="T15" fmla="*/ 0 60000 65536"/>
                    <a:gd name="T16" fmla="*/ 0 60000 65536"/>
                    <a:gd name="T17" fmla="*/ 0 60000 65536"/>
                    <a:gd name="T18" fmla="*/ 0 60000 65536"/>
                    <a:gd name="T19" fmla="*/ 0 60000 65536"/>
                    <a:gd name="T20" fmla="*/ 0 60000 65536"/>
                    <a:gd name="T21" fmla="*/ 0 w 2"/>
                    <a:gd name="T22" fmla="*/ 0 h 8"/>
                    <a:gd name="T23" fmla="*/ 2 w 2"/>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8">
                      <a:moveTo>
                        <a:pt x="0" y="0"/>
                      </a:moveTo>
                      <a:lnTo>
                        <a:pt x="1" y="0"/>
                      </a:lnTo>
                      <a:lnTo>
                        <a:pt x="1" y="1"/>
                      </a:lnTo>
                      <a:lnTo>
                        <a:pt x="1" y="7"/>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65" name="Freeform 105"/>
                <p:cNvSpPr>
                  <a:spLocks/>
                </p:cNvSpPr>
                <p:nvPr/>
              </p:nvSpPr>
              <p:spPr bwMode="auto">
                <a:xfrm>
                  <a:off x="695" y="2142"/>
                  <a:ext cx="4" cy="8"/>
                </a:xfrm>
                <a:custGeom>
                  <a:avLst/>
                  <a:gdLst>
                    <a:gd name="T0" fmla="*/ 1 w 4"/>
                    <a:gd name="T1" fmla="*/ 0 h 8"/>
                    <a:gd name="T2" fmla="*/ 2 w 4"/>
                    <a:gd name="T3" fmla="*/ 0 h 8"/>
                    <a:gd name="T4" fmla="*/ 3 w 4"/>
                    <a:gd name="T5" fmla="*/ 7 h 8"/>
                    <a:gd name="T6" fmla="*/ 2 w 4"/>
                    <a:gd name="T7" fmla="*/ 7 h 8"/>
                    <a:gd name="T8" fmla="*/ 2 w 4"/>
                    <a:gd name="T9" fmla="*/ 6 h 8"/>
                    <a:gd name="T10" fmla="*/ 2 w 4"/>
                    <a:gd name="T11" fmla="*/ 5 h 8"/>
                    <a:gd name="T12" fmla="*/ 1 w 4"/>
                    <a:gd name="T13" fmla="*/ 1 h 8"/>
                    <a:gd name="T14" fmla="*/ 1 w 4"/>
                    <a:gd name="T15" fmla="*/ 5 h 8"/>
                    <a:gd name="T16" fmla="*/ 2 w 4"/>
                    <a:gd name="T17" fmla="*/ 5 h 8"/>
                    <a:gd name="T18" fmla="*/ 2 w 4"/>
                    <a:gd name="T19" fmla="*/ 6 h 8"/>
                    <a:gd name="T20" fmla="*/ 1 w 4"/>
                    <a:gd name="T21" fmla="*/ 6 h 8"/>
                    <a:gd name="T22" fmla="*/ 1 w 4"/>
                    <a:gd name="T23" fmla="*/ 7 h 8"/>
                    <a:gd name="T24" fmla="*/ 0 w 4"/>
                    <a:gd name="T25" fmla="*/ 7 h 8"/>
                    <a:gd name="T26" fmla="*/ 1 w 4"/>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8"/>
                    <a:gd name="T44" fmla="*/ 4 w 4"/>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8">
                      <a:moveTo>
                        <a:pt x="1" y="0"/>
                      </a:moveTo>
                      <a:lnTo>
                        <a:pt x="2" y="0"/>
                      </a:lnTo>
                      <a:lnTo>
                        <a:pt x="3" y="7"/>
                      </a:lnTo>
                      <a:lnTo>
                        <a:pt x="2" y="7"/>
                      </a:lnTo>
                      <a:lnTo>
                        <a:pt x="2" y="6"/>
                      </a:lnTo>
                      <a:lnTo>
                        <a:pt x="2" y="5"/>
                      </a:lnTo>
                      <a:lnTo>
                        <a:pt x="1" y="1"/>
                      </a:lnTo>
                      <a:lnTo>
                        <a:pt x="1" y="5"/>
                      </a:lnTo>
                      <a:lnTo>
                        <a:pt x="2" y="5"/>
                      </a:lnTo>
                      <a:lnTo>
                        <a:pt x="2" y="6"/>
                      </a:lnTo>
                      <a:lnTo>
                        <a:pt x="1" y="6"/>
                      </a:lnTo>
                      <a:lnTo>
                        <a:pt x="1" y="7"/>
                      </a:lnTo>
                      <a:lnTo>
                        <a:pt x="0" y="7"/>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66" name="Freeform 106"/>
                <p:cNvSpPr>
                  <a:spLocks/>
                </p:cNvSpPr>
                <p:nvPr/>
              </p:nvSpPr>
              <p:spPr bwMode="auto">
                <a:xfrm>
                  <a:off x="705" y="2142"/>
                  <a:ext cx="1" cy="8"/>
                </a:xfrm>
                <a:custGeom>
                  <a:avLst/>
                  <a:gdLst>
                    <a:gd name="T0" fmla="*/ 0 w 1"/>
                    <a:gd name="T1" fmla="*/ 0 h 8"/>
                    <a:gd name="T2" fmla="*/ 0 w 1"/>
                    <a:gd name="T3" fmla="*/ 1 h 8"/>
                    <a:gd name="T4" fmla="*/ 0 w 1"/>
                    <a:gd name="T5" fmla="*/ 7 h 8"/>
                    <a:gd name="T6" fmla="*/ 0 w 1"/>
                    <a:gd name="T7" fmla="*/ 1 h 8"/>
                    <a:gd name="T8" fmla="*/ 0 w 1"/>
                    <a:gd name="T9" fmla="*/ 0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0"/>
                      </a:moveTo>
                      <a:lnTo>
                        <a:pt x="0" y="1"/>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67" name="Freeform 107"/>
                <p:cNvSpPr>
                  <a:spLocks/>
                </p:cNvSpPr>
                <p:nvPr/>
              </p:nvSpPr>
              <p:spPr bwMode="auto">
                <a:xfrm>
                  <a:off x="715" y="2142"/>
                  <a:ext cx="1" cy="8"/>
                </a:xfrm>
                <a:custGeom>
                  <a:avLst/>
                  <a:gdLst>
                    <a:gd name="T0" fmla="*/ 0 w 1"/>
                    <a:gd name="T1" fmla="*/ 0 h 8"/>
                    <a:gd name="T2" fmla="*/ 0 w 1"/>
                    <a:gd name="T3" fmla="*/ 1 h 8"/>
                    <a:gd name="T4" fmla="*/ 0 w 1"/>
                    <a:gd name="T5" fmla="*/ 3 h 8"/>
                    <a:gd name="T6" fmla="*/ 0 w 1"/>
                    <a:gd name="T7" fmla="*/ 4 h 8"/>
                    <a:gd name="T8" fmla="*/ 0 w 1"/>
                    <a:gd name="T9" fmla="*/ 6 h 8"/>
                    <a:gd name="T10" fmla="*/ 0 w 1"/>
                    <a:gd name="T11" fmla="*/ 7 h 8"/>
                    <a:gd name="T12" fmla="*/ 0 w 1"/>
                    <a:gd name="T13" fmla="*/ 0 h 8"/>
                    <a:gd name="T14" fmla="*/ 0 60000 65536"/>
                    <a:gd name="T15" fmla="*/ 0 60000 65536"/>
                    <a:gd name="T16" fmla="*/ 0 60000 65536"/>
                    <a:gd name="T17" fmla="*/ 0 60000 65536"/>
                    <a:gd name="T18" fmla="*/ 0 60000 65536"/>
                    <a:gd name="T19" fmla="*/ 0 60000 65536"/>
                    <a:gd name="T20" fmla="*/ 0 60000 65536"/>
                    <a:gd name="T21" fmla="*/ 0 w 1"/>
                    <a:gd name="T22" fmla="*/ 0 h 8"/>
                    <a:gd name="T23" fmla="*/ 1 w 1"/>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8">
                      <a:moveTo>
                        <a:pt x="0" y="0"/>
                      </a:move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68" name="Freeform 108"/>
                <p:cNvSpPr>
                  <a:spLocks/>
                </p:cNvSpPr>
                <p:nvPr/>
              </p:nvSpPr>
              <p:spPr bwMode="auto">
                <a:xfrm>
                  <a:off x="725" y="2142"/>
                  <a:ext cx="2" cy="8"/>
                </a:xfrm>
                <a:custGeom>
                  <a:avLst/>
                  <a:gdLst>
                    <a:gd name="T0" fmla="*/ 0 w 2"/>
                    <a:gd name="T1" fmla="*/ 0 h 8"/>
                    <a:gd name="T2" fmla="*/ 1 w 2"/>
                    <a:gd name="T3" fmla="*/ 0 h 8"/>
                    <a:gd name="T4" fmla="*/ 1 w 2"/>
                    <a:gd name="T5" fmla="*/ 1 h 8"/>
                    <a:gd name="T6" fmla="*/ 1 w 2"/>
                    <a:gd name="T7" fmla="*/ 2 h 8"/>
                    <a:gd name="T8" fmla="*/ 1 w 2"/>
                    <a:gd name="T9" fmla="*/ 1 h 8"/>
                    <a:gd name="T10" fmla="*/ 0 w 2"/>
                    <a:gd name="T11" fmla="*/ 1 h 8"/>
                    <a:gd name="T12" fmla="*/ 0 w 2"/>
                    <a:gd name="T13" fmla="*/ 3 h 8"/>
                    <a:gd name="T14" fmla="*/ 1 w 2"/>
                    <a:gd name="T15" fmla="*/ 3 h 8"/>
                    <a:gd name="T16" fmla="*/ 1 w 2"/>
                    <a:gd name="T17" fmla="*/ 4 h 8"/>
                    <a:gd name="T18" fmla="*/ 1 w 2"/>
                    <a:gd name="T19" fmla="*/ 6 h 8"/>
                    <a:gd name="T20" fmla="*/ 1 w 2"/>
                    <a:gd name="T21" fmla="*/ 7 h 8"/>
                    <a:gd name="T22" fmla="*/ 0 w 2"/>
                    <a:gd name="T23" fmla="*/ 7 h 8"/>
                    <a:gd name="T24" fmla="*/ 0 w 2"/>
                    <a:gd name="T25" fmla="*/ 6 h 8"/>
                    <a:gd name="T26" fmla="*/ 0 w 2"/>
                    <a:gd name="T27" fmla="*/ 5 h 8"/>
                    <a:gd name="T28" fmla="*/ 0 w 2"/>
                    <a:gd name="T29" fmla="*/ 6 h 8"/>
                    <a:gd name="T30" fmla="*/ 1 w 2"/>
                    <a:gd name="T31" fmla="*/ 6 h 8"/>
                    <a:gd name="T32" fmla="*/ 1 w 2"/>
                    <a:gd name="T33" fmla="*/ 4 h 8"/>
                    <a:gd name="T34" fmla="*/ 0 w 2"/>
                    <a:gd name="T35" fmla="*/ 4 h 8"/>
                    <a:gd name="T36" fmla="*/ 0 w 2"/>
                    <a:gd name="T37" fmla="*/ 3 h 8"/>
                    <a:gd name="T38" fmla="*/ 0 w 2"/>
                    <a:gd name="T39" fmla="*/ 1 h 8"/>
                    <a:gd name="T40" fmla="*/ 0 w 2"/>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8"/>
                    <a:gd name="T65" fmla="*/ 2 w 2"/>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8">
                      <a:moveTo>
                        <a:pt x="0" y="0"/>
                      </a:moveTo>
                      <a:lnTo>
                        <a:pt x="1" y="0"/>
                      </a:lnTo>
                      <a:lnTo>
                        <a:pt x="1" y="1"/>
                      </a:lnTo>
                      <a:lnTo>
                        <a:pt x="1" y="2"/>
                      </a:lnTo>
                      <a:lnTo>
                        <a:pt x="1" y="1"/>
                      </a:lnTo>
                      <a:lnTo>
                        <a:pt x="0" y="1"/>
                      </a:lnTo>
                      <a:lnTo>
                        <a:pt x="0" y="3"/>
                      </a:lnTo>
                      <a:lnTo>
                        <a:pt x="1" y="3"/>
                      </a:lnTo>
                      <a:lnTo>
                        <a:pt x="1" y="4"/>
                      </a:lnTo>
                      <a:lnTo>
                        <a:pt x="1" y="6"/>
                      </a:lnTo>
                      <a:lnTo>
                        <a:pt x="1" y="7"/>
                      </a:lnTo>
                      <a:lnTo>
                        <a:pt x="0" y="7"/>
                      </a:lnTo>
                      <a:lnTo>
                        <a:pt x="0" y="6"/>
                      </a:lnTo>
                      <a:lnTo>
                        <a:pt x="0" y="5"/>
                      </a:lnTo>
                      <a:lnTo>
                        <a:pt x="0" y="6"/>
                      </a:lnTo>
                      <a:lnTo>
                        <a:pt x="1" y="6"/>
                      </a:lnTo>
                      <a:lnTo>
                        <a:pt x="1" y="4"/>
                      </a:lnTo>
                      <a:lnTo>
                        <a:pt x="0" y="4"/>
                      </a:lnTo>
                      <a:lnTo>
                        <a:pt x="0" y="3"/>
                      </a:lnTo>
                      <a:lnTo>
                        <a:pt x="0" y="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52" name="Group 109"/>
              <p:cNvGrpSpPr>
                <a:grpSpLocks/>
              </p:cNvGrpSpPr>
              <p:nvPr/>
            </p:nvGrpSpPr>
            <p:grpSpPr bwMode="auto">
              <a:xfrm>
                <a:off x="740" y="2142"/>
                <a:ext cx="13" cy="8"/>
                <a:chOff x="740" y="2142"/>
                <a:chExt cx="13" cy="8"/>
              </a:xfrm>
            </p:grpSpPr>
            <p:sp>
              <p:nvSpPr>
                <p:cNvPr id="37261" name="Freeform 110"/>
                <p:cNvSpPr>
                  <a:spLocks/>
                </p:cNvSpPr>
                <p:nvPr/>
              </p:nvSpPr>
              <p:spPr bwMode="auto">
                <a:xfrm>
                  <a:off x="740" y="2142"/>
                  <a:ext cx="3" cy="8"/>
                </a:xfrm>
                <a:custGeom>
                  <a:avLst/>
                  <a:gdLst>
                    <a:gd name="T0" fmla="*/ 1 w 3"/>
                    <a:gd name="T1" fmla="*/ 0 h 8"/>
                    <a:gd name="T2" fmla="*/ 2 w 3"/>
                    <a:gd name="T3" fmla="*/ 0 h 8"/>
                    <a:gd name="T4" fmla="*/ 2 w 3"/>
                    <a:gd name="T5" fmla="*/ 1 h 8"/>
                    <a:gd name="T6" fmla="*/ 2 w 3"/>
                    <a:gd name="T7" fmla="*/ 6 h 8"/>
                    <a:gd name="T8" fmla="*/ 2 w 3"/>
                    <a:gd name="T9" fmla="*/ 7 h 8"/>
                    <a:gd name="T10" fmla="*/ 1 w 3"/>
                    <a:gd name="T11" fmla="*/ 7 h 8"/>
                    <a:gd name="T12" fmla="*/ 0 w 3"/>
                    <a:gd name="T13" fmla="*/ 6 h 8"/>
                    <a:gd name="T14" fmla="*/ 1 w 3"/>
                    <a:gd name="T15" fmla="*/ 6 h 8"/>
                    <a:gd name="T16" fmla="*/ 1 w 3"/>
                    <a:gd name="T17" fmla="*/ 1 h 8"/>
                    <a:gd name="T18" fmla="*/ 1 w 3"/>
                    <a:gd name="T19" fmla="*/ 6 h 8"/>
                    <a:gd name="T20" fmla="*/ 0 w 3"/>
                    <a:gd name="T21" fmla="*/ 6 h 8"/>
                    <a:gd name="T22" fmla="*/ 0 w 3"/>
                    <a:gd name="T23" fmla="*/ 1 h 8"/>
                    <a:gd name="T24" fmla="*/ 1 w 3"/>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8"/>
                    <a:gd name="T41" fmla="*/ 3 w 3"/>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8">
                      <a:moveTo>
                        <a:pt x="1" y="0"/>
                      </a:moveTo>
                      <a:lnTo>
                        <a:pt x="2" y="0"/>
                      </a:lnTo>
                      <a:lnTo>
                        <a:pt x="2" y="1"/>
                      </a:lnTo>
                      <a:lnTo>
                        <a:pt x="2" y="6"/>
                      </a:lnTo>
                      <a:lnTo>
                        <a:pt x="2" y="7"/>
                      </a:lnTo>
                      <a:lnTo>
                        <a:pt x="1" y="7"/>
                      </a:lnTo>
                      <a:lnTo>
                        <a:pt x="0" y="6"/>
                      </a:lnTo>
                      <a:lnTo>
                        <a:pt x="1" y="6"/>
                      </a:lnTo>
                      <a:lnTo>
                        <a:pt x="1" y="1"/>
                      </a:lnTo>
                      <a:lnTo>
                        <a:pt x="1" y="6"/>
                      </a:lnTo>
                      <a:lnTo>
                        <a:pt x="0" y="6"/>
                      </a:lnTo>
                      <a:lnTo>
                        <a:pt x="0" y="1"/>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62" name="Freeform 111"/>
                <p:cNvSpPr>
                  <a:spLocks/>
                </p:cNvSpPr>
                <p:nvPr/>
              </p:nvSpPr>
              <p:spPr bwMode="auto">
                <a:xfrm>
                  <a:off x="752" y="2142"/>
                  <a:ext cx="1" cy="8"/>
                </a:xfrm>
                <a:custGeom>
                  <a:avLst/>
                  <a:gdLst>
                    <a:gd name="T0" fmla="*/ 0 w 1"/>
                    <a:gd name="T1" fmla="*/ 0 h 8"/>
                    <a:gd name="T2" fmla="*/ 0 w 1"/>
                    <a:gd name="T3" fmla="*/ 1 h 8"/>
                    <a:gd name="T4" fmla="*/ 0 w 1"/>
                    <a:gd name="T5" fmla="*/ 3 h 8"/>
                    <a:gd name="T6" fmla="*/ 0 w 1"/>
                    <a:gd name="T7" fmla="*/ 4 h 8"/>
                    <a:gd name="T8" fmla="*/ 0 w 1"/>
                    <a:gd name="T9" fmla="*/ 7 h 8"/>
                    <a:gd name="T10" fmla="*/ 0 w 1"/>
                    <a:gd name="T11" fmla="*/ 0 h 8"/>
                    <a:gd name="T12" fmla="*/ 0 60000 65536"/>
                    <a:gd name="T13" fmla="*/ 0 60000 65536"/>
                    <a:gd name="T14" fmla="*/ 0 60000 65536"/>
                    <a:gd name="T15" fmla="*/ 0 60000 65536"/>
                    <a:gd name="T16" fmla="*/ 0 60000 65536"/>
                    <a:gd name="T17" fmla="*/ 0 60000 65536"/>
                    <a:gd name="T18" fmla="*/ 0 w 1"/>
                    <a:gd name="T19" fmla="*/ 0 h 8"/>
                    <a:gd name="T20" fmla="*/ 1 w 1"/>
                    <a:gd name="T21" fmla="*/ 8 h 8"/>
                  </a:gdLst>
                  <a:ahLst/>
                  <a:cxnLst>
                    <a:cxn ang="T12">
                      <a:pos x="T0" y="T1"/>
                    </a:cxn>
                    <a:cxn ang="T13">
                      <a:pos x="T2" y="T3"/>
                    </a:cxn>
                    <a:cxn ang="T14">
                      <a:pos x="T4" y="T5"/>
                    </a:cxn>
                    <a:cxn ang="T15">
                      <a:pos x="T6" y="T7"/>
                    </a:cxn>
                    <a:cxn ang="T16">
                      <a:pos x="T8" y="T9"/>
                    </a:cxn>
                    <a:cxn ang="T17">
                      <a:pos x="T10" y="T11"/>
                    </a:cxn>
                  </a:cxnLst>
                  <a:rect l="T18" t="T19" r="T20" b="T21"/>
                  <a:pathLst>
                    <a:path w="1" h="8">
                      <a:moveTo>
                        <a:pt x="0" y="0"/>
                      </a:moveTo>
                      <a:lnTo>
                        <a:pt x="0" y="1"/>
                      </a:lnTo>
                      <a:lnTo>
                        <a:pt x="0" y="3"/>
                      </a:lnTo>
                      <a:lnTo>
                        <a:pt x="0" y="4"/>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53" name="Group 112"/>
              <p:cNvGrpSpPr>
                <a:grpSpLocks/>
              </p:cNvGrpSpPr>
              <p:nvPr/>
            </p:nvGrpSpPr>
            <p:grpSpPr bwMode="auto">
              <a:xfrm>
                <a:off x="765" y="2142"/>
                <a:ext cx="68" cy="8"/>
                <a:chOff x="765" y="2142"/>
                <a:chExt cx="68" cy="8"/>
              </a:xfrm>
            </p:grpSpPr>
            <p:sp>
              <p:nvSpPr>
                <p:cNvPr id="37254" name="Freeform 113"/>
                <p:cNvSpPr>
                  <a:spLocks/>
                </p:cNvSpPr>
                <p:nvPr/>
              </p:nvSpPr>
              <p:spPr bwMode="auto">
                <a:xfrm>
                  <a:off x="765" y="2142"/>
                  <a:ext cx="4" cy="8"/>
                </a:xfrm>
                <a:custGeom>
                  <a:avLst/>
                  <a:gdLst>
                    <a:gd name="T0" fmla="*/ 1 w 4"/>
                    <a:gd name="T1" fmla="*/ 0 h 8"/>
                    <a:gd name="T2" fmla="*/ 2 w 4"/>
                    <a:gd name="T3" fmla="*/ 0 h 8"/>
                    <a:gd name="T4" fmla="*/ 3 w 4"/>
                    <a:gd name="T5" fmla="*/ 7 h 8"/>
                    <a:gd name="T6" fmla="*/ 2 w 4"/>
                    <a:gd name="T7" fmla="*/ 7 h 8"/>
                    <a:gd name="T8" fmla="*/ 2 w 4"/>
                    <a:gd name="T9" fmla="*/ 6 h 8"/>
                    <a:gd name="T10" fmla="*/ 2 w 4"/>
                    <a:gd name="T11" fmla="*/ 5 h 8"/>
                    <a:gd name="T12" fmla="*/ 2 w 4"/>
                    <a:gd name="T13" fmla="*/ 1 h 8"/>
                    <a:gd name="T14" fmla="*/ 1 w 4"/>
                    <a:gd name="T15" fmla="*/ 5 h 8"/>
                    <a:gd name="T16" fmla="*/ 2 w 4"/>
                    <a:gd name="T17" fmla="*/ 5 h 8"/>
                    <a:gd name="T18" fmla="*/ 2 w 4"/>
                    <a:gd name="T19" fmla="*/ 6 h 8"/>
                    <a:gd name="T20" fmla="*/ 1 w 4"/>
                    <a:gd name="T21" fmla="*/ 6 h 8"/>
                    <a:gd name="T22" fmla="*/ 1 w 4"/>
                    <a:gd name="T23" fmla="*/ 7 h 8"/>
                    <a:gd name="T24" fmla="*/ 0 w 4"/>
                    <a:gd name="T25" fmla="*/ 7 h 8"/>
                    <a:gd name="T26" fmla="*/ 1 w 4"/>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8"/>
                    <a:gd name="T44" fmla="*/ 4 w 4"/>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8">
                      <a:moveTo>
                        <a:pt x="1" y="0"/>
                      </a:moveTo>
                      <a:lnTo>
                        <a:pt x="2" y="0"/>
                      </a:lnTo>
                      <a:lnTo>
                        <a:pt x="3" y="7"/>
                      </a:lnTo>
                      <a:lnTo>
                        <a:pt x="2" y="7"/>
                      </a:lnTo>
                      <a:lnTo>
                        <a:pt x="2" y="6"/>
                      </a:lnTo>
                      <a:lnTo>
                        <a:pt x="2" y="5"/>
                      </a:lnTo>
                      <a:lnTo>
                        <a:pt x="2" y="1"/>
                      </a:lnTo>
                      <a:lnTo>
                        <a:pt x="1" y="5"/>
                      </a:lnTo>
                      <a:lnTo>
                        <a:pt x="2" y="5"/>
                      </a:lnTo>
                      <a:lnTo>
                        <a:pt x="2" y="6"/>
                      </a:lnTo>
                      <a:lnTo>
                        <a:pt x="1" y="6"/>
                      </a:lnTo>
                      <a:lnTo>
                        <a:pt x="1" y="7"/>
                      </a:lnTo>
                      <a:lnTo>
                        <a:pt x="0" y="7"/>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55" name="Freeform 114"/>
                <p:cNvSpPr>
                  <a:spLocks/>
                </p:cNvSpPr>
                <p:nvPr/>
              </p:nvSpPr>
              <p:spPr bwMode="auto">
                <a:xfrm>
                  <a:off x="777" y="2142"/>
                  <a:ext cx="6" cy="8"/>
                </a:xfrm>
                <a:custGeom>
                  <a:avLst/>
                  <a:gdLst>
                    <a:gd name="T0" fmla="*/ 0 w 6"/>
                    <a:gd name="T1" fmla="*/ 7 h 8"/>
                    <a:gd name="T2" fmla="*/ 2 w 6"/>
                    <a:gd name="T3" fmla="*/ 7 h 8"/>
                    <a:gd name="T4" fmla="*/ 2 w 6"/>
                    <a:gd name="T5" fmla="*/ 3 h 8"/>
                    <a:gd name="T6" fmla="*/ 2 w 6"/>
                    <a:gd name="T7" fmla="*/ 7 h 8"/>
                    <a:gd name="T8" fmla="*/ 3 w 6"/>
                    <a:gd name="T9" fmla="*/ 7 h 8"/>
                    <a:gd name="T10" fmla="*/ 3 w 6"/>
                    <a:gd name="T11" fmla="*/ 3 h 8"/>
                    <a:gd name="T12" fmla="*/ 3 w 6"/>
                    <a:gd name="T13" fmla="*/ 7 h 8"/>
                    <a:gd name="T14" fmla="*/ 5 w 6"/>
                    <a:gd name="T15" fmla="*/ 7 h 8"/>
                    <a:gd name="T16" fmla="*/ 5 w 6"/>
                    <a:gd name="T17" fmla="*/ 0 h 8"/>
                    <a:gd name="T18" fmla="*/ 3 w 6"/>
                    <a:gd name="T19" fmla="*/ 0 h 8"/>
                    <a:gd name="T20" fmla="*/ 3 w 6"/>
                    <a:gd name="T21" fmla="*/ 3 h 8"/>
                    <a:gd name="T22" fmla="*/ 2 w 6"/>
                    <a:gd name="T23" fmla="*/ 0 h 8"/>
                    <a:gd name="T24" fmla="*/ 0 w 6"/>
                    <a:gd name="T25" fmla="*/ 0 h 8"/>
                    <a:gd name="T26" fmla="*/ 0 w 6"/>
                    <a:gd name="T27" fmla="*/ 7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8"/>
                    <a:gd name="T44" fmla="*/ 6 w 6"/>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8">
                      <a:moveTo>
                        <a:pt x="0" y="7"/>
                      </a:moveTo>
                      <a:lnTo>
                        <a:pt x="2" y="7"/>
                      </a:lnTo>
                      <a:lnTo>
                        <a:pt x="2" y="3"/>
                      </a:lnTo>
                      <a:lnTo>
                        <a:pt x="2" y="7"/>
                      </a:lnTo>
                      <a:lnTo>
                        <a:pt x="3" y="7"/>
                      </a:lnTo>
                      <a:lnTo>
                        <a:pt x="3" y="3"/>
                      </a:lnTo>
                      <a:lnTo>
                        <a:pt x="3" y="7"/>
                      </a:lnTo>
                      <a:lnTo>
                        <a:pt x="5" y="7"/>
                      </a:lnTo>
                      <a:lnTo>
                        <a:pt x="5" y="0"/>
                      </a:lnTo>
                      <a:lnTo>
                        <a:pt x="3" y="0"/>
                      </a:lnTo>
                      <a:lnTo>
                        <a:pt x="3" y="3"/>
                      </a:lnTo>
                      <a:lnTo>
                        <a:pt x="2" y="0"/>
                      </a:lnTo>
                      <a:lnTo>
                        <a:pt x="0" y="0"/>
                      </a:lnTo>
                      <a:lnTo>
                        <a:pt x="0" y="7"/>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56" name="Freeform 115"/>
                <p:cNvSpPr>
                  <a:spLocks/>
                </p:cNvSpPr>
                <p:nvPr/>
              </p:nvSpPr>
              <p:spPr bwMode="auto">
                <a:xfrm>
                  <a:off x="792" y="2142"/>
                  <a:ext cx="1" cy="8"/>
                </a:xfrm>
                <a:custGeom>
                  <a:avLst/>
                  <a:gdLst>
                    <a:gd name="T0" fmla="*/ 0 w 1"/>
                    <a:gd name="T1" fmla="*/ 0 h 8"/>
                    <a:gd name="T2" fmla="*/ 0 w 1"/>
                    <a:gd name="T3" fmla="*/ 1 h 8"/>
                    <a:gd name="T4" fmla="*/ 0 w 1"/>
                    <a:gd name="T5" fmla="*/ 3 h 8"/>
                    <a:gd name="T6" fmla="*/ 0 w 1"/>
                    <a:gd name="T7" fmla="*/ 4 h 8"/>
                    <a:gd name="T8" fmla="*/ 0 w 1"/>
                    <a:gd name="T9" fmla="*/ 6 h 8"/>
                    <a:gd name="T10" fmla="*/ 0 w 1"/>
                    <a:gd name="T11" fmla="*/ 7 h 8"/>
                    <a:gd name="T12" fmla="*/ 0 w 1"/>
                    <a:gd name="T13" fmla="*/ 0 h 8"/>
                    <a:gd name="T14" fmla="*/ 0 60000 65536"/>
                    <a:gd name="T15" fmla="*/ 0 60000 65536"/>
                    <a:gd name="T16" fmla="*/ 0 60000 65536"/>
                    <a:gd name="T17" fmla="*/ 0 60000 65536"/>
                    <a:gd name="T18" fmla="*/ 0 60000 65536"/>
                    <a:gd name="T19" fmla="*/ 0 60000 65536"/>
                    <a:gd name="T20" fmla="*/ 0 60000 65536"/>
                    <a:gd name="T21" fmla="*/ 0 w 1"/>
                    <a:gd name="T22" fmla="*/ 0 h 8"/>
                    <a:gd name="T23" fmla="*/ 1 w 1"/>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8">
                      <a:moveTo>
                        <a:pt x="0" y="0"/>
                      </a:move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57" name="Freeform 116"/>
                <p:cNvSpPr>
                  <a:spLocks/>
                </p:cNvSpPr>
                <p:nvPr/>
              </p:nvSpPr>
              <p:spPr bwMode="auto">
                <a:xfrm>
                  <a:off x="802" y="2142"/>
                  <a:ext cx="2" cy="8"/>
                </a:xfrm>
                <a:custGeom>
                  <a:avLst/>
                  <a:gdLst>
                    <a:gd name="T0" fmla="*/ 0 w 2"/>
                    <a:gd name="T1" fmla="*/ 0 h 8"/>
                    <a:gd name="T2" fmla="*/ 1 w 2"/>
                    <a:gd name="T3" fmla="*/ 0 h 8"/>
                    <a:gd name="T4" fmla="*/ 1 w 2"/>
                    <a:gd name="T5" fmla="*/ 1 h 8"/>
                    <a:gd name="T6" fmla="*/ 1 w 2"/>
                    <a:gd name="T7" fmla="*/ 3 h 8"/>
                    <a:gd name="T8" fmla="*/ 1 w 2"/>
                    <a:gd name="T9" fmla="*/ 4 h 8"/>
                    <a:gd name="T10" fmla="*/ 1 w 2"/>
                    <a:gd name="T11" fmla="*/ 7 h 8"/>
                    <a:gd name="T12" fmla="*/ 1 w 2"/>
                    <a:gd name="T13" fmla="*/ 4 h 8"/>
                    <a:gd name="T14" fmla="*/ 1 w 2"/>
                    <a:gd name="T15" fmla="*/ 3 h 8"/>
                    <a:gd name="T16" fmla="*/ 0 w 2"/>
                    <a:gd name="T17" fmla="*/ 3 h 8"/>
                    <a:gd name="T18" fmla="*/ 0 w 2"/>
                    <a:gd name="T19" fmla="*/ 1 h 8"/>
                    <a:gd name="T20" fmla="*/ 1 w 2"/>
                    <a:gd name="T21" fmla="*/ 1 h 8"/>
                    <a:gd name="T22" fmla="*/ 1 w 2"/>
                    <a:gd name="T23" fmla="*/ 3 h 8"/>
                    <a:gd name="T24" fmla="*/ 1 w 2"/>
                    <a:gd name="T25" fmla="*/ 4 h 8"/>
                    <a:gd name="T26" fmla="*/ 0 w 2"/>
                    <a:gd name="T27" fmla="*/ 4 h 8"/>
                    <a:gd name="T28" fmla="*/ 0 w 2"/>
                    <a:gd name="T29" fmla="*/ 7 h 8"/>
                    <a:gd name="T30" fmla="*/ 0 w 2"/>
                    <a:gd name="T31" fmla="*/ 0 h 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
                    <a:gd name="T49" fmla="*/ 0 h 8"/>
                    <a:gd name="T50" fmla="*/ 2 w 2"/>
                    <a:gd name="T51" fmla="*/ 8 h 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 h="8">
                      <a:moveTo>
                        <a:pt x="0" y="0"/>
                      </a:moveTo>
                      <a:lnTo>
                        <a:pt x="1" y="0"/>
                      </a:lnTo>
                      <a:lnTo>
                        <a:pt x="1" y="1"/>
                      </a:lnTo>
                      <a:lnTo>
                        <a:pt x="1" y="3"/>
                      </a:lnTo>
                      <a:lnTo>
                        <a:pt x="1" y="4"/>
                      </a:lnTo>
                      <a:lnTo>
                        <a:pt x="1" y="7"/>
                      </a:lnTo>
                      <a:lnTo>
                        <a:pt x="1" y="4"/>
                      </a:lnTo>
                      <a:lnTo>
                        <a:pt x="1" y="3"/>
                      </a:lnTo>
                      <a:lnTo>
                        <a:pt x="0" y="3"/>
                      </a:lnTo>
                      <a:lnTo>
                        <a:pt x="0" y="1"/>
                      </a:lnTo>
                      <a:lnTo>
                        <a:pt x="1" y="1"/>
                      </a:lnTo>
                      <a:lnTo>
                        <a:pt x="1" y="3"/>
                      </a:lnTo>
                      <a:lnTo>
                        <a:pt x="1" y="4"/>
                      </a:lnTo>
                      <a:lnTo>
                        <a:pt x="0" y="4"/>
                      </a:lnTo>
                      <a:lnTo>
                        <a:pt x="0" y="7"/>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58" name="Freeform 117"/>
                <p:cNvSpPr>
                  <a:spLocks/>
                </p:cNvSpPr>
                <p:nvPr/>
              </p:nvSpPr>
              <p:spPr bwMode="auto">
                <a:xfrm>
                  <a:off x="808" y="2142"/>
                  <a:ext cx="6" cy="8"/>
                </a:xfrm>
                <a:custGeom>
                  <a:avLst/>
                  <a:gdLst>
                    <a:gd name="T0" fmla="*/ 5 w 6"/>
                    <a:gd name="T1" fmla="*/ 0 h 8"/>
                    <a:gd name="T2" fmla="*/ 0 w 6"/>
                    <a:gd name="T3" fmla="*/ 0 h 8"/>
                    <a:gd name="T4" fmla="*/ 0 w 6"/>
                    <a:gd name="T5" fmla="*/ 7 h 8"/>
                    <a:gd name="T6" fmla="*/ 5 w 6"/>
                    <a:gd name="T7" fmla="*/ 7 h 8"/>
                    <a:gd name="T8" fmla="*/ 5 w 6"/>
                    <a:gd name="T9" fmla="*/ 0 h 8"/>
                    <a:gd name="T10" fmla="*/ 0 60000 65536"/>
                    <a:gd name="T11" fmla="*/ 0 60000 65536"/>
                    <a:gd name="T12" fmla="*/ 0 60000 65536"/>
                    <a:gd name="T13" fmla="*/ 0 60000 65536"/>
                    <a:gd name="T14" fmla="*/ 0 60000 65536"/>
                    <a:gd name="T15" fmla="*/ 0 w 6"/>
                    <a:gd name="T16" fmla="*/ 0 h 8"/>
                    <a:gd name="T17" fmla="*/ 6 w 6"/>
                    <a:gd name="T18" fmla="*/ 8 h 8"/>
                  </a:gdLst>
                  <a:ahLst/>
                  <a:cxnLst>
                    <a:cxn ang="T10">
                      <a:pos x="T0" y="T1"/>
                    </a:cxn>
                    <a:cxn ang="T11">
                      <a:pos x="T2" y="T3"/>
                    </a:cxn>
                    <a:cxn ang="T12">
                      <a:pos x="T4" y="T5"/>
                    </a:cxn>
                    <a:cxn ang="T13">
                      <a:pos x="T6" y="T7"/>
                    </a:cxn>
                    <a:cxn ang="T14">
                      <a:pos x="T8" y="T9"/>
                    </a:cxn>
                  </a:cxnLst>
                  <a:rect l="T15" t="T16" r="T17" b="T18"/>
                  <a:pathLst>
                    <a:path w="6" h="8">
                      <a:moveTo>
                        <a:pt x="5" y="0"/>
                      </a:moveTo>
                      <a:lnTo>
                        <a:pt x="0" y="0"/>
                      </a:lnTo>
                      <a:lnTo>
                        <a:pt x="0" y="7"/>
                      </a:lnTo>
                      <a:lnTo>
                        <a:pt x="5" y="7"/>
                      </a:lnTo>
                      <a:lnTo>
                        <a:pt x="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59" name="Freeform 118"/>
                <p:cNvSpPr>
                  <a:spLocks/>
                </p:cNvSpPr>
                <p:nvPr/>
              </p:nvSpPr>
              <p:spPr bwMode="auto">
                <a:xfrm>
                  <a:off x="818" y="2142"/>
                  <a:ext cx="3" cy="8"/>
                </a:xfrm>
                <a:custGeom>
                  <a:avLst/>
                  <a:gdLst>
                    <a:gd name="T0" fmla="*/ 1 w 3"/>
                    <a:gd name="T1" fmla="*/ 0 h 8"/>
                    <a:gd name="T2" fmla="*/ 2 w 3"/>
                    <a:gd name="T3" fmla="*/ 1 h 8"/>
                    <a:gd name="T4" fmla="*/ 2 w 3"/>
                    <a:gd name="T5" fmla="*/ 3 h 8"/>
                    <a:gd name="T6" fmla="*/ 1 w 3"/>
                    <a:gd name="T7" fmla="*/ 3 h 8"/>
                    <a:gd name="T8" fmla="*/ 1 w 3"/>
                    <a:gd name="T9" fmla="*/ 1 h 8"/>
                    <a:gd name="T10" fmla="*/ 1 w 3"/>
                    <a:gd name="T11" fmla="*/ 6 h 8"/>
                    <a:gd name="T12" fmla="*/ 1 w 3"/>
                    <a:gd name="T13" fmla="*/ 4 h 8"/>
                    <a:gd name="T14" fmla="*/ 2 w 3"/>
                    <a:gd name="T15" fmla="*/ 4 h 8"/>
                    <a:gd name="T16" fmla="*/ 2 w 3"/>
                    <a:gd name="T17" fmla="*/ 6 h 8"/>
                    <a:gd name="T18" fmla="*/ 1 w 3"/>
                    <a:gd name="T19" fmla="*/ 7 h 8"/>
                    <a:gd name="T20" fmla="*/ 0 w 3"/>
                    <a:gd name="T21" fmla="*/ 6 h 8"/>
                    <a:gd name="T22" fmla="*/ 0 w 3"/>
                    <a:gd name="T23" fmla="*/ 1 h 8"/>
                    <a:gd name="T24" fmla="*/ 1 w 3"/>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8"/>
                    <a:gd name="T41" fmla="*/ 3 w 3"/>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8">
                      <a:moveTo>
                        <a:pt x="1" y="0"/>
                      </a:moveTo>
                      <a:lnTo>
                        <a:pt x="2" y="1"/>
                      </a:lnTo>
                      <a:lnTo>
                        <a:pt x="2" y="3"/>
                      </a:lnTo>
                      <a:lnTo>
                        <a:pt x="1" y="3"/>
                      </a:lnTo>
                      <a:lnTo>
                        <a:pt x="1" y="1"/>
                      </a:lnTo>
                      <a:lnTo>
                        <a:pt x="1" y="6"/>
                      </a:lnTo>
                      <a:lnTo>
                        <a:pt x="1" y="4"/>
                      </a:lnTo>
                      <a:lnTo>
                        <a:pt x="2" y="4"/>
                      </a:lnTo>
                      <a:lnTo>
                        <a:pt x="2" y="6"/>
                      </a:lnTo>
                      <a:lnTo>
                        <a:pt x="1" y="7"/>
                      </a:lnTo>
                      <a:lnTo>
                        <a:pt x="0" y="6"/>
                      </a:lnTo>
                      <a:lnTo>
                        <a:pt x="0" y="1"/>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60" name="Freeform 119"/>
                <p:cNvSpPr>
                  <a:spLocks/>
                </p:cNvSpPr>
                <p:nvPr/>
              </p:nvSpPr>
              <p:spPr bwMode="auto">
                <a:xfrm>
                  <a:off x="829" y="2142"/>
                  <a:ext cx="4" cy="8"/>
                </a:xfrm>
                <a:custGeom>
                  <a:avLst/>
                  <a:gdLst>
                    <a:gd name="T0" fmla="*/ 1 w 4"/>
                    <a:gd name="T1" fmla="*/ 0 h 8"/>
                    <a:gd name="T2" fmla="*/ 2 w 4"/>
                    <a:gd name="T3" fmla="*/ 0 h 8"/>
                    <a:gd name="T4" fmla="*/ 3 w 4"/>
                    <a:gd name="T5" fmla="*/ 7 h 8"/>
                    <a:gd name="T6" fmla="*/ 2 w 4"/>
                    <a:gd name="T7" fmla="*/ 7 h 8"/>
                    <a:gd name="T8" fmla="*/ 2 w 4"/>
                    <a:gd name="T9" fmla="*/ 6 h 8"/>
                    <a:gd name="T10" fmla="*/ 2 w 4"/>
                    <a:gd name="T11" fmla="*/ 5 h 8"/>
                    <a:gd name="T12" fmla="*/ 1 w 4"/>
                    <a:gd name="T13" fmla="*/ 1 h 8"/>
                    <a:gd name="T14" fmla="*/ 1 w 4"/>
                    <a:gd name="T15" fmla="*/ 5 h 8"/>
                    <a:gd name="T16" fmla="*/ 2 w 4"/>
                    <a:gd name="T17" fmla="*/ 5 h 8"/>
                    <a:gd name="T18" fmla="*/ 2 w 4"/>
                    <a:gd name="T19" fmla="*/ 6 h 8"/>
                    <a:gd name="T20" fmla="*/ 1 w 4"/>
                    <a:gd name="T21" fmla="*/ 6 h 8"/>
                    <a:gd name="T22" fmla="*/ 1 w 4"/>
                    <a:gd name="T23" fmla="*/ 7 h 8"/>
                    <a:gd name="T24" fmla="*/ 0 w 4"/>
                    <a:gd name="T25" fmla="*/ 7 h 8"/>
                    <a:gd name="T26" fmla="*/ 1 w 4"/>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8"/>
                    <a:gd name="T44" fmla="*/ 4 w 4"/>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8">
                      <a:moveTo>
                        <a:pt x="1" y="0"/>
                      </a:moveTo>
                      <a:lnTo>
                        <a:pt x="2" y="0"/>
                      </a:lnTo>
                      <a:lnTo>
                        <a:pt x="3" y="7"/>
                      </a:lnTo>
                      <a:lnTo>
                        <a:pt x="2" y="7"/>
                      </a:lnTo>
                      <a:lnTo>
                        <a:pt x="2" y="6"/>
                      </a:lnTo>
                      <a:lnTo>
                        <a:pt x="2" y="5"/>
                      </a:lnTo>
                      <a:lnTo>
                        <a:pt x="1" y="1"/>
                      </a:lnTo>
                      <a:lnTo>
                        <a:pt x="1" y="5"/>
                      </a:lnTo>
                      <a:lnTo>
                        <a:pt x="2" y="5"/>
                      </a:lnTo>
                      <a:lnTo>
                        <a:pt x="2" y="6"/>
                      </a:lnTo>
                      <a:lnTo>
                        <a:pt x="1" y="6"/>
                      </a:lnTo>
                      <a:lnTo>
                        <a:pt x="1" y="7"/>
                      </a:lnTo>
                      <a:lnTo>
                        <a:pt x="0" y="7"/>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14" name="Group 120"/>
            <p:cNvGrpSpPr>
              <a:grpSpLocks/>
            </p:cNvGrpSpPr>
            <p:nvPr/>
          </p:nvGrpSpPr>
          <p:grpSpPr bwMode="auto">
            <a:xfrm>
              <a:off x="485" y="2394"/>
              <a:ext cx="502" cy="251"/>
              <a:chOff x="485" y="2394"/>
              <a:chExt cx="502" cy="251"/>
            </a:xfrm>
          </p:grpSpPr>
          <p:sp>
            <p:nvSpPr>
              <p:cNvPr id="37246" name="Rectangle 121"/>
              <p:cNvSpPr>
                <a:spLocks noChangeArrowheads="1"/>
              </p:cNvSpPr>
              <p:nvPr/>
            </p:nvSpPr>
            <p:spPr bwMode="auto">
              <a:xfrm>
                <a:off x="485" y="2394"/>
                <a:ext cx="502" cy="251"/>
              </a:xfrm>
              <a:prstGeom prst="rect">
                <a:avLst/>
              </a:prstGeom>
              <a:solidFill>
                <a:srgbClr val="BFFFBF"/>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47" name="Rectangle 122"/>
              <p:cNvSpPr>
                <a:spLocks noChangeArrowheads="1"/>
              </p:cNvSpPr>
              <p:nvPr/>
            </p:nvSpPr>
            <p:spPr bwMode="auto">
              <a:xfrm>
                <a:off x="496" y="2407"/>
                <a:ext cx="480" cy="225"/>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48" name="Freeform 123"/>
              <p:cNvSpPr>
                <a:spLocks/>
              </p:cNvSpPr>
              <p:nvPr/>
            </p:nvSpPr>
            <p:spPr bwMode="auto">
              <a:xfrm>
                <a:off x="527" y="2424"/>
                <a:ext cx="424" cy="197"/>
              </a:xfrm>
              <a:custGeom>
                <a:avLst/>
                <a:gdLst>
                  <a:gd name="T0" fmla="*/ 0 w 424"/>
                  <a:gd name="T1" fmla="*/ 0 h 197"/>
                  <a:gd name="T2" fmla="*/ 423 w 424"/>
                  <a:gd name="T3" fmla="*/ 0 h 197"/>
                  <a:gd name="T4" fmla="*/ 423 w 424"/>
                  <a:gd name="T5" fmla="*/ 196 h 197"/>
                  <a:gd name="T6" fmla="*/ 0 w 424"/>
                  <a:gd name="T7" fmla="*/ 196 h 197"/>
                  <a:gd name="T8" fmla="*/ 0 w 424"/>
                  <a:gd name="T9" fmla="*/ 0 h 197"/>
                  <a:gd name="T10" fmla="*/ 0 60000 65536"/>
                  <a:gd name="T11" fmla="*/ 0 60000 65536"/>
                  <a:gd name="T12" fmla="*/ 0 60000 65536"/>
                  <a:gd name="T13" fmla="*/ 0 60000 65536"/>
                  <a:gd name="T14" fmla="*/ 0 60000 65536"/>
                  <a:gd name="T15" fmla="*/ 0 w 424"/>
                  <a:gd name="T16" fmla="*/ 0 h 197"/>
                  <a:gd name="T17" fmla="*/ 424 w 424"/>
                  <a:gd name="T18" fmla="*/ 197 h 197"/>
                </a:gdLst>
                <a:ahLst/>
                <a:cxnLst>
                  <a:cxn ang="T10">
                    <a:pos x="T0" y="T1"/>
                  </a:cxn>
                  <a:cxn ang="T11">
                    <a:pos x="T2" y="T3"/>
                  </a:cxn>
                  <a:cxn ang="T12">
                    <a:pos x="T4" y="T5"/>
                  </a:cxn>
                  <a:cxn ang="T13">
                    <a:pos x="T6" y="T7"/>
                  </a:cxn>
                  <a:cxn ang="T14">
                    <a:pos x="T8" y="T9"/>
                  </a:cxn>
                </a:cxnLst>
                <a:rect l="T15" t="T16" r="T17" b="T18"/>
                <a:pathLst>
                  <a:path w="424" h="197">
                    <a:moveTo>
                      <a:pt x="0" y="0"/>
                    </a:moveTo>
                    <a:lnTo>
                      <a:pt x="423" y="0"/>
                    </a:lnTo>
                    <a:lnTo>
                      <a:pt x="423" y="196"/>
                    </a:lnTo>
                    <a:lnTo>
                      <a:pt x="0" y="196"/>
                    </a:lnTo>
                    <a:lnTo>
                      <a:pt x="0" y="0"/>
                    </a:lnTo>
                  </a:path>
                </a:pathLst>
              </a:custGeom>
              <a:solidFill>
                <a:srgbClr val="BFFFBF"/>
              </a:solidFill>
              <a:ln w="12700" cap="rnd">
                <a:solidFill>
                  <a:srgbClr val="D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15" name="Group 124"/>
            <p:cNvGrpSpPr>
              <a:grpSpLocks/>
            </p:cNvGrpSpPr>
            <p:nvPr/>
          </p:nvGrpSpPr>
          <p:grpSpPr bwMode="auto">
            <a:xfrm>
              <a:off x="670" y="2582"/>
              <a:ext cx="129" cy="25"/>
              <a:chOff x="670" y="2582"/>
              <a:chExt cx="129" cy="25"/>
            </a:xfrm>
          </p:grpSpPr>
          <p:grpSp>
            <p:nvGrpSpPr>
              <p:cNvPr id="37238" name="Group 125"/>
              <p:cNvGrpSpPr>
                <a:grpSpLocks/>
              </p:cNvGrpSpPr>
              <p:nvPr/>
            </p:nvGrpSpPr>
            <p:grpSpPr bwMode="auto">
              <a:xfrm>
                <a:off x="670" y="2582"/>
                <a:ext cx="17" cy="25"/>
                <a:chOff x="670" y="2582"/>
                <a:chExt cx="17" cy="25"/>
              </a:xfrm>
            </p:grpSpPr>
            <p:sp>
              <p:nvSpPr>
                <p:cNvPr id="37243" name="Freeform 126"/>
                <p:cNvSpPr>
                  <a:spLocks/>
                </p:cNvSpPr>
                <p:nvPr/>
              </p:nvSpPr>
              <p:spPr bwMode="auto">
                <a:xfrm>
                  <a:off x="671" y="2591"/>
                  <a:ext cx="15" cy="14"/>
                </a:xfrm>
                <a:custGeom>
                  <a:avLst/>
                  <a:gdLst>
                    <a:gd name="T0" fmla="*/ 14 w 15"/>
                    <a:gd name="T1" fmla="*/ 13 h 14"/>
                    <a:gd name="T2" fmla="*/ 9 w 15"/>
                    <a:gd name="T3" fmla="*/ 10 h 14"/>
                    <a:gd name="T4" fmla="*/ 4 w 15"/>
                    <a:gd name="T5" fmla="*/ 6 h 14"/>
                    <a:gd name="T6" fmla="*/ 0 w 15"/>
                    <a:gd name="T7" fmla="*/ 0 h 14"/>
                    <a:gd name="T8" fmla="*/ 3 w 15"/>
                    <a:gd name="T9" fmla="*/ 1 h 14"/>
                    <a:gd name="T10" fmla="*/ 8 w 15"/>
                    <a:gd name="T11" fmla="*/ 3 h 14"/>
                    <a:gd name="T12" fmla="*/ 11 w 15"/>
                    <a:gd name="T13" fmla="*/ 7 h 14"/>
                    <a:gd name="T14" fmla="*/ 14 w 15"/>
                    <a:gd name="T15" fmla="*/ 13 h 14"/>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4"/>
                    <a:gd name="T26" fmla="*/ 15 w 15"/>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4">
                      <a:moveTo>
                        <a:pt x="14" y="13"/>
                      </a:moveTo>
                      <a:lnTo>
                        <a:pt x="9" y="10"/>
                      </a:lnTo>
                      <a:lnTo>
                        <a:pt x="4" y="6"/>
                      </a:lnTo>
                      <a:lnTo>
                        <a:pt x="0" y="0"/>
                      </a:lnTo>
                      <a:lnTo>
                        <a:pt x="3" y="1"/>
                      </a:lnTo>
                      <a:lnTo>
                        <a:pt x="8" y="3"/>
                      </a:lnTo>
                      <a:lnTo>
                        <a:pt x="11" y="7"/>
                      </a:lnTo>
                      <a:lnTo>
                        <a:pt x="14" y="1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44" name="Freeform 127"/>
                <p:cNvSpPr>
                  <a:spLocks/>
                </p:cNvSpPr>
                <p:nvPr/>
              </p:nvSpPr>
              <p:spPr bwMode="auto">
                <a:xfrm>
                  <a:off x="677" y="2582"/>
                  <a:ext cx="10" cy="20"/>
                </a:xfrm>
                <a:custGeom>
                  <a:avLst/>
                  <a:gdLst>
                    <a:gd name="T0" fmla="*/ 9 w 10"/>
                    <a:gd name="T1" fmla="*/ 19 h 20"/>
                    <a:gd name="T2" fmla="*/ 5 w 10"/>
                    <a:gd name="T3" fmla="*/ 14 h 20"/>
                    <a:gd name="T4" fmla="*/ 3 w 10"/>
                    <a:gd name="T5" fmla="*/ 9 h 20"/>
                    <a:gd name="T6" fmla="*/ 2 w 10"/>
                    <a:gd name="T7" fmla="*/ 5 h 20"/>
                    <a:gd name="T8" fmla="*/ 0 w 10"/>
                    <a:gd name="T9" fmla="*/ 0 h 20"/>
                    <a:gd name="T10" fmla="*/ 3 w 10"/>
                    <a:gd name="T11" fmla="*/ 2 h 20"/>
                    <a:gd name="T12" fmla="*/ 5 w 10"/>
                    <a:gd name="T13" fmla="*/ 5 h 20"/>
                    <a:gd name="T14" fmla="*/ 7 w 10"/>
                    <a:gd name="T15" fmla="*/ 9 h 20"/>
                    <a:gd name="T16" fmla="*/ 8 w 10"/>
                    <a:gd name="T17" fmla="*/ 14 h 20"/>
                    <a:gd name="T18" fmla="*/ 9 w 10"/>
                    <a:gd name="T19" fmla="*/ 19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20"/>
                    <a:gd name="T32" fmla="*/ 10 w 1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20">
                      <a:moveTo>
                        <a:pt x="9" y="19"/>
                      </a:moveTo>
                      <a:lnTo>
                        <a:pt x="5" y="14"/>
                      </a:lnTo>
                      <a:lnTo>
                        <a:pt x="3" y="9"/>
                      </a:lnTo>
                      <a:lnTo>
                        <a:pt x="2" y="5"/>
                      </a:lnTo>
                      <a:lnTo>
                        <a:pt x="0" y="0"/>
                      </a:lnTo>
                      <a:lnTo>
                        <a:pt x="3" y="2"/>
                      </a:lnTo>
                      <a:lnTo>
                        <a:pt x="5" y="5"/>
                      </a:lnTo>
                      <a:lnTo>
                        <a:pt x="7" y="9"/>
                      </a:lnTo>
                      <a:lnTo>
                        <a:pt x="8" y="14"/>
                      </a:lnTo>
                      <a:lnTo>
                        <a:pt x="9" y="19"/>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45" name="Freeform 128"/>
                <p:cNvSpPr>
                  <a:spLocks/>
                </p:cNvSpPr>
                <p:nvPr/>
              </p:nvSpPr>
              <p:spPr bwMode="auto">
                <a:xfrm>
                  <a:off x="670" y="2603"/>
                  <a:ext cx="14" cy="4"/>
                </a:xfrm>
                <a:custGeom>
                  <a:avLst/>
                  <a:gdLst>
                    <a:gd name="T0" fmla="*/ 13 w 14"/>
                    <a:gd name="T1" fmla="*/ 3 h 4"/>
                    <a:gd name="T2" fmla="*/ 9 w 14"/>
                    <a:gd name="T3" fmla="*/ 2 h 4"/>
                    <a:gd name="T4" fmla="*/ 4 w 14"/>
                    <a:gd name="T5" fmla="*/ 1 h 4"/>
                    <a:gd name="T6" fmla="*/ 0 w 14"/>
                    <a:gd name="T7" fmla="*/ 0 h 4"/>
                    <a:gd name="T8" fmla="*/ 4 w 14"/>
                    <a:gd name="T9" fmla="*/ 0 h 4"/>
                    <a:gd name="T10" fmla="*/ 7 w 14"/>
                    <a:gd name="T11" fmla="*/ 1 h 4"/>
                    <a:gd name="T12" fmla="*/ 11 w 14"/>
                    <a:gd name="T13" fmla="*/ 1 h 4"/>
                    <a:gd name="T14" fmla="*/ 13 w 14"/>
                    <a:gd name="T15" fmla="*/ 3 h 4"/>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4"/>
                    <a:gd name="T26" fmla="*/ 14 w 1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4">
                      <a:moveTo>
                        <a:pt x="13" y="3"/>
                      </a:moveTo>
                      <a:lnTo>
                        <a:pt x="9" y="2"/>
                      </a:lnTo>
                      <a:lnTo>
                        <a:pt x="4" y="1"/>
                      </a:lnTo>
                      <a:lnTo>
                        <a:pt x="0" y="0"/>
                      </a:lnTo>
                      <a:lnTo>
                        <a:pt x="4" y="0"/>
                      </a:lnTo>
                      <a:lnTo>
                        <a:pt x="7" y="1"/>
                      </a:lnTo>
                      <a:lnTo>
                        <a:pt x="11" y="1"/>
                      </a:lnTo>
                      <a:lnTo>
                        <a:pt x="13"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39" name="Group 129"/>
              <p:cNvGrpSpPr>
                <a:grpSpLocks/>
              </p:cNvGrpSpPr>
              <p:nvPr/>
            </p:nvGrpSpPr>
            <p:grpSpPr bwMode="auto">
              <a:xfrm>
                <a:off x="783" y="2583"/>
                <a:ext cx="16" cy="24"/>
                <a:chOff x="783" y="2583"/>
                <a:chExt cx="16" cy="24"/>
              </a:xfrm>
            </p:grpSpPr>
            <p:sp>
              <p:nvSpPr>
                <p:cNvPr id="37240" name="Freeform 130"/>
                <p:cNvSpPr>
                  <a:spLocks/>
                </p:cNvSpPr>
                <p:nvPr/>
              </p:nvSpPr>
              <p:spPr bwMode="auto">
                <a:xfrm>
                  <a:off x="784" y="2591"/>
                  <a:ext cx="15" cy="15"/>
                </a:xfrm>
                <a:custGeom>
                  <a:avLst/>
                  <a:gdLst>
                    <a:gd name="T0" fmla="*/ 0 w 15"/>
                    <a:gd name="T1" fmla="*/ 14 h 15"/>
                    <a:gd name="T2" fmla="*/ 5 w 15"/>
                    <a:gd name="T3" fmla="*/ 11 h 15"/>
                    <a:gd name="T4" fmla="*/ 10 w 15"/>
                    <a:gd name="T5" fmla="*/ 6 h 15"/>
                    <a:gd name="T6" fmla="*/ 14 w 15"/>
                    <a:gd name="T7" fmla="*/ 0 h 15"/>
                    <a:gd name="T8" fmla="*/ 10 w 15"/>
                    <a:gd name="T9" fmla="*/ 1 h 15"/>
                    <a:gd name="T10" fmla="*/ 6 w 15"/>
                    <a:gd name="T11" fmla="*/ 3 h 15"/>
                    <a:gd name="T12" fmla="*/ 3 w 15"/>
                    <a:gd name="T13" fmla="*/ 8 h 15"/>
                    <a:gd name="T14" fmla="*/ 0 w 15"/>
                    <a:gd name="T15" fmla="*/ 14 h 15"/>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5"/>
                    <a:gd name="T26" fmla="*/ 15 w 15"/>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5">
                      <a:moveTo>
                        <a:pt x="0" y="14"/>
                      </a:moveTo>
                      <a:lnTo>
                        <a:pt x="5" y="11"/>
                      </a:lnTo>
                      <a:lnTo>
                        <a:pt x="10" y="6"/>
                      </a:lnTo>
                      <a:lnTo>
                        <a:pt x="14" y="0"/>
                      </a:lnTo>
                      <a:lnTo>
                        <a:pt x="10" y="1"/>
                      </a:lnTo>
                      <a:lnTo>
                        <a:pt x="6" y="3"/>
                      </a:lnTo>
                      <a:lnTo>
                        <a:pt x="3" y="8"/>
                      </a:lnTo>
                      <a:lnTo>
                        <a:pt x="0" y="14"/>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41" name="Freeform 131"/>
                <p:cNvSpPr>
                  <a:spLocks/>
                </p:cNvSpPr>
                <p:nvPr/>
              </p:nvSpPr>
              <p:spPr bwMode="auto">
                <a:xfrm>
                  <a:off x="783" y="2583"/>
                  <a:ext cx="9" cy="20"/>
                </a:xfrm>
                <a:custGeom>
                  <a:avLst/>
                  <a:gdLst>
                    <a:gd name="T0" fmla="*/ 0 w 9"/>
                    <a:gd name="T1" fmla="*/ 19 h 20"/>
                    <a:gd name="T2" fmla="*/ 4 w 9"/>
                    <a:gd name="T3" fmla="*/ 13 h 20"/>
                    <a:gd name="T4" fmla="*/ 6 w 9"/>
                    <a:gd name="T5" fmla="*/ 9 h 20"/>
                    <a:gd name="T6" fmla="*/ 7 w 9"/>
                    <a:gd name="T7" fmla="*/ 5 h 20"/>
                    <a:gd name="T8" fmla="*/ 8 w 9"/>
                    <a:gd name="T9" fmla="*/ 0 h 20"/>
                    <a:gd name="T10" fmla="*/ 6 w 9"/>
                    <a:gd name="T11" fmla="*/ 2 h 20"/>
                    <a:gd name="T12" fmla="*/ 4 w 9"/>
                    <a:gd name="T13" fmla="*/ 5 h 20"/>
                    <a:gd name="T14" fmla="*/ 2 w 9"/>
                    <a:gd name="T15" fmla="*/ 9 h 20"/>
                    <a:gd name="T16" fmla="*/ 0 w 9"/>
                    <a:gd name="T17" fmla="*/ 14 h 20"/>
                    <a:gd name="T18" fmla="*/ 0 w 9"/>
                    <a:gd name="T19" fmla="*/ 19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0"/>
                    <a:gd name="T32" fmla="*/ 9 w 9"/>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0">
                      <a:moveTo>
                        <a:pt x="0" y="19"/>
                      </a:moveTo>
                      <a:lnTo>
                        <a:pt x="4" y="13"/>
                      </a:lnTo>
                      <a:lnTo>
                        <a:pt x="6" y="9"/>
                      </a:lnTo>
                      <a:lnTo>
                        <a:pt x="7" y="5"/>
                      </a:lnTo>
                      <a:lnTo>
                        <a:pt x="8" y="0"/>
                      </a:lnTo>
                      <a:lnTo>
                        <a:pt x="6" y="2"/>
                      </a:lnTo>
                      <a:lnTo>
                        <a:pt x="4" y="5"/>
                      </a:lnTo>
                      <a:lnTo>
                        <a:pt x="2" y="9"/>
                      </a:lnTo>
                      <a:lnTo>
                        <a:pt x="0" y="14"/>
                      </a:lnTo>
                      <a:lnTo>
                        <a:pt x="0" y="19"/>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42" name="Freeform 132"/>
                <p:cNvSpPr>
                  <a:spLocks/>
                </p:cNvSpPr>
                <p:nvPr/>
              </p:nvSpPr>
              <p:spPr bwMode="auto">
                <a:xfrm>
                  <a:off x="786" y="2603"/>
                  <a:ext cx="13" cy="4"/>
                </a:xfrm>
                <a:custGeom>
                  <a:avLst/>
                  <a:gdLst>
                    <a:gd name="T0" fmla="*/ 0 w 13"/>
                    <a:gd name="T1" fmla="*/ 3 h 4"/>
                    <a:gd name="T2" fmla="*/ 4 w 13"/>
                    <a:gd name="T3" fmla="*/ 2 h 4"/>
                    <a:gd name="T4" fmla="*/ 9 w 13"/>
                    <a:gd name="T5" fmla="*/ 2 h 4"/>
                    <a:gd name="T6" fmla="*/ 12 w 13"/>
                    <a:gd name="T7" fmla="*/ 0 h 4"/>
                    <a:gd name="T8" fmla="*/ 9 w 13"/>
                    <a:gd name="T9" fmla="*/ 0 h 4"/>
                    <a:gd name="T10" fmla="*/ 5 w 13"/>
                    <a:gd name="T11" fmla="*/ 1 h 4"/>
                    <a:gd name="T12" fmla="*/ 2 w 13"/>
                    <a:gd name="T13" fmla="*/ 2 h 4"/>
                    <a:gd name="T14" fmla="*/ 0 w 13"/>
                    <a:gd name="T15" fmla="*/ 3 h 4"/>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4"/>
                    <a:gd name="T26" fmla="*/ 13 w 13"/>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4">
                      <a:moveTo>
                        <a:pt x="0" y="3"/>
                      </a:moveTo>
                      <a:lnTo>
                        <a:pt x="4" y="2"/>
                      </a:lnTo>
                      <a:lnTo>
                        <a:pt x="9" y="2"/>
                      </a:lnTo>
                      <a:lnTo>
                        <a:pt x="12" y="0"/>
                      </a:lnTo>
                      <a:lnTo>
                        <a:pt x="9" y="0"/>
                      </a:lnTo>
                      <a:lnTo>
                        <a:pt x="5" y="1"/>
                      </a:lnTo>
                      <a:lnTo>
                        <a:pt x="2" y="2"/>
                      </a:lnTo>
                      <a:lnTo>
                        <a:pt x="0"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16" name="Group 133"/>
            <p:cNvGrpSpPr>
              <a:grpSpLocks/>
            </p:cNvGrpSpPr>
            <p:nvPr/>
          </p:nvGrpSpPr>
          <p:grpSpPr bwMode="auto">
            <a:xfrm>
              <a:off x="631" y="2460"/>
              <a:ext cx="216" cy="182"/>
              <a:chOff x="631" y="2460"/>
              <a:chExt cx="216" cy="182"/>
            </a:xfrm>
          </p:grpSpPr>
          <p:grpSp>
            <p:nvGrpSpPr>
              <p:cNvPr id="37217" name="Group 134"/>
              <p:cNvGrpSpPr>
                <a:grpSpLocks/>
              </p:cNvGrpSpPr>
              <p:nvPr/>
            </p:nvGrpSpPr>
            <p:grpSpPr bwMode="auto">
              <a:xfrm>
                <a:off x="678" y="2460"/>
                <a:ext cx="120" cy="165"/>
                <a:chOff x="678" y="2460"/>
                <a:chExt cx="120" cy="165"/>
              </a:xfrm>
            </p:grpSpPr>
            <p:grpSp>
              <p:nvGrpSpPr>
                <p:cNvPr id="37219" name="Group 135"/>
                <p:cNvGrpSpPr>
                  <a:grpSpLocks/>
                </p:cNvGrpSpPr>
                <p:nvPr/>
              </p:nvGrpSpPr>
              <p:grpSpPr bwMode="auto">
                <a:xfrm>
                  <a:off x="678" y="2460"/>
                  <a:ext cx="120" cy="165"/>
                  <a:chOff x="678" y="2460"/>
                  <a:chExt cx="120" cy="165"/>
                </a:xfrm>
              </p:grpSpPr>
              <p:grpSp>
                <p:nvGrpSpPr>
                  <p:cNvPr id="37234" name="Group 136"/>
                  <p:cNvGrpSpPr>
                    <a:grpSpLocks/>
                  </p:cNvGrpSpPr>
                  <p:nvPr/>
                </p:nvGrpSpPr>
                <p:grpSpPr bwMode="auto">
                  <a:xfrm>
                    <a:off x="678" y="2460"/>
                    <a:ext cx="120" cy="36"/>
                    <a:chOff x="678" y="2460"/>
                    <a:chExt cx="120" cy="36"/>
                  </a:xfrm>
                </p:grpSpPr>
                <p:sp>
                  <p:nvSpPr>
                    <p:cNvPr id="37236" name="Freeform 137"/>
                    <p:cNvSpPr>
                      <a:spLocks/>
                    </p:cNvSpPr>
                    <p:nvPr/>
                  </p:nvSpPr>
                  <p:spPr bwMode="auto">
                    <a:xfrm>
                      <a:off x="678" y="2460"/>
                      <a:ext cx="59" cy="36"/>
                    </a:xfrm>
                    <a:custGeom>
                      <a:avLst/>
                      <a:gdLst>
                        <a:gd name="T0" fmla="*/ 0 w 59"/>
                        <a:gd name="T1" fmla="*/ 0 h 36"/>
                        <a:gd name="T2" fmla="*/ 58 w 59"/>
                        <a:gd name="T3" fmla="*/ 0 h 36"/>
                        <a:gd name="T4" fmla="*/ 58 w 59"/>
                        <a:gd name="T5" fmla="*/ 35 h 36"/>
                        <a:gd name="T6" fmla="*/ 17 w 59"/>
                        <a:gd name="T7" fmla="*/ 35 h 36"/>
                        <a:gd name="T8" fmla="*/ 17 w 59"/>
                        <a:gd name="T9" fmla="*/ 17 h 36"/>
                        <a:gd name="T10" fmla="*/ 16 w 59"/>
                        <a:gd name="T11" fmla="*/ 14 h 36"/>
                        <a:gd name="T12" fmla="*/ 15 w 59"/>
                        <a:gd name="T13" fmla="*/ 13 h 36"/>
                        <a:gd name="T14" fmla="*/ 12 w 59"/>
                        <a:gd name="T15" fmla="*/ 12 h 36"/>
                        <a:gd name="T16" fmla="*/ 0 w 59"/>
                        <a:gd name="T17" fmla="*/ 12 h 36"/>
                        <a:gd name="T18" fmla="*/ 0 w 59"/>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36"/>
                        <a:gd name="T32" fmla="*/ 59 w 59"/>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36">
                          <a:moveTo>
                            <a:pt x="0" y="0"/>
                          </a:moveTo>
                          <a:lnTo>
                            <a:pt x="58" y="0"/>
                          </a:lnTo>
                          <a:lnTo>
                            <a:pt x="58" y="35"/>
                          </a:lnTo>
                          <a:lnTo>
                            <a:pt x="17" y="35"/>
                          </a:lnTo>
                          <a:lnTo>
                            <a:pt x="17" y="17"/>
                          </a:lnTo>
                          <a:lnTo>
                            <a:pt x="16" y="14"/>
                          </a:lnTo>
                          <a:lnTo>
                            <a:pt x="15" y="13"/>
                          </a:lnTo>
                          <a:lnTo>
                            <a:pt x="12" y="12"/>
                          </a:lnTo>
                          <a:lnTo>
                            <a:pt x="0" y="12"/>
                          </a:lnTo>
                          <a:lnTo>
                            <a:pt x="0"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37" name="Freeform 138"/>
                    <p:cNvSpPr>
                      <a:spLocks/>
                    </p:cNvSpPr>
                    <p:nvPr/>
                  </p:nvSpPr>
                  <p:spPr bwMode="auto">
                    <a:xfrm>
                      <a:off x="739" y="2460"/>
                      <a:ext cx="59" cy="36"/>
                    </a:xfrm>
                    <a:custGeom>
                      <a:avLst/>
                      <a:gdLst>
                        <a:gd name="T0" fmla="*/ 58 w 59"/>
                        <a:gd name="T1" fmla="*/ 0 h 36"/>
                        <a:gd name="T2" fmla="*/ 0 w 59"/>
                        <a:gd name="T3" fmla="*/ 0 h 36"/>
                        <a:gd name="T4" fmla="*/ 0 w 59"/>
                        <a:gd name="T5" fmla="*/ 35 h 36"/>
                        <a:gd name="T6" fmla="*/ 42 w 59"/>
                        <a:gd name="T7" fmla="*/ 35 h 36"/>
                        <a:gd name="T8" fmla="*/ 42 w 59"/>
                        <a:gd name="T9" fmla="*/ 17 h 36"/>
                        <a:gd name="T10" fmla="*/ 42 w 59"/>
                        <a:gd name="T11" fmla="*/ 14 h 36"/>
                        <a:gd name="T12" fmla="*/ 44 w 59"/>
                        <a:gd name="T13" fmla="*/ 13 h 36"/>
                        <a:gd name="T14" fmla="*/ 46 w 59"/>
                        <a:gd name="T15" fmla="*/ 12 h 36"/>
                        <a:gd name="T16" fmla="*/ 58 w 59"/>
                        <a:gd name="T17" fmla="*/ 12 h 36"/>
                        <a:gd name="T18" fmla="*/ 58 w 59"/>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36"/>
                        <a:gd name="T32" fmla="*/ 59 w 59"/>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36">
                          <a:moveTo>
                            <a:pt x="58" y="0"/>
                          </a:moveTo>
                          <a:lnTo>
                            <a:pt x="0" y="0"/>
                          </a:lnTo>
                          <a:lnTo>
                            <a:pt x="0" y="35"/>
                          </a:lnTo>
                          <a:lnTo>
                            <a:pt x="42" y="35"/>
                          </a:lnTo>
                          <a:lnTo>
                            <a:pt x="42" y="17"/>
                          </a:lnTo>
                          <a:lnTo>
                            <a:pt x="42" y="14"/>
                          </a:lnTo>
                          <a:lnTo>
                            <a:pt x="44" y="13"/>
                          </a:lnTo>
                          <a:lnTo>
                            <a:pt x="46" y="12"/>
                          </a:lnTo>
                          <a:lnTo>
                            <a:pt x="58" y="12"/>
                          </a:lnTo>
                          <a:lnTo>
                            <a:pt x="58"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235" name="Oval 139"/>
                  <p:cNvSpPr>
                    <a:spLocks noChangeArrowheads="1"/>
                  </p:cNvSpPr>
                  <p:nvPr/>
                </p:nvSpPr>
                <p:spPr bwMode="auto">
                  <a:xfrm>
                    <a:off x="684" y="2463"/>
                    <a:ext cx="101" cy="162"/>
                  </a:xfrm>
                  <a:prstGeom prst="ellipse">
                    <a:avLst/>
                  </a:prstGeom>
                  <a:solidFill>
                    <a:srgbClr val="3F5F00"/>
                  </a:solidFill>
                  <a:ln w="12700">
                    <a:solidFill>
                      <a:srgbClr val="DFFFB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220" name="Group 140"/>
                <p:cNvGrpSpPr>
                  <a:grpSpLocks/>
                </p:cNvGrpSpPr>
                <p:nvPr/>
              </p:nvGrpSpPr>
              <p:grpSpPr bwMode="auto">
                <a:xfrm>
                  <a:off x="684" y="2466"/>
                  <a:ext cx="99" cy="146"/>
                  <a:chOff x="684" y="2466"/>
                  <a:chExt cx="99" cy="146"/>
                </a:xfrm>
              </p:grpSpPr>
              <p:sp>
                <p:nvSpPr>
                  <p:cNvPr id="37221" name="Freeform 141"/>
                  <p:cNvSpPr>
                    <a:spLocks/>
                  </p:cNvSpPr>
                  <p:nvPr/>
                </p:nvSpPr>
                <p:spPr bwMode="auto">
                  <a:xfrm>
                    <a:off x="754" y="2556"/>
                    <a:ext cx="29" cy="56"/>
                  </a:xfrm>
                  <a:custGeom>
                    <a:avLst/>
                    <a:gdLst>
                      <a:gd name="T0" fmla="*/ 0 w 29"/>
                      <a:gd name="T1" fmla="*/ 0 h 56"/>
                      <a:gd name="T2" fmla="*/ 5 w 29"/>
                      <a:gd name="T3" fmla="*/ 3 h 56"/>
                      <a:gd name="T4" fmla="*/ 6 w 29"/>
                      <a:gd name="T5" fmla="*/ 11 h 56"/>
                      <a:gd name="T6" fmla="*/ 14 w 29"/>
                      <a:gd name="T7" fmla="*/ 15 h 56"/>
                      <a:gd name="T8" fmla="*/ 23 w 29"/>
                      <a:gd name="T9" fmla="*/ 17 h 56"/>
                      <a:gd name="T10" fmla="*/ 28 w 29"/>
                      <a:gd name="T11" fmla="*/ 21 h 56"/>
                      <a:gd name="T12" fmla="*/ 27 w 29"/>
                      <a:gd name="T13" fmla="*/ 24 h 56"/>
                      <a:gd name="T14" fmla="*/ 26 w 29"/>
                      <a:gd name="T15" fmla="*/ 29 h 56"/>
                      <a:gd name="T16" fmla="*/ 24 w 29"/>
                      <a:gd name="T17" fmla="*/ 33 h 56"/>
                      <a:gd name="T18" fmla="*/ 23 w 29"/>
                      <a:gd name="T19" fmla="*/ 38 h 56"/>
                      <a:gd name="T20" fmla="*/ 21 w 29"/>
                      <a:gd name="T21" fmla="*/ 41 h 56"/>
                      <a:gd name="T22" fmla="*/ 19 w 29"/>
                      <a:gd name="T23" fmla="*/ 45 h 56"/>
                      <a:gd name="T24" fmla="*/ 16 w 29"/>
                      <a:gd name="T25" fmla="*/ 51 h 56"/>
                      <a:gd name="T26" fmla="*/ 13 w 29"/>
                      <a:gd name="T27" fmla="*/ 55 h 56"/>
                      <a:gd name="T28" fmla="*/ 4 w 29"/>
                      <a:gd name="T29" fmla="*/ 16 h 56"/>
                      <a:gd name="T30" fmla="*/ 0 w 29"/>
                      <a:gd name="T31" fmla="*/ 10 h 56"/>
                      <a:gd name="T32" fmla="*/ 0 w 29"/>
                      <a:gd name="T33" fmla="*/ 0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56"/>
                      <a:gd name="T53" fmla="*/ 29 w 29"/>
                      <a:gd name="T54" fmla="*/ 56 h 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56">
                        <a:moveTo>
                          <a:pt x="0" y="0"/>
                        </a:moveTo>
                        <a:lnTo>
                          <a:pt x="5" y="3"/>
                        </a:lnTo>
                        <a:lnTo>
                          <a:pt x="6" y="11"/>
                        </a:lnTo>
                        <a:lnTo>
                          <a:pt x="14" y="15"/>
                        </a:lnTo>
                        <a:lnTo>
                          <a:pt x="23" y="17"/>
                        </a:lnTo>
                        <a:lnTo>
                          <a:pt x="28" y="21"/>
                        </a:lnTo>
                        <a:lnTo>
                          <a:pt x="27" y="24"/>
                        </a:lnTo>
                        <a:lnTo>
                          <a:pt x="26" y="29"/>
                        </a:lnTo>
                        <a:lnTo>
                          <a:pt x="24" y="33"/>
                        </a:lnTo>
                        <a:lnTo>
                          <a:pt x="23" y="38"/>
                        </a:lnTo>
                        <a:lnTo>
                          <a:pt x="21" y="41"/>
                        </a:lnTo>
                        <a:lnTo>
                          <a:pt x="19" y="45"/>
                        </a:lnTo>
                        <a:lnTo>
                          <a:pt x="16" y="51"/>
                        </a:lnTo>
                        <a:lnTo>
                          <a:pt x="13" y="55"/>
                        </a:lnTo>
                        <a:lnTo>
                          <a:pt x="4" y="16"/>
                        </a:lnTo>
                        <a:lnTo>
                          <a:pt x="0" y="1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22" name="Freeform 142"/>
                  <p:cNvSpPr>
                    <a:spLocks/>
                  </p:cNvSpPr>
                  <p:nvPr/>
                </p:nvSpPr>
                <p:spPr bwMode="auto">
                  <a:xfrm>
                    <a:off x="720" y="2548"/>
                    <a:ext cx="44" cy="64"/>
                  </a:xfrm>
                  <a:custGeom>
                    <a:avLst/>
                    <a:gdLst>
                      <a:gd name="T0" fmla="*/ 43 w 44"/>
                      <a:gd name="T1" fmla="*/ 63 h 64"/>
                      <a:gd name="T2" fmla="*/ 24 w 44"/>
                      <a:gd name="T3" fmla="*/ 63 h 64"/>
                      <a:gd name="T4" fmla="*/ 16 w 44"/>
                      <a:gd name="T5" fmla="*/ 63 h 64"/>
                      <a:gd name="T6" fmla="*/ 16 w 44"/>
                      <a:gd name="T7" fmla="*/ 51 h 64"/>
                      <a:gd name="T8" fmla="*/ 12 w 44"/>
                      <a:gd name="T9" fmla="*/ 36 h 64"/>
                      <a:gd name="T10" fmla="*/ 8 w 44"/>
                      <a:gd name="T11" fmla="*/ 21 h 64"/>
                      <a:gd name="T12" fmla="*/ 8 w 44"/>
                      <a:gd name="T13" fmla="*/ 12 h 64"/>
                      <a:gd name="T14" fmla="*/ 3 w 44"/>
                      <a:gd name="T15" fmla="*/ 7 h 64"/>
                      <a:gd name="T16" fmla="*/ 0 w 44"/>
                      <a:gd name="T17" fmla="*/ 0 h 64"/>
                      <a:gd name="T18" fmla="*/ 5 w 44"/>
                      <a:gd name="T19" fmla="*/ 4 h 64"/>
                      <a:gd name="T20" fmla="*/ 11 w 44"/>
                      <a:gd name="T21" fmla="*/ 8 h 64"/>
                      <a:gd name="T22" fmla="*/ 17 w 44"/>
                      <a:gd name="T23" fmla="*/ 9 h 64"/>
                      <a:gd name="T24" fmla="*/ 19 w 44"/>
                      <a:gd name="T25" fmla="*/ 10 h 64"/>
                      <a:gd name="T26" fmla="*/ 22 w 44"/>
                      <a:gd name="T27" fmla="*/ 10 h 64"/>
                      <a:gd name="T28" fmla="*/ 26 w 44"/>
                      <a:gd name="T29" fmla="*/ 9 h 64"/>
                      <a:gd name="T30" fmla="*/ 29 w 44"/>
                      <a:gd name="T31" fmla="*/ 7 h 64"/>
                      <a:gd name="T32" fmla="*/ 30 w 44"/>
                      <a:gd name="T33" fmla="*/ 17 h 64"/>
                      <a:gd name="T34" fmla="*/ 33 w 44"/>
                      <a:gd name="T35" fmla="*/ 23 h 64"/>
                      <a:gd name="T36" fmla="*/ 39 w 44"/>
                      <a:gd name="T37" fmla="*/ 47 h 64"/>
                      <a:gd name="T38" fmla="*/ 43 w 44"/>
                      <a:gd name="T39" fmla="*/ 63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64"/>
                      <a:gd name="T62" fmla="*/ 44 w 44"/>
                      <a:gd name="T63" fmla="*/ 64 h 6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64">
                        <a:moveTo>
                          <a:pt x="43" y="63"/>
                        </a:moveTo>
                        <a:lnTo>
                          <a:pt x="24" y="63"/>
                        </a:lnTo>
                        <a:lnTo>
                          <a:pt x="16" y="63"/>
                        </a:lnTo>
                        <a:lnTo>
                          <a:pt x="16" y="51"/>
                        </a:lnTo>
                        <a:lnTo>
                          <a:pt x="12" y="36"/>
                        </a:lnTo>
                        <a:lnTo>
                          <a:pt x="8" y="21"/>
                        </a:lnTo>
                        <a:lnTo>
                          <a:pt x="8" y="12"/>
                        </a:lnTo>
                        <a:lnTo>
                          <a:pt x="3" y="7"/>
                        </a:lnTo>
                        <a:lnTo>
                          <a:pt x="0" y="0"/>
                        </a:lnTo>
                        <a:lnTo>
                          <a:pt x="5" y="4"/>
                        </a:lnTo>
                        <a:lnTo>
                          <a:pt x="11" y="8"/>
                        </a:lnTo>
                        <a:lnTo>
                          <a:pt x="17" y="9"/>
                        </a:lnTo>
                        <a:lnTo>
                          <a:pt x="19" y="10"/>
                        </a:lnTo>
                        <a:lnTo>
                          <a:pt x="22" y="10"/>
                        </a:lnTo>
                        <a:lnTo>
                          <a:pt x="26" y="9"/>
                        </a:lnTo>
                        <a:lnTo>
                          <a:pt x="29" y="7"/>
                        </a:lnTo>
                        <a:lnTo>
                          <a:pt x="30" y="17"/>
                        </a:lnTo>
                        <a:lnTo>
                          <a:pt x="33" y="23"/>
                        </a:lnTo>
                        <a:lnTo>
                          <a:pt x="39" y="47"/>
                        </a:lnTo>
                        <a:lnTo>
                          <a:pt x="43" y="63"/>
                        </a:lnTo>
                      </a:path>
                    </a:pathLst>
                  </a:custGeom>
                  <a:solidFill>
                    <a:srgbClr val="D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23" name="Freeform 143"/>
                  <p:cNvSpPr>
                    <a:spLocks/>
                  </p:cNvSpPr>
                  <p:nvPr/>
                </p:nvSpPr>
                <p:spPr bwMode="auto">
                  <a:xfrm>
                    <a:off x="712" y="2472"/>
                    <a:ext cx="47" cy="80"/>
                  </a:xfrm>
                  <a:custGeom>
                    <a:avLst/>
                    <a:gdLst>
                      <a:gd name="T0" fmla="*/ 5 w 47"/>
                      <a:gd name="T1" fmla="*/ 63 h 80"/>
                      <a:gd name="T2" fmla="*/ 5 w 47"/>
                      <a:gd name="T3" fmla="*/ 54 h 80"/>
                      <a:gd name="T4" fmla="*/ 2 w 47"/>
                      <a:gd name="T5" fmla="*/ 43 h 80"/>
                      <a:gd name="T6" fmla="*/ 0 w 47"/>
                      <a:gd name="T7" fmla="*/ 27 h 80"/>
                      <a:gd name="T8" fmla="*/ 6 w 47"/>
                      <a:gd name="T9" fmla="*/ 10 h 80"/>
                      <a:gd name="T10" fmla="*/ 14 w 47"/>
                      <a:gd name="T11" fmla="*/ 4 h 80"/>
                      <a:gd name="T12" fmla="*/ 24 w 47"/>
                      <a:gd name="T13" fmla="*/ 1 h 80"/>
                      <a:gd name="T14" fmla="*/ 32 w 47"/>
                      <a:gd name="T15" fmla="*/ 0 h 80"/>
                      <a:gd name="T16" fmla="*/ 39 w 47"/>
                      <a:gd name="T17" fmla="*/ 5 h 80"/>
                      <a:gd name="T18" fmla="*/ 44 w 47"/>
                      <a:gd name="T19" fmla="*/ 18 h 80"/>
                      <a:gd name="T20" fmla="*/ 46 w 47"/>
                      <a:gd name="T21" fmla="*/ 29 h 80"/>
                      <a:gd name="T22" fmla="*/ 46 w 47"/>
                      <a:gd name="T23" fmla="*/ 43 h 80"/>
                      <a:gd name="T24" fmla="*/ 45 w 47"/>
                      <a:gd name="T25" fmla="*/ 54 h 80"/>
                      <a:gd name="T26" fmla="*/ 44 w 47"/>
                      <a:gd name="T27" fmla="*/ 58 h 80"/>
                      <a:gd name="T28" fmla="*/ 43 w 47"/>
                      <a:gd name="T29" fmla="*/ 62 h 80"/>
                      <a:gd name="T30" fmla="*/ 41 w 47"/>
                      <a:gd name="T31" fmla="*/ 66 h 80"/>
                      <a:gd name="T32" fmla="*/ 38 w 47"/>
                      <a:gd name="T33" fmla="*/ 68 h 80"/>
                      <a:gd name="T34" fmla="*/ 36 w 47"/>
                      <a:gd name="T35" fmla="*/ 70 h 80"/>
                      <a:gd name="T36" fmla="*/ 36 w 47"/>
                      <a:gd name="T37" fmla="*/ 77 h 80"/>
                      <a:gd name="T38" fmla="*/ 33 w 47"/>
                      <a:gd name="T39" fmla="*/ 78 h 80"/>
                      <a:gd name="T40" fmla="*/ 30 w 47"/>
                      <a:gd name="T41" fmla="*/ 79 h 80"/>
                      <a:gd name="T42" fmla="*/ 24 w 47"/>
                      <a:gd name="T43" fmla="*/ 79 h 80"/>
                      <a:gd name="T44" fmla="*/ 19 w 47"/>
                      <a:gd name="T45" fmla="*/ 77 h 80"/>
                      <a:gd name="T46" fmla="*/ 12 w 47"/>
                      <a:gd name="T47" fmla="*/ 73 h 80"/>
                      <a:gd name="T48" fmla="*/ 7 w 47"/>
                      <a:gd name="T49" fmla="*/ 69 h 80"/>
                      <a:gd name="T50" fmla="*/ 5 w 47"/>
                      <a:gd name="T51" fmla="*/ 63 h 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
                      <a:gd name="T79" fmla="*/ 0 h 80"/>
                      <a:gd name="T80" fmla="*/ 47 w 47"/>
                      <a:gd name="T81" fmla="*/ 80 h 8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 h="80">
                        <a:moveTo>
                          <a:pt x="5" y="63"/>
                        </a:moveTo>
                        <a:lnTo>
                          <a:pt x="5" y="54"/>
                        </a:lnTo>
                        <a:lnTo>
                          <a:pt x="2" y="43"/>
                        </a:lnTo>
                        <a:lnTo>
                          <a:pt x="0" y="27"/>
                        </a:lnTo>
                        <a:lnTo>
                          <a:pt x="6" y="10"/>
                        </a:lnTo>
                        <a:lnTo>
                          <a:pt x="14" y="4"/>
                        </a:lnTo>
                        <a:lnTo>
                          <a:pt x="24" y="1"/>
                        </a:lnTo>
                        <a:lnTo>
                          <a:pt x="32" y="0"/>
                        </a:lnTo>
                        <a:lnTo>
                          <a:pt x="39" y="5"/>
                        </a:lnTo>
                        <a:lnTo>
                          <a:pt x="44" y="18"/>
                        </a:lnTo>
                        <a:lnTo>
                          <a:pt x="46" y="29"/>
                        </a:lnTo>
                        <a:lnTo>
                          <a:pt x="46" y="43"/>
                        </a:lnTo>
                        <a:lnTo>
                          <a:pt x="45" y="54"/>
                        </a:lnTo>
                        <a:lnTo>
                          <a:pt x="44" y="58"/>
                        </a:lnTo>
                        <a:lnTo>
                          <a:pt x="43" y="62"/>
                        </a:lnTo>
                        <a:lnTo>
                          <a:pt x="41" y="66"/>
                        </a:lnTo>
                        <a:lnTo>
                          <a:pt x="38" y="68"/>
                        </a:lnTo>
                        <a:lnTo>
                          <a:pt x="36" y="70"/>
                        </a:lnTo>
                        <a:lnTo>
                          <a:pt x="36" y="77"/>
                        </a:lnTo>
                        <a:lnTo>
                          <a:pt x="33" y="78"/>
                        </a:lnTo>
                        <a:lnTo>
                          <a:pt x="30" y="79"/>
                        </a:lnTo>
                        <a:lnTo>
                          <a:pt x="24" y="79"/>
                        </a:lnTo>
                        <a:lnTo>
                          <a:pt x="19" y="77"/>
                        </a:lnTo>
                        <a:lnTo>
                          <a:pt x="12" y="73"/>
                        </a:lnTo>
                        <a:lnTo>
                          <a:pt x="7" y="69"/>
                        </a:lnTo>
                        <a:lnTo>
                          <a:pt x="5" y="63"/>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24" name="Freeform 144"/>
                  <p:cNvSpPr>
                    <a:spLocks/>
                  </p:cNvSpPr>
                  <p:nvPr/>
                </p:nvSpPr>
                <p:spPr bwMode="auto">
                  <a:xfrm>
                    <a:off x="712" y="2508"/>
                    <a:ext cx="33" cy="53"/>
                  </a:xfrm>
                  <a:custGeom>
                    <a:avLst/>
                    <a:gdLst>
                      <a:gd name="T0" fmla="*/ 10 w 33"/>
                      <a:gd name="T1" fmla="*/ 0 h 53"/>
                      <a:gd name="T2" fmla="*/ 12 w 33"/>
                      <a:gd name="T3" fmla="*/ 10 h 53"/>
                      <a:gd name="T4" fmla="*/ 14 w 33"/>
                      <a:gd name="T5" fmla="*/ 17 h 53"/>
                      <a:gd name="T6" fmla="*/ 15 w 33"/>
                      <a:gd name="T7" fmla="*/ 23 h 53"/>
                      <a:gd name="T8" fmla="*/ 18 w 33"/>
                      <a:gd name="T9" fmla="*/ 29 h 53"/>
                      <a:gd name="T10" fmla="*/ 18 w 33"/>
                      <a:gd name="T11" fmla="*/ 31 h 53"/>
                      <a:gd name="T12" fmla="*/ 21 w 33"/>
                      <a:gd name="T13" fmla="*/ 34 h 53"/>
                      <a:gd name="T14" fmla="*/ 22 w 33"/>
                      <a:gd name="T15" fmla="*/ 35 h 53"/>
                      <a:gd name="T16" fmla="*/ 25 w 33"/>
                      <a:gd name="T17" fmla="*/ 36 h 53"/>
                      <a:gd name="T18" fmla="*/ 27 w 33"/>
                      <a:gd name="T19" fmla="*/ 36 h 53"/>
                      <a:gd name="T20" fmla="*/ 29 w 33"/>
                      <a:gd name="T21" fmla="*/ 36 h 53"/>
                      <a:gd name="T22" fmla="*/ 30 w 33"/>
                      <a:gd name="T23" fmla="*/ 36 h 53"/>
                      <a:gd name="T24" fmla="*/ 32 w 33"/>
                      <a:gd name="T25" fmla="*/ 36 h 53"/>
                      <a:gd name="T26" fmla="*/ 30 w 33"/>
                      <a:gd name="T27" fmla="*/ 39 h 53"/>
                      <a:gd name="T28" fmla="*/ 26 w 33"/>
                      <a:gd name="T29" fmla="*/ 42 h 53"/>
                      <a:gd name="T30" fmla="*/ 24 w 33"/>
                      <a:gd name="T31" fmla="*/ 45 h 53"/>
                      <a:gd name="T32" fmla="*/ 22 w 33"/>
                      <a:gd name="T33" fmla="*/ 49 h 53"/>
                      <a:gd name="T34" fmla="*/ 20 w 33"/>
                      <a:gd name="T35" fmla="*/ 51 h 53"/>
                      <a:gd name="T36" fmla="*/ 16 w 33"/>
                      <a:gd name="T37" fmla="*/ 52 h 53"/>
                      <a:gd name="T38" fmla="*/ 11 w 33"/>
                      <a:gd name="T39" fmla="*/ 52 h 53"/>
                      <a:gd name="T40" fmla="*/ 2 w 33"/>
                      <a:gd name="T41" fmla="*/ 44 h 53"/>
                      <a:gd name="T42" fmla="*/ 0 w 33"/>
                      <a:gd name="T43" fmla="*/ 38 h 53"/>
                      <a:gd name="T44" fmla="*/ 3 w 33"/>
                      <a:gd name="T45" fmla="*/ 25 h 53"/>
                      <a:gd name="T46" fmla="*/ 6 w 33"/>
                      <a:gd name="T47" fmla="*/ 12 h 53"/>
                      <a:gd name="T48" fmla="*/ 10 w 33"/>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
                      <a:gd name="T76" fmla="*/ 0 h 53"/>
                      <a:gd name="T77" fmla="*/ 33 w 33"/>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 h="53">
                        <a:moveTo>
                          <a:pt x="10" y="0"/>
                        </a:moveTo>
                        <a:lnTo>
                          <a:pt x="12" y="10"/>
                        </a:lnTo>
                        <a:lnTo>
                          <a:pt x="14" y="17"/>
                        </a:lnTo>
                        <a:lnTo>
                          <a:pt x="15" y="23"/>
                        </a:lnTo>
                        <a:lnTo>
                          <a:pt x="18" y="29"/>
                        </a:lnTo>
                        <a:lnTo>
                          <a:pt x="18" y="31"/>
                        </a:lnTo>
                        <a:lnTo>
                          <a:pt x="21" y="34"/>
                        </a:lnTo>
                        <a:lnTo>
                          <a:pt x="22" y="35"/>
                        </a:lnTo>
                        <a:lnTo>
                          <a:pt x="25" y="36"/>
                        </a:lnTo>
                        <a:lnTo>
                          <a:pt x="27" y="36"/>
                        </a:lnTo>
                        <a:lnTo>
                          <a:pt x="29" y="36"/>
                        </a:lnTo>
                        <a:lnTo>
                          <a:pt x="30" y="36"/>
                        </a:lnTo>
                        <a:lnTo>
                          <a:pt x="32" y="36"/>
                        </a:lnTo>
                        <a:lnTo>
                          <a:pt x="30" y="39"/>
                        </a:lnTo>
                        <a:lnTo>
                          <a:pt x="26" y="42"/>
                        </a:lnTo>
                        <a:lnTo>
                          <a:pt x="24" y="45"/>
                        </a:lnTo>
                        <a:lnTo>
                          <a:pt x="22" y="49"/>
                        </a:lnTo>
                        <a:lnTo>
                          <a:pt x="20" y="51"/>
                        </a:lnTo>
                        <a:lnTo>
                          <a:pt x="16" y="52"/>
                        </a:lnTo>
                        <a:lnTo>
                          <a:pt x="11" y="52"/>
                        </a:lnTo>
                        <a:lnTo>
                          <a:pt x="2" y="44"/>
                        </a:lnTo>
                        <a:lnTo>
                          <a:pt x="0" y="38"/>
                        </a:lnTo>
                        <a:lnTo>
                          <a:pt x="3" y="25"/>
                        </a:lnTo>
                        <a:lnTo>
                          <a:pt x="6" y="12"/>
                        </a:lnTo>
                        <a:lnTo>
                          <a:pt x="10"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7225" name="Group 145"/>
                  <p:cNvGrpSpPr>
                    <a:grpSpLocks/>
                  </p:cNvGrpSpPr>
                  <p:nvPr/>
                </p:nvGrpSpPr>
                <p:grpSpPr bwMode="auto">
                  <a:xfrm>
                    <a:off x="734" y="2495"/>
                    <a:ext cx="25" cy="36"/>
                    <a:chOff x="734" y="2495"/>
                    <a:chExt cx="25" cy="36"/>
                  </a:xfrm>
                </p:grpSpPr>
                <p:sp>
                  <p:nvSpPr>
                    <p:cNvPr id="37228" name="Freeform 146"/>
                    <p:cNvSpPr>
                      <a:spLocks/>
                    </p:cNvSpPr>
                    <p:nvPr/>
                  </p:nvSpPr>
                  <p:spPr bwMode="auto">
                    <a:xfrm>
                      <a:off x="746" y="2525"/>
                      <a:ext cx="6" cy="6"/>
                    </a:xfrm>
                    <a:custGeom>
                      <a:avLst/>
                      <a:gdLst>
                        <a:gd name="T0" fmla="*/ 0 w 6"/>
                        <a:gd name="T1" fmla="*/ 3 h 6"/>
                        <a:gd name="T2" fmla="*/ 0 w 6"/>
                        <a:gd name="T3" fmla="*/ 5 h 6"/>
                        <a:gd name="T4" fmla="*/ 1 w 6"/>
                        <a:gd name="T5" fmla="*/ 5 h 6"/>
                        <a:gd name="T6" fmla="*/ 2 w 6"/>
                        <a:gd name="T7" fmla="*/ 5 h 6"/>
                        <a:gd name="T8" fmla="*/ 3 w 6"/>
                        <a:gd name="T9" fmla="*/ 5 h 6"/>
                        <a:gd name="T10" fmla="*/ 4 w 6"/>
                        <a:gd name="T11" fmla="*/ 5 h 6"/>
                        <a:gd name="T12" fmla="*/ 5 w 6"/>
                        <a:gd name="T13" fmla="*/ 3 h 6"/>
                        <a:gd name="T14" fmla="*/ 4 w 6"/>
                        <a:gd name="T15" fmla="*/ 2 h 6"/>
                        <a:gd name="T16" fmla="*/ 3 w 6"/>
                        <a:gd name="T17" fmla="*/ 0 h 6"/>
                        <a:gd name="T18" fmla="*/ 1 w 6"/>
                        <a:gd name="T19" fmla="*/ 0 h 6"/>
                        <a:gd name="T20" fmla="*/ 0 w 6"/>
                        <a:gd name="T21" fmla="*/ 2 h 6"/>
                        <a:gd name="T22" fmla="*/ 0 w 6"/>
                        <a:gd name="T23" fmla="*/ 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6"/>
                        <a:gd name="T38" fmla="*/ 6 w 6"/>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6">
                          <a:moveTo>
                            <a:pt x="0" y="3"/>
                          </a:moveTo>
                          <a:lnTo>
                            <a:pt x="0" y="5"/>
                          </a:lnTo>
                          <a:lnTo>
                            <a:pt x="1" y="5"/>
                          </a:lnTo>
                          <a:lnTo>
                            <a:pt x="2" y="5"/>
                          </a:lnTo>
                          <a:lnTo>
                            <a:pt x="3" y="5"/>
                          </a:lnTo>
                          <a:lnTo>
                            <a:pt x="4" y="5"/>
                          </a:lnTo>
                          <a:lnTo>
                            <a:pt x="5" y="3"/>
                          </a:lnTo>
                          <a:lnTo>
                            <a:pt x="4" y="2"/>
                          </a:lnTo>
                          <a:lnTo>
                            <a:pt x="3" y="0"/>
                          </a:lnTo>
                          <a:lnTo>
                            <a:pt x="1" y="0"/>
                          </a:lnTo>
                          <a:lnTo>
                            <a:pt x="0" y="2"/>
                          </a:lnTo>
                          <a:lnTo>
                            <a:pt x="0"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29" name="Freeform 147"/>
                    <p:cNvSpPr>
                      <a:spLocks/>
                    </p:cNvSpPr>
                    <p:nvPr/>
                  </p:nvSpPr>
                  <p:spPr bwMode="auto">
                    <a:xfrm>
                      <a:off x="746" y="2517"/>
                      <a:ext cx="4" cy="5"/>
                    </a:xfrm>
                    <a:custGeom>
                      <a:avLst/>
                      <a:gdLst>
                        <a:gd name="T0" fmla="*/ 1 w 4"/>
                        <a:gd name="T1" fmla="*/ 3 h 5"/>
                        <a:gd name="T2" fmla="*/ 0 w 4"/>
                        <a:gd name="T3" fmla="*/ 4 h 5"/>
                        <a:gd name="T4" fmla="*/ 0 w 4"/>
                        <a:gd name="T5" fmla="*/ 3 h 5"/>
                        <a:gd name="T6" fmla="*/ 0 w 4"/>
                        <a:gd name="T7" fmla="*/ 2 h 5"/>
                        <a:gd name="T8" fmla="*/ 0 w 4"/>
                        <a:gd name="T9" fmla="*/ 1 h 5"/>
                        <a:gd name="T10" fmla="*/ 1 w 4"/>
                        <a:gd name="T11" fmla="*/ 1 h 5"/>
                        <a:gd name="T12" fmla="*/ 2 w 4"/>
                        <a:gd name="T13" fmla="*/ 0 h 5"/>
                        <a:gd name="T14" fmla="*/ 2 w 4"/>
                        <a:gd name="T15" fmla="*/ 1 h 5"/>
                        <a:gd name="T16" fmla="*/ 3 w 4"/>
                        <a:gd name="T17" fmla="*/ 2 h 5"/>
                        <a:gd name="T18" fmla="*/ 3 w 4"/>
                        <a:gd name="T19" fmla="*/ 3 h 5"/>
                        <a:gd name="T20" fmla="*/ 2 w 4"/>
                        <a:gd name="T21" fmla="*/ 3 h 5"/>
                        <a:gd name="T22" fmla="*/ 2 w 4"/>
                        <a:gd name="T23" fmla="*/ 2 h 5"/>
                        <a:gd name="T24" fmla="*/ 2 w 4"/>
                        <a:gd name="T25" fmla="*/ 3 h 5"/>
                        <a:gd name="T26" fmla="*/ 1 w 4"/>
                        <a:gd name="T27" fmla="*/ 3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5"/>
                        <a:gd name="T44" fmla="*/ 4 w 4"/>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5">
                          <a:moveTo>
                            <a:pt x="1" y="3"/>
                          </a:moveTo>
                          <a:lnTo>
                            <a:pt x="0" y="4"/>
                          </a:lnTo>
                          <a:lnTo>
                            <a:pt x="0" y="3"/>
                          </a:lnTo>
                          <a:lnTo>
                            <a:pt x="0" y="2"/>
                          </a:lnTo>
                          <a:lnTo>
                            <a:pt x="0" y="1"/>
                          </a:lnTo>
                          <a:lnTo>
                            <a:pt x="1" y="1"/>
                          </a:lnTo>
                          <a:lnTo>
                            <a:pt x="2" y="0"/>
                          </a:lnTo>
                          <a:lnTo>
                            <a:pt x="2" y="1"/>
                          </a:lnTo>
                          <a:lnTo>
                            <a:pt x="3" y="2"/>
                          </a:lnTo>
                          <a:lnTo>
                            <a:pt x="3" y="3"/>
                          </a:lnTo>
                          <a:lnTo>
                            <a:pt x="2" y="3"/>
                          </a:lnTo>
                          <a:lnTo>
                            <a:pt x="2" y="2"/>
                          </a:lnTo>
                          <a:lnTo>
                            <a:pt x="2" y="3"/>
                          </a:lnTo>
                          <a:lnTo>
                            <a:pt x="1"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30" name="Freeform 148"/>
                    <p:cNvSpPr>
                      <a:spLocks/>
                    </p:cNvSpPr>
                    <p:nvPr/>
                  </p:nvSpPr>
                  <p:spPr bwMode="auto">
                    <a:xfrm>
                      <a:off x="734" y="2499"/>
                      <a:ext cx="11" cy="14"/>
                    </a:xfrm>
                    <a:custGeom>
                      <a:avLst/>
                      <a:gdLst>
                        <a:gd name="T0" fmla="*/ 0 w 11"/>
                        <a:gd name="T1" fmla="*/ 2 h 14"/>
                        <a:gd name="T2" fmla="*/ 2 w 11"/>
                        <a:gd name="T3" fmla="*/ 1 h 14"/>
                        <a:gd name="T4" fmla="*/ 3 w 11"/>
                        <a:gd name="T5" fmla="*/ 0 h 14"/>
                        <a:gd name="T6" fmla="*/ 4 w 11"/>
                        <a:gd name="T7" fmla="*/ 0 h 14"/>
                        <a:gd name="T8" fmla="*/ 7 w 11"/>
                        <a:gd name="T9" fmla="*/ 0 h 14"/>
                        <a:gd name="T10" fmla="*/ 8 w 11"/>
                        <a:gd name="T11" fmla="*/ 1 h 14"/>
                        <a:gd name="T12" fmla="*/ 9 w 11"/>
                        <a:gd name="T13" fmla="*/ 2 h 14"/>
                        <a:gd name="T14" fmla="*/ 9 w 11"/>
                        <a:gd name="T15" fmla="*/ 6 h 14"/>
                        <a:gd name="T16" fmla="*/ 10 w 11"/>
                        <a:gd name="T17" fmla="*/ 9 h 14"/>
                        <a:gd name="T18" fmla="*/ 10 w 11"/>
                        <a:gd name="T19" fmla="*/ 13 h 14"/>
                        <a:gd name="T20" fmla="*/ 9 w 11"/>
                        <a:gd name="T21" fmla="*/ 12 h 14"/>
                        <a:gd name="T22" fmla="*/ 8 w 11"/>
                        <a:gd name="T23" fmla="*/ 12 h 14"/>
                        <a:gd name="T24" fmla="*/ 7 w 11"/>
                        <a:gd name="T25" fmla="*/ 12 h 14"/>
                        <a:gd name="T26" fmla="*/ 8 w 11"/>
                        <a:gd name="T27" fmla="*/ 9 h 14"/>
                        <a:gd name="T28" fmla="*/ 8 w 11"/>
                        <a:gd name="T29" fmla="*/ 5 h 14"/>
                        <a:gd name="T30" fmla="*/ 8 w 11"/>
                        <a:gd name="T31" fmla="*/ 3 h 14"/>
                        <a:gd name="T32" fmla="*/ 7 w 11"/>
                        <a:gd name="T33" fmla="*/ 2 h 14"/>
                        <a:gd name="T34" fmla="*/ 4 w 11"/>
                        <a:gd name="T35" fmla="*/ 1 h 14"/>
                        <a:gd name="T36" fmla="*/ 0 w 11"/>
                        <a:gd name="T37" fmla="*/ 2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14"/>
                        <a:gd name="T59" fmla="*/ 11 w 11"/>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14">
                          <a:moveTo>
                            <a:pt x="0" y="2"/>
                          </a:moveTo>
                          <a:lnTo>
                            <a:pt x="2" y="1"/>
                          </a:lnTo>
                          <a:lnTo>
                            <a:pt x="3" y="0"/>
                          </a:lnTo>
                          <a:lnTo>
                            <a:pt x="4" y="0"/>
                          </a:lnTo>
                          <a:lnTo>
                            <a:pt x="7" y="0"/>
                          </a:lnTo>
                          <a:lnTo>
                            <a:pt x="8" y="1"/>
                          </a:lnTo>
                          <a:lnTo>
                            <a:pt x="9" y="2"/>
                          </a:lnTo>
                          <a:lnTo>
                            <a:pt x="9" y="6"/>
                          </a:lnTo>
                          <a:lnTo>
                            <a:pt x="10" y="9"/>
                          </a:lnTo>
                          <a:lnTo>
                            <a:pt x="10" y="13"/>
                          </a:lnTo>
                          <a:lnTo>
                            <a:pt x="9" y="12"/>
                          </a:lnTo>
                          <a:lnTo>
                            <a:pt x="8" y="12"/>
                          </a:lnTo>
                          <a:lnTo>
                            <a:pt x="7" y="12"/>
                          </a:lnTo>
                          <a:lnTo>
                            <a:pt x="8" y="9"/>
                          </a:lnTo>
                          <a:lnTo>
                            <a:pt x="8" y="5"/>
                          </a:lnTo>
                          <a:lnTo>
                            <a:pt x="8" y="3"/>
                          </a:lnTo>
                          <a:lnTo>
                            <a:pt x="7" y="2"/>
                          </a:lnTo>
                          <a:lnTo>
                            <a:pt x="4" y="1"/>
                          </a:lnTo>
                          <a:lnTo>
                            <a:pt x="0" y="2"/>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31" name="Freeform 149"/>
                    <p:cNvSpPr>
                      <a:spLocks/>
                    </p:cNvSpPr>
                    <p:nvPr/>
                  </p:nvSpPr>
                  <p:spPr bwMode="auto">
                    <a:xfrm>
                      <a:off x="752" y="2495"/>
                      <a:ext cx="7" cy="5"/>
                    </a:xfrm>
                    <a:custGeom>
                      <a:avLst/>
                      <a:gdLst>
                        <a:gd name="T0" fmla="*/ 0 w 7"/>
                        <a:gd name="T1" fmla="*/ 0 h 5"/>
                        <a:gd name="T2" fmla="*/ 1 w 7"/>
                        <a:gd name="T3" fmla="*/ 3 h 5"/>
                        <a:gd name="T4" fmla="*/ 2 w 7"/>
                        <a:gd name="T5" fmla="*/ 4 h 5"/>
                        <a:gd name="T6" fmla="*/ 4 w 7"/>
                        <a:gd name="T7" fmla="*/ 4 h 5"/>
                        <a:gd name="T8" fmla="*/ 5 w 7"/>
                        <a:gd name="T9" fmla="*/ 2 h 5"/>
                        <a:gd name="T10" fmla="*/ 6 w 7"/>
                        <a:gd name="T11" fmla="*/ 0 h 5"/>
                        <a:gd name="T12" fmla="*/ 4 w 7"/>
                        <a:gd name="T13" fmla="*/ 1 h 5"/>
                        <a:gd name="T14" fmla="*/ 3 w 7"/>
                        <a:gd name="T15" fmla="*/ 2 h 5"/>
                        <a:gd name="T16" fmla="*/ 1 w 7"/>
                        <a:gd name="T17" fmla="*/ 0 h 5"/>
                        <a:gd name="T18" fmla="*/ 0 w 7"/>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5"/>
                        <a:gd name="T32" fmla="*/ 7 w 7"/>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5">
                          <a:moveTo>
                            <a:pt x="0" y="0"/>
                          </a:moveTo>
                          <a:lnTo>
                            <a:pt x="1" y="3"/>
                          </a:lnTo>
                          <a:lnTo>
                            <a:pt x="2" y="4"/>
                          </a:lnTo>
                          <a:lnTo>
                            <a:pt x="4" y="4"/>
                          </a:lnTo>
                          <a:lnTo>
                            <a:pt x="5" y="2"/>
                          </a:lnTo>
                          <a:lnTo>
                            <a:pt x="6" y="0"/>
                          </a:lnTo>
                          <a:lnTo>
                            <a:pt x="4" y="1"/>
                          </a:lnTo>
                          <a:lnTo>
                            <a:pt x="3" y="2"/>
                          </a:lnTo>
                          <a:lnTo>
                            <a:pt x="1" y="0"/>
                          </a:lnTo>
                          <a:lnTo>
                            <a:pt x="0"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32" name="Freeform 150"/>
                    <p:cNvSpPr>
                      <a:spLocks/>
                    </p:cNvSpPr>
                    <p:nvPr/>
                  </p:nvSpPr>
                  <p:spPr bwMode="auto">
                    <a:xfrm>
                      <a:off x="738" y="2499"/>
                      <a:ext cx="2" cy="6"/>
                    </a:xfrm>
                    <a:custGeom>
                      <a:avLst/>
                      <a:gdLst>
                        <a:gd name="T0" fmla="*/ 0 w 2"/>
                        <a:gd name="T1" fmla="*/ 3 h 6"/>
                        <a:gd name="T2" fmla="*/ 0 w 2"/>
                        <a:gd name="T3" fmla="*/ 5 h 6"/>
                        <a:gd name="T4" fmla="*/ 1 w 2"/>
                        <a:gd name="T5" fmla="*/ 5 h 6"/>
                        <a:gd name="T6" fmla="*/ 1 w 2"/>
                        <a:gd name="T7" fmla="*/ 3 h 6"/>
                        <a:gd name="T8" fmla="*/ 1 w 2"/>
                        <a:gd name="T9" fmla="*/ 2 h 6"/>
                        <a:gd name="T10" fmla="*/ 1 w 2"/>
                        <a:gd name="T11" fmla="*/ 0 h 6"/>
                        <a:gd name="T12" fmla="*/ 0 w 2"/>
                        <a:gd name="T13" fmla="*/ 0 h 6"/>
                        <a:gd name="T14" fmla="*/ 0 w 2"/>
                        <a:gd name="T15" fmla="*/ 3 h 6"/>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6"/>
                        <a:gd name="T26" fmla="*/ 2 w 2"/>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6">
                          <a:moveTo>
                            <a:pt x="0" y="3"/>
                          </a:moveTo>
                          <a:lnTo>
                            <a:pt x="0" y="5"/>
                          </a:lnTo>
                          <a:lnTo>
                            <a:pt x="1" y="5"/>
                          </a:lnTo>
                          <a:lnTo>
                            <a:pt x="1" y="3"/>
                          </a:lnTo>
                          <a:lnTo>
                            <a:pt x="1" y="2"/>
                          </a:lnTo>
                          <a:lnTo>
                            <a:pt x="1" y="0"/>
                          </a:lnTo>
                          <a:lnTo>
                            <a:pt x="0" y="0"/>
                          </a:lnTo>
                          <a:lnTo>
                            <a:pt x="0"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33" name="Freeform 151"/>
                    <p:cNvSpPr>
                      <a:spLocks/>
                    </p:cNvSpPr>
                    <p:nvPr/>
                  </p:nvSpPr>
                  <p:spPr bwMode="auto">
                    <a:xfrm>
                      <a:off x="754" y="2499"/>
                      <a:ext cx="1" cy="6"/>
                    </a:xfrm>
                    <a:custGeom>
                      <a:avLst/>
                      <a:gdLst>
                        <a:gd name="T0" fmla="*/ 0 w 1"/>
                        <a:gd name="T1" fmla="*/ 3 h 6"/>
                        <a:gd name="T2" fmla="*/ 0 w 1"/>
                        <a:gd name="T3" fmla="*/ 5 h 6"/>
                        <a:gd name="T4" fmla="*/ 0 w 1"/>
                        <a:gd name="T5" fmla="*/ 3 h 6"/>
                        <a:gd name="T6" fmla="*/ 0 w 1"/>
                        <a:gd name="T7" fmla="*/ 2 h 6"/>
                        <a:gd name="T8" fmla="*/ 0 w 1"/>
                        <a:gd name="T9" fmla="*/ 0 h 6"/>
                        <a:gd name="T10" fmla="*/ 0 w 1"/>
                        <a:gd name="T11" fmla="*/ 2 h 6"/>
                        <a:gd name="T12" fmla="*/ 0 w 1"/>
                        <a:gd name="T13" fmla="*/ 3 h 6"/>
                        <a:gd name="T14" fmla="*/ 0 60000 65536"/>
                        <a:gd name="T15" fmla="*/ 0 60000 65536"/>
                        <a:gd name="T16" fmla="*/ 0 60000 65536"/>
                        <a:gd name="T17" fmla="*/ 0 60000 65536"/>
                        <a:gd name="T18" fmla="*/ 0 60000 65536"/>
                        <a:gd name="T19" fmla="*/ 0 60000 65536"/>
                        <a:gd name="T20" fmla="*/ 0 60000 65536"/>
                        <a:gd name="T21" fmla="*/ 0 w 1"/>
                        <a:gd name="T22" fmla="*/ 0 h 6"/>
                        <a:gd name="T23" fmla="*/ 1 w 1"/>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6">
                          <a:moveTo>
                            <a:pt x="0" y="3"/>
                          </a:moveTo>
                          <a:lnTo>
                            <a:pt x="0" y="5"/>
                          </a:lnTo>
                          <a:lnTo>
                            <a:pt x="0" y="3"/>
                          </a:lnTo>
                          <a:lnTo>
                            <a:pt x="0" y="2"/>
                          </a:lnTo>
                          <a:lnTo>
                            <a:pt x="0" y="0"/>
                          </a:lnTo>
                          <a:lnTo>
                            <a:pt x="0" y="2"/>
                          </a:lnTo>
                          <a:lnTo>
                            <a:pt x="0" y="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226" name="Freeform 152"/>
                  <p:cNvSpPr>
                    <a:spLocks/>
                  </p:cNvSpPr>
                  <p:nvPr/>
                </p:nvSpPr>
                <p:spPr bwMode="auto">
                  <a:xfrm>
                    <a:off x="695" y="2466"/>
                    <a:ext cx="75" cy="65"/>
                  </a:xfrm>
                  <a:custGeom>
                    <a:avLst/>
                    <a:gdLst>
                      <a:gd name="T0" fmla="*/ 37 w 75"/>
                      <a:gd name="T1" fmla="*/ 2 h 65"/>
                      <a:gd name="T2" fmla="*/ 29 w 75"/>
                      <a:gd name="T3" fmla="*/ 3 h 65"/>
                      <a:gd name="T4" fmla="*/ 23 w 75"/>
                      <a:gd name="T5" fmla="*/ 6 h 65"/>
                      <a:gd name="T6" fmla="*/ 14 w 75"/>
                      <a:gd name="T7" fmla="*/ 13 h 65"/>
                      <a:gd name="T8" fmla="*/ 10 w 75"/>
                      <a:gd name="T9" fmla="*/ 24 h 65"/>
                      <a:gd name="T10" fmla="*/ 6 w 75"/>
                      <a:gd name="T11" fmla="*/ 31 h 65"/>
                      <a:gd name="T12" fmla="*/ 3 w 75"/>
                      <a:gd name="T13" fmla="*/ 36 h 65"/>
                      <a:gd name="T14" fmla="*/ 0 w 75"/>
                      <a:gd name="T15" fmla="*/ 41 h 65"/>
                      <a:gd name="T16" fmla="*/ 3 w 75"/>
                      <a:gd name="T17" fmla="*/ 47 h 65"/>
                      <a:gd name="T18" fmla="*/ 6 w 75"/>
                      <a:gd name="T19" fmla="*/ 51 h 65"/>
                      <a:gd name="T20" fmla="*/ 13 w 75"/>
                      <a:gd name="T21" fmla="*/ 54 h 65"/>
                      <a:gd name="T22" fmla="*/ 19 w 75"/>
                      <a:gd name="T23" fmla="*/ 57 h 65"/>
                      <a:gd name="T24" fmla="*/ 22 w 75"/>
                      <a:gd name="T25" fmla="*/ 60 h 65"/>
                      <a:gd name="T26" fmla="*/ 28 w 75"/>
                      <a:gd name="T27" fmla="*/ 64 h 65"/>
                      <a:gd name="T28" fmla="*/ 32 w 75"/>
                      <a:gd name="T29" fmla="*/ 62 h 65"/>
                      <a:gd name="T30" fmla="*/ 30 w 75"/>
                      <a:gd name="T31" fmla="*/ 44 h 65"/>
                      <a:gd name="T32" fmla="*/ 32 w 75"/>
                      <a:gd name="T33" fmla="*/ 28 h 65"/>
                      <a:gd name="T34" fmla="*/ 35 w 75"/>
                      <a:gd name="T35" fmla="*/ 19 h 65"/>
                      <a:gd name="T36" fmla="*/ 42 w 75"/>
                      <a:gd name="T37" fmla="*/ 12 h 65"/>
                      <a:gd name="T38" fmla="*/ 46 w 75"/>
                      <a:gd name="T39" fmla="*/ 11 h 65"/>
                      <a:gd name="T40" fmla="*/ 51 w 75"/>
                      <a:gd name="T41" fmla="*/ 11 h 65"/>
                      <a:gd name="T42" fmla="*/ 55 w 75"/>
                      <a:gd name="T43" fmla="*/ 13 h 65"/>
                      <a:gd name="T44" fmla="*/ 60 w 75"/>
                      <a:gd name="T45" fmla="*/ 17 h 65"/>
                      <a:gd name="T46" fmla="*/ 61 w 75"/>
                      <a:gd name="T47" fmla="*/ 20 h 65"/>
                      <a:gd name="T48" fmla="*/ 63 w 75"/>
                      <a:gd name="T49" fmla="*/ 25 h 65"/>
                      <a:gd name="T50" fmla="*/ 63 w 75"/>
                      <a:gd name="T51" fmla="*/ 29 h 65"/>
                      <a:gd name="T52" fmla="*/ 62 w 75"/>
                      <a:gd name="T53" fmla="*/ 33 h 65"/>
                      <a:gd name="T54" fmla="*/ 62 w 75"/>
                      <a:gd name="T55" fmla="*/ 36 h 65"/>
                      <a:gd name="T56" fmla="*/ 64 w 75"/>
                      <a:gd name="T57" fmla="*/ 44 h 65"/>
                      <a:gd name="T58" fmla="*/ 63 w 75"/>
                      <a:gd name="T59" fmla="*/ 50 h 65"/>
                      <a:gd name="T60" fmla="*/ 63 w 75"/>
                      <a:gd name="T61" fmla="*/ 55 h 65"/>
                      <a:gd name="T62" fmla="*/ 69 w 75"/>
                      <a:gd name="T63" fmla="*/ 56 h 65"/>
                      <a:gd name="T64" fmla="*/ 72 w 75"/>
                      <a:gd name="T65" fmla="*/ 53 h 65"/>
                      <a:gd name="T66" fmla="*/ 74 w 75"/>
                      <a:gd name="T67" fmla="*/ 49 h 65"/>
                      <a:gd name="T68" fmla="*/ 73 w 75"/>
                      <a:gd name="T69" fmla="*/ 41 h 65"/>
                      <a:gd name="T70" fmla="*/ 69 w 75"/>
                      <a:gd name="T71" fmla="*/ 32 h 65"/>
                      <a:gd name="T72" fmla="*/ 65 w 75"/>
                      <a:gd name="T73" fmla="*/ 23 h 65"/>
                      <a:gd name="T74" fmla="*/ 62 w 75"/>
                      <a:gd name="T75" fmla="*/ 16 h 65"/>
                      <a:gd name="T76" fmla="*/ 59 w 75"/>
                      <a:gd name="T77" fmla="*/ 10 h 65"/>
                      <a:gd name="T78" fmla="*/ 56 w 75"/>
                      <a:gd name="T79" fmla="*/ 7 h 65"/>
                      <a:gd name="T80" fmla="*/ 51 w 75"/>
                      <a:gd name="T81" fmla="*/ 4 h 65"/>
                      <a:gd name="T82" fmla="*/ 42 w 75"/>
                      <a:gd name="T83" fmla="*/ 0 h 65"/>
                      <a:gd name="T84" fmla="*/ 37 w 75"/>
                      <a:gd name="T85" fmla="*/ 2 h 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5"/>
                      <a:gd name="T130" fmla="*/ 0 h 65"/>
                      <a:gd name="T131" fmla="*/ 75 w 75"/>
                      <a:gd name="T132" fmla="*/ 65 h 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5" h="65">
                        <a:moveTo>
                          <a:pt x="37" y="2"/>
                        </a:moveTo>
                        <a:lnTo>
                          <a:pt x="29" y="3"/>
                        </a:lnTo>
                        <a:lnTo>
                          <a:pt x="23" y="6"/>
                        </a:lnTo>
                        <a:lnTo>
                          <a:pt x="14" y="13"/>
                        </a:lnTo>
                        <a:lnTo>
                          <a:pt x="10" y="24"/>
                        </a:lnTo>
                        <a:lnTo>
                          <a:pt x="6" y="31"/>
                        </a:lnTo>
                        <a:lnTo>
                          <a:pt x="3" y="36"/>
                        </a:lnTo>
                        <a:lnTo>
                          <a:pt x="0" y="41"/>
                        </a:lnTo>
                        <a:lnTo>
                          <a:pt x="3" y="47"/>
                        </a:lnTo>
                        <a:lnTo>
                          <a:pt x="6" y="51"/>
                        </a:lnTo>
                        <a:lnTo>
                          <a:pt x="13" y="54"/>
                        </a:lnTo>
                        <a:lnTo>
                          <a:pt x="19" y="57"/>
                        </a:lnTo>
                        <a:lnTo>
                          <a:pt x="22" y="60"/>
                        </a:lnTo>
                        <a:lnTo>
                          <a:pt x="28" y="64"/>
                        </a:lnTo>
                        <a:lnTo>
                          <a:pt x="32" y="62"/>
                        </a:lnTo>
                        <a:lnTo>
                          <a:pt x="30" y="44"/>
                        </a:lnTo>
                        <a:lnTo>
                          <a:pt x="32" y="28"/>
                        </a:lnTo>
                        <a:lnTo>
                          <a:pt x="35" y="19"/>
                        </a:lnTo>
                        <a:lnTo>
                          <a:pt x="42" y="12"/>
                        </a:lnTo>
                        <a:lnTo>
                          <a:pt x="46" y="11"/>
                        </a:lnTo>
                        <a:lnTo>
                          <a:pt x="51" y="11"/>
                        </a:lnTo>
                        <a:lnTo>
                          <a:pt x="55" y="13"/>
                        </a:lnTo>
                        <a:lnTo>
                          <a:pt x="60" y="17"/>
                        </a:lnTo>
                        <a:lnTo>
                          <a:pt x="61" y="20"/>
                        </a:lnTo>
                        <a:lnTo>
                          <a:pt x="63" y="25"/>
                        </a:lnTo>
                        <a:lnTo>
                          <a:pt x="63" y="29"/>
                        </a:lnTo>
                        <a:lnTo>
                          <a:pt x="62" y="33"/>
                        </a:lnTo>
                        <a:lnTo>
                          <a:pt x="62" y="36"/>
                        </a:lnTo>
                        <a:lnTo>
                          <a:pt x="64" y="44"/>
                        </a:lnTo>
                        <a:lnTo>
                          <a:pt x="63" y="50"/>
                        </a:lnTo>
                        <a:lnTo>
                          <a:pt x="63" y="55"/>
                        </a:lnTo>
                        <a:lnTo>
                          <a:pt x="69" y="56"/>
                        </a:lnTo>
                        <a:lnTo>
                          <a:pt x="72" y="53"/>
                        </a:lnTo>
                        <a:lnTo>
                          <a:pt x="74" y="49"/>
                        </a:lnTo>
                        <a:lnTo>
                          <a:pt x="73" y="41"/>
                        </a:lnTo>
                        <a:lnTo>
                          <a:pt x="69" y="32"/>
                        </a:lnTo>
                        <a:lnTo>
                          <a:pt x="65" y="23"/>
                        </a:lnTo>
                        <a:lnTo>
                          <a:pt x="62" y="16"/>
                        </a:lnTo>
                        <a:lnTo>
                          <a:pt x="59" y="10"/>
                        </a:lnTo>
                        <a:lnTo>
                          <a:pt x="56" y="7"/>
                        </a:lnTo>
                        <a:lnTo>
                          <a:pt x="51" y="4"/>
                        </a:lnTo>
                        <a:lnTo>
                          <a:pt x="42" y="0"/>
                        </a:lnTo>
                        <a:lnTo>
                          <a:pt x="37" y="2"/>
                        </a:lnTo>
                      </a:path>
                    </a:pathLst>
                  </a:custGeom>
                  <a:solidFill>
                    <a:srgbClr val="9FF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27" name="Freeform 153"/>
                  <p:cNvSpPr>
                    <a:spLocks/>
                  </p:cNvSpPr>
                  <p:nvPr/>
                </p:nvSpPr>
                <p:spPr bwMode="auto">
                  <a:xfrm>
                    <a:off x="684" y="2532"/>
                    <a:ext cx="49" cy="80"/>
                  </a:xfrm>
                  <a:custGeom>
                    <a:avLst/>
                    <a:gdLst>
                      <a:gd name="T0" fmla="*/ 29 w 49"/>
                      <a:gd name="T1" fmla="*/ 0 h 80"/>
                      <a:gd name="T2" fmla="*/ 29 w 49"/>
                      <a:gd name="T3" fmla="*/ 9 h 80"/>
                      <a:gd name="T4" fmla="*/ 33 w 49"/>
                      <a:gd name="T5" fmla="*/ 19 h 80"/>
                      <a:gd name="T6" fmla="*/ 36 w 49"/>
                      <a:gd name="T7" fmla="*/ 25 h 80"/>
                      <a:gd name="T8" fmla="*/ 40 w 49"/>
                      <a:gd name="T9" fmla="*/ 29 h 80"/>
                      <a:gd name="T10" fmla="*/ 39 w 49"/>
                      <a:gd name="T11" fmla="*/ 36 h 80"/>
                      <a:gd name="T12" fmla="*/ 43 w 49"/>
                      <a:gd name="T13" fmla="*/ 47 h 80"/>
                      <a:gd name="T14" fmla="*/ 46 w 49"/>
                      <a:gd name="T15" fmla="*/ 63 h 80"/>
                      <a:gd name="T16" fmla="*/ 48 w 49"/>
                      <a:gd name="T17" fmla="*/ 79 h 80"/>
                      <a:gd name="T18" fmla="*/ 20 w 49"/>
                      <a:gd name="T19" fmla="*/ 79 h 80"/>
                      <a:gd name="T20" fmla="*/ 16 w 49"/>
                      <a:gd name="T21" fmla="*/ 75 h 80"/>
                      <a:gd name="T22" fmla="*/ 13 w 49"/>
                      <a:gd name="T23" fmla="*/ 70 h 80"/>
                      <a:gd name="T24" fmla="*/ 9 w 49"/>
                      <a:gd name="T25" fmla="*/ 64 h 80"/>
                      <a:gd name="T26" fmla="*/ 7 w 49"/>
                      <a:gd name="T27" fmla="*/ 56 h 80"/>
                      <a:gd name="T28" fmla="*/ 3 w 49"/>
                      <a:gd name="T29" fmla="*/ 48 h 80"/>
                      <a:gd name="T30" fmla="*/ 1 w 49"/>
                      <a:gd name="T31" fmla="*/ 39 h 80"/>
                      <a:gd name="T32" fmla="*/ 1 w 49"/>
                      <a:gd name="T33" fmla="*/ 32 h 80"/>
                      <a:gd name="T34" fmla="*/ 0 w 49"/>
                      <a:gd name="T35" fmla="*/ 28 h 80"/>
                      <a:gd name="T36" fmla="*/ 6 w 49"/>
                      <a:gd name="T37" fmla="*/ 28 h 80"/>
                      <a:gd name="T38" fmla="*/ 11 w 49"/>
                      <a:gd name="T39" fmla="*/ 26 h 80"/>
                      <a:gd name="T40" fmla="*/ 17 w 49"/>
                      <a:gd name="T41" fmla="*/ 21 h 80"/>
                      <a:gd name="T42" fmla="*/ 22 w 49"/>
                      <a:gd name="T43" fmla="*/ 13 h 80"/>
                      <a:gd name="T44" fmla="*/ 29 w 49"/>
                      <a:gd name="T45" fmla="*/ 0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9"/>
                      <a:gd name="T70" fmla="*/ 0 h 80"/>
                      <a:gd name="T71" fmla="*/ 49 w 49"/>
                      <a:gd name="T72" fmla="*/ 80 h 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9" h="80">
                        <a:moveTo>
                          <a:pt x="29" y="0"/>
                        </a:moveTo>
                        <a:lnTo>
                          <a:pt x="29" y="9"/>
                        </a:lnTo>
                        <a:lnTo>
                          <a:pt x="33" y="19"/>
                        </a:lnTo>
                        <a:lnTo>
                          <a:pt x="36" y="25"/>
                        </a:lnTo>
                        <a:lnTo>
                          <a:pt x="40" y="29"/>
                        </a:lnTo>
                        <a:lnTo>
                          <a:pt x="39" y="36"/>
                        </a:lnTo>
                        <a:lnTo>
                          <a:pt x="43" y="47"/>
                        </a:lnTo>
                        <a:lnTo>
                          <a:pt x="46" y="63"/>
                        </a:lnTo>
                        <a:lnTo>
                          <a:pt x="48" y="79"/>
                        </a:lnTo>
                        <a:lnTo>
                          <a:pt x="20" y="79"/>
                        </a:lnTo>
                        <a:lnTo>
                          <a:pt x="16" y="75"/>
                        </a:lnTo>
                        <a:lnTo>
                          <a:pt x="13" y="70"/>
                        </a:lnTo>
                        <a:lnTo>
                          <a:pt x="9" y="64"/>
                        </a:lnTo>
                        <a:lnTo>
                          <a:pt x="7" y="56"/>
                        </a:lnTo>
                        <a:lnTo>
                          <a:pt x="3" y="48"/>
                        </a:lnTo>
                        <a:lnTo>
                          <a:pt x="1" y="39"/>
                        </a:lnTo>
                        <a:lnTo>
                          <a:pt x="1" y="32"/>
                        </a:lnTo>
                        <a:lnTo>
                          <a:pt x="0" y="28"/>
                        </a:lnTo>
                        <a:lnTo>
                          <a:pt x="6" y="28"/>
                        </a:lnTo>
                        <a:lnTo>
                          <a:pt x="11" y="26"/>
                        </a:lnTo>
                        <a:lnTo>
                          <a:pt x="17" y="21"/>
                        </a:lnTo>
                        <a:lnTo>
                          <a:pt x="22" y="13"/>
                        </a:lnTo>
                        <a:lnTo>
                          <a:pt x="29"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sp>
            <p:nvSpPr>
              <p:cNvPr id="37218" name="Freeform 154"/>
              <p:cNvSpPr>
                <a:spLocks/>
              </p:cNvSpPr>
              <p:nvPr/>
            </p:nvSpPr>
            <p:spPr bwMode="auto">
              <a:xfrm>
                <a:off x="631" y="2606"/>
                <a:ext cx="216" cy="36"/>
              </a:xfrm>
              <a:custGeom>
                <a:avLst/>
                <a:gdLst>
                  <a:gd name="T0" fmla="*/ 0 w 216"/>
                  <a:gd name="T1" fmla="*/ 0 h 36"/>
                  <a:gd name="T2" fmla="*/ 215 w 216"/>
                  <a:gd name="T3" fmla="*/ 0 h 36"/>
                  <a:gd name="T4" fmla="*/ 215 w 216"/>
                  <a:gd name="T5" fmla="*/ 35 h 36"/>
                  <a:gd name="T6" fmla="*/ 0 w 216"/>
                  <a:gd name="T7" fmla="*/ 35 h 36"/>
                  <a:gd name="T8" fmla="*/ 0 w 216"/>
                  <a:gd name="T9" fmla="*/ 0 h 36"/>
                  <a:gd name="T10" fmla="*/ 0 60000 65536"/>
                  <a:gd name="T11" fmla="*/ 0 60000 65536"/>
                  <a:gd name="T12" fmla="*/ 0 60000 65536"/>
                  <a:gd name="T13" fmla="*/ 0 60000 65536"/>
                  <a:gd name="T14" fmla="*/ 0 60000 65536"/>
                  <a:gd name="T15" fmla="*/ 0 w 216"/>
                  <a:gd name="T16" fmla="*/ 0 h 36"/>
                  <a:gd name="T17" fmla="*/ 216 w 216"/>
                  <a:gd name="T18" fmla="*/ 36 h 36"/>
                </a:gdLst>
                <a:ahLst/>
                <a:cxnLst>
                  <a:cxn ang="T10">
                    <a:pos x="T0" y="T1"/>
                  </a:cxn>
                  <a:cxn ang="T11">
                    <a:pos x="T2" y="T3"/>
                  </a:cxn>
                  <a:cxn ang="T12">
                    <a:pos x="T4" y="T5"/>
                  </a:cxn>
                  <a:cxn ang="T13">
                    <a:pos x="T6" y="T7"/>
                  </a:cxn>
                  <a:cxn ang="T14">
                    <a:pos x="T8" y="T9"/>
                  </a:cxn>
                </a:cxnLst>
                <a:rect l="T15" t="T16" r="T17" b="T18"/>
                <a:pathLst>
                  <a:path w="216" h="36">
                    <a:moveTo>
                      <a:pt x="0" y="0"/>
                    </a:moveTo>
                    <a:lnTo>
                      <a:pt x="215" y="0"/>
                    </a:lnTo>
                    <a:lnTo>
                      <a:pt x="215" y="35"/>
                    </a:lnTo>
                    <a:lnTo>
                      <a:pt x="0" y="35"/>
                    </a:lnTo>
                    <a:lnTo>
                      <a:pt x="0" y="0"/>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17" name="Rectangle 155"/>
            <p:cNvSpPr>
              <a:spLocks noChangeArrowheads="1"/>
            </p:cNvSpPr>
            <p:nvPr/>
          </p:nvSpPr>
          <p:spPr bwMode="auto">
            <a:xfrm>
              <a:off x="628" y="2407"/>
              <a:ext cx="213" cy="6"/>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18" name="Group 156"/>
            <p:cNvGrpSpPr>
              <a:grpSpLocks/>
            </p:cNvGrpSpPr>
            <p:nvPr/>
          </p:nvGrpSpPr>
          <p:grpSpPr bwMode="auto">
            <a:xfrm>
              <a:off x="496" y="2405"/>
              <a:ext cx="84" cy="92"/>
              <a:chOff x="496" y="2405"/>
              <a:chExt cx="84" cy="92"/>
            </a:xfrm>
          </p:grpSpPr>
          <p:sp>
            <p:nvSpPr>
              <p:cNvPr id="37213" name="Freeform 157"/>
              <p:cNvSpPr>
                <a:spLocks/>
              </p:cNvSpPr>
              <p:nvPr/>
            </p:nvSpPr>
            <p:spPr bwMode="auto">
              <a:xfrm>
                <a:off x="548" y="2413"/>
                <a:ext cx="32" cy="84"/>
              </a:xfrm>
              <a:custGeom>
                <a:avLst/>
                <a:gdLst>
                  <a:gd name="T0" fmla="*/ 3 w 32"/>
                  <a:gd name="T1" fmla="*/ 35 h 84"/>
                  <a:gd name="T2" fmla="*/ 2 w 32"/>
                  <a:gd name="T3" fmla="*/ 30 h 84"/>
                  <a:gd name="T4" fmla="*/ 0 w 32"/>
                  <a:gd name="T5" fmla="*/ 24 h 84"/>
                  <a:gd name="T6" fmla="*/ 0 w 32"/>
                  <a:gd name="T7" fmla="*/ 16 h 84"/>
                  <a:gd name="T8" fmla="*/ 1 w 32"/>
                  <a:gd name="T9" fmla="*/ 9 h 84"/>
                  <a:gd name="T10" fmla="*/ 4 w 32"/>
                  <a:gd name="T11" fmla="*/ 0 h 84"/>
                  <a:gd name="T12" fmla="*/ 8 w 32"/>
                  <a:gd name="T13" fmla="*/ 8 h 84"/>
                  <a:gd name="T14" fmla="*/ 10 w 32"/>
                  <a:gd name="T15" fmla="*/ 14 h 84"/>
                  <a:gd name="T16" fmla="*/ 11 w 32"/>
                  <a:gd name="T17" fmla="*/ 21 h 84"/>
                  <a:gd name="T18" fmla="*/ 10 w 32"/>
                  <a:gd name="T19" fmla="*/ 29 h 84"/>
                  <a:gd name="T20" fmla="*/ 9 w 32"/>
                  <a:gd name="T21" fmla="*/ 36 h 84"/>
                  <a:gd name="T22" fmla="*/ 8 w 32"/>
                  <a:gd name="T23" fmla="*/ 40 h 84"/>
                  <a:gd name="T24" fmla="*/ 10 w 32"/>
                  <a:gd name="T25" fmla="*/ 36 h 84"/>
                  <a:gd name="T26" fmla="*/ 14 w 32"/>
                  <a:gd name="T27" fmla="*/ 31 h 84"/>
                  <a:gd name="T28" fmla="*/ 18 w 32"/>
                  <a:gd name="T29" fmla="*/ 28 h 84"/>
                  <a:gd name="T30" fmla="*/ 22 w 32"/>
                  <a:gd name="T31" fmla="*/ 26 h 84"/>
                  <a:gd name="T32" fmla="*/ 27 w 32"/>
                  <a:gd name="T33" fmla="*/ 24 h 84"/>
                  <a:gd name="T34" fmla="*/ 31 w 32"/>
                  <a:gd name="T35" fmla="*/ 24 h 84"/>
                  <a:gd name="T36" fmla="*/ 29 w 32"/>
                  <a:gd name="T37" fmla="*/ 29 h 84"/>
                  <a:gd name="T38" fmla="*/ 27 w 32"/>
                  <a:gd name="T39" fmla="*/ 35 h 84"/>
                  <a:gd name="T40" fmla="*/ 23 w 32"/>
                  <a:gd name="T41" fmla="*/ 40 h 84"/>
                  <a:gd name="T42" fmla="*/ 20 w 32"/>
                  <a:gd name="T43" fmla="*/ 43 h 84"/>
                  <a:gd name="T44" fmla="*/ 14 w 32"/>
                  <a:gd name="T45" fmla="*/ 45 h 84"/>
                  <a:gd name="T46" fmla="*/ 9 w 32"/>
                  <a:gd name="T47" fmla="*/ 46 h 84"/>
                  <a:gd name="T48" fmla="*/ 15 w 32"/>
                  <a:gd name="T49" fmla="*/ 49 h 84"/>
                  <a:gd name="T50" fmla="*/ 19 w 32"/>
                  <a:gd name="T51" fmla="*/ 53 h 84"/>
                  <a:gd name="T52" fmla="*/ 21 w 32"/>
                  <a:gd name="T53" fmla="*/ 56 h 84"/>
                  <a:gd name="T54" fmla="*/ 23 w 32"/>
                  <a:gd name="T55" fmla="*/ 60 h 84"/>
                  <a:gd name="T56" fmla="*/ 23 w 32"/>
                  <a:gd name="T57" fmla="*/ 64 h 84"/>
                  <a:gd name="T58" fmla="*/ 24 w 32"/>
                  <a:gd name="T59" fmla="*/ 70 h 84"/>
                  <a:gd name="T60" fmla="*/ 17 w 32"/>
                  <a:gd name="T61" fmla="*/ 67 h 84"/>
                  <a:gd name="T62" fmla="*/ 13 w 32"/>
                  <a:gd name="T63" fmla="*/ 64 h 84"/>
                  <a:gd name="T64" fmla="*/ 11 w 32"/>
                  <a:gd name="T65" fmla="*/ 60 h 84"/>
                  <a:gd name="T66" fmla="*/ 8 w 32"/>
                  <a:gd name="T67" fmla="*/ 53 h 84"/>
                  <a:gd name="T68" fmla="*/ 10 w 32"/>
                  <a:gd name="T69" fmla="*/ 60 h 84"/>
                  <a:gd name="T70" fmla="*/ 11 w 32"/>
                  <a:gd name="T71" fmla="*/ 67 h 84"/>
                  <a:gd name="T72" fmla="*/ 12 w 32"/>
                  <a:gd name="T73" fmla="*/ 72 h 84"/>
                  <a:gd name="T74" fmla="*/ 11 w 32"/>
                  <a:gd name="T75" fmla="*/ 78 h 84"/>
                  <a:gd name="T76" fmla="*/ 11 w 32"/>
                  <a:gd name="T77" fmla="*/ 83 h 84"/>
                  <a:gd name="T78" fmla="*/ 5 w 32"/>
                  <a:gd name="T79" fmla="*/ 77 h 84"/>
                  <a:gd name="T80" fmla="*/ 2 w 32"/>
                  <a:gd name="T81" fmla="*/ 69 h 84"/>
                  <a:gd name="T82" fmla="*/ 1 w 32"/>
                  <a:gd name="T83" fmla="*/ 60 h 84"/>
                  <a:gd name="T84" fmla="*/ 3 w 32"/>
                  <a:gd name="T85" fmla="*/ 51 h 84"/>
                  <a:gd name="T86" fmla="*/ 3 w 32"/>
                  <a:gd name="T87" fmla="*/ 44 h 84"/>
                  <a:gd name="T88" fmla="*/ 3 w 32"/>
                  <a:gd name="T89" fmla="*/ 40 h 84"/>
                  <a:gd name="T90" fmla="*/ 3 w 32"/>
                  <a:gd name="T91" fmla="*/ 35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
                  <a:gd name="T139" fmla="*/ 0 h 84"/>
                  <a:gd name="T140" fmla="*/ 32 w 32"/>
                  <a:gd name="T141" fmla="*/ 84 h 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 h="84">
                    <a:moveTo>
                      <a:pt x="3" y="35"/>
                    </a:moveTo>
                    <a:lnTo>
                      <a:pt x="2" y="30"/>
                    </a:lnTo>
                    <a:lnTo>
                      <a:pt x="0" y="24"/>
                    </a:lnTo>
                    <a:lnTo>
                      <a:pt x="0" y="16"/>
                    </a:lnTo>
                    <a:lnTo>
                      <a:pt x="1" y="9"/>
                    </a:lnTo>
                    <a:lnTo>
                      <a:pt x="4" y="0"/>
                    </a:lnTo>
                    <a:lnTo>
                      <a:pt x="8" y="8"/>
                    </a:lnTo>
                    <a:lnTo>
                      <a:pt x="10" y="14"/>
                    </a:lnTo>
                    <a:lnTo>
                      <a:pt x="11" y="21"/>
                    </a:lnTo>
                    <a:lnTo>
                      <a:pt x="10" y="29"/>
                    </a:lnTo>
                    <a:lnTo>
                      <a:pt x="9" y="36"/>
                    </a:lnTo>
                    <a:lnTo>
                      <a:pt x="8" y="40"/>
                    </a:lnTo>
                    <a:lnTo>
                      <a:pt x="10" y="36"/>
                    </a:lnTo>
                    <a:lnTo>
                      <a:pt x="14" y="31"/>
                    </a:lnTo>
                    <a:lnTo>
                      <a:pt x="18" y="28"/>
                    </a:lnTo>
                    <a:lnTo>
                      <a:pt x="22" y="26"/>
                    </a:lnTo>
                    <a:lnTo>
                      <a:pt x="27" y="24"/>
                    </a:lnTo>
                    <a:lnTo>
                      <a:pt x="31" y="24"/>
                    </a:lnTo>
                    <a:lnTo>
                      <a:pt x="29" y="29"/>
                    </a:lnTo>
                    <a:lnTo>
                      <a:pt x="27" y="35"/>
                    </a:lnTo>
                    <a:lnTo>
                      <a:pt x="23" y="40"/>
                    </a:lnTo>
                    <a:lnTo>
                      <a:pt x="20" y="43"/>
                    </a:lnTo>
                    <a:lnTo>
                      <a:pt x="14" y="45"/>
                    </a:lnTo>
                    <a:lnTo>
                      <a:pt x="9" y="46"/>
                    </a:lnTo>
                    <a:lnTo>
                      <a:pt x="15" y="49"/>
                    </a:lnTo>
                    <a:lnTo>
                      <a:pt x="19" y="53"/>
                    </a:lnTo>
                    <a:lnTo>
                      <a:pt x="21" y="56"/>
                    </a:lnTo>
                    <a:lnTo>
                      <a:pt x="23" y="60"/>
                    </a:lnTo>
                    <a:lnTo>
                      <a:pt x="23" y="64"/>
                    </a:lnTo>
                    <a:lnTo>
                      <a:pt x="24" y="70"/>
                    </a:lnTo>
                    <a:lnTo>
                      <a:pt x="17" y="67"/>
                    </a:lnTo>
                    <a:lnTo>
                      <a:pt x="13" y="64"/>
                    </a:lnTo>
                    <a:lnTo>
                      <a:pt x="11" y="60"/>
                    </a:lnTo>
                    <a:lnTo>
                      <a:pt x="8" y="53"/>
                    </a:lnTo>
                    <a:lnTo>
                      <a:pt x="10" y="60"/>
                    </a:lnTo>
                    <a:lnTo>
                      <a:pt x="11" y="67"/>
                    </a:lnTo>
                    <a:lnTo>
                      <a:pt x="12" y="72"/>
                    </a:lnTo>
                    <a:lnTo>
                      <a:pt x="11" y="78"/>
                    </a:lnTo>
                    <a:lnTo>
                      <a:pt x="11" y="83"/>
                    </a:lnTo>
                    <a:lnTo>
                      <a:pt x="5" y="77"/>
                    </a:lnTo>
                    <a:lnTo>
                      <a:pt x="2" y="69"/>
                    </a:lnTo>
                    <a:lnTo>
                      <a:pt x="1" y="60"/>
                    </a:lnTo>
                    <a:lnTo>
                      <a:pt x="3" y="51"/>
                    </a:lnTo>
                    <a:lnTo>
                      <a:pt x="3" y="44"/>
                    </a:lnTo>
                    <a:lnTo>
                      <a:pt x="3" y="40"/>
                    </a:lnTo>
                    <a:lnTo>
                      <a:pt x="3" y="3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14" name="Freeform 158"/>
              <p:cNvSpPr>
                <a:spLocks/>
              </p:cNvSpPr>
              <p:nvPr/>
            </p:nvSpPr>
            <p:spPr bwMode="auto">
              <a:xfrm>
                <a:off x="496" y="2405"/>
                <a:ext cx="24" cy="39"/>
              </a:xfrm>
              <a:custGeom>
                <a:avLst/>
                <a:gdLst>
                  <a:gd name="T0" fmla="*/ 9 w 24"/>
                  <a:gd name="T1" fmla="*/ 34 h 39"/>
                  <a:gd name="T2" fmla="*/ 5 w 24"/>
                  <a:gd name="T3" fmla="*/ 30 h 39"/>
                  <a:gd name="T4" fmla="*/ 3 w 24"/>
                  <a:gd name="T5" fmla="*/ 27 h 39"/>
                  <a:gd name="T6" fmla="*/ 2 w 24"/>
                  <a:gd name="T7" fmla="*/ 23 h 39"/>
                  <a:gd name="T8" fmla="*/ 1 w 24"/>
                  <a:gd name="T9" fmla="*/ 19 h 39"/>
                  <a:gd name="T10" fmla="*/ 0 w 24"/>
                  <a:gd name="T11" fmla="*/ 13 h 39"/>
                  <a:gd name="T12" fmla="*/ 7 w 24"/>
                  <a:gd name="T13" fmla="*/ 16 h 39"/>
                  <a:gd name="T14" fmla="*/ 11 w 24"/>
                  <a:gd name="T15" fmla="*/ 19 h 39"/>
                  <a:gd name="T16" fmla="*/ 13 w 24"/>
                  <a:gd name="T17" fmla="*/ 23 h 39"/>
                  <a:gd name="T18" fmla="*/ 17 w 24"/>
                  <a:gd name="T19" fmla="*/ 31 h 39"/>
                  <a:gd name="T20" fmla="*/ 14 w 24"/>
                  <a:gd name="T21" fmla="*/ 24 h 39"/>
                  <a:gd name="T22" fmla="*/ 13 w 24"/>
                  <a:gd name="T23" fmla="*/ 17 h 39"/>
                  <a:gd name="T24" fmla="*/ 13 w 24"/>
                  <a:gd name="T25" fmla="*/ 12 h 39"/>
                  <a:gd name="T26" fmla="*/ 13 w 24"/>
                  <a:gd name="T27" fmla="*/ 5 h 39"/>
                  <a:gd name="T28" fmla="*/ 13 w 24"/>
                  <a:gd name="T29" fmla="*/ 0 h 39"/>
                  <a:gd name="T30" fmla="*/ 19 w 24"/>
                  <a:gd name="T31" fmla="*/ 7 h 39"/>
                  <a:gd name="T32" fmla="*/ 22 w 24"/>
                  <a:gd name="T33" fmla="*/ 14 h 39"/>
                  <a:gd name="T34" fmla="*/ 22 w 24"/>
                  <a:gd name="T35" fmla="*/ 23 h 39"/>
                  <a:gd name="T36" fmla="*/ 23 w 24"/>
                  <a:gd name="T37" fmla="*/ 37 h 39"/>
                  <a:gd name="T38" fmla="*/ 16 w 24"/>
                  <a:gd name="T39" fmla="*/ 38 h 39"/>
                  <a:gd name="T40" fmla="*/ 9 w 24"/>
                  <a:gd name="T41" fmla="*/ 34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9"/>
                  <a:gd name="T65" fmla="*/ 24 w 24"/>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9">
                    <a:moveTo>
                      <a:pt x="9" y="34"/>
                    </a:moveTo>
                    <a:lnTo>
                      <a:pt x="5" y="30"/>
                    </a:lnTo>
                    <a:lnTo>
                      <a:pt x="3" y="27"/>
                    </a:lnTo>
                    <a:lnTo>
                      <a:pt x="2" y="23"/>
                    </a:lnTo>
                    <a:lnTo>
                      <a:pt x="1" y="19"/>
                    </a:lnTo>
                    <a:lnTo>
                      <a:pt x="0" y="13"/>
                    </a:lnTo>
                    <a:lnTo>
                      <a:pt x="7" y="16"/>
                    </a:lnTo>
                    <a:lnTo>
                      <a:pt x="11" y="19"/>
                    </a:lnTo>
                    <a:lnTo>
                      <a:pt x="13" y="23"/>
                    </a:lnTo>
                    <a:lnTo>
                      <a:pt x="17" y="31"/>
                    </a:lnTo>
                    <a:lnTo>
                      <a:pt x="14" y="24"/>
                    </a:lnTo>
                    <a:lnTo>
                      <a:pt x="13" y="17"/>
                    </a:lnTo>
                    <a:lnTo>
                      <a:pt x="13" y="12"/>
                    </a:lnTo>
                    <a:lnTo>
                      <a:pt x="13" y="5"/>
                    </a:lnTo>
                    <a:lnTo>
                      <a:pt x="13" y="0"/>
                    </a:lnTo>
                    <a:lnTo>
                      <a:pt x="19" y="7"/>
                    </a:lnTo>
                    <a:lnTo>
                      <a:pt x="22" y="14"/>
                    </a:lnTo>
                    <a:lnTo>
                      <a:pt x="22" y="23"/>
                    </a:lnTo>
                    <a:lnTo>
                      <a:pt x="23" y="37"/>
                    </a:lnTo>
                    <a:lnTo>
                      <a:pt x="16" y="38"/>
                    </a:lnTo>
                    <a:lnTo>
                      <a:pt x="9" y="34"/>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15" name="Oval 159"/>
              <p:cNvSpPr>
                <a:spLocks noChangeArrowheads="1"/>
              </p:cNvSpPr>
              <p:nvPr/>
            </p:nvSpPr>
            <p:spPr bwMode="auto">
              <a:xfrm>
                <a:off x="508" y="2417"/>
                <a:ext cx="32" cy="70"/>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16" name="Freeform 160"/>
              <p:cNvSpPr>
                <a:spLocks/>
              </p:cNvSpPr>
              <p:nvPr/>
            </p:nvSpPr>
            <p:spPr bwMode="auto">
              <a:xfrm>
                <a:off x="514" y="2428"/>
                <a:ext cx="28" cy="49"/>
              </a:xfrm>
              <a:custGeom>
                <a:avLst/>
                <a:gdLst>
                  <a:gd name="T0" fmla="*/ 1 w 28"/>
                  <a:gd name="T1" fmla="*/ 4 h 49"/>
                  <a:gd name="T2" fmla="*/ 3 w 28"/>
                  <a:gd name="T3" fmla="*/ 4 h 49"/>
                  <a:gd name="T4" fmla="*/ 5 w 28"/>
                  <a:gd name="T5" fmla="*/ 4 h 49"/>
                  <a:gd name="T6" fmla="*/ 7 w 28"/>
                  <a:gd name="T7" fmla="*/ 2 h 49"/>
                  <a:gd name="T8" fmla="*/ 8 w 28"/>
                  <a:gd name="T9" fmla="*/ 1 h 49"/>
                  <a:gd name="T10" fmla="*/ 9 w 28"/>
                  <a:gd name="T11" fmla="*/ 0 h 49"/>
                  <a:gd name="T12" fmla="*/ 22 w 28"/>
                  <a:gd name="T13" fmla="*/ 0 h 49"/>
                  <a:gd name="T14" fmla="*/ 22 w 28"/>
                  <a:gd name="T15" fmla="*/ 40 h 49"/>
                  <a:gd name="T16" fmla="*/ 22 w 28"/>
                  <a:gd name="T17" fmla="*/ 42 h 49"/>
                  <a:gd name="T18" fmla="*/ 23 w 28"/>
                  <a:gd name="T19" fmla="*/ 44 h 49"/>
                  <a:gd name="T20" fmla="*/ 25 w 28"/>
                  <a:gd name="T21" fmla="*/ 45 h 49"/>
                  <a:gd name="T22" fmla="*/ 27 w 28"/>
                  <a:gd name="T23" fmla="*/ 45 h 49"/>
                  <a:gd name="T24" fmla="*/ 27 w 28"/>
                  <a:gd name="T25" fmla="*/ 48 h 49"/>
                  <a:gd name="T26" fmla="*/ 0 w 28"/>
                  <a:gd name="T27" fmla="*/ 48 h 49"/>
                  <a:gd name="T28" fmla="*/ 0 w 28"/>
                  <a:gd name="T29" fmla="*/ 45 h 49"/>
                  <a:gd name="T30" fmla="*/ 2 w 28"/>
                  <a:gd name="T31" fmla="*/ 45 h 49"/>
                  <a:gd name="T32" fmla="*/ 4 w 28"/>
                  <a:gd name="T33" fmla="*/ 44 h 49"/>
                  <a:gd name="T34" fmla="*/ 5 w 28"/>
                  <a:gd name="T35" fmla="*/ 42 h 49"/>
                  <a:gd name="T36" fmla="*/ 6 w 28"/>
                  <a:gd name="T37" fmla="*/ 40 h 49"/>
                  <a:gd name="T38" fmla="*/ 6 w 28"/>
                  <a:gd name="T39" fmla="*/ 10 h 49"/>
                  <a:gd name="T40" fmla="*/ 5 w 28"/>
                  <a:gd name="T41" fmla="*/ 8 h 49"/>
                  <a:gd name="T42" fmla="*/ 4 w 28"/>
                  <a:gd name="T43" fmla="*/ 7 h 49"/>
                  <a:gd name="T44" fmla="*/ 2 w 28"/>
                  <a:gd name="T45" fmla="*/ 6 h 49"/>
                  <a:gd name="T46" fmla="*/ 1 w 28"/>
                  <a:gd name="T47" fmla="*/ 6 h 49"/>
                  <a:gd name="T48" fmla="*/ 1 w 28"/>
                  <a:gd name="T49" fmla="*/ 4 h 4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49"/>
                  <a:gd name="T77" fmla="*/ 28 w 28"/>
                  <a:gd name="T78" fmla="*/ 49 h 4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49">
                    <a:moveTo>
                      <a:pt x="1" y="4"/>
                    </a:moveTo>
                    <a:lnTo>
                      <a:pt x="3" y="4"/>
                    </a:lnTo>
                    <a:lnTo>
                      <a:pt x="5" y="4"/>
                    </a:lnTo>
                    <a:lnTo>
                      <a:pt x="7" y="2"/>
                    </a:lnTo>
                    <a:lnTo>
                      <a:pt x="8" y="1"/>
                    </a:lnTo>
                    <a:lnTo>
                      <a:pt x="9" y="0"/>
                    </a:lnTo>
                    <a:lnTo>
                      <a:pt x="22" y="0"/>
                    </a:lnTo>
                    <a:lnTo>
                      <a:pt x="22" y="40"/>
                    </a:lnTo>
                    <a:lnTo>
                      <a:pt x="22" y="42"/>
                    </a:lnTo>
                    <a:lnTo>
                      <a:pt x="23" y="44"/>
                    </a:lnTo>
                    <a:lnTo>
                      <a:pt x="25" y="45"/>
                    </a:lnTo>
                    <a:lnTo>
                      <a:pt x="27" y="45"/>
                    </a:lnTo>
                    <a:lnTo>
                      <a:pt x="27" y="48"/>
                    </a:lnTo>
                    <a:lnTo>
                      <a:pt x="0" y="48"/>
                    </a:lnTo>
                    <a:lnTo>
                      <a:pt x="0" y="45"/>
                    </a:lnTo>
                    <a:lnTo>
                      <a:pt x="2" y="45"/>
                    </a:lnTo>
                    <a:lnTo>
                      <a:pt x="4" y="44"/>
                    </a:lnTo>
                    <a:lnTo>
                      <a:pt x="5" y="42"/>
                    </a:lnTo>
                    <a:lnTo>
                      <a:pt x="6" y="40"/>
                    </a:lnTo>
                    <a:lnTo>
                      <a:pt x="6" y="10"/>
                    </a:lnTo>
                    <a:lnTo>
                      <a:pt x="5" y="8"/>
                    </a:lnTo>
                    <a:lnTo>
                      <a:pt x="4" y="7"/>
                    </a:lnTo>
                    <a:lnTo>
                      <a:pt x="2" y="6"/>
                    </a:lnTo>
                    <a:lnTo>
                      <a:pt x="1" y="6"/>
                    </a:lnTo>
                    <a:lnTo>
                      <a:pt x="1" y="4"/>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19" name="Group 161"/>
            <p:cNvGrpSpPr>
              <a:grpSpLocks/>
            </p:cNvGrpSpPr>
            <p:nvPr/>
          </p:nvGrpSpPr>
          <p:grpSpPr bwMode="auto">
            <a:xfrm>
              <a:off x="899" y="2405"/>
              <a:ext cx="84" cy="92"/>
              <a:chOff x="899" y="2405"/>
              <a:chExt cx="84" cy="92"/>
            </a:xfrm>
          </p:grpSpPr>
          <p:sp>
            <p:nvSpPr>
              <p:cNvPr id="37209" name="Freeform 162"/>
              <p:cNvSpPr>
                <a:spLocks/>
              </p:cNvSpPr>
              <p:nvPr/>
            </p:nvSpPr>
            <p:spPr bwMode="auto">
              <a:xfrm>
                <a:off x="899" y="2413"/>
                <a:ext cx="32" cy="84"/>
              </a:xfrm>
              <a:custGeom>
                <a:avLst/>
                <a:gdLst>
                  <a:gd name="T0" fmla="*/ 28 w 32"/>
                  <a:gd name="T1" fmla="*/ 35 h 84"/>
                  <a:gd name="T2" fmla="*/ 29 w 32"/>
                  <a:gd name="T3" fmla="*/ 30 h 84"/>
                  <a:gd name="T4" fmla="*/ 30 w 32"/>
                  <a:gd name="T5" fmla="*/ 24 h 84"/>
                  <a:gd name="T6" fmla="*/ 31 w 32"/>
                  <a:gd name="T7" fmla="*/ 16 h 84"/>
                  <a:gd name="T8" fmla="*/ 30 w 32"/>
                  <a:gd name="T9" fmla="*/ 9 h 84"/>
                  <a:gd name="T10" fmla="*/ 27 w 32"/>
                  <a:gd name="T11" fmla="*/ 0 h 84"/>
                  <a:gd name="T12" fmla="*/ 23 w 32"/>
                  <a:gd name="T13" fmla="*/ 8 h 84"/>
                  <a:gd name="T14" fmla="*/ 21 w 32"/>
                  <a:gd name="T15" fmla="*/ 14 h 84"/>
                  <a:gd name="T16" fmla="*/ 20 w 32"/>
                  <a:gd name="T17" fmla="*/ 21 h 84"/>
                  <a:gd name="T18" fmla="*/ 21 w 32"/>
                  <a:gd name="T19" fmla="*/ 29 h 84"/>
                  <a:gd name="T20" fmla="*/ 22 w 32"/>
                  <a:gd name="T21" fmla="*/ 36 h 84"/>
                  <a:gd name="T22" fmla="*/ 23 w 32"/>
                  <a:gd name="T23" fmla="*/ 40 h 84"/>
                  <a:gd name="T24" fmla="*/ 21 w 32"/>
                  <a:gd name="T25" fmla="*/ 36 h 84"/>
                  <a:gd name="T26" fmla="*/ 17 w 32"/>
                  <a:gd name="T27" fmla="*/ 31 h 84"/>
                  <a:gd name="T28" fmla="*/ 12 w 32"/>
                  <a:gd name="T29" fmla="*/ 28 h 84"/>
                  <a:gd name="T30" fmla="*/ 9 w 32"/>
                  <a:gd name="T31" fmla="*/ 26 h 84"/>
                  <a:gd name="T32" fmla="*/ 4 w 32"/>
                  <a:gd name="T33" fmla="*/ 24 h 84"/>
                  <a:gd name="T34" fmla="*/ 0 w 32"/>
                  <a:gd name="T35" fmla="*/ 24 h 84"/>
                  <a:gd name="T36" fmla="*/ 2 w 32"/>
                  <a:gd name="T37" fmla="*/ 29 h 84"/>
                  <a:gd name="T38" fmla="*/ 4 w 32"/>
                  <a:gd name="T39" fmla="*/ 35 h 84"/>
                  <a:gd name="T40" fmla="*/ 8 w 32"/>
                  <a:gd name="T41" fmla="*/ 40 h 84"/>
                  <a:gd name="T42" fmla="*/ 11 w 32"/>
                  <a:gd name="T43" fmla="*/ 43 h 84"/>
                  <a:gd name="T44" fmla="*/ 17 w 32"/>
                  <a:gd name="T45" fmla="*/ 45 h 84"/>
                  <a:gd name="T46" fmla="*/ 22 w 32"/>
                  <a:gd name="T47" fmla="*/ 46 h 84"/>
                  <a:gd name="T48" fmla="*/ 16 w 32"/>
                  <a:gd name="T49" fmla="*/ 49 h 84"/>
                  <a:gd name="T50" fmla="*/ 12 w 32"/>
                  <a:gd name="T51" fmla="*/ 53 h 84"/>
                  <a:gd name="T52" fmla="*/ 10 w 32"/>
                  <a:gd name="T53" fmla="*/ 56 h 84"/>
                  <a:gd name="T54" fmla="*/ 8 w 32"/>
                  <a:gd name="T55" fmla="*/ 60 h 84"/>
                  <a:gd name="T56" fmla="*/ 8 w 32"/>
                  <a:gd name="T57" fmla="*/ 64 h 84"/>
                  <a:gd name="T58" fmla="*/ 7 w 32"/>
                  <a:gd name="T59" fmla="*/ 70 h 84"/>
                  <a:gd name="T60" fmla="*/ 14 w 32"/>
                  <a:gd name="T61" fmla="*/ 67 h 84"/>
                  <a:gd name="T62" fmla="*/ 18 w 32"/>
                  <a:gd name="T63" fmla="*/ 64 h 84"/>
                  <a:gd name="T64" fmla="*/ 20 w 32"/>
                  <a:gd name="T65" fmla="*/ 60 h 84"/>
                  <a:gd name="T66" fmla="*/ 23 w 32"/>
                  <a:gd name="T67" fmla="*/ 53 h 84"/>
                  <a:gd name="T68" fmla="*/ 21 w 32"/>
                  <a:gd name="T69" fmla="*/ 60 h 84"/>
                  <a:gd name="T70" fmla="*/ 20 w 32"/>
                  <a:gd name="T71" fmla="*/ 67 h 84"/>
                  <a:gd name="T72" fmla="*/ 19 w 32"/>
                  <a:gd name="T73" fmla="*/ 72 h 84"/>
                  <a:gd name="T74" fmla="*/ 20 w 32"/>
                  <a:gd name="T75" fmla="*/ 78 h 84"/>
                  <a:gd name="T76" fmla="*/ 20 w 32"/>
                  <a:gd name="T77" fmla="*/ 83 h 84"/>
                  <a:gd name="T78" fmla="*/ 26 w 32"/>
                  <a:gd name="T79" fmla="*/ 77 h 84"/>
                  <a:gd name="T80" fmla="*/ 29 w 32"/>
                  <a:gd name="T81" fmla="*/ 69 h 84"/>
                  <a:gd name="T82" fmla="*/ 30 w 32"/>
                  <a:gd name="T83" fmla="*/ 60 h 84"/>
                  <a:gd name="T84" fmla="*/ 28 w 32"/>
                  <a:gd name="T85" fmla="*/ 51 h 84"/>
                  <a:gd name="T86" fmla="*/ 28 w 32"/>
                  <a:gd name="T87" fmla="*/ 44 h 84"/>
                  <a:gd name="T88" fmla="*/ 28 w 32"/>
                  <a:gd name="T89" fmla="*/ 40 h 84"/>
                  <a:gd name="T90" fmla="*/ 28 w 32"/>
                  <a:gd name="T91" fmla="*/ 35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
                  <a:gd name="T139" fmla="*/ 0 h 84"/>
                  <a:gd name="T140" fmla="*/ 32 w 32"/>
                  <a:gd name="T141" fmla="*/ 84 h 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 h="84">
                    <a:moveTo>
                      <a:pt x="28" y="35"/>
                    </a:moveTo>
                    <a:lnTo>
                      <a:pt x="29" y="30"/>
                    </a:lnTo>
                    <a:lnTo>
                      <a:pt x="30" y="24"/>
                    </a:lnTo>
                    <a:lnTo>
                      <a:pt x="31" y="16"/>
                    </a:lnTo>
                    <a:lnTo>
                      <a:pt x="30" y="9"/>
                    </a:lnTo>
                    <a:lnTo>
                      <a:pt x="27" y="0"/>
                    </a:lnTo>
                    <a:lnTo>
                      <a:pt x="23" y="8"/>
                    </a:lnTo>
                    <a:lnTo>
                      <a:pt x="21" y="14"/>
                    </a:lnTo>
                    <a:lnTo>
                      <a:pt x="20" y="21"/>
                    </a:lnTo>
                    <a:lnTo>
                      <a:pt x="21" y="29"/>
                    </a:lnTo>
                    <a:lnTo>
                      <a:pt x="22" y="36"/>
                    </a:lnTo>
                    <a:lnTo>
                      <a:pt x="23" y="40"/>
                    </a:lnTo>
                    <a:lnTo>
                      <a:pt x="21" y="36"/>
                    </a:lnTo>
                    <a:lnTo>
                      <a:pt x="17" y="31"/>
                    </a:lnTo>
                    <a:lnTo>
                      <a:pt x="12" y="28"/>
                    </a:lnTo>
                    <a:lnTo>
                      <a:pt x="9" y="26"/>
                    </a:lnTo>
                    <a:lnTo>
                      <a:pt x="4" y="24"/>
                    </a:lnTo>
                    <a:lnTo>
                      <a:pt x="0" y="24"/>
                    </a:lnTo>
                    <a:lnTo>
                      <a:pt x="2" y="29"/>
                    </a:lnTo>
                    <a:lnTo>
                      <a:pt x="4" y="35"/>
                    </a:lnTo>
                    <a:lnTo>
                      <a:pt x="8" y="40"/>
                    </a:lnTo>
                    <a:lnTo>
                      <a:pt x="11" y="43"/>
                    </a:lnTo>
                    <a:lnTo>
                      <a:pt x="17" y="45"/>
                    </a:lnTo>
                    <a:lnTo>
                      <a:pt x="22" y="46"/>
                    </a:lnTo>
                    <a:lnTo>
                      <a:pt x="16" y="49"/>
                    </a:lnTo>
                    <a:lnTo>
                      <a:pt x="12" y="53"/>
                    </a:lnTo>
                    <a:lnTo>
                      <a:pt x="10" y="56"/>
                    </a:lnTo>
                    <a:lnTo>
                      <a:pt x="8" y="60"/>
                    </a:lnTo>
                    <a:lnTo>
                      <a:pt x="8" y="64"/>
                    </a:lnTo>
                    <a:lnTo>
                      <a:pt x="7" y="70"/>
                    </a:lnTo>
                    <a:lnTo>
                      <a:pt x="14" y="67"/>
                    </a:lnTo>
                    <a:lnTo>
                      <a:pt x="18" y="64"/>
                    </a:lnTo>
                    <a:lnTo>
                      <a:pt x="20" y="60"/>
                    </a:lnTo>
                    <a:lnTo>
                      <a:pt x="23" y="53"/>
                    </a:lnTo>
                    <a:lnTo>
                      <a:pt x="21" y="60"/>
                    </a:lnTo>
                    <a:lnTo>
                      <a:pt x="20" y="67"/>
                    </a:lnTo>
                    <a:lnTo>
                      <a:pt x="19" y="72"/>
                    </a:lnTo>
                    <a:lnTo>
                      <a:pt x="20" y="78"/>
                    </a:lnTo>
                    <a:lnTo>
                      <a:pt x="20" y="83"/>
                    </a:lnTo>
                    <a:lnTo>
                      <a:pt x="26" y="77"/>
                    </a:lnTo>
                    <a:lnTo>
                      <a:pt x="29" y="69"/>
                    </a:lnTo>
                    <a:lnTo>
                      <a:pt x="30" y="60"/>
                    </a:lnTo>
                    <a:lnTo>
                      <a:pt x="28" y="51"/>
                    </a:lnTo>
                    <a:lnTo>
                      <a:pt x="28" y="44"/>
                    </a:lnTo>
                    <a:lnTo>
                      <a:pt x="28" y="40"/>
                    </a:lnTo>
                    <a:lnTo>
                      <a:pt x="28" y="3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10" name="Freeform 163"/>
              <p:cNvSpPr>
                <a:spLocks/>
              </p:cNvSpPr>
              <p:nvPr/>
            </p:nvSpPr>
            <p:spPr bwMode="auto">
              <a:xfrm>
                <a:off x="959" y="2405"/>
                <a:ext cx="24" cy="39"/>
              </a:xfrm>
              <a:custGeom>
                <a:avLst/>
                <a:gdLst>
                  <a:gd name="T0" fmla="*/ 14 w 24"/>
                  <a:gd name="T1" fmla="*/ 34 h 39"/>
                  <a:gd name="T2" fmla="*/ 18 w 24"/>
                  <a:gd name="T3" fmla="*/ 30 h 39"/>
                  <a:gd name="T4" fmla="*/ 19 w 24"/>
                  <a:gd name="T5" fmla="*/ 27 h 39"/>
                  <a:gd name="T6" fmla="*/ 21 w 24"/>
                  <a:gd name="T7" fmla="*/ 23 h 39"/>
                  <a:gd name="T8" fmla="*/ 21 w 24"/>
                  <a:gd name="T9" fmla="*/ 19 h 39"/>
                  <a:gd name="T10" fmla="*/ 23 w 24"/>
                  <a:gd name="T11" fmla="*/ 13 h 39"/>
                  <a:gd name="T12" fmla="*/ 16 w 24"/>
                  <a:gd name="T13" fmla="*/ 16 h 39"/>
                  <a:gd name="T14" fmla="*/ 12 w 24"/>
                  <a:gd name="T15" fmla="*/ 19 h 39"/>
                  <a:gd name="T16" fmla="*/ 10 w 24"/>
                  <a:gd name="T17" fmla="*/ 23 h 39"/>
                  <a:gd name="T18" fmla="*/ 6 w 24"/>
                  <a:gd name="T19" fmla="*/ 31 h 39"/>
                  <a:gd name="T20" fmla="*/ 9 w 24"/>
                  <a:gd name="T21" fmla="*/ 24 h 39"/>
                  <a:gd name="T22" fmla="*/ 10 w 24"/>
                  <a:gd name="T23" fmla="*/ 17 h 39"/>
                  <a:gd name="T24" fmla="*/ 10 w 24"/>
                  <a:gd name="T25" fmla="*/ 12 h 39"/>
                  <a:gd name="T26" fmla="*/ 10 w 24"/>
                  <a:gd name="T27" fmla="*/ 5 h 39"/>
                  <a:gd name="T28" fmla="*/ 10 w 24"/>
                  <a:gd name="T29" fmla="*/ 0 h 39"/>
                  <a:gd name="T30" fmla="*/ 4 w 24"/>
                  <a:gd name="T31" fmla="*/ 7 h 39"/>
                  <a:gd name="T32" fmla="*/ 1 w 24"/>
                  <a:gd name="T33" fmla="*/ 14 h 39"/>
                  <a:gd name="T34" fmla="*/ 0 w 24"/>
                  <a:gd name="T35" fmla="*/ 23 h 39"/>
                  <a:gd name="T36" fmla="*/ 0 w 24"/>
                  <a:gd name="T37" fmla="*/ 37 h 39"/>
                  <a:gd name="T38" fmla="*/ 7 w 24"/>
                  <a:gd name="T39" fmla="*/ 38 h 39"/>
                  <a:gd name="T40" fmla="*/ 14 w 24"/>
                  <a:gd name="T41" fmla="*/ 34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9"/>
                  <a:gd name="T65" fmla="*/ 24 w 24"/>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9">
                    <a:moveTo>
                      <a:pt x="14" y="34"/>
                    </a:moveTo>
                    <a:lnTo>
                      <a:pt x="18" y="30"/>
                    </a:lnTo>
                    <a:lnTo>
                      <a:pt x="19" y="27"/>
                    </a:lnTo>
                    <a:lnTo>
                      <a:pt x="21" y="23"/>
                    </a:lnTo>
                    <a:lnTo>
                      <a:pt x="21" y="19"/>
                    </a:lnTo>
                    <a:lnTo>
                      <a:pt x="23" y="13"/>
                    </a:lnTo>
                    <a:lnTo>
                      <a:pt x="16" y="16"/>
                    </a:lnTo>
                    <a:lnTo>
                      <a:pt x="12" y="19"/>
                    </a:lnTo>
                    <a:lnTo>
                      <a:pt x="10" y="23"/>
                    </a:lnTo>
                    <a:lnTo>
                      <a:pt x="6" y="31"/>
                    </a:lnTo>
                    <a:lnTo>
                      <a:pt x="9" y="24"/>
                    </a:lnTo>
                    <a:lnTo>
                      <a:pt x="10" y="17"/>
                    </a:lnTo>
                    <a:lnTo>
                      <a:pt x="10" y="12"/>
                    </a:lnTo>
                    <a:lnTo>
                      <a:pt x="10" y="5"/>
                    </a:lnTo>
                    <a:lnTo>
                      <a:pt x="10" y="0"/>
                    </a:lnTo>
                    <a:lnTo>
                      <a:pt x="4" y="7"/>
                    </a:lnTo>
                    <a:lnTo>
                      <a:pt x="1" y="14"/>
                    </a:lnTo>
                    <a:lnTo>
                      <a:pt x="0" y="23"/>
                    </a:lnTo>
                    <a:lnTo>
                      <a:pt x="0" y="37"/>
                    </a:lnTo>
                    <a:lnTo>
                      <a:pt x="7" y="38"/>
                    </a:lnTo>
                    <a:lnTo>
                      <a:pt x="14" y="34"/>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11" name="Oval 164"/>
              <p:cNvSpPr>
                <a:spLocks noChangeArrowheads="1"/>
              </p:cNvSpPr>
              <p:nvPr/>
            </p:nvSpPr>
            <p:spPr bwMode="auto">
              <a:xfrm>
                <a:off x="930" y="2417"/>
                <a:ext cx="32" cy="70"/>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12" name="Freeform 165"/>
              <p:cNvSpPr>
                <a:spLocks/>
              </p:cNvSpPr>
              <p:nvPr/>
            </p:nvSpPr>
            <p:spPr bwMode="auto">
              <a:xfrm>
                <a:off x="937" y="2428"/>
                <a:ext cx="28" cy="49"/>
              </a:xfrm>
              <a:custGeom>
                <a:avLst/>
                <a:gdLst>
                  <a:gd name="T0" fmla="*/ 1 w 28"/>
                  <a:gd name="T1" fmla="*/ 4 h 49"/>
                  <a:gd name="T2" fmla="*/ 2 w 28"/>
                  <a:gd name="T3" fmla="*/ 4 h 49"/>
                  <a:gd name="T4" fmla="*/ 5 w 28"/>
                  <a:gd name="T5" fmla="*/ 4 h 49"/>
                  <a:gd name="T6" fmla="*/ 6 w 28"/>
                  <a:gd name="T7" fmla="*/ 2 h 49"/>
                  <a:gd name="T8" fmla="*/ 8 w 28"/>
                  <a:gd name="T9" fmla="*/ 1 h 49"/>
                  <a:gd name="T10" fmla="*/ 9 w 28"/>
                  <a:gd name="T11" fmla="*/ 0 h 49"/>
                  <a:gd name="T12" fmla="*/ 21 w 28"/>
                  <a:gd name="T13" fmla="*/ 0 h 49"/>
                  <a:gd name="T14" fmla="*/ 21 w 28"/>
                  <a:gd name="T15" fmla="*/ 40 h 49"/>
                  <a:gd name="T16" fmla="*/ 22 w 28"/>
                  <a:gd name="T17" fmla="*/ 42 h 49"/>
                  <a:gd name="T18" fmla="*/ 23 w 28"/>
                  <a:gd name="T19" fmla="*/ 44 h 49"/>
                  <a:gd name="T20" fmla="*/ 25 w 28"/>
                  <a:gd name="T21" fmla="*/ 45 h 49"/>
                  <a:gd name="T22" fmla="*/ 27 w 28"/>
                  <a:gd name="T23" fmla="*/ 45 h 49"/>
                  <a:gd name="T24" fmla="*/ 27 w 28"/>
                  <a:gd name="T25" fmla="*/ 48 h 49"/>
                  <a:gd name="T26" fmla="*/ 0 w 28"/>
                  <a:gd name="T27" fmla="*/ 48 h 49"/>
                  <a:gd name="T28" fmla="*/ 0 w 28"/>
                  <a:gd name="T29" fmla="*/ 45 h 49"/>
                  <a:gd name="T30" fmla="*/ 1 w 28"/>
                  <a:gd name="T31" fmla="*/ 45 h 49"/>
                  <a:gd name="T32" fmla="*/ 4 w 28"/>
                  <a:gd name="T33" fmla="*/ 44 h 49"/>
                  <a:gd name="T34" fmla="*/ 5 w 28"/>
                  <a:gd name="T35" fmla="*/ 42 h 49"/>
                  <a:gd name="T36" fmla="*/ 5 w 28"/>
                  <a:gd name="T37" fmla="*/ 40 h 49"/>
                  <a:gd name="T38" fmla="*/ 5 w 28"/>
                  <a:gd name="T39" fmla="*/ 10 h 49"/>
                  <a:gd name="T40" fmla="*/ 5 w 28"/>
                  <a:gd name="T41" fmla="*/ 8 h 49"/>
                  <a:gd name="T42" fmla="*/ 4 w 28"/>
                  <a:gd name="T43" fmla="*/ 7 h 49"/>
                  <a:gd name="T44" fmla="*/ 2 w 28"/>
                  <a:gd name="T45" fmla="*/ 6 h 49"/>
                  <a:gd name="T46" fmla="*/ 1 w 28"/>
                  <a:gd name="T47" fmla="*/ 6 h 49"/>
                  <a:gd name="T48" fmla="*/ 1 w 28"/>
                  <a:gd name="T49" fmla="*/ 4 h 4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49"/>
                  <a:gd name="T77" fmla="*/ 28 w 28"/>
                  <a:gd name="T78" fmla="*/ 49 h 4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49">
                    <a:moveTo>
                      <a:pt x="1" y="4"/>
                    </a:moveTo>
                    <a:lnTo>
                      <a:pt x="2" y="4"/>
                    </a:lnTo>
                    <a:lnTo>
                      <a:pt x="5" y="4"/>
                    </a:lnTo>
                    <a:lnTo>
                      <a:pt x="6" y="2"/>
                    </a:lnTo>
                    <a:lnTo>
                      <a:pt x="8" y="1"/>
                    </a:lnTo>
                    <a:lnTo>
                      <a:pt x="9" y="0"/>
                    </a:lnTo>
                    <a:lnTo>
                      <a:pt x="21" y="0"/>
                    </a:lnTo>
                    <a:lnTo>
                      <a:pt x="21" y="40"/>
                    </a:lnTo>
                    <a:lnTo>
                      <a:pt x="22" y="42"/>
                    </a:lnTo>
                    <a:lnTo>
                      <a:pt x="23" y="44"/>
                    </a:lnTo>
                    <a:lnTo>
                      <a:pt x="25" y="45"/>
                    </a:lnTo>
                    <a:lnTo>
                      <a:pt x="27" y="45"/>
                    </a:lnTo>
                    <a:lnTo>
                      <a:pt x="27" y="48"/>
                    </a:lnTo>
                    <a:lnTo>
                      <a:pt x="0" y="48"/>
                    </a:lnTo>
                    <a:lnTo>
                      <a:pt x="0" y="45"/>
                    </a:lnTo>
                    <a:lnTo>
                      <a:pt x="1" y="45"/>
                    </a:lnTo>
                    <a:lnTo>
                      <a:pt x="4" y="44"/>
                    </a:lnTo>
                    <a:lnTo>
                      <a:pt x="5" y="42"/>
                    </a:lnTo>
                    <a:lnTo>
                      <a:pt x="5" y="40"/>
                    </a:lnTo>
                    <a:lnTo>
                      <a:pt x="5" y="10"/>
                    </a:lnTo>
                    <a:lnTo>
                      <a:pt x="5" y="8"/>
                    </a:lnTo>
                    <a:lnTo>
                      <a:pt x="4" y="7"/>
                    </a:lnTo>
                    <a:lnTo>
                      <a:pt x="2" y="6"/>
                    </a:lnTo>
                    <a:lnTo>
                      <a:pt x="1" y="6"/>
                    </a:lnTo>
                    <a:lnTo>
                      <a:pt x="1" y="4"/>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20" name="Oval 166"/>
            <p:cNvSpPr>
              <a:spLocks noChangeArrowheads="1"/>
            </p:cNvSpPr>
            <p:nvPr/>
          </p:nvSpPr>
          <p:spPr bwMode="auto">
            <a:xfrm>
              <a:off x="500" y="2577"/>
              <a:ext cx="30" cy="49"/>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21" name="Oval 167"/>
            <p:cNvSpPr>
              <a:spLocks noChangeArrowheads="1"/>
            </p:cNvSpPr>
            <p:nvPr/>
          </p:nvSpPr>
          <p:spPr bwMode="auto">
            <a:xfrm>
              <a:off x="506" y="2584"/>
              <a:ext cx="19" cy="35"/>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22" name="Freeform 168"/>
            <p:cNvSpPr>
              <a:spLocks/>
            </p:cNvSpPr>
            <p:nvPr/>
          </p:nvSpPr>
          <p:spPr bwMode="auto">
            <a:xfrm>
              <a:off x="511" y="2590"/>
              <a:ext cx="18" cy="32"/>
            </a:xfrm>
            <a:custGeom>
              <a:avLst/>
              <a:gdLst>
                <a:gd name="T0" fmla="*/ 0 w 18"/>
                <a:gd name="T1" fmla="*/ 4 h 32"/>
                <a:gd name="T2" fmla="*/ 2 w 18"/>
                <a:gd name="T3" fmla="*/ 4 h 32"/>
                <a:gd name="T4" fmla="*/ 3 w 18"/>
                <a:gd name="T5" fmla="*/ 3 h 32"/>
                <a:gd name="T6" fmla="*/ 4 w 18"/>
                <a:gd name="T7" fmla="*/ 2 h 32"/>
                <a:gd name="T8" fmla="*/ 5 w 18"/>
                <a:gd name="T9" fmla="*/ 1 h 32"/>
                <a:gd name="T10" fmla="*/ 5 w 18"/>
                <a:gd name="T11" fmla="*/ 0 h 32"/>
                <a:gd name="T12" fmla="*/ 13 w 18"/>
                <a:gd name="T13" fmla="*/ 0 h 32"/>
                <a:gd name="T14" fmla="*/ 13 w 18"/>
                <a:gd name="T15" fmla="*/ 26 h 32"/>
                <a:gd name="T16" fmla="*/ 14 w 18"/>
                <a:gd name="T17" fmla="*/ 27 h 32"/>
                <a:gd name="T18" fmla="*/ 14 w 18"/>
                <a:gd name="T19" fmla="*/ 29 h 32"/>
                <a:gd name="T20" fmla="*/ 16 w 18"/>
                <a:gd name="T21" fmla="*/ 29 h 32"/>
                <a:gd name="T22" fmla="*/ 17 w 18"/>
                <a:gd name="T23" fmla="*/ 29 h 32"/>
                <a:gd name="T24" fmla="*/ 17 w 18"/>
                <a:gd name="T25" fmla="*/ 31 h 32"/>
                <a:gd name="T26" fmla="*/ 0 w 18"/>
                <a:gd name="T27" fmla="*/ 31 h 32"/>
                <a:gd name="T28" fmla="*/ 0 w 18"/>
                <a:gd name="T29" fmla="*/ 29 h 32"/>
                <a:gd name="T30" fmla="*/ 1 w 18"/>
                <a:gd name="T31" fmla="*/ 29 h 32"/>
                <a:gd name="T32" fmla="*/ 2 w 18"/>
                <a:gd name="T33" fmla="*/ 29 h 32"/>
                <a:gd name="T34" fmla="*/ 3 w 18"/>
                <a:gd name="T35" fmla="*/ 27 h 32"/>
                <a:gd name="T36" fmla="*/ 3 w 18"/>
                <a:gd name="T37" fmla="*/ 26 h 32"/>
                <a:gd name="T38" fmla="*/ 3 w 18"/>
                <a:gd name="T39" fmla="*/ 7 h 32"/>
                <a:gd name="T40" fmla="*/ 3 w 18"/>
                <a:gd name="T41" fmla="*/ 6 h 32"/>
                <a:gd name="T42" fmla="*/ 2 w 18"/>
                <a:gd name="T43" fmla="*/ 5 h 32"/>
                <a:gd name="T44" fmla="*/ 1 w 18"/>
                <a:gd name="T45" fmla="*/ 4 h 32"/>
                <a:gd name="T46" fmla="*/ 0 w 18"/>
                <a:gd name="T47" fmla="*/ 4 h 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32"/>
                <a:gd name="T74" fmla="*/ 18 w 18"/>
                <a:gd name="T75" fmla="*/ 32 h 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32">
                  <a:moveTo>
                    <a:pt x="0" y="4"/>
                  </a:moveTo>
                  <a:lnTo>
                    <a:pt x="2" y="4"/>
                  </a:lnTo>
                  <a:lnTo>
                    <a:pt x="3" y="3"/>
                  </a:lnTo>
                  <a:lnTo>
                    <a:pt x="4" y="2"/>
                  </a:lnTo>
                  <a:lnTo>
                    <a:pt x="5" y="1"/>
                  </a:lnTo>
                  <a:lnTo>
                    <a:pt x="5" y="0"/>
                  </a:lnTo>
                  <a:lnTo>
                    <a:pt x="13" y="0"/>
                  </a:lnTo>
                  <a:lnTo>
                    <a:pt x="13" y="26"/>
                  </a:lnTo>
                  <a:lnTo>
                    <a:pt x="14" y="27"/>
                  </a:lnTo>
                  <a:lnTo>
                    <a:pt x="14" y="29"/>
                  </a:lnTo>
                  <a:lnTo>
                    <a:pt x="16" y="29"/>
                  </a:lnTo>
                  <a:lnTo>
                    <a:pt x="17" y="29"/>
                  </a:lnTo>
                  <a:lnTo>
                    <a:pt x="17" y="31"/>
                  </a:lnTo>
                  <a:lnTo>
                    <a:pt x="0" y="31"/>
                  </a:lnTo>
                  <a:lnTo>
                    <a:pt x="0" y="29"/>
                  </a:lnTo>
                  <a:lnTo>
                    <a:pt x="1" y="29"/>
                  </a:lnTo>
                  <a:lnTo>
                    <a:pt x="2" y="29"/>
                  </a:lnTo>
                  <a:lnTo>
                    <a:pt x="3" y="27"/>
                  </a:lnTo>
                  <a:lnTo>
                    <a:pt x="3" y="26"/>
                  </a:lnTo>
                  <a:lnTo>
                    <a:pt x="3" y="7"/>
                  </a:lnTo>
                  <a:lnTo>
                    <a:pt x="3" y="6"/>
                  </a:lnTo>
                  <a:lnTo>
                    <a:pt x="2" y="5"/>
                  </a:lnTo>
                  <a:lnTo>
                    <a:pt x="1" y="4"/>
                  </a:lnTo>
                  <a:lnTo>
                    <a:pt x="0" y="4"/>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23" name="Oval 169"/>
            <p:cNvSpPr>
              <a:spLocks noChangeArrowheads="1"/>
            </p:cNvSpPr>
            <p:nvPr/>
          </p:nvSpPr>
          <p:spPr bwMode="auto">
            <a:xfrm>
              <a:off x="942" y="2579"/>
              <a:ext cx="30" cy="48"/>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24" name="Oval 170"/>
            <p:cNvSpPr>
              <a:spLocks noChangeArrowheads="1"/>
            </p:cNvSpPr>
            <p:nvPr/>
          </p:nvSpPr>
          <p:spPr bwMode="auto">
            <a:xfrm>
              <a:off x="947" y="2586"/>
              <a:ext cx="20" cy="34"/>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25" name="Freeform 171"/>
            <p:cNvSpPr>
              <a:spLocks/>
            </p:cNvSpPr>
            <p:nvPr/>
          </p:nvSpPr>
          <p:spPr bwMode="auto">
            <a:xfrm>
              <a:off x="952" y="2592"/>
              <a:ext cx="18" cy="31"/>
            </a:xfrm>
            <a:custGeom>
              <a:avLst/>
              <a:gdLst>
                <a:gd name="T0" fmla="*/ 1 w 18"/>
                <a:gd name="T1" fmla="*/ 3 h 31"/>
                <a:gd name="T2" fmla="*/ 2 w 18"/>
                <a:gd name="T3" fmla="*/ 3 h 31"/>
                <a:gd name="T4" fmla="*/ 3 w 18"/>
                <a:gd name="T5" fmla="*/ 2 h 31"/>
                <a:gd name="T6" fmla="*/ 5 w 18"/>
                <a:gd name="T7" fmla="*/ 1 h 31"/>
                <a:gd name="T8" fmla="*/ 6 w 18"/>
                <a:gd name="T9" fmla="*/ 0 h 31"/>
                <a:gd name="T10" fmla="*/ 14 w 18"/>
                <a:gd name="T11" fmla="*/ 0 h 31"/>
                <a:gd name="T12" fmla="*/ 14 w 18"/>
                <a:gd name="T13" fmla="*/ 25 h 31"/>
                <a:gd name="T14" fmla="*/ 14 w 18"/>
                <a:gd name="T15" fmla="*/ 27 h 31"/>
                <a:gd name="T16" fmla="*/ 15 w 18"/>
                <a:gd name="T17" fmla="*/ 28 h 31"/>
                <a:gd name="T18" fmla="*/ 17 w 18"/>
                <a:gd name="T19" fmla="*/ 29 h 31"/>
                <a:gd name="T20" fmla="*/ 17 w 18"/>
                <a:gd name="T21" fmla="*/ 30 h 31"/>
                <a:gd name="T22" fmla="*/ 0 w 18"/>
                <a:gd name="T23" fmla="*/ 30 h 31"/>
                <a:gd name="T24" fmla="*/ 0 w 18"/>
                <a:gd name="T25" fmla="*/ 29 h 31"/>
                <a:gd name="T26" fmla="*/ 1 w 18"/>
                <a:gd name="T27" fmla="*/ 29 h 31"/>
                <a:gd name="T28" fmla="*/ 3 w 18"/>
                <a:gd name="T29" fmla="*/ 28 h 31"/>
                <a:gd name="T30" fmla="*/ 3 w 18"/>
                <a:gd name="T31" fmla="*/ 27 h 31"/>
                <a:gd name="T32" fmla="*/ 4 w 18"/>
                <a:gd name="T33" fmla="*/ 25 h 31"/>
                <a:gd name="T34" fmla="*/ 4 w 18"/>
                <a:gd name="T35" fmla="*/ 6 h 31"/>
                <a:gd name="T36" fmla="*/ 3 w 18"/>
                <a:gd name="T37" fmla="*/ 5 h 31"/>
                <a:gd name="T38" fmla="*/ 3 w 18"/>
                <a:gd name="T39" fmla="*/ 4 h 31"/>
                <a:gd name="T40" fmla="*/ 2 w 18"/>
                <a:gd name="T41" fmla="*/ 4 h 31"/>
                <a:gd name="T42" fmla="*/ 1 w 18"/>
                <a:gd name="T43" fmla="*/ 4 h 31"/>
                <a:gd name="T44" fmla="*/ 1 w 18"/>
                <a:gd name="T45" fmla="*/ 3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
                <a:gd name="T70" fmla="*/ 0 h 31"/>
                <a:gd name="T71" fmla="*/ 18 w 18"/>
                <a:gd name="T72" fmla="*/ 31 h 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 h="31">
                  <a:moveTo>
                    <a:pt x="1" y="3"/>
                  </a:moveTo>
                  <a:lnTo>
                    <a:pt x="2" y="3"/>
                  </a:lnTo>
                  <a:lnTo>
                    <a:pt x="3" y="2"/>
                  </a:lnTo>
                  <a:lnTo>
                    <a:pt x="5" y="1"/>
                  </a:lnTo>
                  <a:lnTo>
                    <a:pt x="6" y="0"/>
                  </a:lnTo>
                  <a:lnTo>
                    <a:pt x="14" y="0"/>
                  </a:lnTo>
                  <a:lnTo>
                    <a:pt x="14" y="25"/>
                  </a:lnTo>
                  <a:lnTo>
                    <a:pt x="14" y="27"/>
                  </a:lnTo>
                  <a:lnTo>
                    <a:pt x="15" y="28"/>
                  </a:lnTo>
                  <a:lnTo>
                    <a:pt x="17" y="29"/>
                  </a:lnTo>
                  <a:lnTo>
                    <a:pt x="17" y="30"/>
                  </a:lnTo>
                  <a:lnTo>
                    <a:pt x="0" y="30"/>
                  </a:lnTo>
                  <a:lnTo>
                    <a:pt x="0" y="29"/>
                  </a:lnTo>
                  <a:lnTo>
                    <a:pt x="1" y="29"/>
                  </a:lnTo>
                  <a:lnTo>
                    <a:pt x="3" y="28"/>
                  </a:lnTo>
                  <a:lnTo>
                    <a:pt x="3" y="27"/>
                  </a:lnTo>
                  <a:lnTo>
                    <a:pt x="4" y="25"/>
                  </a:lnTo>
                  <a:lnTo>
                    <a:pt x="4" y="6"/>
                  </a:lnTo>
                  <a:lnTo>
                    <a:pt x="3" y="5"/>
                  </a:lnTo>
                  <a:lnTo>
                    <a:pt x="3" y="4"/>
                  </a:lnTo>
                  <a:lnTo>
                    <a:pt x="2" y="4"/>
                  </a:lnTo>
                  <a:lnTo>
                    <a:pt x="1" y="4"/>
                  </a:lnTo>
                  <a:lnTo>
                    <a:pt x="1" y="3"/>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26" name="Group 172"/>
            <p:cNvGrpSpPr>
              <a:grpSpLocks/>
            </p:cNvGrpSpPr>
            <p:nvPr/>
          </p:nvGrpSpPr>
          <p:grpSpPr bwMode="auto">
            <a:xfrm>
              <a:off x="590" y="2494"/>
              <a:ext cx="39" cy="48"/>
              <a:chOff x="590" y="2494"/>
              <a:chExt cx="39" cy="48"/>
            </a:xfrm>
          </p:grpSpPr>
          <p:sp>
            <p:nvSpPr>
              <p:cNvPr id="37207" name="Oval 173"/>
              <p:cNvSpPr>
                <a:spLocks noChangeArrowheads="1"/>
              </p:cNvSpPr>
              <p:nvPr/>
            </p:nvSpPr>
            <p:spPr bwMode="auto">
              <a:xfrm>
                <a:off x="590" y="2494"/>
                <a:ext cx="39" cy="48"/>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08" name="Oval 174"/>
              <p:cNvSpPr>
                <a:spLocks noChangeArrowheads="1"/>
              </p:cNvSpPr>
              <p:nvPr/>
            </p:nvSpPr>
            <p:spPr bwMode="auto">
              <a:xfrm>
                <a:off x="603" y="2509"/>
                <a:ext cx="13" cy="19"/>
              </a:xfrm>
              <a:prstGeom prst="ellipse">
                <a:avLst/>
              </a:prstGeom>
              <a:solidFill>
                <a:srgbClr val="9FFF9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27" name="Group 175"/>
            <p:cNvGrpSpPr>
              <a:grpSpLocks/>
            </p:cNvGrpSpPr>
            <p:nvPr/>
          </p:nvGrpSpPr>
          <p:grpSpPr bwMode="auto">
            <a:xfrm>
              <a:off x="840" y="2501"/>
              <a:ext cx="39" cy="48"/>
              <a:chOff x="840" y="2501"/>
              <a:chExt cx="39" cy="48"/>
            </a:xfrm>
          </p:grpSpPr>
          <p:sp>
            <p:nvSpPr>
              <p:cNvPr id="37205" name="Oval 176"/>
              <p:cNvSpPr>
                <a:spLocks noChangeArrowheads="1"/>
              </p:cNvSpPr>
              <p:nvPr/>
            </p:nvSpPr>
            <p:spPr bwMode="auto">
              <a:xfrm>
                <a:off x="840" y="2501"/>
                <a:ext cx="39" cy="48"/>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06" name="Oval 177"/>
              <p:cNvSpPr>
                <a:spLocks noChangeArrowheads="1"/>
              </p:cNvSpPr>
              <p:nvPr/>
            </p:nvSpPr>
            <p:spPr bwMode="auto">
              <a:xfrm>
                <a:off x="853" y="2516"/>
                <a:ext cx="13" cy="19"/>
              </a:xfrm>
              <a:prstGeom prst="ellipse">
                <a:avLst/>
              </a:prstGeom>
              <a:solidFill>
                <a:srgbClr val="BFFFB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28" name="Group 178"/>
            <p:cNvGrpSpPr>
              <a:grpSpLocks/>
            </p:cNvGrpSpPr>
            <p:nvPr/>
          </p:nvGrpSpPr>
          <p:grpSpPr bwMode="auto">
            <a:xfrm>
              <a:off x="645" y="2612"/>
              <a:ext cx="179" cy="17"/>
              <a:chOff x="645" y="2612"/>
              <a:chExt cx="179" cy="17"/>
            </a:xfrm>
          </p:grpSpPr>
          <p:grpSp>
            <p:nvGrpSpPr>
              <p:cNvPr id="37184" name="Group 179"/>
              <p:cNvGrpSpPr>
                <a:grpSpLocks/>
              </p:cNvGrpSpPr>
              <p:nvPr/>
            </p:nvGrpSpPr>
            <p:grpSpPr bwMode="auto">
              <a:xfrm>
                <a:off x="812" y="2612"/>
                <a:ext cx="12" cy="16"/>
                <a:chOff x="812" y="2612"/>
                <a:chExt cx="12" cy="16"/>
              </a:xfrm>
            </p:grpSpPr>
            <p:sp>
              <p:nvSpPr>
                <p:cNvPr id="37203" name="Freeform 180"/>
                <p:cNvSpPr>
                  <a:spLocks/>
                </p:cNvSpPr>
                <p:nvPr/>
              </p:nvSpPr>
              <p:spPr bwMode="auto">
                <a:xfrm>
                  <a:off x="812" y="2612"/>
                  <a:ext cx="12" cy="16"/>
                </a:xfrm>
                <a:custGeom>
                  <a:avLst/>
                  <a:gdLst>
                    <a:gd name="T0" fmla="*/ 0 w 12"/>
                    <a:gd name="T1" fmla="*/ 0 h 16"/>
                    <a:gd name="T2" fmla="*/ 8 w 12"/>
                    <a:gd name="T3" fmla="*/ 0 h 16"/>
                    <a:gd name="T4" fmla="*/ 9 w 12"/>
                    <a:gd name="T5" fmla="*/ 1 h 16"/>
                    <a:gd name="T6" fmla="*/ 9 w 12"/>
                    <a:gd name="T7" fmla="*/ 2 h 16"/>
                    <a:gd name="T8" fmla="*/ 10 w 12"/>
                    <a:gd name="T9" fmla="*/ 3 h 16"/>
                    <a:gd name="T10" fmla="*/ 10 w 12"/>
                    <a:gd name="T11" fmla="*/ 6 h 16"/>
                    <a:gd name="T12" fmla="*/ 9 w 12"/>
                    <a:gd name="T13" fmla="*/ 7 h 16"/>
                    <a:gd name="T14" fmla="*/ 9 w 12"/>
                    <a:gd name="T15" fmla="*/ 8 h 16"/>
                    <a:gd name="T16" fmla="*/ 8 w 12"/>
                    <a:gd name="T17" fmla="*/ 8 h 16"/>
                    <a:gd name="T18" fmla="*/ 9 w 12"/>
                    <a:gd name="T19" fmla="*/ 9 h 16"/>
                    <a:gd name="T20" fmla="*/ 9 w 12"/>
                    <a:gd name="T21" fmla="*/ 10 h 16"/>
                    <a:gd name="T22" fmla="*/ 10 w 12"/>
                    <a:gd name="T23" fmla="*/ 11 h 16"/>
                    <a:gd name="T24" fmla="*/ 10 w 12"/>
                    <a:gd name="T25" fmla="*/ 12 h 16"/>
                    <a:gd name="T26" fmla="*/ 10 w 12"/>
                    <a:gd name="T27" fmla="*/ 14 h 16"/>
                    <a:gd name="T28" fmla="*/ 11 w 12"/>
                    <a:gd name="T29" fmla="*/ 14 h 16"/>
                    <a:gd name="T30" fmla="*/ 11 w 12"/>
                    <a:gd name="T31" fmla="*/ 15 h 16"/>
                    <a:gd name="T32" fmla="*/ 7 w 12"/>
                    <a:gd name="T33" fmla="*/ 15 h 16"/>
                    <a:gd name="T34" fmla="*/ 7 w 12"/>
                    <a:gd name="T35" fmla="*/ 14 h 16"/>
                    <a:gd name="T36" fmla="*/ 8 w 12"/>
                    <a:gd name="T37" fmla="*/ 14 h 16"/>
                    <a:gd name="T38" fmla="*/ 8 w 12"/>
                    <a:gd name="T39" fmla="*/ 12 h 16"/>
                    <a:gd name="T40" fmla="*/ 7 w 12"/>
                    <a:gd name="T41" fmla="*/ 11 h 16"/>
                    <a:gd name="T42" fmla="*/ 6 w 12"/>
                    <a:gd name="T43" fmla="*/ 10 h 16"/>
                    <a:gd name="T44" fmla="*/ 6 w 12"/>
                    <a:gd name="T45" fmla="*/ 9 h 16"/>
                    <a:gd name="T46" fmla="*/ 5 w 12"/>
                    <a:gd name="T47" fmla="*/ 8 h 16"/>
                    <a:gd name="T48" fmla="*/ 5 w 12"/>
                    <a:gd name="T49" fmla="*/ 14 h 16"/>
                    <a:gd name="T50" fmla="*/ 6 w 12"/>
                    <a:gd name="T51" fmla="*/ 14 h 16"/>
                    <a:gd name="T52" fmla="*/ 6 w 12"/>
                    <a:gd name="T53" fmla="*/ 15 h 16"/>
                    <a:gd name="T54" fmla="*/ 0 w 12"/>
                    <a:gd name="T55" fmla="*/ 15 h 16"/>
                    <a:gd name="T56" fmla="*/ 0 w 12"/>
                    <a:gd name="T57" fmla="*/ 14 h 16"/>
                    <a:gd name="T58" fmla="*/ 1 w 12"/>
                    <a:gd name="T59" fmla="*/ 14 h 16"/>
                    <a:gd name="T60" fmla="*/ 1 w 12"/>
                    <a:gd name="T61" fmla="*/ 1 h 16"/>
                    <a:gd name="T62" fmla="*/ 0 w 12"/>
                    <a:gd name="T63" fmla="*/ 1 h 16"/>
                    <a:gd name="T64" fmla="*/ 0 w 12"/>
                    <a:gd name="T65" fmla="*/ 0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
                    <a:gd name="T100" fmla="*/ 0 h 16"/>
                    <a:gd name="T101" fmla="*/ 12 w 12"/>
                    <a:gd name="T102" fmla="*/ 16 h 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 h="16">
                      <a:moveTo>
                        <a:pt x="0" y="0"/>
                      </a:moveTo>
                      <a:lnTo>
                        <a:pt x="8" y="0"/>
                      </a:lnTo>
                      <a:lnTo>
                        <a:pt x="9" y="1"/>
                      </a:lnTo>
                      <a:lnTo>
                        <a:pt x="9" y="2"/>
                      </a:lnTo>
                      <a:lnTo>
                        <a:pt x="10" y="3"/>
                      </a:lnTo>
                      <a:lnTo>
                        <a:pt x="10" y="6"/>
                      </a:lnTo>
                      <a:lnTo>
                        <a:pt x="9" y="7"/>
                      </a:lnTo>
                      <a:lnTo>
                        <a:pt x="9" y="8"/>
                      </a:lnTo>
                      <a:lnTo>
                        <a:pt x="8" y="8"/>
                      </a:lnTo>
                      <a:lnTo>
                        <a:pt x="9" y="9"/>
                      </a:lnTo>
                      <a:lnTo>
                        <a:pt x="9" y="10"/>
                      </a:lnTo>
                      <a:lnTo>
                        <a:pt x="10" y="11"/>
                      </a:lnTo>
                      <a:lnTo>
                        <a:pt x="10" y="12"/>
                      </a:lnTo>
                      <a:lnTo>
                        <a:pt x="10" y="14"/>
                      </a:lnTo>
                      <a:lnTo>
                        <a:pt x="11" y="14"/>
                      </a:lnTo>
                      <a:lnTo>
                        <a:pt x="11" y="15"/>
                      </a:lnTo>
                      <a:lnTo>
                        <a:pt x="7" y="15"/>
                      </a:lnTo>
                      <a:lnTo>
                        <a:pt x="7" y="14"/>
                      </a:lnTo>
                      <a:lnTo>
                        <a:pt x="8" y="14"/>
                      </a:lnTo>
                      <a:lnTo>
                        <a:pt x="8" y="12"/>
                      </a:lnTo>
                      <a:lnTo>
                        <a:pt x="7" y="11"/>
                      </a:lnTo>
                      <a:lnTo>
                        <a:pt x="6" y="10"/>
                      </a:lnTo>
                      <a:lnTo>
                        <a:pt x="6" y="9"/>
                      </a:lnTo>
                      <a:lnTo>
                        <a:pt x="5" y="8"/>
                      </a:lnTo>
                      <a:lnTo>
                        <a:pt x="5" y="14"/>
                      </a:lnTo>
                      <a:lnTo>
                        <a:pt x="6" y="14"/>
                      </a:lnTo>
                      <a:lnTo>
                        <a:pt x="6" y="15"/>
                      </a:lnTo>
                      <a:lnTo>
                        <a:pt x="0" y="15"/>
                      </a:lnTo>
                      <a:lnTo>
                        <a:pt x="0" y="14"/>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04" name="Freeform 181"/>
                <p:cNvSpPr>
                  <a:spLocks/>
                </p:cNvSpPr>
                <p:nvPr/>
              </p:nvSpPr>
              <p:spPr bwMode="auto">
                <a:xfrm>
                  <a:off x="815" y="2614"/>
                  <a:ext cx="6" cy="3"/>
                </a:xfrm>
                <a:custGeom>
                  <a:avLst/>
                  <a:gdLst>
                    <a:gd name="T0" fmla="*/ 5 w 6"/>
                    <a:gd name="T1" fmla="*/ 2 h 3"/>
                    <a:gd name="T2" fmla="*/ 5 w 6"/>
                    <a:gd name="T3" fmla="*/ 0 h 3"/>
                    <a:gd name="T4" fmla="*/ 2 w 6"/>
                    <a:gd name="T5" fmla="*/ 0 h 3"/>
                    <a:gd name="T6" fmla="*/ 0 w 6"/>
                    <a:gd name="T7" fmla="*/ 0 h 3"/>
                    <a:gd name="T8" fmla="*/ 0 w 6"/>
                    <a:gd name="T9" fmla="*/ 1 h 3"/>
                    <a:gd name="T10" fmla="*/ 0 w 6"/>
                    <a:gd name="T11" fmla="*/ 2 h 3"/>
                    <a:gd name="T12" fmla="*/ 2 w 6"/>
                    <a:gd name="T13" fmla="*/ 2 h 3"/>
                    <a:gd name="T14" fmla="*/ 5 w 6"/>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3"/>
                    <a:gd name="T26" fmla="*/ 6 w 6"/>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3">
                      <a:moveTo>
                        <a:pt x="5" y="2"/>
                      </a:moveTo>
                      <a:lnTo>
                        <a:pt x="5" y="0"/>
                      </a:lnTo>
                      <a:lnTo>
                        <a:pt x="2" y="0"/>
                      </a:lnTo>
                      <a:lnTo>
                        <a:pt x="0" y="0"/>
                      </a:lnTo>
                      <a:lnTo>
                        <a:pt x="0" y="1"/>
                      </a:lnTo>
                      <a:lnTo>
                        <a:pt x="0" y="2"/>
                      </a:lnTo>
                      <a:lnTo>
                        <a:pt x="2" y="2"/>
                      </a:lnTo>
                      <a:lnTo>
                        <a:pt x="5" y="2"/>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85" name="Group 182"/>
              <p:cNvGrpSpPr>
                <a:grpSpLocks/>
              </p:cNvGrpSpPr>
              <p:nvPr/>
            </p:nvGrpSpPr>
            <p:grpSpPr bwMode="auto">
              <a:xfrm>
                <a:off x="645" y="2612"/>
                <a:ext cx="11" cy="17"/>
                <a:chOff x="645" y="2612"/>
                <a:chExt cx="11" cy="17"/>
              </a:xfrm>
            </p:grpSpPr>
            <p:sp>
              <p:nvSpPr>
                <p:cNvPr id="37201" name="Freeform 183"/>
                <p:cNvSpPr>
                  <a:spLocks/>
                </p:cNvSpPr>
                <p:nvPr/>
              </p:nvSpPr>
              <p:spPr bwMode="auto">
                <a:xfrm>
                  <a:off x="645" y="2612"/>
                  <a:ext cx="11" cy="17"/>
                </a:xfrm>
                <a:custGeom>
                  <a:avLst/>
                  <a:gdLst>
                    <a:gd name="T0" fmla="*/ 3 w 11"/>
                    <a:gd name="T1" fmla="*/ 0 h 17"/>
                    <a:gd name="T2" fmla="*/ 7 w 11"/>
                    <a:gd name="T3" fmla="*/ 0 h 17"/>
                    <a:gd name="T4" fmla="*/ 8 w 11"/>
                    <a:gd name="T5" fmla="*/ 1 h 17"/>
                    <a:gd name="T6" fmla="*/ 9 w 11"/>
                    <a:gd name="T7" fmla="*/ 3 h 17"/>
                    <a:gd name="T8" fmla="*/ 10 w 11"/>
                    <a:gd name="T9" fmla="*/ 4 h 17"/>
                    <a:gd name="T10" fmla="*/ 10 w 11"/>
                    <a:gd name="T11" fmla="*/ 7 h 17"/>
                    <a:gd name="T12" fmla="*/ 10 w 11"/>
                    <a:gd name="T13" fmla="*/ 9 h 17"/>
                    <a:gd name="T14" fmla="*/ 10 w 11"/>
                    <a:gd name="T15" fmla="*/ 11 h 17"/>
                    <a:gd name="T16" fmla="*/ 9 w 11"/>
                    <a:gd name="T17" fmla="*/ 13 h 17"/>
                    <a:gd name="T18" fmla="*/ 7 w 11"/>
                    <a:gd name="T19" fmla="*/ 15 h 17"/>
                    <a:gd name="T20" fmla="*/ 7 w 11"/>
                    <a:gd name="T21" fmla="*/ 16 h 17"/>
                    <a:gd name="T22" fmla="*/ 3 w 11"/>
                    <a:gd name="T23" fmla="*/ 16 h 17"/>
                    <a:gd name="T24" fmla="*/ 2 w 11"/>
                    <a:gd name="T25" fmla="*/ 15 h 17"/>
                    <a:gd name="T26" fmla="*/ 1 w 11"/>
                    <a:gd name="T27" fmla="*/ 14 h 17"/>
                    <a:gd name="T28" fmla="*/ 0 w 11"/>
                    <a:gd name="T29" fmla="*/ 12 h 17"/>
                    <a:gd name="T30" fmla="*/ 0 w 11"/>
                    <a:gd name="T31" fmla="*/ 10 h 17"/>
                    <a:gd name="T32" fmla="*/ 0 w 11"/>
                    <a:gd name="T33" fmla="*/ 7 h 17"/>
                    <a:gd name="T34" fmla="*/ 0 w 11"/>
                    <a:gd name="T35" fmla="*/ 4 h 17"/>
                    <a:gd name="T36" fmla="*/ 1 w 11"/>
                    <a:gd name="T37" fmla="*/ 3 h 17"/>
                    <a:gd name="T38" fmla="*/ 2 w 11"/>
                    <a:gd name="T39" fmla="*/ 1 h 17"/>
                    <a:gd name="T40" fmla="*/ 3 w 11"/>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7"/>
                    <a:gd name="T65" fmla="*/ 11 w 1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7">
                      <a:moveTo>
                        <a:pt x="3" y="0"/>
                      </a:moveTo>
                      <a:lnTo>
                        <a:pt x="7" y="0"/>
                      </a:lnTo>
                      <a:lnTo>
                        <a:pt x="8" y="1"/>
                      </a:lnTo>
                      <a:lnTo>
                        <a:pt x="9" y="3"/>
                      </a:lnTo>
                      <a:lnTo>
                        <a:pt x="10" y="4"/>
                      </a:lnTo>
                      <a:lnTo>
                        <a:pt x="10" y="7"/>
                      </a:lnTo>
                      <a:lnTo>
                        <a:pt x="10" y="9"/>
                      </a:lnTo>
                      <a:lnTo>
                        <a:pt x="10" y="11"/>
                      </a:lnTo>
                      <a:lnTo>
                        <a:pt x="9" y="13"/>
                      </a:lnTo>
                      <a:lnTo>
                        <a:pt x="7" y="15"/>
                      </a:lnTo>
                      <a:lnTo>
                        <a:pt x="7" y="16"/>
                      </a:lnTo>
                      <a:lnTo>
                        <a:pt x="3" y="16"/>
                      </a:lnTo>
                      <a:lnTo>
                        <a:pt x="2" y="15"/>
                      </a:lnTo>
                      <a:lnTo>
                        <a:pt x="1" y="14"/>
                      </a:lnTo>
                      <a:lnTo>
                        <a:pt x="0" y="12"/>
                      </a:lnTo>
                      <a:lnTo>
                        <a:pt x="0" y="10"/>
                      </a:lnTo>
                      <a:lnTo>
                        <a:pt x="0" y="7"/>
                      </a:lnTo>
                      <a:lnTo>
                        <a:pt x="0" y="4"/>
                      </a:lnTo>
                      <a:lnTo>
                        <a:pt x="1" y="3"/>
                      </a:lnTo>
                      <a:lnTo>
                        <a:pt x="2" y="1"/>
                      </a:lnTo>
                      <a:lnTo>
                        <a:pt x="3"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02" name="Freeform 184"/>
                <p:cNvSpPr>
                  <a:spLocks/>
                </p:cNvSpPr>
                <p:nvPr/>
              </p:nvSpPr>
              <p:spPr bwMode="auto">
                <a:xfrm>
                  <a:off x="648" y="2615"/>
                  <a:ext cx="4" cy="11"/>
                </a:xfrm>
                <a:custGeom>
                  <a:avLst/>
                  <a:gdLst>
                    <a:gd name="T0" fmla="*/ 2 w 4"/>
                    <a:gd name="T1" fmla="*/ 0 h 11"/>
                    <a:gd name="T2" fmla="*/ 2 w 4"/>
                    <a:gd name="T3" fmla="*/ 1 h 11"/>
                    <a:gd name="T4" fmla="*/ 3 w 4"/>
                    <a:gd name="T5" fmla="*/ 2 h 11"/>
                    <a:gd name="T6" fmla="*/ 3 w 4"/>
                    <a:gd name="T7" fmla="*/ 8 h 11"/>
                    <a:gd name="T8" fmla="*/ 2 w 4"/>
                    <a:gd name="T9" fmla="*/ 9 h 11"/>
                    <a:gd name="T10" fmla="*/ 2 w 4"/>
                    <a:gd name="T11" fmla="*/ 10 h 11"/>
                    <a:gd name="T12" fmla="*/ 1 w 4"/>
                    <a:gd name="T13" fmla="*/ 10 h 11"/>
                    <a:gd name="T14" fmla="*/ 0 w 4"/>
                    <a:gd name="T15" fmla="*/ 9 h 11"/>
                    <a:gd name="T16" fmla="*/ 0 w 4"/>
                    <a:gd name="T17" fmla="*/ 8 h 11"/>
                    <a:gd name="T18" fmla="*/ 0 w 4"/>
                    <a:gd name="T19" fmla="*/ 2 h 11"/>
                    <a:gd name="T20" fmla="*/ 0 w 4"/>
                    <a:gd name="T21" fmla="*/ 1 h 11"/>
                    <a:gd name="T22" fmla="*/ 1 w 4"/>
                    <a:gd name="T23" fmla="*/ 0 h 11"/>
                    <a:gd name="T24" fmla="*/ 2 w 4"/>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11"/>
                    <a:gd name="T41" fmla="*/ 4 w 4"/>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11">
                      <a:moveTo>
                        <a:pt x="2" y="0"/>
                      </a:moveTo>
                      <a:lnTo>
                        <a:pt x="2" y="1"/>
                      </a:lnTo>
                      <a:lnTo>
                        <a:pt x="3" y="2"/>
                      </a:lnTo>
                      <a:lnTo>
                        <a:pt x="3" y="8"/>
                      </a:lnTo>
                      <a:lnTo>
                        <a:pt x="2" y="9"/>
                      </a:lnTo>
                      <a:lnTo>
                        <a:pt x="2" y="10"/>
                      </a:lnTo>
                      <a:lnTo>
                        <a:pt x="1" y="10"/>
                      </a:lnTo>
                      <a:lnTo>
                        <a:pt x="0" y="9"/>
                      </a:lnTo>
                      <a:lnTo>
                        <a:pt x="0" y="8"/>
                      </a:lnTo>
                      <a:lnTo>
                        <a:pt x="0" y="2"/>
                      </a:lnTo>
                      <a:lnTo>
                        <a:pt x="0" y="1"/>
                      </a:lnTo>
                      <a:lnTo>
                        <a:pt x="1" y="0"/>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86" name="Group 185"/>
              <p:cNvGrpSpPr>
                <a:grpSpLocks/>
              </p:cNvGrpSpPr>
              <p:nvPr/>
            </p:nvGrpSpPr>
            <p:grpSpPr bwMode="auto">
              <a:xfrm>
                <a:off x="664" y="2613"/>
                <a:ext cx="32" cy="16"/>
                <a:chOff x="664" y="2613"/>
                <a:chExt cx="32" cy="16"/>
              </a:xfrm>
            </p:grpSpPr>
            <p:sp>
              <p:nvSpPr>
                <p:cNvPr id="37199" name="Freeform 186"/>
                <p:cNvSpPr>
                  <a:spLocks/>
                </p:cNvSpPr>
                <p:nvPr/>
              </p:nvSpPr>
              <p:spPr bwMode="auto">
                <a:xfrm>
                  <a:off x="664" y="2613"/>
                  <a:ext cx="14" cy="16"/>
                </a:xfrm>
                <a:custGeom>
                  <a:avLst/>
                  <a:gdLst>
                    <a:gd name="T0" fmla="*/ 0 w 14"/>
                    <a:gd name="T1" fmla="*/ 15 h 16"/>
                    <a:gd name="T2" fmla="*/ 3 w 14"/>
                    <a:gd name="T3" fmla="*/ 15 h 16"/>
                    <a:gd name="T4" fmla="*/ 3 w 14"/>
                    <a:gd name="T5" fmla="*/ 14 h 16"/>
                    <a:gd name="T6" fmla="*/ 2 w 14"/>
                    <a:gd name="T7" fmla="*/ 14 h 16"/>
                    <a:gd name="T8" fmla="*/ 2 w 14"/>
                    <a:gd name="T9" fmla="*/ 3 h 16"/>
                    <a:gd name="T10" fmla="*/ 8 w 14"/>
                    <a:gd name="T11" fmla="*/ 15 h 16"/>
                    <a:gd name="T12" fmla="*/ 12 w 14"/>
                    <a:gd name="T13" fmla="*/ 15 h 16"/>
                    <a:gd name="T14" fmla="*/ 12 w 14"/>
                    <a:gd name="T15" fmla="*/ 1 h 16"/>
                    <a:gd name="T16" fmla="*/ 13 w 14"/>
                    <a:gd name="T17" fmla="*/ 1 h 16"/>
                    <a:gd name="T18" fmla="*/ 13 w 14"/>
                    <a:gd name="T19" fmla="*/ 0 h 16"/>
                    <a:gd name="T20" fmla="*/ 9 w 14"/>
                    <a:gd name="T21" fmla="*/ 0 h 16"/>
                    <a:gd name="T22" fmla="*/ 9 w 14"/>
                    <a:gd name="T23" fmla="*/ 1 h 16"/>
                    <a:gd name="T24" fmla="*/ 11 w 14"/>
                    <a:gd name="T25" fmla="*/ 1 h 16"/>
                    <a:gd name="T26" fmla="*/ 11 w 14"/>
                    <a:gd name="T27" fmla="*/ 10 h 16"/>
                    <a:gd name="T28" fmla="*/ 6 w 14"/>
                    <a:gd name="T29" fmla="*/ 1 h 16"/>
                    <a:gd name="T30" fmla="*/ 0 w 14"/>
                    <a:gd name="T31" fmla="*/ 1 h 16"/>
                    <a:gd name="T32" fmla="*/ 1 w 14"/>
                    <a:gd name="T33" fmla="*/ 1 h 16"/>
                    <a:gd name="T34" fmla="*/ 1 w 14"/>
                    <a:gd name="T35" fmla="*/ 14 h 16"/>
                    <a:gd name="T36" fmla="*/ 0 w 14"/>
                    <a:gd name="T37" fmla="*/ 14 h 16"/>
                    <a:gd name="T38" fmla="*/ 0 w 14"/>
                    <a:gd name="T39" fmla="*/ 15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
                    <a:gd name="T61" fmla="*/ 0 h 16"/>
                    <a:gd name="T62" fmla="*/ 14 w 14"/>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 h="16">
                      <a:moveTo>
                        <a:pt x="0" y="15"/>
                      </a:moveTo>
                      <a:lnTo>
                        <a:pt x="3" y="15"/>
                      </a:lnTo>
                      <a:lnTo>
                        <a:pt x="3" y="14"/>
                      </a:lnTo>
                      <a:lnTo>
                        <a:pt x="2" y="14"/>
                      </a:lnTo>
                      <a:lnTo>
                        <a:pt x="2" y="3"/>
                      </a:lnTo>
                      <a:lnTo>
                        <a:pt x="8" y="15"/>
                      </a:lnTo>
                      <a:lnTo>
                        <a:pt x="12" y="15"/>
                      </a:lnTo>
                      <a:lnTo>
                        <a:pt x="12" y="1"/>
                      </a:lnTo>
                      <a:lnTo>
                        <a:pt x="13" y="1"/>
                      </a:lnTo>
                      <a:lnTo>
                        <a:pt x="13" y="0"/>
                      </a:lnTo>
                      <a:lnTo>
                        <a:pt x="9" y="0"/>
                      </a:lnTo>
                      <a:lnTo>
                        <a:pt x="9" y="1"/>
                      </a:lnTo>
                      <a:lnTo>
                        <a:pt x="11" y="1"/>
                      </a:lnTo>
                      <a:lnTo>
                        <a:pt x="11" y="10"/>
                      </a:lnTo>
                      <a:lnTo>
                        <a:pt x="6" y="1"/>
                      </a:lnTo>
                      <a:lnTo>
                        <a:pt x="0" y="1"/>
                      </a:lnTo>
                      <a:lnTo>
                        <a:pt x="1" y="1"/>
                      </a:lnTo>
                      <a:lnTo>
                        <a:pt x="1" y="14"/>
                      </a:lnTo>
                      <a:lnTo>
                        <a:pt x="0" y="14"/>
                      </a:lnTo>
                      <a:lnTo>
                        <a:pt x="0" y="15"/>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200" name="Freeform 187"/>
                <p:cNvSpPr>
                  <a:spLocks/>
                </p:cNvSpPr>
                <p:nvPr/>
              </p:nvSpPr>
              <p:spPr bwMode="auto">
                <a:xfrm>
                  <a:off x="685" y="2613"/>
                  <a:ext cx="11" cy="16"/>
                </a:xfrm>
                <a:custGeom>
                  <a:avLst/>
                  <a:gdLst>
                    <a:gd name="T0" fmla="*/ 0 w 11"/>
                    <a:gd name="T1" fmla="*/ 0 h 16"/>
                    <a:gd name="T2" fmla="*/ 9 w 11"/>
                    <a:gd name="T3" fmla="*/ 0 h 16"/>
                    <a:gd name="T4" fmla="*/ 9 w 11"/>
                    <a:gd name="T5" fmla="*/ 4 h 16"/>
                    <a:gd name="T6" fmla="*/ 6 w 11"/>
                    <a:gd name="T7" fmla="*/ 1 h 16"/>
                    <a:gd name="T8" fmla="*/ 4 w 11"/>
                    <a:gd name="T9" fmla="*/ 1 h 16"/>
                    <a:gd name="T10" fmla="*/ 4 w 11"/>
                    <a:gd name="T11" fmla="*/ 7 h 16"/>
                    <a:gd name="T12" fmla="*/ 6 w 11"/>
                    <a:gd name="T13" fmla="*/ 7 h 16"/>
                    <a:gd name="T14" fmla="*/ 7 w 11"/>
                    <a:gd name="T15" fmla="*/ 5 h 16"/>
                    <a:gd name="T16" fmla="*/ 7 w 11"/>
                    <a:gd name="T17" fmla="*/ 10 h 16"/>
                    <a:gd name="T18" fmla="*/ 6 w 11"/>
                    <a:gd name="T19" fmla="*/ 8 h 16"/>
                    <a:gd name="T20" fmla="*/ 4 w 11"/>
                    <a:gd name="T21" fmla="*/ 8 h 16"/>
                    <a:gd name="T22" fmla="*/ 4 w 11"/>
                    <a:gd name="T23" fmla="*/ 13 h 16"/>
                    <a:gd name="T24" fmla="*/ 6 w 11"/>
                    <a:gd name="T25" fmla="*/ 13 h 16"/>
                    <a:gd name="T26" fmla="*/ 9 w 11"/>
                    <a:gd name="T27" fmla="*/ 10 h 16"/>
                    <a:gd name="T28" fmla="*/ 10 w 11"/>
                    <a:gd name="T29" fmla="*/ 10 h 16"/>
                    <a:gd name="T30" fmla="*/ 10 w 11"/>
                    <a:gd name="T31" fmla="*/ 15 h 16"/>
                    <a:gd name="T32" fmla="*/ 0 w 11"/>
                    <a:gd name="T33" fmla="*/ 15 h 16"/>
                    <a:gd name="T34" fmla="*/ 0 w 11"/>
                    <a:gd name="T35" fmla="*/ 14 h 16"/>
                    <a:gd name="T36" fmla="*/ 1 w 11"/>
                    <a:gd name="T37" fmla="*/ 14 h 16"/>
                    <a:gd name="T38" fmla="*/ 1 w 11"/>
                    <a:gd name="T39" fmla="*/ 1 h 16"/>
                    <a:gd name="T40" fmla="*/ 0 w 11"/>
                    <a:gd name="T41" fmla="*/ 1 h 16"/>
                    <a:gd name="T42" fmla="*/ 0 w 11"/>
                    <a:gd name="T43" fmla="*/ 0 h 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1"/>
                    <a:gd name="T67" fmla="*/ 0 h 16"/>
                    <a:gd name="T68" fmla="*/ 11 w 11"/>
                    <a:gd name="T69" fmla="*/ 16 h 1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1" h="16">
                      <a:moveTo>
                        <a:pt x="0" y="0"/>
                      </a:moveTo>
                      <a:lnTo>
                        <a:pt x="9" y="0"/>
                      </a:lnTo>
                      <a:lnTo>
                        <a:pt x="9" y="4"/>
                      </a:lnTo>
                      <a:lnTo>
                        <a:pt x="6" y="1"/>
                      </a:lnTo>
                      <a:lnTo>
                        <a:pt x="4" y="1"/>
                      </a:lnTo>
                      <a:lnTo>
                        <a:pt x="4" y="7"/>
                      </a:lnTo>
                      <a:lnTo>
                        <a:pt x="6" y="7"/>
                      </a:lnTo>
                      <a:lnTo>
                        <a:pt x="7" y="5"/>
                      </a:lnTo>
                      <a:lnTo>
                        <a:pt x="7" y="10"/>
                      </a:lnTo>
                      <a:lnTo>
                        <a:pt x="6" y="8"/>
                      </a:lnTo>
                      <a:lnTo>
                        <a:pt x="4" y="8"/>
                      </a:lnTo>
                      <a:lnTo>
                        <a:pt x="4" y="13"/>
                      </a:lnTo>
                      <a:lnTo>
                        <a:pt x="6" y="13"/>
                      </a:lnTo>
                      <a:lnTo>
                        <a:pt x="9" y="10"/>
                      </a:lnTo>
                      <a:lnTo>
                        <a:pt x="10" y="10"/>
                      </a:lnTo>
                      <a:lnTo>
                        <a:pt x="10" y="15"/>
                      </a:lnTo>
                      <a:lnTo>
                        <a:pt x="0" y="15"/>
                      </a:lnTo>
                      <a:lnTo>
                        <a:pt x="0" y="14"/>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87" name="Group 188"/>
              <p:cNvGrpSpPr>
                <a:grpSpLocks/>
              </p:cNvGrpSpPr>
              <p:nvPr/>
            </p:nvGrpSpPr>
            <p:grpSpPr bwMode="auto">
              <a:xfrm>
                <a:off x="734" y="2612"/>
                <a:ext cx="12" cy="16"/>
                <a:chOff x="734" y="2612"/>
                <a:chExt cx="12" cy="16"/>
              </a:xfrm>
            </p:grpSpPr>
            <p:sp>
              <p:nvSpPr>
                <p:cNvPr id="37197" name="Freeform 189"/>
                <p:cNvSpPr>
                  <a:spLocks/>
                </p:cNvSpPr>
                <p:nvPr/>
              </p:nvSpPr>
              <p:spPr bwMode="auto">
                <a:xfrm>
                  <a:off x="734" y="2612"/>
                  <a:ext cx="12" cy="16"/>
                </a:xfrm>
                <a:custGeom>
                  <a:avLst/>
                  <a:gdLst>
                    <a:gd name="T0" fmla="*/ 3 w 12"/>
                    <a:gd name="T1" fmla="*/ 0 h 16"/>
                    <a:gd name="T2" fmla="*/ 8 w 12"/>
                    <a:gd name="T3" fmla="*/ 0 h 16"/>
                    <a:gd name="T4" fmla="*/ 8 w 12"/>
                    <a:gd name="T5" fmla="*/ 1 h 16"/>
                    <a:gd name="T6" fmla="*/ 10 w 12"/>
                    <a:gd name="T7" fmla="*/ 3 h 16"/>
                    <a:gd name="T8" fmla="*/ 10 w 12"/>
                    <a:gd name="T9" fmla="*/ 4 h 16"/>
                    <a:gd name="T10" fmla="*/ 11 w 12"/>
                    <a:gd name="T11" fmla="*/ 7 h 16"/>
                    <a:gd name="T12" fmla="*/ 11 w 12"/>
                    <a:gd name="T13" fmla="*/ 8 h 16"/>
                    <a:gd name="T14" fmla="*/ 10 w 12"/>
                    <a:gd name="T15" fmla="*/ 11 h 16"/>
                    <a:gd name="T16" fmla="*/ 10 w 12"/>
                    <a:gd name="T17" fmla="*/ 13 h 16"/>
                    <a:gd name="T18" fmla="*/ 8 w 12"/>
                    <a:gd name="T19" fmla="*/ 15 h 16"/>
                    <a:gd name="T20" fmla="*/ 3 w 12"/>
                    <a:gd name="T21" fmla="*/ 15 h 16"/>
                    <a:gd name="T22" fmla="*/ 1 w 12"/>
                    <a:gd name="T23" fmla="*/ 13 h 16"/>
                    <a:gd name="T24" fmla="*/ 1 w 12"/>
                    <a:gd name="T25" fmla="*/ 11 h 16"/>
                    <a:gd name="T26" fmla="*/ 0 w 12"/>
                    <a:gd name="T27" fmla="*/ 9 h 16"/>
                    <a:gd name="T28" fmla="*/ 0 w 12"/>
                    <a:gd name="T29" fmla="*/ 7 h 16"/>
                    <a:gd name="T30" fmla="*/ 1 w 12"/>
                    <a:gd name="T31" fmla="*/ 4 h 16"/>
                    <a:gd name="T32" fmla="*/ 1 w 12"/>
                    <a:gd name="T33" fmla="*/ 3 h 16"/>
                    <a:gd name="T34" fmla="*/ 3 w 12"/>
                    <a:gd name="T35" fmla="*/ 1 h 16"/>
                    <a:gd name="T36" fmla="*/ 3 w 12"/>
                    <a:gd name="T37" fmla="*/ 0 h 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
                    <a:gd name="T58" fmla="*/ 0 h 16"/>
                    <a:gd name="T59" fmla="*/ 12 w 12"/>
                    <a:gd name="T60" fmla="*/ 16 h 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 h="16">
                      <a:moveTo>
                        <a:pt x="3" y="0"/>
                      </a:moveTo>
                      <a:lnTo>
                        <a:pt x="8" y="0"/>
                      </a:lnTo>
                      <a:lnTo>
                        <a:pt x="8" y="1"/>
                      </a:lnTo>
                      <a:lnTo>
                        <a:pt x="10" y="3"/>
                      </a:lnTo>
                      <a:lnTo>
                        <a:pt x="10" y="4"/>
                      </a:lnTo>
                      <a:lnTo>
                        <a:pt x="11" y="7"/>
                      </a:lnTo>
                      <a:lnTo>
                        <a:pt x="11" y="8"/>
                      </a:lnTo>
                      <a:lnTo>
                        <a:pt x="10" y="11"/>
                      </a:lnTo>
                      <a:lnTo>
                        <a:pt x="10" y="13"/>
                      </a:lnTo>
                      <a:lnTo>
                        <a:pt x="8" y="15"/>
                      </a:lnTo>
                      <a:lnTo>
                        <a:pt x="3" y="15"/>
                      </a:lnTo>
                      <a:lnTo>
                        <a:pt x="1" y="13"/>
                      </a:lnTo>
                      <a:lnTo>
                        <a:pt x="1" y="11"/>
                      </a:lnTo>
                      <a:lnTo>
                        <a:pt x="0" y="9"/>
                      </a:lnTo>
                      <a:lnTo>
                        <a:pt x="0" y="7"/>
                      </a:lnTo>
                      <a:lnTo>
                        <a:pt x="1" y="4"/>
                      </a:lnTo>
                      <a:lnTo>
                        <a:pt x="1" y="3"/>
                      </a:lnTo>
                      <a:lnTo>
                        <a:pt x="3" y="1"/>
                      </a:lnTo>
                      <a:lnTo>
                        <a:pt x="3"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98" name="Freeform 190"/>
                <p:cNvSpPr>
                  <a:spLocks/>
                </p:cNvSpPr>
                <p:nvPr/>
              </p:nvSpPr>
              <p:spPr bwMode="auto">
                <a:xfrm>
                  <a:off x="738" y="2615"/>
                  <a:ext cx="4" cy="11"/>
                </a:xfrm>
                <a:custGeom>
                  <a:avLst/>
                  <a:gdLst>
                    <a:gd name="T0" fmla="*/ 2 w 4"/>
                    <a:gd name="T1" fmla="*/ 0 h 11"/>
                    <a:gd name="T2" fmla="*/ 2 w 4"/>
                    <a:gd name="T3" fmla="*/ 1 h 11"/>
                    <a:gd name="T4" fmla="*/ 3 w 4"/>
                    <a:gd name="T5" fmla="*/ 2 h 11"/>
                    <a:gd name="T6" fmla="*/ 3 w 4"/>
                    <a:gd name="T7" fmla="*/ 8 h 11"/>
                    <a:gd name="T8" fmla="*/ 2 w 4"/>
                    <a:gd name="T9" fmla="*/ 9 h 11"/>
                    <a:gd name="T10" fmla="*/ 2 w 4"/>
                    <a:gd name="T11" fmla="*/ 10 h 11"/>
                    <a:gd name="T12" fmla="*/ 1 w 4"/>
                    <a:gd name="T13" fmla="*/ 10 h 11"/>
                    <a:gd name="T14" fmla="*/ 0 w 4"/>
                    <a:gd name="T15" fmla="*/ 9 h 11"/>
                    <a:gd name="T16" fmla="*/ 0 w 4"/>
                    <a:gd name="T17" fmla="*/ 8 h 11"/>
                    <a:gd name="T18" fmla="*/ 0 w 4"/>
                    <a:gd name="T19" fmla="*/ 2 h 11"/>
                    <a:gd name="T20" fmla="*/ 0 w 4"/>
                    <a:gd name="T21" fmla="*/ 1 h 11"/>
                    <a:gd name="T22" fmla="*/ 1 w 4"/>
                    <a:gd name="T23" fmla="*/ 0 h 11"/>
                    <a:gd name="T24" fmla="*/ 2 w 4"/>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11"/>
                    <a:gd name="T41" fmla="*/ 4 w 4"/>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11">
                      <a:moveTo>
                        <a:pt x="2" y="0"/>
                      </a:moveTo>
                      <a:lnTo>
                        <a:pt x="2" y="1"/>
                      </a:lnTo>
                      <a:lnTo>
                        <a:pt x="3" y="2"/>
                      </a:lnTo>
                      <a:lnTo>
                        <a:pt x="3" y="8"/>
                      </a:lnTo>
                      <a:lnTo>
                        <a:pt x="2" y="9"/>
                      </a:lnTo>
                      <a:lnTo>
                        <a:pt x="2" y="10"/>
                      </a:lnTo>
                      <a:lnTo>
                        <a:pt x="1" y="10"/>
                      </a:lnTo>
                      <a:lnTo>
                        <a:pt x="0" y="9"/>
                      </a:lnTo>
                      <a:lnTo>
                        <a:pt x="0" y="8"/>
                      </a:lnTo>
                      <a:lnTo>
                        <a:pt x="0" y="2"/>
                      </a:lnTo>
                      <a:lnTo>
                        <a:pt x="0" y="1"/>
                      </a:lnTo>
                      <a:lnTo>
                        <a:pt x="1" y="0"/>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88" name="Group 191"/>
              <p:cNvGrpSpPr>
                <a:grpSpLocks/>
              </p:cNvGrpSpPr>
              <p:nvPr/>
            </p:nvGrpSpPr>
            <p:grpSpPr bwMode="auto">
              <a:xfrm>
                <a:off x="753" y="2612"/>
                <a:ext cx="28" cy="16"/>
                <a:chOff x="753" y="2612"/>
                <a:chExt cx="28" cy="16"/>
              </a:xfrm>
            </p:grpSpPr>
            <p:sp>
              <p:nvSpPr>
                <p:cNvPr id="37195" name="Freeform 192"/>
                <p:cNvSpPr>
                  <a:spLocks/>
                </p:cNvSpPr>
                <p:nvPr/>
              </p:nvSpPr>
              <p:spPr bwMode="auto">
                <a:xfrm>
                  <a:off x="753" y="2612"/>
                  <a:ext cx="11" cy="16"/>
                </a:xfrm>
                <a:custGeom>
                  <a:avLst/>
                  <a:gdLst>
                    <a:gd name="T0" fmla="*/ 0 w 11"/>
                    <a:gd name="T1" fmla="*/ 0 h 16"/>
                    <a:gd name="T2" fmla="*/ 6 w 11"/>
                    <a:gd name="T3" fmla="*/ 0 h 16"/>
                    <a:gd name="T4" fmla="*/ 6 w 11"/>
                    <a:gd name="T5" fmla="*/ 1 h 16"/>
                    <a:gd name="T6" fmla="*/ 4 w 11"/>
                    <a:gd name="T7" fmla="*/ 1 h 16"/>
                    <a:gd name="T8" fmla="*/ 4 w 11"/>
                    <a:gd name="T9" fmla="*/ 13 h 16"/>
                    <a:gd name="T10" fmla="*/ 6 w 11"/>
                    <a:gd name="T11" fmla="*/ 13 h 16"/>
                    <a:gd name="T12" fmla="*/ 9 w 11"/>
                    <a:gd name="T13" fmla="*/ 11 h 16"/>
                    <a:gd name="T14" fmla="*/ 10 w 11"/>
                    <a:gd name="T15" fmla="*/ 11 h 16"/>
                    <a:gd name="T16" fmla="*/ 10 w 11"/>
                    <a:gd name="T17" fmla="*/ 15 h 16"/>
                    <a:gd name="T18" fmla="*/ 1 w 11"/>
                    <a:gd name="T19" fmla="*/ 15 h 16"/>
                    <a:gd name="T20" fmla="*/ 1 w 11"/>
                    <a:gd name="T21" fmla="*/ 14 h 16"/>
                    <a:gd name="T22" fmla="*/ 1 w 11"/>
                    <a:gd name="T23" fmla="*/ 1 h 16"/>
                    <a:gd name="T24" fmla="*/ 0 w 11"/>
                    <a:gd name="T25" fmla="*/ 1 h 16"/>
                    <a:gd name="T26" fmla="*/ 0 w 11"/>
                    <a:gd name="T27" fmla="*/ 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16"/>
                    <a:gd name="T44" fmla="*/ 11 w 11"/>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16">
                      <a:moveTo>
                        <a:pt x="0" y="0"/>
                      </a:moveTo>
                      <a:lnTo>
                        <a:pt x="6" y="0"/>
                      </a:lnTo>
                      <a:lnTo>
                        <a:pt x="6" y="1"/>
                      </a:lnTo>
                      <a:lnTo>
                        <a:pt x="4" y="1"/>
                      </a:lnTo>
                      <a:lnTo>
                        <a:pt x="4" y="13"/>
                      </a:lnTo>
                      <a:lnTo>
                        <a:pt x="6" y="13"/>
                      </a:lnTo>
                      <a:lnTo>
                        <a:pt x="9" y="11"/>
                      </a:lnTo>
                      <a:lnTo>
                        <a:pt x="10" y="11"/>
                      </a:lnTo>
                      <a:lnTo>
                        <a:pt x="10" y="15"/>
                      </a:lnTo>
                      <a:lnTo>
                        <a:pt x="1" y="15"/>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96" name="Freeform 193"/>
                <p:cNvSpPr>
                  <a:spLocks/>
                </p:cNvSpPr>
                <p:nvPr/>
              </p:nvSpPr>
              <p:spPr bwMode="auto">
                <a:xfrm>
                  <a:off x="771" y="2612"/>
                  <a:ext cx="10" cy="16"/>
                </a:xfrm>
                <a:custGeom>
                  <a:avLst/>
                  <a:gdLst>
                    <a:gd name="T0" fmla="*/ 0 w 10"/>
                    <a:gd name="T1" fmla="*/ 0 h 16"/>
                    <a:gd name="T2" fmla="*/ 5 w 10"/>
                    <a:gd name="T3" fmla="*/ 0 h 16"/>
                    <a:gd name="T4" fmla="*/ 5 w 10"/>
                    <a:gd name="T5" fmla="*/ 1 h 16"/>
                    <a:gd name="T6" fmla="*/ 4 w 10"/>
                    <a:gd name="T7" fmla="*/ 1 h 16"/>
                    <a:gd name="T8" fmla="*/ 4 w 10"/>
                    <a:gd name="T9" fmla="*/ 13 h 16"/>
                    <a:gd name="T10" fmla="*/ 5 w 10"/>
                    <a:gd name="T11" fmla="*/ 13 h 16"/>
                    <a:gd name="T12" fmla="*/ 8 w 10"/>
                    <a:gd name="T13" fmla="*/ 11 h 16"/>
                    <a:gd name="T14" fmla="*/ 9 w 10"/>
                    <a:gd name="T15" fmla="*/ 11 h 16"/>
                    <a:gd name="T16" fmla="*/ 9 w 10"/>
                    <a:gd name="T17" fmla="*/ 15 h 16"/>
                    <a:gd name="T18" fmla="*/ 0 w 10"/>
                    <a:gd name="T19" fmla="*/ 15 h 16"/>
                    <a:gd name="T20" fmla="*/ 0 w 10"/>
                    <a:gd name="T21" fmla="*/ 14 h 16"/>
                    <a:gd name="T22" fmla="*/ 1 w 10"/>
                    <a:gd name="T23" fmla="*/ 14 h 16"/>
                    <a:gd name="T24" fmla="*/ 1 w 10"/>
                    <a:gd name="T25" fmla="*/ 1 h 16"/>
                    <a:gd name="T26" fmla="*/ 0 w 10"/>
                    <a:gd name="T27" fmla="*/ 1 h 16"/>
                    <a:gd name="T28" fmla="*/ 0 w 10"/>
                    <a:gd name="T29" fmla="*/ 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6"/>
                    <a:gd name="T47" fmla="*/ 10 w 10"/>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6">
                      <a:moveTo>
                        <a:pt x="0" y="0"/>
                      </a:moveTo>
                      <a:lnTo>
                        <a:pt x="5" y="0"/>
                      </a:lnTo>
                      <a:lnTo>
                        <a:pt x="5" y="1"/>
                      </a:lnTo>
                      <a:lnTo>
                        <a:pt x="4" y="1"/>
                      </a:lnTo>
                      <a:lnTo>
                        <a:pt x="4" y="13"/>
                      </a:lnTo>
                      <a:lnTo>
                        <a:pt x="5" y="13"/>
                      </a:lnTo>
                      <a:lnTo>
                        <a:pt x="8" y="11"/>
                      </a:lnTo>
                      <a:lnTo>
                        <a:pt x="9" y="11"/>
                      </a:lnTo>
                      <a:lnTo>
                        <a:pt x="9" y="15"/>
                      </a:lnTo>
                      <a:lnTo>
                        <a:pt x="0" y="15"/>
                      </a:lnTo>
                      <a:lnTo>
                        <a:pt x="0" y="14"/>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89" name="Group 194"/>
              <p:cNvGrpSpPr>
                <a:grpSpLocks/>
              </p:cNvGrpSpPr>
              <p:nvPr/>
            </p:nvGrpSpPr>
            <p:grpSpPr bwMode="auto">
              <a:xfrm>
                <a:off x="787" y="2613"/>
                <a:ext cx="18" cy="15"/>
                <a:chOff x="787" y="2613"/>
                <a:chExt cx="18" cy="15"/>
              </a:xfrm>
            </p:grpSpPr>
            <p:sp>
              <p:nvSpPr>
                <p:cNvPr id="37193" name="Freeform 195"/>
                <p:cNvSpPr>
                  <a:spLocks/>
                </p:cNvSpPr>
                <p:nvPr/>
              </p:nvSpPr>
              <p:spPr bwMode="auto">
                <a:xfrm>
                  <a:off x="787" y="2613"/>
                  <a:ext cx="18" cy="15"/>
                </a:xfrm>
                <a:custGeom>
                  <a:avLst/>
                  <a:gdLst>
                    <a:gd name="T0" fmla="*/ 10 w 18"/>
                    <a:gd name="T1" fmla="*/ 0 h 15"/>
                    <a:gd name="T2" fmla="*/ 16 w 18"/>
                    <a:gd name="T3" fmla="*/ 13 h 15"/>
                    <a:gd name="T4" fmla="*/ 17 w 18"/>
                    <a:gd name="T5" fmla="*/ 13 h 15"/>
                    <a:gd name="T6" fmla="*/ 17 w 18"/>
                    <a:gd name="T7" fmla="*/ 14 h 15"/>
                    <a:gd name="T8" fmla="*/ 8 w 18"/>
                    <a:gd name="T9" fmla="*/ 14 h 15"/>
                    <a:gd name="T10" fmla="*/ 8 w 18"/>
                    <a:gd name="T11" fmla="*/ 13 h 15"/>
                    <a:gd name="T12" fmla="*/ 9 w 18"/>
                    <a:gd name="T13" fmla="*/ 13 h 15"/>
                    <a:gd name="T14" fmla="*/ 7 w 18"/>
                    <a:gd name="T15" fmla="*/ 9 h 15"/>
                    <a:gd name="T16" fmla="*/ 5 w 18"/>
                    <a:gd name="T17" fmla="*/ 9 h 15"/>
                    <a:gd name="T18" fmla="*/ 3 w 18"/>
                    <a:gd name="T19" fmla="*/ 13 h 15"/>
                    <a:gd name="T20" fmla="*/ 5 w 18"/>
                    <a:gd name="T21" fmla="*/ 13 h 15"/>
                    <a:gd name="T22" fmla="*/ 5 w 18"/>
                    <a:gd name="T23" fmla="*/ 14 h 15"/>
                    <a:gd name="T24" fmla="*/ 0 w 18"/>
                    <a:gd name="T25" fmla="*/ 14 h 15"/>
                    <a:gd name="T26" fmla="*/ 0 w 18"/>
                    <a:gd name="T27" fmla="*/ 13 h 15"/>
                    <a:gd name="T28" fmla="*/ 1 w 18"/>
                    <a:gd name="T29" fmla="*/ 13 h 15"/>
                    <a:gd name="T30" fmla="*/ 6 w 18"/>
                    <a:gd name="T31" fmla="*/ 0 h 15"/>
                    <a:gd name="T32" fmla="*/ 10 w 18"/>
                    <a:gd name="T33" fmla="*/ 0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
                    <a:gd name="T52" fmla="*/ 0 h 15"/>
                    <a:gd name="T53" fmla="*/ 18 w 18"/>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 h="15">
                      <a:moveTo>
                        <a:pt x="10" y="0"/>
                      </a:moveTo>
                      <a:lnTo>
                        <a:pt x="16" y="13"/>
                      </a:lnTo>
                      <a:lnTo>
                        <a:pt x="17" y="13"/>
                      </a:lnTo>
                      <a:lnTo>
                        <a:pt x="17" y="14"/>
                      </a:lnTo>
                      <a:lnTo>
                        <a:pt x="8" y="14"/>
                      </a:lnTo>
                      <a:lnTo>
                        <a:pt x="8" y="13"/>
                      </a:lnTo>
                      <a:lnTo>
                        <a:pt x="9" y="13"/>
                      </a:lnTo>
                      <a:lnTo>
                        <a:pt x="7" y="9"/>
                      </a:lnTo>
                      <a:lnTo>
                        <a:pt x="5" y="9"/>
                      </a:lnTo>
                      <a:lnTo>
                        <a:pt x="3" y="13"/>
                      </a:lnTo>
                      <a:lnTo>
                        <a:pt x="5" y="13"/>
                      </a:lnTo>
                      <a:lnTo>
                        <a:pt x="5" y="14"/>
                      </a:lnTo>
                      <a:lnTo>
                        <a:pt x="0" y="14"/>
                      </a:lnTo>
                      <a:lnTo>
                        <a:pt x="0" y="13"/>
                      </a:lnTo>
                      <a:lnTo>
                        <a:pt x="1" y="13"/>
                      </a:lnTo>
                      <a:lnTo>
                        <a:pt x="6" y="0"/>
                      </a:lnTo>
                      <a:lnTo>
                        <a:pt x="1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94" name="Freeform 196"/>
                <p:cNvSpPr>
                  <a:spLocks/>
                </p:cNvSpPr>
                <p:nvPr/>
              </p:nvSpPr>
              <p:spPr bwMode="auto">
                <a:xfrm>
                  <a:off x="790" y="2617"/>
                  <a:ext cx="5" cy="3"/>
                </a:xfrm>
                <a:custGeom>
                  <a:avLst/>
                  <a:gdLst>
                    <a:gd name="T0" fmla="*/ 2 w 5"/>
                    <a:gd name="T1" fmla="*/ 2 h 3"/>
                    <a:gd name="T2" fmla="*/ 4 w 5"/>
                    <a:gd name="T3" fmla="*/ 0 h 3"/>
                    <a:gd name="T4" fmla="*/ 0 w 5"/>
                    <a:gd name="T5" fmla="*/ 0 h 3"/>
                    <a:gd name="T6" fmla="*/ 2 w 5"/>
                    <a:gd name="T7" fmla="*/ 2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2" y="2"/>
                      </a:moveTo>
                      <a:lnTo>
                        <a:pt x="4" y="0"/>
                      </a:lnTo>
                      <a:lnTo>
                        <a:pt x="0" y="0"/>
                      </a:lnTo>
                      <a:lnTo>
                        <a:pt x="2" y="2"/>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90" name="Group 197"/>
              <p:cNvGrpSpPr>
                <a:grpSpLocks/>
              </p:cNvGrpSpPr>
              <p:nvPr/>
            </p:nvGrpSpPr>
            <p:grpSpPr bwMode="auto">
              <a:xfrm>
                <a:off x="711" y="2613"/>
                <a:ext cx="15" cy="15"/>
                <a:chOff x="711" y="2613"/>
                <a:chExt cx="15" cy="15"/>
              </a:xfrm>
            </p:grpSpPr>
            <p:sp>
              <p:nvSpPr>
                <p:cNvPr id="37191" name="Freeform 198"/>
                <p:cNvSpPr>
                  <a:spLocks/>
                </p:cNvSpPr>
                <p:nvPr/>
              </p:nvSpPr>
              <p:spPr bwMode="auto">
                <a:xfrm>
                  <a:off x="711" y="2613"/>
                  <a:ext cx="15" cy="15"/>
                </a:xfrm>
                <a:custGeom>
                  <a:avLst/>
                  <a:gdLst>
                    <a:gd name="T0" fmla="*/ 6 w 15"/>
                    <a:gd name="T1" fmla="*/ 0 h 15"/>
                    <a:gd name="T2" fmla="*/ 10 w 15"/>
                    <a:gd name="T3" fmla="*/ 0 h 15"/>
                    <a:gd name="T4" fmla="*/ 11 w 15"/>
                    <a:gd name="T5" fmla="*/ 1 h 15"/>
                    <a:gd name="T6" fmla="*/ 13 w 15"/>
                    <a:gd name="T7" fmla="*/ 2 h 15"/>
                    <a:gd name="T8" fmla="*/ 13 w 15"/>
                    <a:gd name="T9" fmla="*/ 4 h 15"/>
                    <a:gd name="T10" fmla="*/ 14 w 15"/>
                    <a:gd name="T11" fmla="*/ 6 h 15"/>
                    <a:gd name="T12" fmla="*/ 14 w 15"/>
                    <a:gd name="T13" fmla="*/ 8 h 15"/>
                    <a:gd name="T14" fmla="*/ 13 w 15"/>
                    <a:gd name="T15" fmla="*/ 10 h 15"/>
                    <a:gd name="T16" fmla="*/ 13 w 15"/>
                    <a:gd name="T17" fmla="*/ 12 h 15"/>
                    <a:gd name="T18" fmla="*/ 11 w 15"/>
                    <a:gd name="T19" fmla="*/ 14 h 15"/>
                    <a:gd name="T20" fmla="*/ 10 w 15"/>
                    <a:gd name="T21" fmla="*/ 14 h 15"/>
                    <a:gd name="T22" fmla="*/ 6 w 15"/>
                    <a:gd name="T23" fmla="*/ 14 h 15"/>
                    <a:gd name="T24" fmla="*/ 0 w 15"/>
                    <a:gd name="T25" fmla="*/ 14 h 15"/>
                    <a:gd name="T26" fmla="*/ 1 w 15"/>
                    <a:gd name="T27" fmla="*/ 13 h 15"/>
                    <a:gd name="T28" fmla="*/ 2 w 15"/>
                    <a:gd name="T29" fmla="*/ 13 h 15"/>
                    <a:gd name="T30" fmla="*/ 2 w 15"/>
                    <a:gd name="T31" fmla="*/ 9 h 15"/>
                    <a:gd name="T32" fmla="*/ 2 w 15"/>
                    <a:gd name="T33" fmla="*/ 6 h 15"/>
                    <a:gd name="T34" fmla="*/ 2 w 15"/>
                    <a:gd name="T35" fmla="*/ 4 h 15"/>
                    <a:gd name="T36" fmla="*/ 2 w 15"/>
                    <a:gd name="T37" fmla="*/ 2 h 15"/>
                    <a:gd name="T38" fmla="*/ 0 w 15"/>
                    <a:gd name="T39" fmla="*/ 2 h 15"/>
                    <a:gd name="T40" fmla="*/ 0 w 15"/>
                    <a:gd name="T41" fmla="*/ 0 h 15"/>
                    <a:gd name="T42" fmla="*/ 6 w 15"/>
                    <a:gd name="T43" fmla="*/ 0 h 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
                    <a:gd name="T67" fmla="*/ 0 h 15"/>
                    <a:gd name="T68" fmla="*/ 15 w 15"/>
                    <a:gd name="T69" fmla="*/ 15 h 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 h="15">
                      <a:moveTo>
                        <a:pt x="6" y="0"/>
                      </a:moveTo>
                      <a:lnTo>
                        <a:pt x="10" y="0"/>
                      </a:lnTo>
                      <a:lnTo>
                        <a:pt x="11" y="1"/>
                      </a:lnTo>
                      <a:lnTo>
                        <a:pt x="13" y="2"/>
                      </a:lnTo>
                      <a:lnTo>
                        <a:pt x="13" y="4"/>
                      </a:lnTo>
                      <a:lnTo>
                        <a:pt x="14" y="6"/>
                      </a:lnTo>
                      <a:lnTo>
                        <a:pt x="14" y="8"/>
                      </a:lnTo>
                      <a:lnTo>
                        <a:pt x="13" y="10"/>
                      </a:lnTo>
                      <a:lnTo>
                        <a:pt x="13" y="12"/>
                      </a:lnTo>
                      <a:lnTo>
                        <a:pt x="11" y="14"/>
                      </a:lnTo>
                      <a:lnTo>
                        <a:pt x="10" y="14"/>
                      </a:lnTo>
                      <a:lnTo>
                        <a:pt x="6" y="14"/>
                      </a:lnTo>
                      <a:lnTo>
                        <a:pt x="0" y="14"/>
                      </a:lnTo>
                      <a:lnTo>
                        <a:pt x="1" y="13"/>
                      </a:lnTo>
                      <a:lnTo>
                        <a:pt x="2" y="13"/>
                      </a:lnTo>
                      <a:lnTo>
                        <a:pt x="2" y="9"/>
                      </a:lnTo>
                      <a:lnTo>
                        <a:pt x="2" y="6"/>
                      </a:lnTo>
                      <a:lnTo>
                        <a:pt x="2" y="4"/>
                      </a:lnTo>
                      <a:lnTo>
                        <a:pt x="2" y="2"/>
                      </a:lnTo>
                      <a:lnTo>
                        <a:pt x="0" y="2"/>
                      </a:lnTo>
                      <a:lnTo>
                        <a:pt x="0" y="0"/>
                      </a:lnTo>
                      <a:lnTo>
                        <a:pt x="6"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92" name="Freeform 199"/>
                <p:cNvSpPr>
                  <a:spLocks/>
                </p:cNvSpPr>
                <p:nvPr/>
              </p:nvSpPr>
              <p:spPr bwMode="auto">
                <a:xfrm>
                  <a:off x="718" y="2616"/>
                  <a:ext cx="4" cy="10"/>
                </a:xfrm>
                <a:custGeom>
                  <a:avLst/>
                  <a:gdLst>
                    <a:gd name="T0" fmla="*/ 2 w 4"/>
                    <a:gd name="T1" fmla="*/ 0 h 10"/>
                    <a:gd name="T2" fmla="*/ 3 w 4"/>
                    <a:gd name="T3" fmla="*/ 0 h 10"/>
                    <a:gd name="T4" fmla="*/ 3 w 4"/>
                    <a:gd name="T5" fmla="*/ 9 h 10"/>
                    <a:gd name="T6" fmla="*/ 2 w 4"/>
                    <a:gd name="T7" fmla="*/ 9 h 10"/>
                    <a:gd name="T8" fmla="*/ 1 w 4"/>
                    <a:gd name="T9" fmla="*/ 9 h 10"/>
                    <a:gd name="T10" fmla="*/ 1 w 4"/>
                    <a:gd name="T11" fmla="*/ 8 h 10"/>
                    <a:gd name="T12" fmla="*/ 0 w 4"/>
                    <a:gd name="T13" fmla="*/ 7 h 10"/>
                    <a:gd name="T14" fmla="*/ 0 w 4"/>
                    <a:gd name="T15" fmla="*/ 2 h 10"/>
                    <a:gd name="T16" fmla="*/ 1 w 4"/>
                    <a:gd name="T17" fmla="*/ 1 h 10"/>
                    <a:gd name="T18" fmla="*/ 1 w 4"/>
                    <a:gd name="T19" fmla="*/ 0 h 10"/>
                    <a:gd name="T20" fmla="*/ 2 w 4"/>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10"/>
                    <a:gd name="T35" fmla="*/ 4 w 4"/>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10">
                      <a:moveTo>
                        <a:pt x="2" y="0"/>
                      </a:moveTo>
                      <a:lnTo>
                        <a:pt x="3" y="0"/>
                      </a:lnTo>
                      <a:lnTo>
                        <a:pt x="3" y="9"/>
                      </a:lnTo>
                      <a:lnTo>
                        <a:pt x="2" y="9"/>
                      </a:lnTo>
                      <a:lnTo>
                        <a:pt x="1" y="9"/>
                      </a:lnTo>
                      <a:lnTo>
                        <a:pt x="1" y="8"/>
                      </a:lnTo>
                      <a:lnTo>
                        <a:pt x="0" y="7"/>
                      </a:lnTo>
                      <a:lnTo>
                        <a:pt x="0" y="2"/>
                      </a:lnTo>
                      <a:lnTo>
                        <a:pt x="1" y="1"/>
                      </a:lnTo>
                      <a:lnTo>
                        <a:pt x="1" y="0"/>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29" name="Group 200"/>
            <p:cNvGrpSpPr>
              <a:grpSpLocks/>
            </p:cNvGrpSpPr>
            <p:nvPr/>
          </p:nvGrpSpPr>
          <p:grpSpPr bwMode="auto">
            <a:xfrm>
              <a:off x="591" y="2431"/>
              <a:ext cx="290" cy="13"/>
              <a:chOff x="591" y="2431"/>
              <a:chExt cx="290" cy="13"/>
            </a:xfrm>
          </p:grpSpPr>
          <p:grpSp>
            <p:nvGrpSpPr>
              <p:cNvPr id="37155" name="Group 201"/>
              <p:cNvGrpSpPr>
                <a:grpSpLocks/>
              </p:cNvGrpSpPr>
              <p:nvPr/>
            </p:nvGrpSpPr>
            <p:grpSpPr bwMode="auto">
              <a:xfrm>
                <a:off x="591" y="2431"/>
                <a:ext cx="26" cy="13"/>
                <a:chOff x="591" y="2431"/>
                <a:chExt cx="26" cy="13"/>
              </a:xfrm>
            </p:grpSpPr>
            <p:sp>
              <p:nvSpPr>
                <p:cNvPr id="37181" name="Freeform 202"/>
                <p:cNvSpPr>
                  <a:spLocks/>
                </p:cNvSpPr>
                <p:nvPr/>
              </p:nvSpPr>
              <p:spPr bwMode="auto">
                <a:xfrm>
                  <a:off x="591" y="2431"/>
                  <a:ext cx="2" cy="13"/>
                </a:xfrm>
                <a:custGeom>
                  <a:avLst/>
                  <a:gdLst>
                    <a:gd name="T0" fmla="*/ 0 w 2"/>
                    <a:gd name="T1" fmla="*/ 0 h 13"/>
                    <a:gd name="T2" fmla="*/ 1 w 2"/>
                    <a:gd name="T3" fmla="*/ 0 h 13"/>
                    <a:gd name="T4" fmla="*/ 1 w 2"/>
                    <a:gd name="T5" fmla="*/ 2 h 13"/>
                    <a:gd name="T6" fmla="*/ 1 w 2"/>
                    <a:gd name="T7" fmla="*/ 12 h 13"/>
                    <a:gd name="T8" fmla="*/ 0 w 2"/>
                    <a:gd name="T9" fmla="*/ 12 h 13"/>
                    <a:gd name="T10" fmla="*/ 0 w 2"/>
                    <a:gd name="T11" fmla="*/ 2 h 13"/>
                    <a:gd name="T12" fmla="*/ 0 w 2"/>
                    <a:gd name="T13" fmla="*/ 0 h 13"/>
                    <a:gd name="T14" fmla="*/ 0 60000 65536"/>
                    <a:gd name="T15" fmla="*/ 0 60000 65536"/>
                    <a:gd name="T16" fmla="*/ 0 60000 65536"/>
                    <a:gd name="T17" fmla="*/ 0 60000 65536"/>
                    <a:gd name="T18" fmla="*/ 0 60000 65536"/>
                    <a:gd name="T19" fmla="*/ 0 60000 65536"/>
                    <a:gd name="T20" fmla="*/ 0 60000 65536"/>
                    <a:gd name="T21" fmla="*/ 0 w 2"/>
                    <a:gd name="T22" fmla="*/ 0 h 13"/>
                    <a:gd name="T23" fmla="*/ 2 w 2"/>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3">
                      <a:moveTo>
                        <a:pt x="0" y="0"/>
                      </a:moveTo>
                      <a:lnTo>
                        <a:pt x="1" y="0"/>
                      </a:lnTo>
                      <a:lnTo>
                        <a:pt x="1" y="2"/>
                      </a:lnTo>
                      <a:lnTo>
                        <a:pt x="1" y="12"/>
                      </a:lnTo>
                      <a:lnTo>
                        <a:pt x="0" y="12"/>
                      </a:lnTo>
                      <a:lnTo>
                        <a:pt x="0" y="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82" name="Freeform 203"/>
                <p:cNvSpPr>
                  <a:spLocks/>
                </p:cNvSpPr>
                <p:nvPr/>
              </p:nvSpPr>
              <p:spPr bwMode="auto">
                <a:xfrm>
                  <a:off x="601" y="2431"/>
                  <a:ext cx="5" cy="13"/>
                </a:xfrm>
                <a:custGeom>
                  <a:avLst/>
                  <a:gdLst>
                    <a:gd name="T0" fmla="*/ 0 w 5"/>
                    <a:gd name="T1" fmla="*/ 0 h 13"/>
                    <a:gd name="T2" fmla="*/ 1 w 5"/>
                    <a:gd name="T3" fmla="*/ 0 h 13"/>
                    <a:gd name="T4" fmla="*/ 1 w 5"/>
                    <a:gd name="T5" fmla="*/ 4 h 13"/>
                    <a:gd name="T6" fmla="*/ 3 w 5"/>
                    <a:gd name="T7" fmla="*/ 4 h 13"/>
                    <a:gd name="T8" fmla="*/ 3 w 5"/>
                    <a:gd name="T9" fmla="*/ 0 h 13"/>
                    <a:gd name="T10" fmla="*/ 4 w 5"/>
                    <a:gd name="T11" fmla="*/ 0 h 13"/>
                    <a:gd name="T12" fmla="*/ 4 w 5"/>
                    <a:gd name="T13" fmla="*/ 12 h 13"/>
                    <a:gd name="T14" fmla="*/ 3 w 5"/>
                    <a:gd name="T15" fmla="*/ 12 h 13"/>
                    <a:gd name="T16" fmla="*/ 3 w 5"/>
                    <a:gd name="T17" fmla="*/ 7 h 13"/>
                    <a:gd name="T18" fmla="*/ 1 w 5"/>
                    <a:gd name="T19" fmla="*/ 7 h 13"/>
                    <a:gd name="T20" fmla="*/ 1 w 5"/>
                    <a:gd name="T21" fmla="*/ 12 h 13"/>
                    <a:gd name="T22" fmla="*/ 0 w 5"/>
                    <a:gd name="T23" fmla="*/ 12 h 13"/>
                    <a:gd name="T24" fmla="*/ 0 w 5"/>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13"/>
                    <a:gd name="T41" fmla="*/ 5 w 5"/>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13">
                      <a:moveTo>
                        <a:pt x="0" y="0"/>
                      </a:moveTo>
                      <a:lnTo>
                        <a:pt x="1" y="0"/>
                      </a:lnTo>
                      <a:lnTo>
                        <a:pt x="1" y="4"/>
                      </a:lnTo>
                      <a:lnTo>
                        <a:pt x="3" y="4"/>
                      </a:lnTo>
                      <a:lnTo>
                        <a:pt x="3" y="0"/>
                      </a:lnTo>
                      <a:lnTo>
                        <a:pt x="4" y="0"/>
                      </a:lnTo>
                      <a:lnTo>
                        <a:pt x="4" y="12"/>
                      </a:lnTo>
                      <a:lnTo>
                        <a:pt x="3" y="12"/>
                      </a:lnTo>
                      <a:lnTo>
                        <a:pt x="3" y="7"/>
                      </a:lnTo>
                      <a:lnTo>
                        <a:pt x="1" y="7"/>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83" name="Freeform 204"/>
                <p:cNvSpPr>
                  <a:spLocks/>
                </p:cNvSpPr>
                <p:nvPr/>
              </p:nvSpPr>
              <p:spPr bwMode="auto">
                <a:xfrm>
                  <a:off x="614" y="2431"/>
                  <a:ext cx="3" cy="13"/>
                </a:xfrm>
                <a:custGeom>
                  <a:avLst/>
                  <a:gdLst>
                    <a:gd name="T0" fmla="*/ 0 w 3"/>
                    <a:gd name="T1" fmla="*/ 0 h 13"/>
                    <a:gd name="T2" fmla="*/ 2 w 3"/>
                    <a:gd name="T3" fmla="*/ 0 h 13"/>
                    <a:gd name="T4" fmla="*/ 2 w 3"/>
                    <a:gd name="T5" fmla="*/ 2 h 13"/>
                    <a:gd name="T6" fmla="*/ 1 w 3"/>
                    <a:gd name="T7" fmla="*/ 2 h 13"/>
                    <a:gd name="T8" fmla="*/ 1 w 3"/>
                    <a:gd name="T9" fmla="*/ 4 h 13"/>
                    <a:gd name="T10" fmla="*/ 2 w 3"/>
                    <a:gd name="T11" fmla="*/ 4 h 13"/>
                    <a:gd name="T12" fmla="*/ 2 w 3"/>
                    <a:gd name="T13" fmla="*/ 7 h 13"/>
                    <a:gd name="T14" fmla="*/ 1 w 3"/>
                    <a:gd name="T15" fmla="*/ 7 h 13"/>
                    <a:gd name="T16" fmla="*/ 1 w 3"/>
                    <a:gd name="T17" fmla="*/ 10 h 13"/>
                    <a:gd name="T18" fmla="*/ 2 w 3"/>
                    <a:gd name="T19" fmla="*/ 10 h 13"/>
                    <a:gd name="T20" fmla="*/ 2 w 3"/>
                    <a:gd name="T21" fmla="*/ 12 h 13"/>
                    <a:gd name="T22" fmla="*/ 0 w 3"/>
                    <a:gd name="T23" fmla="*/ 12 h 13"/>
                    <a:gd name="T24" fmla="*/ 0 w 3"/>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13"/>
                    <a:gd name="T41" fmla="*/ 3 w 3"/>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13">
                      <a:moveTo>
                        <a:pt x="0" y="0"/>
                      </a:moveTo>
                      <a:lnTo>
                        <a:pt x="2" y="0"/>
                      </a:lnTo>
                      <a:lnTo>
                        <a:pt x="2" y="2"/>
                      </a:lnTo>
                      <a:lnTo>
                        <a:pt x="1" y="2"/>
                      </a:lnTo>
                      <a:lnTo>
                        <a:pt x="1" y="4"/>
                      </a:lnTo>
                      <a:lnTo>
                        <a:pt x="2" y="4"/>
                      </a:lnTo>
                      <a:lnTo>
                        <a:pt x="2" y="7"/>
                      </a:lnTo>
                      <a:lnTo>
                        <a:pt x="1" y="7"/>
                      </a:lnTo>
                      <a:lnTo>
                        <a:pt x="1" y="10"/>
                      </a:lnTo>
                      <a:lnTo>
                        <a:pt x="2" y="10"/>
                      </a:lnTo>
                      <a:lnTo>
                        <a:pt x="2" y="12"/>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56" name="Group 205"/>
              <p:cNvGrpSpPr>
                <a:grpSpLocks/>
              </p:cNvGrpSpPr>
              <p:nvPr/>
            </p:nvGrpSpPr>
            <p:grpSpPr bwMode="auto">
              <a:xfrm>
                <a:off x="631" y="2431"/>
                <a:ext cx="57" cy="13"/>
                <a:chOff x="631" y="2431"/>
                <a:chExt cx="57" cy="13"/>
              </a:xfrm>
            </p:grpSpPr>
            <p:sp>
              <p:nvSpPr>
                <p:cNvPr id="37175" name="Freeform 206"/>
                <p:cNvSpPr>
                  <a:spLocks/>
                </p:cNvSpPr>
                <p:nvPr/>
              </p:nvSpPr>
              <p:spPr bwMode="auto">
                <a:xfrm>
                  <a:off x="631" y="2431"/>
                  <a:ext cx="4" cy="13"/>
                </a:xfrm>
                <a:custGeom>
                  <a:avLst/>
                  <a:gdLst>
                    <a:gd name="T0" fmla="*/ 0 w 4"/>
                    <a:gd name="T1" fmla="*/ 0 h 13"/>
                    <a:gd name="T2" fmla="*/ 1 w 4"/>
                    <a:gd name="T3" fmla="*/ 0 h 13"/>
                    <a:gd name="T4" fmla="*/ 1 w 4"/>
                    <a:gd name="T5" fmla="*/ 10 h 13"/>
                    <a:gd name="T6" fmla="*/ 2 w 4"/>
                    <a:gd name="T7" fmla="*/ 10 h 13"/>
                    <a:gd name="T8" fmla="*/ 2 w 4"/>
                    <a:gd name="T9" fmla="*/ 0 h 13"/>
                    <a:gd name="T10" fmla="*/ 3 w 4"/>
                    <a:gd name="T11" fmla="*/ 0 h 13"/>
                    <a:gd name="T12" fmla="*/ 3 w 4"/>
                    <a:gd name="T13" fmla="*/ 10 h 13"/>
                    <a:gd name="T14" fmla="*/ 2 w 4"/>
                    <a:gd name="T15" fmla="*/ 12 h 13"/>
                    <a:gd name="T16" fmla="*/ 1 w 4"/>
                    <a:gd name="T17" fmla="*/ 12 h 13"/>
                    <a:gd name="T18" fmla="*/ 0 w 4"/>
                    <a:gd name="T19" fmla="*/ 10 h 13"/>
                    <a:gd name="T20" fmla="*/ 0 w 4"/>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13"/>
                    <a:gd name="T35" fmla="*/ 4 w 4"/>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13">
                      <a:moveTo>
                        <a:pt x="0" y="0"/>
                      </a:moveTo>
                      <a:lnTo>
                        <a:pt x="1" y="0"/>
                      </a:lnTo>
                      <a:lnTo>
                        <a:pt x="1" y="10"/>
                      </a:lnTo>
                      <a:lnTo>
                        <a:pt x="2" y="10"/>
                      </a:lnTo>
                      <a:lnTo>
                        <a:pt x="2" y="0"/>
                      </a:lnTo>
                      <a:lnTo>
                        <a:pt x="3" y="0"/>
                      </a:lnTo>
                      <a:lnTo>
                        <a:pt x="3" y="10"/>
                      </a:lnTo>
                      <a:lnTo>
                        <a:pt x="2" y="12"/>
                      </a:lnTo>
                      <a:lnTo>
                        <a:pt x="1" y="12"/>
                      </a:lnTo>
                      <a:lnTo>
                        <a:pt x="0" y="1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6" name="Freeform 207"/>
                <p:cNvSpPr>
                  <a:spLocks/>
                </p:cNvSpPr>
                <p:nvPr/>
              </p:nvSpPr>
              <p:spPr bwMode="auto">
                <a:xfrm>
                  <a:off x="643" y="2431"/>
                  <a:ext cx="5" cy="13"/>
                </a:xfrm>
                <a:custGeom>
                  <a:avLst/>
                  <a:gdLst>
                    <a:gd name="T0" fmla="*/ 0 w 5"/>
                    <a:gd name="T1" fmla="*/ 0 h 13"/>
                    <a:gd name="T2" fmla="*/ 1 w 5"/>
                    <a:gd name="T3" fmla="*/ 0 h 13"/>
                    <a:gd name="T4" fmla="*/ 3 w 5"/>
                    <a:gd name="T5" fmla="*/ 5 h 13"/>
                    <a:gd name="T6" fmla="*/ 3 w 5"/>
                    <a:gd name="T7" fmla="*/ 0 h 13"/>
                    <a:gd name="T8" fmla="*/ 4 w 5"/>
                    <a:gd name="T9" fmla="*/ 0 h 13"/>
                    <a:gd name="T10" fmla="*/ 4 w 5"/>
                    <a:gd name="T11" fmla="*/ 12 h 13"/>
                    <a:gd name="T12" fmla="*/ 3 w 5"/>
                    <a:gd name="T13" fmla="*/ 12 h 13"/>
                    <a:gd name="T14" fmla="*/ 2 w 5"/>
                    <a:gd name="T15" fmla="*/ 6 h 13"/>
                    <a:gd name="T16" fmla="*/ 2 w 5"/>
                    <a:gd name="T17" fmla="*/ 12 h 13"/>
                    <a:gd name="T18" fmla="*/ 0 w 5"/>
                    <a:gd name="T19" fmla="*/ 12 h 13"/>
                    <a:gd name="T20" fmla="*/ 0 w 5"/>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13"/>
                    <a:gd name="T35" fmla="*/ 5 w 5"/>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13">
                      <a:moveTo>
                        <a:pt x="0" y="0"/>
                      </a:moveTo>
                      <a:lnTo>
                        <a:pt x="1" y="0"/>
                      </a:lnTo>
                      <a:lnTo>
                        <a:pt x="3" y="5"/>
                      </a:lnTo>
                      <a:lnTo>
                        <a:pt x="3" y="0"/>
                      </a:lnTo>
                      <a:lnTo>
                        <a:pt x="4" y="0"/>
                      </a:lnTo>
                      <a:lnTo>
                        <a:pt x="4" y="12"/>
                      </a:lnTo>
                      <a:lnTo>
                        <a:pt x="3" y="12"/>
                      </a:lnTo>
                      <a:lnTo>
                        <a:pt x="2" y="6"/>
                      </a:lnTo>
                      <a:lnTo>
                        <a:pt x="2" y="12"/>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7" name="Freeform 208"/>
                <p:cNvSpPr>
                  <a:spLocks/>
                </p:cNvSpPr>
                <p:nvPr/>
              </p:nvSpPr>
              <p:spPr bwMode="auto">
                <a:xfrm>
                  <a:off x="653" y="2431"/>
                  <a:ext cx="5" cy="13"/>
                </a:xfrm>
                <a:custGeom>
                  <a:avLst/>
                  <a:gdLst>
                    <a:gd name="T0" fmla="*/ 4 w 5"/>
                    <a:gd name="T1" fmla="*/ 0 h 13"/>
                    <a:gd name="T2" fmla="*/ 0 w 5"/>
                    <a:gd name="T3" fmla="*/ 0 h 13"/>
                    <a:gd name="T4" fmla="*/ 0 w 5"/>
                    <a:gd name="T5" fmla="*/ 12 h 13"/>
                    <a:gd name="T6" fmla="*/ 4 w 5"/>
                    <a:gd name="T7" fmla="*/ 12 h 13"/>
                    <a:gd name="T8" fmla="*/ 4 w 5"/>
                    <a:gd name="T9" fmla="*/ 0 h 13"/>
                    <a:gd name="T10" fmla="*/ 0 60000 65536"/>
                    <a:gd name="T11" fmla="*/ 0 60000 65536"/>
                    <a:gd name="T12" fmla="*/ 0 60000 65536"/>
                    <a:gd name="T13" fmla="*/ 0 60000 65536"/>
                    <a:gd name="T14" fmla="*/ 0 60000 65536"/>
                    <a:gd name="T15" fmla="*/ 0 w 5"/>
                    <a:gd name="T16" fmla="*/ 0 h 13"/>
                    <a:gd name="T17" fmla="*/ 5 w 5"/>
                    <a:gd name="T18" fmla="*/ 13 h 13"/>
                  </a:gdLst>
                  <a:ahLst/>
                  <a:cxnLst>
                    <a:cxn ang="T10">
                      <a:pos x="T0" y="T1"/>
                    </a:cxn>
                    <a:cxn ang="T11">
                      <a:pos x="T2" y="T3"/>
                    </a:cxn>
                    <a:cxn ang="T12">
                      <a:pos x="T4" y="T5"/>
                    </a:cxn>
                    <a:cxn ang="T13">
                      <a:pos x="T6" y="T7"/>
                    </a:cxn>
                    <a:cxn ang="T14">
                      <a:pos x="T8" y="T9"/>
                    </a:cxn>
                  </a:cxnLst>
                  <a:rect l="T15" t="T16" r="T17" b="T18"/>
                  <a:pathLst>
                    <a:path w="5" h="13">
                      <a:moveTo>
                        <a:pt x="4" y="0"/>
                      </a:moveTo>
                      <a:lnTo>
                        <a:pt x="0" y="0"/>
                      </a:lnTo>
                      <a:lnTo>
                        <a:pt x="0" y="12"/>
                      </a:lnTo>
                      <a:lnTo>
                        <a:pt x="4" y="12"/>
                      </a:lnTo>
                      <a:lnTo>
                        <a:pt x="4"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8" name="Freeform 209"/>
                <p:cNvSpPr>
                  <a:spLocks/>
                </p:cNvSpPr>
                <p:nvPr/>
              </p:nvSpPr>
              <p:spPr bwMode="auto">
                <a:xfrm>
                  <a:off x="662" y="2431"/>
                  <a:ext cx="3" cy="13"/>
                </a:xfrm>
                <a:custGeom>
                  <a:avLst/>
                  <a:gdLst>
                    <a:gd name="T0" fmla="*/ 0 w 3"/>
                    <a:gd name="T1" fmla="*/ 0 h 13"/>
                    <a:gd name="T2" fmla="*/ 2 w 3"/>
                    <a:gd name="T3" fmla="*/ 0 h 13"/>
                    <a:gd name="T4" fmla="*/ 2 w 3"/>
                    <a:gd name="T5" fmla="*/ 2 h 13"/>
                    <a:gd name="T6" fmla="*/ 1 w 3"/>
                    <a:gd name="T7" fmla="*/ 2 h 13"/>
                    <a:gd name="T8" fmla="*/ 1 w 3"/>
                    <a:gd name="T9" fmla="*/ 12 h 13"/>
                    <a:gd name="T10" fmla="*/ 1 w 3"/>
                    <a:gd name="T11" fmla="*/ 2 h 13"/>
                    <a:gd name="T12" fmla="*/ 0 w 3"/>
                    <a:gd name="T13" fmla="*/ 2 h 13"/>
                    <a:gd name="T14" fmla="*/ 0 w 3"/>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13"/>
                    <a:gd name="T26" fmla="*/ 3 w 3"/>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13">
                      <a:moveTo>
                        <a:pt x="0" y="0"/>
                      </a:moveTo>
                      <a:lnTo>
                        <a:pt x="2" y="0"/>
                      </a:lnTo>
                      <a:lnTo>
                        <a:pt x="2" y="2"/>
                      </a:lnTo>
                      <a:lnTo>
                        <a:pt x="1" y="2"/>
                      </a:lnTo>
                      <a:lnTo>
                        <a:pt x="1" y="12"/>
                      </a:lnTo>
                      <a:lnTo>
                        <a:pt x="1" y="2"/>
                      </a:lnTo>
                      <a:lnTo>
                        <a:pt x="0" y="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9" name="Freeform 210"/>
                <p:cNvSpPr>
                  <a:spLocks/>
                </p:cNvSpPr>
                <p:nvPr/>
              </p:nvSpPr>
              <p:spPr bwMode="auto">
                <a:xfrm>
                  <a:off x="673" y="2431"/>
                  <a:ext cx="2" cy="13"/>
                </a:xfrm>
                <a:custGeom>
                  <a:avLst/>
                  <a:gdLst>
                    <a:gd name="T0" fmla="*/ 0 w 2"/>
                    <a:gd name="T1" fmla="*/ 0 h 13"/>
                    <a:gd name="T2" fmla="*/ 1 w 2"/>
                    <a:gd name="T3" fmla="*/ 0 h 13"/>
                    <a:gd name="T4" fmla="*/ 1 w 2"/>
                    <a:gd name="T5" fmla="*/ 2 h 13"/>
                    <a:gd name="T6" fmla="*/ 1 w 2"/>
                    <a:gd name="T7" fmla="*/ 4 h 13"/>
                    <a:gd name="T8" fmla="*/ 1 w 2"/>
                    <a:gd name="T9" fmla="*/ 7 h 13"/>
                    <a:gd name="T10" fmla="*/ 1 w 2"/>
                    <a:gd name="T11" fmla="*/ 10 h 13"/>
                    <a:gd name="T12" fmla="*/ 1 w 2"/>
                    <a:gd name="T13" fmla="*/ 12 h 13"/>
                    <a:gd name="T14" fmla="*/ 0 w 2"/>
                    <a:gd name="T15" fmla="*/ 12 h 13"/>
                    <a:gd name="T16" fmla="*/ 0 w 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13"/>
                    <a:gd name="T29" fmla="*/ 2 w 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13">
                      <a:moveTo>
                        <a:pt x="0" y="0"/>
                      </a:moveTo>
                      <a:lnTo>
                        <a:pt x="1" y="0"/>
                      </a:lnTo>
                      <a:lnTo>
                        <a:pt x="1" y="2"/>
                      </a:lnTo>
                      <a:lnTo>
                        <a:pt x="1" y="4"/>
                      </a:lnTo>
                      <a:lnTo>
                        <a:pt x="1" y="7"/>
                      </a:lnTo>
                      <a:lnTo>
                        <a:pt x="1" y="10"/>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80" name="Freeform 211"/>
                <p:cNvSpPr>
                  <a:spLocks/>
                </p:cNvSpPr>
                <p:nvPr/>
              </p:nvSpPr>
              <p:spPr bwMode="auto">
                <a:xfrm>
                  <a:off x="684" y="2431"/>
                  <a:ext cx="4" cy="13"/>
                </a:xfrm>
                <a:custGeom>
                  <a:avLst/>
                  <a:gdLst>
                    <a:gd name="T0" fmla="*/ 0 w 4"/>
                    <a:gd name="T1" fmla="*/ 0 h 13"/>
                    <a:gd name="T2" fmla="*/ 2 w 4"/>
                    <a:gd name="T3" fmla="*/ 0 h 13"/>
                    <a:gd name="T4" fmla="*/ 3 w 4"/>
                    <a:gd name="T5" fmla="*/ 1 h 13"/>
                    <a:gd name="T6" fmla="*/ 3 w 4"/>
                    <a:gd name="T7" fmla="*/ 10 h 13"/>
                    <a:gd name="T8" fmla="*/ 2 w 4"/>
                    <a:gd name="T9" fmla="*/ 12 h 13"/>
                    <a:gd name="T10" fmla="*/ 0 w 4"/>
                    <a:gd name="T11" fmla="*/ 12 h 13"/>
                    <a:gd name="T12" fmla="*/ 0 w 4"/>
                    <a:gd name="T13" fmla="*/ 2 h 13"/>
                    <a:gd name="T14" fmla="*/ 1 w 4"/>
                    <a:gd name="T15" fmla="*/ 2 h 13"/>
                    <a:gd name="T16" fmla="*/ 1 w 4"/>
                    <a:gd name="T17" fmla="*/ 10 h 13"/>
                    <a:gd name="T18" fmla="*/ 2 w 4"/>
                    <a:gd name="T19" fmla="*/ 10 h 13"/>
                    <a:gd name="T20" fmla="*/ 2 w 4"/>
                    <a:gd name="T21" fmla="*/ 2 h 13"/>
                    <a:gd name="T22" fmla="*/ 1 w 4"/>
                    <a:gd name="T23" fmla="*/ 2 h 13"/>
                    <a:gd name="T24" fmla="*/ 0 w 4"/>
                    <a:gd name="T25" fmla="*/ 2 h 13"/>
                    <a:gd name="T26" fmla="*/ 0 w 4"/>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13"/>
                    <a:gd name="T44" fmla="*/ 4 w 4"/>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13">
                      <a:moveTo>
                        <a:pt x="0" y="0"/>
                      </a:moveTo>
                      <a:lnTo>
                        <a:pt x="2" y="0"/>
                      </a:lnTo>
                      <a:lnTo>
                        <a:pt x="3" y="1"/>
                      </a:lnTo>
                      <a:lnTo>
                        <a:pt x="3" y="10"/>
                      </a:lnTo>
                      <a:lnTo>
                        <a:pt x="2" y="12"/>
                      </a:lnTo>
                      <a:lnTo>
                        <a:pt x="0" y="12"/>
                      </a:lnTo>
                      <a:lnTo>
                        <a:pt x="0" y="2"/>
                      </a:lnTo>
                      <a:lnTo>
                        <a:pt x="1" y="2"/>
                      </a:lnTo>
                      <a:lnTo>
                        <a:pt x="1" y="10"/>
                      </a:lnTo>
                      <a:lnTo>
                        <a:pt x="2" y="10"/>
                      </a:lnTo>
                      <a:lnTo>
                        <a:pt x="2" y="2"/>
                      </a:lnTo>
                      <a:lnTo>
                        <a:pt x="1" y="2"/>
                      </a:lnTo>
                      <a:lnTo>
                        <a:pt x="0" y="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57" name="Group 212"/>
              <p:cNvGrpSpPr>
                <a:grpSpLocks/>
              </p:cNvGrpSpPr>
              <p:nvPr/>
            </p:nvGrpSpPr>
            <p:grpSpPr bwMode="auto">
              <a:xfrm>
                <a:off x="703" y="2431"/>
                <a:ext cx="58" cy="13"/>
                <a:chOff x="703" y="2431"/>
                <a:chExt cx="58" cy="13"/>
              </a:xfrm>
            </p:grpSpPr>
            <p:sp>
              <p:nvSpPr>
                <p:cNvPr id="37169" name="Freeform 213"/>
                <p:cNvSpPr>
                  <a:spLocks/>
                </p:cNvSpPr>
                <p:nvPr/>
              </p:nvSpPr>
              <p:spPr bwMode="auto">
                <a:xfrm>
                  <a:off x="703" y="2431"/>
                  <a:ext cx="4" cy="13"/>
                </a:xfrm>
                <a:custGeom>
                  <a:avLst/>
                  <a:gdLst>
                    <a:gd name="T0" fmla="*/ 1 w 4"/>
                    <a:gd name="T1" fmla="*/ 0 h 13"/>
                    <a:gd name="T2" fmla="*/ 2 w 4"/>
                    <a:gd name="T3" fmla="*/ 0 h 13"/>
                    <a:gd name="T4" fmla="*/ 3 w 4"/>
                    <a:gd name="T5" fmla="*/ 1 h 13"/>
                    <a:gd name="T6" fmla="*/ 3 w 4"/>
                    <a:gd name="T7" fmla="*/ 4 h 13"/>
                    <a:gd name="T8" fmla="*/ 2 w 4"/>
                    <a:gd name="T9" fmla="*/ 4 h 13"/>
                    <a:gd name="T10" fmla="*/ 2 w 4"/>
                    <a:gd name="T11" fmla="*/ 2 h 13"/>
                    <a:gd name="T12" fmla="*/ 1 w 4"/>
                    <a:gd name="T13" fmla="*/ 2 h 13"/>
                    <a:gd name="T14" fmla="*/ 1 w 4"/>
                    <a:gd name="T15" fmla="*/ 5 h 13"/>
                    <a:gd name="T16" fmla="*/ 2 w 4"/>
                    <a:gd name="T17" fmla="*/ 5 h 13"/>
                    <a:gd name="T18" fmla="*/ 3 w 4"/>
                    <a:gd name="T19" fmla="*/ 7 h 13"/>
                    <a:gd name="T20" fmla="*/ 3 w 4"/>
                    <a:gd name="T21" fmla="*/ 10 h 13"/>
                    <a:gd name="T22" fmla="*/ 2 w 4"/>
                    <a:gd name="T23" fmla="*/ 12 h 13"/>
                    <a:gd name="T24" fmla="*/ 1 w 4"/>
                    <a:gd name="T25" fmla="*/ 12 h 13"/>
                    <a:gd name="T26" fmla="*/ 0 w 4"/>
                    <a:gd name="T27" fmla="*/ 10 h 13"/>
                    <a:gd name="T28" fmla="*/ 0 w 4"/>
                    <a:gd name="T29" fmla="*/ 8 h 13"/>
                    <a:gd name="T30" fmla="*/ 1 w 4"/>
                    <a:gd name="T31" fmla="*/ 8 h 13"/>
                    <a:gd name="T32" fmla="*/ 1 w 4"/>
                    <a:gd name="T33" fmla="*/ 10 h 13"/>
                    <a:gd name="T34" fmla="*/ 2 w 4"/>
                    <a:gd name="T35" fmla="*/ 10 h 13"/>
                    <a:gd name="T36" fmla="*/ 2 w 4"/>
                    <a:gd name="T37" fmla="*/ 7 h 13"/>
                    <a:gd name="T38" fmla="*/ 1 w 4"/>
                    <a:gd name="T39" fmla="*/ 7 h 13"/>
                    <a:gd name="T40" fmla="*/ 0 w 4"/>
                    <a:gd name="T41" fmla="*/ 5 h 13"/>
                    <a:gd name="T42" fmla="*/ 0 w 4"/>
                    <a:gd name="T43" fmla="*/ 1 h 13"/>
                    <a:gd name="T44" fmla="*/ 1 w 4"/>
                    <a:gd name="T45" fmla="*/ 0 h 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
                    <a:gd name="T70" fmla="*/ 0 h 13"/>
                    <a:gd name="T71" fmla="*/ 4 w 4"/>
                    <a:gd name="T72" fmla="*/ 13 h 1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 h="13">
                      <a:moveTo>
                        <a:pt x="1" y="0"/>
                      </a:moveTo>
                      <a:lnTo>
                        <a:pt x="2" y="0"/>
                      </a:lnTo>
                      <a:lnTo>
                        <a:pt x="3" y="1"/>
                      </a:lnTo>
                      <a:lnTo>
                        <a:pt x="3" y="4"/>
                      </a:lnTo>
                      <a:lnTo>
                        <a:pt x="2" y="4"/>
                      </a:lnTo>
                      <a:lnTo>
                        <a:pt x="2" y="2"/>
                      </a:lnTo>
                      <a:lnTo>
                        <a:pt x="1" y="2"/>
                      </a:lnTo>
                      <a:lnTo>
                        <a:pt x="1" y="5"/>
                      </a:lnTo>
                      <a:lnTo>
                        <a:pt x="2" y="5"/>
                      </a:lnTo>
                      <a:lnTo>
                        <a:pt x="3" y="7"/>
                      </a:lnTo>
                      <a:lnTo>
                        <a:pt x="3" y="10"/>
                      </a:lnTo>
                      <a:lnTo>
                        <a:pt x="2" y="12"/>
                      </a:lnTo>
                      <a:lnTo>
                        <a:pt x="1" y="12"/>
                      </a:lnTo>
                      <a:lnTo>
                        <a:pt x="0" y="10"/>
                      </a:lnTo>
                      <a:lnTo>
                        <a:pt x="0" y="8"/>
                      </a:lnTo>
                      <a:lnTo>
                        <a:pt x="1" y="8"/>
                      </a:lnTo>
                      <a:lnTo>
                        <a:pt x="1" y="10"/>
                      </a:lnTo>
                      <a:lnTo>
                        <a:pt x="2" y="10"/>
                      </a:lnTo>
                      <a:lnTo>
                        <a:pt x="2" y="7"/>
                      </a:lnTo>
                      <a:lnTo>
                        <a:pt x="1" y="7"/>
                      </a:lnTo>
                      <a:lnTo>
                        <a:pt x="0" y="5"/>
                      </a:lnTo>
                      <a:lnTo>
                        <a:pt x="0" y="1"/>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0" name="Freeform 214"/>
                <p:cNvSpPr>
                  <a:spLocks/>
                </p:cNvSpPr>
                <p:nvPr/>
              </p:nvSpPr>
              <p:spPr bwMode="auto">
                <a:xfrm>
                  <a:off x="715" y="2431"/>
                  <a:ext cx="2" cy="13"/>
                </a:xfrm>
                <a:custGeom>
                  <a:avLst/>
                  <a:gdLst>
                    <a:gd name="T0" fmla="*/ 0 w 2"/>
                    <a:gd name="T1" fmla="*/ 0 h 13"/>
                    <a:gd name="T2" fmla="*/ 1 w 2"/>
                    <a:gd name="T3" fmla="*/ 0 h 13"/>
                    <a:gd name="T4" fmla="*/ 1 w 2"/>
                    <a:gd name="T5" fmla="*/ 2 h 13"/>
                    <a:gd name="T6" fmla="*/ 1 w 2"/>
                    <a:gd name="T7" fmla="*/ 12 h 13"/>
                    <a:gd name="T8" fmla="*/ 0 w 2"/>
                    <a:gd name="T9" fmla="*/ 12 h 13"/>
                    <a:gd name="T10" fmla="*/ 0 w 2"/>
                    <a:gd name="T11" fmla="*/ 2 h 13"/>
                    <a:gd name="T12" fmla="*/ 0 w 2"/>
                    <a:gd name="T13" fmla="*/ 0 h 13"/>
                    <a:gd name="T14" fmla="*/ 0 60000 65536"/>
                    <a:gd name="T15" fmla="*/ 0 60000 65536"/>
                    <a:gd name="T16" fmla="*/ 0 60000 65536"/>
                    <a:gd name="T17" fmla="*/ 0 60000 65536"/>
                    <a:gd name="T18" fmla="*/ 0 60000 65536"/>
                    <a:gd name="T19" fmla="*/ 0 60000 65536"/>
                    <a:gd name="T20" fmla="*/ 0 60000 65536"/>
                    <a:gd name="T21" fmla="*/ 0 w 2"/>
                    <a:gd name="T22" fmla="*/ 0 h 13"/>
                    <a:gd name="T23" fmla="*/ 2 w 2"/>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3">
                      <a:moveTo>
                        <a:pt x="0" y="0"/>
                      </a:moveTo>
                      <a:lnTo>
                        <a:pt x="1" y="0"/>
                      </a:lnTo>
                      <a:lnTo>
                        <a:pt x="1" y="2"/>
                      </a:lnTo>
                      <a:lnTo>
                        <a:pt x="1" y="12"/>
                      </a:lnTo>
                      <a:lnTo>
                        <a:pt x="0" y="12"/>
                      </a:lnTo>
                      <a:lnTo>
                        <a:pt x="0" y="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1" name="Freeform 215"/>
                <p:cNvSpPr>
                  <a:spLocks/>
                </p:cNvSpPr>
                <p:nvPr/>
              </p:nvSpPr>
              <p:spPr bwMode="auto">
                <a:xfrm>
                  <a:off x="723" y="2431"/>
                  <a:ext cx="6" cy="13"/>
                </a:xfrm>
                <a:custGeom>
                  <a:avLst/>
                  <a:gdLst>
                    <a:gd name="T0" fmla="*/ 2 w 6"/>
                    <a:gd name="T1" fmla="*/ 0 h 13"/>
                    <a:gd name="T2" fmla="*/ 4 w 6"/>
                    <a:gd name="T3" fmla="*/ 0 h 13"/>
                    <a:gd name="T4" fmla="*/ 5 w 6"/>
                    <a:gd name="T5" fmla="*/ 12 h 13"/>
                    <a:gd name="T6" fmla="*/ 3 w 6"/>
                    <a:gd name="T7" fmla="*/ 12 h 13"/>
                    <a:gd name="T8" fmla="*/ 3 w 6"/>
                    <a:gd name="T9" fmla="*/ 10 h 13"/>
                    <a:gd name="T10" fmla="*/ 3 w 6"/>
                    <a:gd name="T11" fmla="*/ 7 h 13"/>
                    <a:gd name="T12" fmla="*/ 3 w 6"/>
                    <a:gd name="T13" fmla="*/ 2 h 13"/>
                    <a:gd name="T14" fmla="*/ 2 w 6"/>
                    <a:gd name="T15" fmla="*/ 7 h 13"/>
                    <a:gd name="T16" fmla="*/ 3 w 6"/>
                    <a:gd name="T17" fmla="*/ 7 h 13"/>
                    <a:gd name="T18" fmla="*/ 3 w 6"/>
                    <a:gd name="T19" fmla="*/ 10 h 13"/>
                    <a:gd name="T20" fmla="*/ 2 w 6"/>
                    <a:gd name="T21" fmla="*/ 10 h 13"/>
                    <a:gd name="T22" fmla="*/ 2 w 6"/>
                    <a:gd name="T23" fmla="*/ 12 h 13"/>
                    <a:gd name="T24" fmla="*/ 0 w 6"/>
                    <a:gd name="T25" fmla="*/ 12 h 13"/>
                    <a:gd name="T26" fmla="*/ 2 w 6"/>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3"/>
                    <a:gd name="T44" fmla="*/ 6 w 6"/>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3">
                      <a:moveTo>
                        <a:pt x="2" y="0"/>
                      </a:moveTo>
                      <a:lnTo>
                        <a:pt x="4" y="0"/>
                      </a:lnTo>
                      <a:lnTo>
                        <a:pt x="5" y="12"/>
                      </a:lnTo>
                      <a:lnTo>
                        <a:pt x="3" y="12"/>
                      </a:lnTo>
                      <a:lnTo>
                        <a:pt x="3" y="10"/>
                      </a:lnTo>
                      <a:lnTo>
                        <a:pt x="3" y="7"/>
                      </a:lnTo>
                      <a:lnTo>
                        <a:pt x="3" y="2"/>
                      </a:lnTo>
                      <a:lnTo>
                        <a:pt x="2" y="7"/>
                      </a:lnTo>
                      <a:lnTo>
                        <a:pt x="3" y="7"/>
                      </a:lnTo>
                      <a:lnTo>
                        <a:pt x="3" y="10"/>
                      </a:lnTo>
                      <a:lnTo>
                        <a:pt x="2" y="10"/>
                      </a:lnTo>
                      <a:lnTo>
                        <a:pt x="2" y="12"/>
                      </a:lnTo>
                      <a:lnTo>
                        <a:pt x="0" y="12"/>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2" name="Freeform 216"/>
                <p:cNvSpPr>
                  <a:spLocks/>
                </p:cNvSpPr>
                <p:nvPr/>
              </p:nvSpPr>
              <p:spPr bwMode="auto">
                <a:xfrm>
                  <a:off x="735" y="2431"/>
                  <a:ext cx="2" cy="13"/>
                </a:xfrm>
                <a:custGeom>
                  <a:avLst/>
                  <a:gdLst>
                    <a:gd name="T0" fmla="*/ 0 w 2"/>
                    <a:gd name="T1" fmla="*/ 0 h 13"/>
                    <a:gd name="T2" fmla="*/ 1 w 2"/>
                    <a:gd name="T3" fmla="*/ 0 h 13"/>
                    <a:gd name="T4" fmla="*/ 1 w 2"/>
                    <a:gd name="T5" fmla="*/ 2 h 13"/>
                    <a:gd name="T6" fmla="*/ 1 w 2"/>
                    <a:gd name="T7" fmla="*/ 12 h 13"/>
                    <a:gd name="T8" fmla="*/ 0 w 2"/>
                    <a:gd name="T9" fmla="*/ 12 h 13"/>
                    <a:gd name="T10" fmla="*/ 0 w 2"/>
                    <a:gd name="T11" fmla="*/ 2 h 13"/>
                    <a:gd name="T12" fmla="*/ 0 w 2"/>
                    <a:gd name="T13" fmla="*/ 0 h 13"/>
                    <a:gd name="T14" fmla="*/ 0 60000 65536"/>
                    <a:gd name="T15" fmla="*/ 0 60000 65536"/>
                    <a:gd name="T16" fmla="*/ 0 60000 65536"/>
                    <a:gd name="T17" fmla="*/ 0 60000 65536"/>
                    <a:gd name="T18" fmla="*/ 0 60000 65536"/>
                    <a:gd name="T19" fmla="*/ 0 60000 65536"/>
                    <a:gd name="T20" fmla="*/ 0 60000 65536"/>
                    <a:gd name="T21" fmla="*/ 0 w 2"/>
                    <a:gd name="T22" fmla="*/ 0 h 13"/>
                    <a:gd name="T23" fmla="*/ 2 w 2"/>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13">
                      <a:moveTo>
                        <a:pt x="0" y="0"/>
                      </a:moveTo>
                      <a:lnTo>
                        <a:pt x="1" y="0"/>
                      </a:lnTo>
                      <a:lnTo>
                        <a:pt x="1" y="2"/>
                      </a:lnTo>
                      <a:lnTo>
                        <a:pt x="1" y="12"/>
                      </a:lnTo>
                      <a:lnTo>
                        <a:pt x="0" y="12"/>
                      </a:lnTo>
                      <a:lnTo>
                        <a:pt x="0" y="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3" name="Freeform 217"/>
                <p:cNvSpPr>
                  <a:spLocks/>
                </p:cNvSpPr>
                <p:nvPr/>
              </p:nvSpPr>
              <p:spPr bwMode="auto">
                <a:xfrm>
                  <a:off x="746" y="2431"/>
                  <a:ext cx="2" cy="13"/>
                </a:xfrm>
                <a:custGeom>
                  <a:avLst/>
                  <a:gdLst>
                    <a:gd name="T0" fmla="*/ 0 w 2"/>
                    <a:gd name="T1" fmla="*/ 0 h 13"/>
                    <a:gd name="T2" fmla="*/ 1 w 2"/>
                    <a:gd name="T3" fmla="*/ 0 h 13"/>
                    <a:gd name="T4" fmla="*/ 1 w 2"/>
                    <a:gd name="T5" fmla="*/ 2 h 13"/>
                    <a:gd name="T6" fmla="*/ 1 w 2"/>
                    <a:gd name="T7" fmla="*/ 4 h 13"/>
                    <a:gd name="T8" fmla="*/ 1 w 2"/>
                    <a:gd name="T9" fmla="*/ 7 h 13"/>
                    <a:gd name="T10" fmla="*/ 1 w 2"/>
                    <a:gd name="T11" fmla="*/ 10 h 13"/>
                    <a:gd name="T12" fmla="*/ 1 w 2"/>
                    <a:gd name="T13" fmla="*/ 12 h 13"/>
                    <a:gd name="T14" fmla="*/ 0 w 2"/>
                    <a:gd name="T15" fmla="*/ 12 h 13"/>
                    <a:gd name="T16" fmla="*/ 0 w 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13"/>
                    <a:gd name="T29" fmla="*/ 2 w 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13">
                      <a:moveTo>
                        <a:pt x="0" y="0"/>
                      </a:moveTo>
                      <a:lnTo>
                        <a:pt x="1" y="0"/>
                      </a:lnTo>
                      <a:lnTo>
                        <a:pt x="1" y="2"/>
                      </a:lnTo>
                      <a:lnTo>
                        <a:pt x="1" y="4"/>
                      </a:lnTo>
                      <a:lnTo>
                        <a:pt x="1" y="7"/>
                      </a:lnTo>
                      <a:lnTo>
                        <a:pt x="1" y="10"/>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74" name="Freeform 218"/>
                <p:cNvSpPr>
                  <a:spLocks/>
                </p:cNvSpPr>
                <p:nvPr/>
              </p:nvSpPr>
              <p:spPr bwMode="auto">
                <a:xfrm>
                  <a:off x="757" y="2431"/>
                  <a:ext cx="4" cy="13"/>
                </a:xfrm>
                <a:custGeom>
                  <a:avLst/>
                  <a:gdLst>
                    <a:gd name="T0" fmla="*/ 1 w 4"/>
                    <a:gd name="T1" fmla="*/ 0 h 13"/>
                    <a:gd name="T2" fmla="*/ 2 w 4"/>
                    <a:gd name="T3" fmla="*/ 0 h 13"/>
                    <a:gd name="T4" fmla="*/ 3 w 4"/>
                    <a:gd name="T5" fmla="*/ 1 h 13"/>
                    <a:gd name="T6" fmla="*/ 3 w 4"/>
                    <a:gd name="T7" fmla="*/ 4 h 13"/>
                    <a:gd name="T8" fmla="*/ 2 w 4"/>
                    <a:gd name="T9" fmla="*/ 4 h 13"/>
                    <a:gd name="T10" fmla="*/ 2 w 4"/>
                    <a:gd name="T11" fmla="*/ 2 h 13"/>
                    <a:gd name="T12" fmla="*/ 1 w 4"/>
                    <a:gd name="T13" fmla="*/ 2 h 13"/>
                    <a:gd name="T14" fmla="*/ 1 w 4"/>
                    <a:gd name="T15" fmla="*/ 5 h 13"/>
                    <a:gd name="T16" fmla="*/ 2 w 4"/>
                    <a:gd name="T17" fmla="*/ 5 h 13"/>
                    <a:gd name="T18" fmla="*/ 3 w 4"/>
                    <a:gd name="T19" fmla="*/ 7 h 13"/>
                    <a:gd name="T20" fmla="*/ 3 w 4"/>
                    <a:gd name="T21" fmla="*/ 10 h 13"/>
                    <a:gd name="T22" fmla="*/ 2 w 4"/>
                    <a:gd name="T23" fmla="*/ 12 h 13"/>
                    <a:gd name="T24" fmla="*/ 1 w 4"/>
                    <a:gd name="T25" fmla="*/ 12 h 13"/>
                    <a:gd name="T26" fmla="*/ 0 w 4"/>
                    <a:gd name="T27" fmla="*/ 10 h 13"/>
                    <a:gd name="T28" fmla="*/ 0 w 4"/>
                    <a:gd name="T29" fmla="*/ 8 h 13"/>
                    <a:gd name="T30" fmla="*/ 1 w 4"/>
                    <a:gd name="T31" fmla="*/ 8 h 13"/>
                    <a:gd name="T32" fmla="*/ 1 w 4"/>
                    <a:gd name="T33" fmla="*/ 10 h 13"/>
                    <a:gd name="T34" fmla="*/ 2 w 4"/>
                    <a:gd name="T35" fmla="*/ 10 h 13"/>
                    <a:gd name="T36" fmla="*/ 2 w 4"/>
                    <a:gd name="T37" fmla="*/ 7 h 13"/>
                    <a:gd name="T38" fmla="*/ 1 w 4"/>
                    <a:gd name="T39" fmla="*/ 7 h 13"/>
                    <a:gd name="T40" fmla="*/ 0 w 4"/>
                    <a:gd name="T41" fmla="*/ 5 h 13"/>
                    <a:gd name="T42" fmla="*/ 0 w 4"/>
                    <a:gd name="T43" fmla="*/ 1 h 13"/>
                    <a:gd name="T44" fmla="*/ 1 w 4"/>
                    <a:gd name="T45" fmla="*/ 0 h 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
                    <a:gd name="T70" fmla="*/ 0 h 13"/>
                    <a:gd name="T71" fmla="*/ 4 w 4"/>
                    <a:gd name="T72" fmla="*/ 13 h 1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 h="13">
                      <a:moveTo>
                        <a:pt x="1" y="0"/>
                      </a:moveTo>
                      <a:lnTo>
                        <a:pt x="2" y="0"/>
                      </a:lnTo>
                      <a:lnTo>
                        <a:pt x="3" y="1"/>
                      </a:lnTo>
                      <a:lnTo>
                        <a:pt x="3" y="4"/>
                      </a:lnTo>
                      <a:lnTo>
                        <a:pt x="2" y="4"/>
                      </a:lnTo>
                      <a:lnTo>
                        <a:pt x="2" y="2"/>
                      </a:lnTo>
                      <a:lnTo>
                        <a:pt x="1" y="2"/>
                      </a:lnTo>
                      <a:lnTo>
                        <a:pt x="1" y="5"/>
                      </a:lnTo>
                      <a:lnTo>
                        <a:pt x="2" y="5"/>
                      </a:lnTo>
                      <a:lnTo>
                        <a:pt x="3" y="7"/>
                      </a:lnTo>
                      <a:lnTo>
                        <a:pt x="3" y="10"/>
                      </a:lnTo>
                      <a:lnTo>
                        <a:pt x="2" y="12"/>
                      </a:lnTo>
                      <a:lnTo>
                        <a:pt x="1" y="12"/>
                      </a:lnTo>
                      <a:lnTo>
                        <a:pt x="0" y="10"/>
                      </a:lnTo>
                      <a:lnTo>
                        <a:pt x="0" y="8"/>
                      </a:lnTo>
                      <a:lnTo>
                        <a:pt x="1" y="8"/>
                      </a:lnTo>
                      <a:lnTo>
                        <a:pt x="1" y="10"/>
                      </a:lnTo>
                      <a:lnTo>
                        <a:pt x="2" y="10"/>
                      </a:lnTo>
                      <a:lnTo>
                        <a:pt x="2" y="7"/>
                      </a:lnTo>
                      <a:lnTo>
                        <a:pt x="1" y="7"/>
                      </a:lnTo>
                      <a:lnTo>
                        <a:pt x="0" y="5"/>
                      </a:lnTo>
                      <a:lnTo>
                        <a:pt x="0" y="1"/>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58" name="Group 219"/>
              <p:cNvGrpSpPr>
                <a:grpSpLocks/>
              </p:cNvGrpSpPr>
              <p:nvPr/>
            </p:nvGrpSpPr>
            <p:grpSpPr bwMode="auto">
              <a:xfrm>
                <a:off x="775" y="2431"/>
                <a:ext cx="16" cy="13"/>
                <a:chOff x="775" y="2431"/>
                <a:chExt cx="16" cy="13"/>
              </a:xfrm>
            </p:grpSpPr>
            <p:sp>
              <p:nvSpPr>
                <p:cNvPr id="37167" name="Freeform 220"/>
                <p:cNvSpPr>
                  <a:spLocks/>
                </p:cNvSpPr>
                <p:nvPr/>
              </p:nvSpPr>
              <p:spPr bwMode="auto">
                <a:xfrm>
                  <a:off x="775" y="2431"/>
                  <a:ext cx="4" cy="13"/>
                </a:xfrm>
                <a:custGeom>
                  <a:avLst/>
                  <a:gdLst>
                    <a:gd name="T0" fmla="*/ 1 w 4"/>
                    <a:gd name="T1" fmla="*/ 0 h 13"/>
                    <a:gd name="T2" fmla="*/ 2 w 4"/>
                    <a:gd name="T3" fmla="*/ 0 h 13"/>
                    <a:gd name="T4" fmla="*/ 3 w 4"/>
                    <a:gd name="T5" fmla="*/ 2 h 13"/>
                    <a:gd name="T6" fmla="*/ 3 w 4"/>
                    <a:gd name="T7" fmla="*/ 10 h 13"/>
                    <a:gd name="T8" fmla="*/ 2 w 4"/>
                    <a:gd name="T9" fmla="*/ 12 h 13"/>
                    <a:gd name="T10" fmla="*/ 1 w 4"/>
                    <a:gd name="T11" fmla="*/ 12 h 13"/>
                    <a:gd name="T12" fmla="*/ 0 w 4"/>
                    <a:gd name="T13" fmla="*/ 10 h 13"/>
                    <a:gd name="T14" fmla="*/ 1 w 4"/>
                    <a:gd name="T15" fmla="*/ 10 h 13"/>
                    <a:gd name="T16" fmla="*/ 2 w 4"/>
                    <a:gd name="T17" fmla="*/ 10 h 13"/>
                    <a:gd name="T18" fmla="*/ 2 w 4"/>
                    <a:gd name="T19" fmla="*/ 2 h 13"/>
                    <a:gd name="T20" fmla="*/ 1 w 4"/>
                    <a:gd name="T21" fmla="*/ 2 h 13"/>
                    <a:gd name="T22" fmla="*/ 1 w 4"/>
                    <a:gd name="T23" fmla="*/ 10 h 13"/>
                    <a:gd name="T24" fmla="*/ 0 w 4"/>
                    <a:gd name="T25" fmla="*/ 10 h 13"/>
                    <a:gd name="T26" fmla="*/ 0 w 4"/>
                    <a:gd name="T27" fmla="*/ 2 h 13"/>
                    <a:gd name="T28" fmla="*/ 1 w 4"/>
                    <a:gd name="T29" fmla="*/ 0 h 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
                    <a:gd name="T46" fmla="*/ 0 h 13"/>
                    <a:gd name="T47" fmla="*/ 4 w 4"/>
                    <a:gd name="T48" fmla="*/ 13 h 1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 h="13">
                      <a:moveTo>
                        <a:pt x="1" y="0"/>
                      </a:moveTo>
                      <a:lnTo>
                        <a:pt x="2" y="0"/>
                      </a:lnTo>
                      <a:lnTo>
                        <a:pt x="3" y="2"/>
                      </a:lnTo>
                      <a:lnTo>
                        <a:pt x="3" y="10"/>
                      </a:lnTo>
                      <a:lnTo>
                        <a:pt x="2" y="12"/>
                      </a:lnTo>
                      <a:lnTo>
                        <a:pt x="1" y="12"/>
                      </a:lnTo>
                      <a:lnTo>
                        <a:pt x="0" y="10"/>
                      </a:lnTo>
                      <a:lnTo>
                        <a:pt x="1" y="10"/>
                      </a:lnTo>
                      <a:lnTo>
                        <a:pt x="2" y="10"/>
                      </a:lnTo>
                      <a:lnTo>
                        <a:pt x="2" y="2"/>
                      </a:lnTo>
                      <a:lnTo>
                        <a:pt x="1" y="2"/>
                      </a:lnTo>
                      <a:lnTo>
                        <a:pt x="1" y="10"/>
                      </a:lnTo>
                      <a:lnTo>
                        <a:pt x="0" y="10"/>
                      </a:lnTo>
                      <a:lnTo>
                        <a:pt x="0" y="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68" name="Freeform 221"/>
                <p:cNvSpPr>
                  <a:spLocks/>
                </p:cNvSpPr>
                <p:nvPr/>
              </p:nvSpPr>
              <p:spPr bwMode="auto">
                <a:xfrm>
                  <a:off x="789" y="2431"/>
                  <a:ext cx="2" cy="13"/>
                </a:xfrm>
                <a:custGeom>
                  <a:avLst/>
                  <a:gdLst>
                    <a:gd name="T0" fmla="*/ 0 w 2"/>
                    <a:gd name="T1" fmla="*/ 0 h 13"/>
                    <a:gd name="T2" fmla="*/ 1 w 2"/>
                    <a:gd name="T3" fmla="*/ 0 h 13"/>
                    <a:gd name="T4" fmla="*/ 1 w 2"/>
                    <a:gd name="T5" fmla="*/ 2 h 13"/>
                    <a:gd name="T6" fmla="*/ 0 w 2"/>
                    <a:gd name="T7" fmla="*/ 2 h 13"/>
                    <a:gd name="T8" fmla="*/ 0 w 2"/>
                    <a:gd name="T9" fmla="*/ 4 h 13"/>
                    <a:gd name="T10" fmla="*/ 1 w 2"/>
                    <a:gd name="T11" fmla="*/ 4 h 13"/>
                    <a:gd name="T12" fmla="*/ 1 w 2"/>
                    <a:gd name="T13" fmla="*/ 7 h 13"/>
                    <a:gd name="T14" fmla="*/ 0 w 2"/>
                    <a:gd name="T15" fmla="*/ 7 h 13"/>
                    <a:gd name="T16" fmla="*/ 0 w 2"/>
                    <a:gd name="T17" fmla="*/ 12 h 13"/>
                    <a:gd name="T18" fmla="*/ 0 w 2"/>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13"/>
                    <a:gd name="T32" fmla="*/ 2 w 2"/>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13">
                      <a:moveTo>
                        <a:pt x="0" y="0"/>
                      </a:moveTo>
                      <a:lnTo>
                        <a:pt x="1" y="0"/>
                      </a:lnTo>
                      <a:lnTo>
                        <a:pt x="1" y="2"/>
                      </a:lnTo>
                      <a:lnTo>
                        <a:pt x="0" y="2"/>
                      </a:lnTo>
                      <a:lnTo>
                        <a:pt x="0" y="4"/>
                      </a:lnTo>
                      <a:lnTo>
                        <a:pt x="1" y="4"/>
                      </a:lnTo>
                      <a:lnTo>
                        <a:pt x="1" y="7"/>
                      </a:lnTo>
                      <a:lnTo>
                        <a:pt x="0" y="7"/>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59" name="Group 222"/>
              <p:cNvGrpSpPr>
                <a:grpSpLocks/>
              </p:cNvGrpSpPr>
              <p:nvPr/>
            </p:nvGrpSpPr>
            <p:grpSpPr bwMode="auto">
              <a:xfrm>
                <a:off x="803" y="2431"/>
                <a:ext cx="78" cy="13"/>
                <a:chOff x="803" y="2431"/>
                <a:chExt cx="78" cy="13"/>
              </a:xfrm>
            </p:grpSpPr>
            <p:sp>
              <p:nvSpPr>
                <p:cNvPr id="37160" name="Freeform 223"/>
                <p:cNvSpPr>
                  <a:spLocks/>
                </p:cNvSpPr>
                <p:nvPr/>
              </p:nvSpPr>
              <p:spPr bwMode="auto">
                <a:xfrm>
                  <a:off x="803" y="2431"/>
                  <a:ext cx="6" cy="13"/>
                </a:xfrm>
                <a:custGeom>
                  <a:avLst/>
                  <a:gdLst>
                    <a:gd name="T0" fmla="*/ 1 w 6"/>
                    <a:gd name="T1" fmla="*/ 0 h 13"/>
                    <a:gd name="T2" fmla="*/ 3 w 6"/>
                    <a:gd name="T3" fmla="*/ 0 h 13"/>
                    <a:gd name="T4" fmla="*/ 5 w 6"/>
                    <a:gd name="T5" fmla="*/ 12 h 13"/>
                    <a:gd name="T6" fmla="*/ 3 w 6"/>
                    <a:gd name="T7" fmla="*/ 12 h 13"/>
                    <a:gd name="T8" fmla="*/ 3 w 6"/>
                    <a:gd name="T9" fmla="*/ 10 h 13"/>
                    <a:gd name="T10" fmla="*/ 3 w 6"/>
                    <a:gd name="T11" fmla="*/ 7 h 13"/>
                    <a:gd name="T12" fmla="*/ 2 w 6"/>
                    <a:gd name="T13" fmla="*/ 2 h 13"/>
                    <a:gd name="T14" fmla="*/ 2 w 6"/>
                    <a:gd name="T15" fmla="*/ 7 h 13"/>
                    <a:gd name="T16" fmla="*/ 3 w 6"/>
                    <a:gd name="T17" fmla="*/ 7 h 13"/>
                    <a:gd name="T18" fmla="*/ 3 w 6"/>
                    <a:gd name="T19" fmla="*/ 10 h 13"/>
                    <a:gd name="T20" fmla="*/ 2 w 6"/>
                    <a:gd name="T21" fmla="*/ 10 h 13"/>
                    <a:gd name="T22" fmla="*/ 2 w 6"/>
                    <a:gd name="T23" fmla="*/ 12 h 13"/>
                    <a:gd name="T24" fmla="*/ 0 w 6"/>
                    <a:gd name="T25" fmla="*/ 12 h 13"/>
                    <a:gd name="T26" fmla="*/ 1 w 6"/>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3"/>
                    <a:gd name="T44" fmla="*/ 6 w 6"/>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3">
                      <a:moveTo>
                        <a:pt x="1" y="0"/>
                      </a:moveTo>
                      <a:lnTo>
                        <a:pt x="3" y="0"/>
                      </a:lnTo>
                      <a:lnTo>
                        <a:pt x="5" y="12"/>
                      </a:lnTo>
                      <a:lnTo>
                        <a:pt x="3" y="12"/>
                      </a:lnTo>
                      <a:lnTo>
                        <a:pt x="3" y="10"/>
                      </a:lnTo>
                      <a:lnTo>
                        <a:pt x="3" y="7"/>
                      </a:lnTo>
                      <a:lnTo>
                        <a:pt x="2" y="2"/>
                      </a:lnTo>
                      <a:lnTo>
                        <a:pt x="2" y="7"/>
                      </a:lnTo>
                      <a:lnTo>
                        <a:pt x="3" y="7"/>
                      </a:lnTo>
                      <a:lnTo>
                        <a:pt x="3" y="10"/>
                      </a:lnTo>
                      <a:lnTo>
                        <a:pt x="2" y="10"/>
                      </a:lnTo>
                      <a:lnTo>
                        <a:pt x="2" y="12"/>
                      </a:lnTo>
                      <a:lnTo>
                        <a:pt x="0" y="1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61" name="Freeform 224"/>
                <p:cNvSpPr>
                  <a:spLocks/>
                </p:cNvSpPr>
                <p:nvPr/>
              </p:nvSpPr>
              <p:spPr bwMode="auto">
                <a:xfrm>
                  <a:off x="817" y="2431"/>
                  <a:ext cx="7" cy="13"/>
                </a:xfrm>
                <a:custGeom>
                  <a:avLst/>
                  <a:gdLst>
                    <a:gd name="T0" fmla="*/ 0 w 7"/>
                    <a:gd name="T1" fmla="*/ 12 h 13"/>
                    <a:gd name="T2" fmla="*/ 2 w 7"/>
                    <a:gd name="T3" fmla="*/ 12 h 13"/>
                    <a:gd name="T4" fmla="*/ 2 w 7"/>
                    <a:gd name="T5" fmla="*/ 5 h 13"/>
                    <a:gd name="T6" fmla="*/ 3 w 7"/>
                    <a:gd name="T7" fmla="*/ 12 h 13"/>
                    <a:gd name="T8" fmla="*/ 4 w 7"/>
                    <a:gd name="T9" fmla="*/ 5 h 13"/>
                    <a:gd name="T10" fmla="*/ 4 w 7"/>
                    <a:gd name="T11" fmla="*/ 12 h 13"/>
                    <a:gd name="T12" fmla="*/ 6 w 7"/>
                    <a:gd name="T13" fmla="*/ 12 h 13"/>
                    <a:gd name="T14" fmla="*/ 6 w 7"/>
                    <a:gd name="T15" fmla="*/ 0 h 13"/>
                    <a:gd name="T16" fmla="*/ 3 w 7"/>
                    <a:gd name="T17" fmla="*/ 0 h 13"/>
                    <a:gd name="T18" fmla="*/ 3 w 7"/>
                    <a:gd name="T19" fmla="*/ 5 h 13"/>
                    <a:gd name="T20" fmla="*/ 2 w 7"/>
                    <a:gd name="T21" fmla="*/ 0 h 13"/>
                    <a:gd name="T22" fmla="*/ 0 w 7"/>
                    <a:gd name="T23" fmla="*/ 0 h 13"/>
                    <a:gd name="T24" fmla="*/ 0 w 7"/>
                    <a:gd name="T25" fmla="*/ 12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13"/>
                    <a:gd name="T41" fmla="*/ 7 w 7"/>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13">
                      <a:moveTo>
                        <a:pt x="0" y="12"/>
                      </a:moveTo>
                      <a:lnTo>
                        <a:pt x="2" y="12"/>
                      </a:lnTo>
                      <a:lnTo>
                        <a:pt x="2" y="5"/>
                      </a:lnTo>
                      <a:lnTo>
                        <a:pt x="3" y="12"/>
                      </a:lnTo>
                      <a:lnTo>
                        <a:pt x="4" y="5"/>
                      </a:lnTo>
                      <a:lnTo>
                        <a:pt x="4" y="12"/>
                      </a:lnTo>
                      <a:lnTo>
                        <a:pt x="6" y="12"/>
                      </a:lnTo>
                      <a:lnTo>
                        <a:pt x="6" y="0"/>
                      </a:lnTo>
                      <a:lnTo>
                        <a:pt x="3" y="0"/>
                      </a:lnTo>
                      <a:lnTo>
                        <a:pt x="3" y="5"/>
                      </a:lnTo>
                      <a:lnTo>
                        <a:pt x="2" y="0"/>
                      </a:lnTo>
                      <a:lnTo>
                        <a:pt x="0" y="0"/>
                      </a:lnTo>
                      <a:lnTo>
                        <a:pt x="0" y="12"/>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62" name="Freeform 225"/>
                <p:cNvSpPr>
                  <a:spLocks/>
                </p:cNvSpPr>
                <p:nvPr/>
              </p:nvSpPr>
              <p:spPr bwMode="auto">
                <a:xfrm>
                  <a:off x="834" y="2431"/>
                  <a:ext cx="2" cy="13"/>
                </a:xfrm>
                <a:custGeom>
                  <a:avLst/>
                  <a:gdLst>
                    <a:gd name="T0" fmla="*/ 0 w 2"/>
                    <a:gd name="T1" fmla="*/ 0 h 13"/>
                    <a:gd name="T2" fmla="*/ 1 w 2"/>
                    <a:gd name="T3" fmla="*/ 0 h 13"/>
                    <a:gd name="T4" fmla="*/ 1 w 2"/>
                    <a:gd name="T5" fmla="*/ 2 h 13"/>
                    <a:gd name="T6" fmla="*/ 0 w 2"/>
                    <a:gd name="T7" fmla="*/ 2 h 13"/>
                    <a:gd name="T8" fmla="*/ 0 w 2"/>
                    <a:gd name="T9" fmla="*/ 4 h 13"/>
                    <a:gd name="T10" fmla="*/ 1 w 2"/>
                    <a:gd name="T11" fmla="*/ 4 h 13"/>
                    <a:gd name="T12" fmla="*/ 1 w 2"/>
                    <a:gd name="T13" fmla="*/ 7 h 13"/>
                    <a:gd name="T14" fmla="*/ 0 w 2"/>
                    <a:gd name="T15" fmla="*/ 7 h 13"/>
                    <a:gd name="T16" fmla="*/ 0 w 2"/>
                    <a:gd name="T17" fmla="*/ 10 h 13"/>
                    <a:gd name="T18" fmla="*/ 1 w 2"/>
                    <a:gd name="T19" fmla="*/ 10 h 13"/>
                    <a:gd name="T20" fmla="*/ 1 w 2"/>
                    <a:gd name="T21" fmla="*/ 12 h 13"/>
                    <a:gd name="T22" fmla="*/ 0 w 2"/>
                    <a:gd name="T23" fmla="*/ 12 h 13"/>
                    <a:gd name="T24" fmla="*/ 0 w 2"/>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13"/>
                    <a:gd name="T41" fmla="*/ 2 w 2"/>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13">
                      <a:moveTo>
                        <a:pt x="0" y="0"/>
                      </a:moveTo>
                      <a:lnTo>
                        <a:pt x="1" y="0"/>
                      </a:lnTo>
                      <a:lnTo>
                        <a:pt x="1" y="2"/>
                      </a:lnTo>
                      <a:lnTo>
                        <a:pt x="0" y="2"/>
                      </a:lnTo>
                      <a:lnTo>
                        <a:pt x="0" y="4"/>
                      </a:lnTo>
                      <a:lnTo>
                        <a:pt x="1" y="4"/>
                      </a:lnTo>
                      <a:lnTo>
                        <a:pt x="1" y="7"/>
                      </a:lnTo>
                      <a:lnTo>
                        <a:pt x="0" y="7"/>
                      </a:lnTo>
                      <a:lnTo>
                        <a:pt x="0" y="10"/>
                      </a:lnTo>
                      <a:lnTo>
                        <a:pt x="1" y="10"/>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63" name="Freeform 226"/>
                <p:cNvSpPr>
                  <a:spLocks/>
                </p:cNvSpPr>
                <p:nvPr/>
              </p:nvSpPr>
              <p:spPr bwMode="auto">
                <a:xfrm>
                  <a:off x="844" y="2431"/>
                  <a:ext cx="4" cy="13"/>
                </a:xfrm>
                <a:custGeom>
                  <a:avLst/>
                  <a:gdLst>
                    <a:gd name="T0" fmla="*/ 0 w 4"/>
                    <a:gd name="T1" fmla="*/ 0 h 13"/>
                    <a:gd name="T2" fmla="*/ 2 w 4"/>
                    <a:gd name="T3" fmla="*/ 0 h 13"/>
                    <a:gd name="T4" fmla="*/ 3 w 4"/>
                    <a:gd name="T5" fmla="*/ 1 h 13"/>
                    <a:gd name="T6" fmla="*/ 3 w 4"/>
                    <a:gd name="T7" fmla="*/ 4 h 13"/>
                    <a:gd name="T8" fmla="*/ 2 w 4"/>
                    <a:gd name="T9" fmla="*/ 6 h 13"/>
                    <a:gd name="T10" fmla="*/ 3 w 4"/>
                    <a:gd name="T11" fmla="*/ 7 h 13"/>
                    <a:gd name="T12" fmla="*/ 3 w 4"/>
                    <a:gd name="T13" fmla="*/ 12 h 13"/>
                    <a:gd name="T14" fmla="*/ 2 w 4"/>
                    <a:gd name="T15" fmla="*/ 12 h 13"/>
                    <a:gd name="T16" fmla="*/ 2 w 4"/>
                    <a:gd name="T17" fmla="*/ 7 h 13"/>
                    <a:gd name="T18" fmla="*/ 2 w 4"/>
                    <a:gd name="T19" fmla="*/ 5 h 13"/>
                    <a:gd name="T20" fmla="*/ 1 w 4"/>
                    <a:gd name="T21" fmla="*/ 5 h 13"/>
                    <a:gd name="T22" fmla="*/ 1 w 4"/>
                    <a:gd name="T23" fmla="*/ 2 h 13"/>
                    <a:gd name="T24" fmla="*/ 2 w 4"/>
                    <a:gd name="T25" fmla="*/ 2 h 13"/>
                    <a:gd name="T26" fmla="*/ 2 w 4"/>
                    <a:gd name="T27" fmla="*/ 5 h 13"/>
                    <a:gd name="T28" fmla="*/ 2 w 4"/>
                    <a:gd name="T29" fmla="*/ 7 h 13"/>
                    <a:gd name="T30" fmla="*/ 1 w 4"/>
                    <a:gd name="T31" fmla="*/ 7 h 13"/>
                    <a:gd name="T32" fmla="*/ 1 w 4"/>
                    <a:gd name="T33" fmla="*/ 12 h 13"/>
                    <a:gd name="T34" fmla="*/ 0 w 4"/>
                    <a:gd name="T35" fmla="*/ 12 h 13"/>
                    <a:gd name="T36" fmla="*/ 0 w 4"/>
                    <a:gd name="T37" fmla="*/ 0 h 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
                    <a:gd name="T58" fmla="*/ 0 h 13"/>
                    <a:gd name="T59" fmla="*/ 4 w 4"/>
                    <a:gd name="T60" fmla="*/ 13 h 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 h="13">
                      <a:moveTo>
                        <a:pt x="0" y="0"/>
                      </a:moveTo>
                      <a:lnTo>
                        <a:pt x="2" y="0"/>
                      </a:lnTo>
                      <a:lnTo>
                        <a:pt x="3" y="1"/>
                      </a:lnTo>
                      <a:lnTo>
                        <a:pt x="3" y="4"/>
                      </a:lnTo>
                      <a:lnTo>
                        <a:pt x="2" y="6"/>
                      </a:lnTo>
                      <a:lnTo>
                        <a:pt x="3" y="7"/>
                      </a:lnTo>
                      <a:lnTo>
                        <a:pt x="3" y="12"/>
                      </a:lnTo>
                      <a:lnTo>
                        <a:pt x="2" y="12"/>
                      </a:lnTo>
                      <a:lnTo>
                        <a:pt x="2" y="7"/>
                      </a:lnTo>
                      <a:lnTo>
                        <a:pt x="2" y="5"/>
                      </a:lnTo>
                      <a:lnTo>
                        <a:pt x="1" y="5"/>
                      </a:lnTo>
                      <a:lnTo>
                        <a:pt x="1" y="2"/>
                      </a:lnTo>
                      <a:lnTo>
                        <a:pt x="2" y="2"/>
                      </a:lnTo>
                      <a:lnTo>
                        <a:pt x="2" y="5"/>
                      </a:lnTo>
                      <a:lnTo>
                        <a:pt x="2" y="7"/>
                      </a:lnTo>
                      <a:lnTo>
                        <a:pt x="1" y="7"/>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64" name="Freeform 227"/>
                <p:cNvSpPr>
                  <a:spLocks/>
                </p:cNvSpPr>
                <p:nvPr/>
              </p:nvSpPr>
              <p:spPr bwMode="auto">
                <a:xfrm>
                  <a:off x="853" y="2431"/>
                  <a:ext cx="5" cy="13"/>
                </a:xfrm>
                <a:custGeom>
                  <a:avLst/>
                  <a:gdLst>
                    <a:gd name="T0" fmla="*/ 4 w 5"/>
                    <a:gd name="T1" fmla="*/ 0 h 13"/>
                    <a:gd name="T2" fmla="*/ 0 w 5"/>
                    <a:gd name="T3" fmla="*/ 0 h 13"/>
                    <a:gd name="T4" fmla="*/ 0 w 5"/>
                    <a:gd name="T5" fmla="*/ 12 h 13"/>
                    <a:gd name="T6" fmla="*/ 4 w 5"/>
                    <a:gd name="T7" fmla="*/ 12 h 13"/>
                    <a:gd name="T8" fmla="*/ 4 w 5"/>
                    <a:gd name="T9" fmla="*/ 0 h 13"/>
                    <a:gd name="T10" fmla="*/ 0 60000 65536"/>
                    <a:gd name="T11" fmla="*/ 0 60000 65536"/>
                    <a:gd name="T12" fmla="*/ 0 60000 65536"/>
                    <a:gd name="T13" fmla="*/ 0 60000 65536"/>
                    <a:gd name="T14" fmla="*/ 0 60000 65536"/>
                    <a:gd name="T15" fmla="*/ 0 w 5"/>
                    <a:gd name="T16" fmla="*/ 0 h 13"/>
                    <a:gd name="T17" fmla="*/ 5 w 5"/>
                    <a:gd name="T18" fmla="*/ 13 h 13"/>
                  </a:gdLst>
                  <a:ahLst/>
                  <a:cxnLst>
                    <a:cxn ang="T10">
                      <a:pos x="T0" y="T1"/>
                    </a:cxn>
                    <a:cxn ang="T11">
                      <a:pos x="T2" y="T3"/>
                    </a:cxn>
                    <a:cxn ang="T12">
                      <a:pos x="T4" y="T5"/>
                    </a:cxn>
                    <a:cxn ang="T13">
                      <a:pos x="T6" y="T7"/>
                    </a:cxn>
                    <a:cxn ang="T14">
                      <a:pos x="T8" y="T9"/>
                    </a:cxn>
                  </a:cxnLst>
                  <a:rect l="T15" t="T16" r="T17" b="T18"/>
                  <a:pathLst>
                    <a:path w="5" h="13">
                      <a:moveTo>
                        <a:pt x="4" y="0"/>
                      </a:moveTo>
                      <a:lnTo>
                        <a:pt x="0" y="0"/>
                      </a:lnTo>
                      <a:lnTo>
                        <a:pt x="0" y="12"/>
                      </a:lnTo>
                      <a:lnTo>
                        <a:pt x="4" y="12"/>
                      </a:lnTo>
                      <a:lnTo>
                        <a:pt x="4"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65" name="Freeform 228"/>
                <p:cNvSpPr>
                  <a:spLocks/>
                </p:cNvSpPr>
                <p:nvPr/>
              </p:nvSpPr>
              <p:spPr bwMode="auto">
                <a:xfrm>
                  <a:off x="863" y="2431"/>
                  <a:ext cx="4" cy="13"/>
                </a:xfrm>
                <a:custGeom>
                  <a:avLst/>
                  <a:gdLst>
                    <a:gd name="T0" fmla="*/ 1 w 4"/>
                    <a:gd name="T1" fmla="*/ 0 h 13"/>
                    <a:gd name="T2" fmla="*/ 2 w 4"/>
                    <a:gd name="T3" fmla="*/ 0 h 13"/>
                    <a:gd name="T4" fmla="*/ 3 w 4"/>
                    <a:gd name="T5" fmla="*/ 1 h 13"/>
                    <a:gd name="T6" fmla="*/ 3 w 4"/>
                    <a:gd name="T7" fmla="*/ 4 h 13"/>
                    <a:gd name="T8" fmla="*/ 2 w 4"/>
                    <a:gd name="T9" fmla="*/ 4 h 13"/>
                    <a:gd name="T10" fmla="*/ 2 w 4"/>
                    <a:gd name="T11" fmla="*/ 2 h 13"/>
                    <a:gd name="T12" fmla="*/ 1 w 4"/>
                    <a:gd name="T13" fmla="*/ 2 h 13"/>
                    <a:gd name="T14" fmla="*/ 1 w 4"/>
                    <a:gd name="T15" fmla="*/ 10 h 13"/>
                    <a:gd name="T16" fmla="*/ 2 w 4"/>
                    <a:gd name="T17" fmla="*/ 10 h 13"/>
                    <a:gd name="T18" fmla="*/ 2 w 4"/>
                    <a:gd name="T19" fmla="*/ 7 h 13"/>
                    <a:gd name="T20" fmla="*/ 3 w 4"/>
                    <a:gd name="T21" fmla="*/ 7 h 13"/>
                    <a:gd name="T22" fmla="*/ 3 w 4"/>
                    <a:gd name="T23" fmla="*/ 10 h 13"/>
                    <a:gd name="T24" fmla="*/ 2 w 4"/>
                    <a:gd name="T25" fmla="*/ 12 h 13"/>
                    <a:gd name="T26" fmla="*/ 1 w 4"/>
                    <a:gd name="T27" fmla="*/ 12 h 13"/>
                    <a:gd name="T28" fmla="*/ 0 w 4"/>
                    <a:gd name="T29" fmla="*/ 10 h 13"/>
                    <a:gd name="T30" fmla="*/ 0 w 4"/>
                    <a:gd name="T31" fmla="*/ 1 h 13"/>
                    <a:gd name="T32" fmla="*/ 1 w 4"/>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
                    <a:gd name="T52" fmla="*/ 0 h 13"/>
                    <a:gd name="T53" fmla="*/ 4 w 4"/>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 h="13">
                      <a:moveTo>
                        <a:pt x="1" y="0"/>
                      </a:moveTo>
                      <a:lnTo>
                        <a:pt x="2" y="0"/>
                      </a:lnTo>
                      <a:lnTo>
                        <a:pt x="3" y="1"/>
                      </a:lnTo>
                      <a:lnTo>
                        <a:pt x="3" y="4"/>
                      </a:lnTo>
                      <a:lnTo>
                        <a:pt x="2" y="4"/>
                      </a:lnTo>
                      <a:lnTo>
                        <a:pt x="2" y="2"/>
                      </a:lnTo>
                      <a:lnTo>
                        <a:pt x="1" y="2"/>
                      </a:lnTo>
                      <a:lnTo>
                        <a:pt x="1" y="10"/>
                      </a:lnTo>
                      <a:lnTo>
                        <a:pt x="2" y="10"/>
                      </a:lnTo>
                      <a:lnTo>
                        <a:pt x="2" y="7"/>
                      </a:lnTo>
                      <a:lnTo>
                        <a:pt x="3" y="7"/>
                      </a:lnTo>
                      <a:lnTo>
                        <a:pt x="3" y="10"/>
                      </a:lnTo>
                      <a:lnTo>
                        <a:pt x="2" y="12"/>
                      </a:lnTo>
                      <a:lnTo>
                        <a:pt x="1" y="12"/>
                      </a:lnTo>
                      <a:lnTo>
                        <a:pt x="0" y="10"/>
                      </a:lnTo>
                      <a:lnTo>
                        <a:pt x="0" y="1"/>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66" name="Freeform 229"/>
                <p:cNvSpPr>
                  <a:spLocks/>
                </p:cNvSpPr>
                <p:nvPr/>
              </p:nvSpPr>
              <p:spPr bwMode="auto">
                <a:xfrm>
                  <a:off x="875" y="2431"/>
                  <a:ext cx="6" cy="13"/>
                </a:xfrm>
                <a:custGeom>
                  <a:avLst/>
                  <a:gdLst>
                    <a:gd name="T0" fmla="*/ 2 w 6"/>
                    <a:gd name="T1" fmla="*/ 0 h 13"/>
                    <a:gd name="T2" fmla="*/ 4 w 6"/>
                    <a:gd name="T3" fmla="*/ 0 h 13"/>
                    <a:gd name="T4" fmla="*/ 5 w 6"/>
                    <a:gd name="T5" fmla="*/ 12 h 13"/>
                    <a:gd name="T6" fmla="*/ 3 w 6"/>
                    <a:gd name="T7" fmla="*/ 12 h 13"/>
                    <a:gd name="T8" fmla="*/ 3 w 6"/>
                    <a:gd name="T9" fmla="*/ 10 h 13"/>
                    <a:gd name="T10" fmla="*/ 3 w 6"/>
                    <a:gd name="T11" fmla="*/ 7 h 13"/>
                    <a:gd name="T12" fmla="*/ 3 w 6"/>
                    <a:gd name="T13" fmla="*/ 2 h 13"/>
                    <a:gd name="T14" fmla="*/ 2 w 6"/>
                    <a:gd name="T15" fmla="*/ 7 h 13"/>
                    <a:gd name="T16" fmla="*/ 3 w 6"/>
                    <a:gd name="T17" fmla="*/ 7 h 13"/>
                    <a:gd name="T18" fmla="*/ 3 w 6"/>
                    <a:gd name="T19" fmla="*/ 10 h 13"/>
                    <a:gd name="T20" fmla="*/ 2 w 6"/>
                    <a:gd name="T21" fmla="*/ 10 h 13"/>
                    <a:gd name="T22" fmla="*/ 2 w 6"/>
                    <a:gd name="T23" fmla="*/ 12 h 13"/>
                    <a:gd name="T24" fmla="*/ 0 w 6"/>
                    <a:gd name="T25" fmla="*/ 12 h 13"/>
                    <a:gd name="T26" fmla="*/ 2 w 6"/>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3"/>
                    <a:gd name="T44" fmla="*/ 6 w 6"/>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3">
                      <a:moveTo>
                        <a:pt x="2" y="0"/>
                      </a:moveTo>
                      <a:lnTo>
                        <a:pt x="4" y="0"/>
                      </a:lnTo>
                      <a:lnTo>
                        <a:pt x="5" y="12"/>
                      </a:lnTo>
                      <a:lnTo>
                        <a:pt x="3" y="12"/>
                      </a:lnTo>
                      <a:lnTo>
                        <a:pt x="3" y="10"/>
                      </a:lnTo>
                      <a:lnTo>
                        <a:pt x="3" y="7"/>
                      </a:lnTo>
                      <a:lnTo>
                        <a:pt x="3" y="2"/>
                      </a:lnTo>
                      <a:lnTo>
                        <a:pt x="2" y="7"/>
                      </a:lnTo>
                      <a:lnTo>
                        <a:pt x="3" y="7"/>
                      </a:lnTo>
                      <a:lnTo>
                        <a:pt x="3" y="10"/>
                      </a:lnTo>
                      <a:lnTo>
                        <a:pt x="2" y="10"/>
                      </a:lnTo>
                      <a:lnTo>
                        <a:pt x="2" y="12"/>
                      </a:lnTo>
                      <a:lnTo>
                        <a:pt x="0" y="12"/>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30" name="Group 230"/>
            <p:cNvGrpSpPr>
              <a:grpSpLocks/>
            </p:cNvGrpSpPr>
            <p:nvPr/>
          </p:nvGrpSpPr>
          <p:grpSpPr bwMode="auto">
            <a:xfrm>
              <a:off x="486" y="3460"/>
              <a:ext cx="1098" cy="572"/>
              <a:chOff x="486" y="3222"/>
              <a:chExt cx="994" cy="500"/>
            </a:xfrm>
          </p:grpSpPr>
          <p:sp>
            <p:nvSpPr>
              <p:cNvPr id="37152" name="Rectangle 231"/>
              <p:cNvSpPr>
                <a:spLocks noChangeArrowheads="1"/>
              </p:cNvSpPr>
              <p:nvPr/>
            </p:nvSpPr>
            <p:spPr bwMode="auto">
              <a:xfrm>
                <a:off x="486" y="3222"/>
                <a:ext cx="994" cy="500"/>
              </a:xfrm>
              <a:prstGeom prst="rect">
                <a:avLst/>
              </a:prstGeom>
              <a:solidFill>
                <a:srgbClr val="BFFFBF"/>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53" name="Rectangle 232"/>
              <p:cNvSpPr>
                <a:spLocks noChangeArrowheads="1"/>
              </p:cNvSpPr>
              <p:nvPr/>
            </p:nvSpPr>
            <p:spPr bwMode="auto">
              <a:xfrm>
                <a:off x="507" y="3247"/>
                <a:ext cx="951" cy="449"/>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54" name="Freeform 233"/>
              <p:cNvSpPr>
                <a:spLocks/>
              </p:cNvSpPr>
              <p:nvPr/>
            </p:nvSpPr>
            <p:spPr bwMode="auto">
              <a:xfrm>
                <a:off x="571" y="3284"/>
                <a:ext cx="827" cy="380"/>
              </a:xfrm>
              <a:custGeom>
                <a:avLst/>
                <a:gdLst>
                  <a:gd name="T0" fmla="*/ 0 w 827"/>
                  <a:gd name="T1" fmla="*/ 0 h 380"/>
                  <a:gd name="T2" fmla="*/ 826 w 827"/>
                  <a:gd name="T3" fmla="*/ 0 h 380"/>
                  <a:gd name="T4" fmla="*/ 826 w 827"/>
                  <a:gd name="T5" fmla="*/ 379 h 380"/>
                  <a:gd name="T6" fmla="*/ 0 w 827"/>
                  <a:gd name="T7" fmla="*/ 379 h 380"/>
                  <a:gd name="T8" fmla="*/ 0 w 827"/>
                  <a:gd name="T9" fmla="*/ 0 h 380"/>
                  <a:gd name="T10" fmla="*/ 0 60000 65536"/>
                  <a:gd name="T11" fmla="*/ 0 60000 65536"/>
                  <a:gd name="T12" fmla="*/ 0 60000 65536"/>
                  <a:gd name="T13" fmla="*/ 0 60000 65536"/>
                  <a:gd name="T14" fmla="*/ 0 60000 65536"/>
                  <a:gd name="T15" fmla="*/ 0 w 827"/>
                  <a:gd name="T16" fmla="*/ 0 h 380"/>
                  <a:gd name="T17" fmla="*/ 827 w 827"/>
                  <a:gd name="T18" fmla="*/ 380 h 380"/>
                </a:gdLst>
                <a:ahLst/>
                <a:cxnLst>
                  <a:cxn ang="T10">
                    <a:pos x="T0" y="T1"/>
                  </a:cxn>
                  <a:cxn ang="T11">
                    <a:pos x="T2" y="T3"/>
                  </a:cxn>
                  <a:cxn ang="T12">
                    <a:pos x="T4" y="T5"/>
                  </a:cxn>
                  <a:cxn ang="T13">
                    <a:pos x="T6" y="T7"/>
                  </a:cxn>
                  <a:cxn ang="T14">
                    <a:pos x="T8" y="T9"/>
                  </a:cxn>
                </a:cxnLst>
                <a:rect l="T15" t="T16" r="T17" b="T18"/>
                <a:pathLst>
                  <a:path w="827" h="380">
                    <a:moveTo>
                      <a:pt x="0" y="0"/>
                    </a:moveTo>
                    <a:lnTo>
                      <a:pt x="826" y="0"/>
                    </a:lnTo>
                    <a:lnTo>
                      <a:pt x="826" y="379"/>
                    </a:lnTo>
                    <a:lnTo>
                      <a:pt x="0" y="379"/>
                    </a:lnTo>
                    <a:lnTo>
                      <a:pt x="0" y="0"/>
                    </a:lnTo>
                  </a:path>
                </a:pathLst>
              </a:custGeom>
              <a:solidFill>
                <a:srgbClr val="BFFFBF"/>
              </a:solidFill>
              <a:ln w="12700" cap="rnd">
                <a:solidFill>
                  <a:srgbClr val="D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31" name="Group 234"/>
            <p:cNvGrpSpPr>
              <a:grpSpLocks/>
            </p:cNvGrpSpPr>
            <p:nvPr/>
          </p:nvGrpSpPr>
          <p:grpSpPr bwMode="auto">
            <a:xfrm>
              <a:off x="851" y="3827"/>
              <a:ext cx="271" cy="61"/>
              <a:chOff x="851" y="3589"/>
              <a:chExt cx="259" cy="56"/>
            </a:xfrm>
          </p:grpSpPr>
          <p:grpSp>
            <p:nvGrpSpPr>
              <p:cNvPr id="37144" name="Group 235"/>
              <p:cNvGrpSpPr>
                <a:grpSpLocks/>
              </p:cNvGrpSpPr>
              <p:nvPr/>
            </p:nvGrpSpPr>
            <p:grpSpPr bwMode="auto">
              <a:xfrm>
                <a:off x="851" y="3589"/>
                <a:ext cx="39" cy="54"/>
                <a:chOff x="851" y="3589"/>
                <a:chExt cx="39" cy="54"/>
              </a:xfrm>
            </p:grpSpPr>
            <p:sp>
              <p:nvSpPr>
                <p:cNvPr id="37149" name="Freeform 236"/>
                <p:cNvSpPr>
                  <a:spLocks/>
                </p:cNvSpPr>
                <p:nvPr/>
              </p:nvSpPr>
              <p:spPr bwMode="auto">
                <a:xfrm>
                  <a:off x="853" y="3606"/>
                  <a:ext cx="35" cy="34"/>
                </a:xfrm>
                <a:custGeom>
                  <a:avLst/>
                  <a:gdLst>
                    <a:gd name="T0" fmla="*/ 34 w 35"/>
                    <a:gd name="T1" fmla="*/ 33 h 34"/>
                    <a:gd name="T2" fmla="*/ 21 w 35"/>
                    <a:gd name="T3" fmla="*/ 26 h 34"/>
                    <a:gd name="T4" fmla="*/ 9 w 35"/>
                    <a:gd name="T5" fmla="*/ 15 h 34"/>
                    <a:gd name="T6" fmla="*/ 0 w 35"/>
                    <a:gd name="T7" fmla="*/ 0 h 34"/>
                    <a:gd name="T8" fmla="*/ 8 w 35"/>
                    <a:gd name="T9" fmla="*/ 2 h 34"/>
                    <a:gd name="T10" fmla="*/ 19 w 35"/>
                    <a:gd name="T11" fmla="*/ 8 h 34"/>
                    <a:gd name="T12" fmla="*/ 27 w 35"/>
                    <a:gd name="T13" fmla="*/ 19 h 34"/>
                    <a:gd name="T14" fmla="*/ 34 w 35"/>
                    <a:gd name="T15" fmla="*/ 33 h 34"/>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4"/>
                    <a:gd name="T26" fmla="*/ 35 w 35"/>
                    <a:gd name="T27" fmla="*/ 34 h 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4">
                      <a:moveTo>
                        <a:pt x="34" y="33"/>
                      </a:moveTo>
                      <a:lnTo>
                        <a:pt x="21" y="26"/>
                      </a:lnTo>
                      <a:lnTo>
                        <a:pt x="9" y="15"/>
                      </a:lnTo>
                      <a:lnTo>
                        <a:pt x="0" y="0"/>
                      </a:lnTo>
                      <a:lnTo>
                        <a:pt x="8" y="2"/>
                      </a:lnTo>
                      <a:lnTo>
                        <a:pt x="19" y="8"/>
                      </a:lnTo>
                      <a:lnTo>
                        <a:pt x="27" y="19"/>
                      </a:lnTo>
                      <a:lnTo>
                        <a:pt x="34" y="3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50" name="Freeform 237"/>
                <p:cNvSpPr>
                  <a:spLocks/>
                </p:cNvSpPr>
                <p:nvPr/>
              </p:nvSpPr>
              <p:spPr bwMode="auto">
                <a:xfrm>
                  <a:off x="865" y="3589"/>
                  <a:ext cx="25" cy="45"/>
                </a:xfrm>
                <a:custGeom>
                  <a:avLst/>
                  <a:gdLst>
                    <a:gd name="T0" fmla="*/ 24 w 25"/>
                    <a:gd name="T1" fmla="*/ 44 h 45"/>
                    <a:gd name="T2" fmla="*/ 14 w 25"/>
                    <a:gd name="T3" fmla="*/ 32 h 45"/>
                    <a:gd name="T4" fmla="*/ 7 w 25"/>
                    <a:gd name="T5" fmla="*/ 21 h 45"/>
                    <a:gd name="T6" fmla="*/ 4 w 25"/>
                    <a:gd name="T7" fmla="*/ 12 h 45"/>
                    <a:gd name="T8" fmla="*/ 0 w 25"/>
                    <a:gd name="T9" fmla="*/ 0 h 45"/>
                    <a:gd name="T10" fmla="*/ 8 w 25"/>
                    <a:gd name="T11" fmla="*/ 6 h 45"/>
                    <a:gd name="T12" fmla="*/ 14 w 25"/>
                    <a:gd name="T13" fmla="*/ 12 h 45"/>
                    <a:gd name="T14" fmla="*/ 20 w 25"/>
                    <a:gd name="T15" fmla="*/ 22 h 45"/>
                    <a:gd name="T16" fmla="*/ 23 w 25"/>
                    <a:gd name="T17" fmla="*/ 33 h 45"/>
                    <a:gd name="T18" fmla="*/ 24 w 25"/>
                    <a:gd name="T19" fmla="*/ 44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45"/>
                    <a:gd name="T32" fmla="*/ 25 w 25"/>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45">
                      <a:moveTo>
                        <a:pt x="24" y="44"/>
                      </a:moveTo>
                      <a:lnTo>
                        <a:pt x="14" y="32"/>
                      </a:lnTo>
                      <a:lnTo>
                        <a:pt x="7" y="21"/>
                      </a:lnTo>
                      <a:lnTo>
                        <a:pt x="4" y="12"/>
                      </a:lnTo>
                      <a:lnTo>
                        <a:pt x="0" y="0"/>
                      </a:lnTo>
                      <a:lnTo>
                        <a:pt x="8" y="6"/>
                      </a:lnTo>
                      <a:lnTo>
                        <a:pt x="14" y="12"/>
                      </a:lnTo>
                      <a:lnTo>
                        <a:pt x="20" y="22"/>
                      </a:lnTo>
                      <a:lnTo>
                        <a:pt x="23" y="33"/>
                      </a:lnTo>
                      <a:lnTo>
                        <a:pt x="24" y="44"/>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51" name="Freeform 238"/>
                <p:cNvSpPr>
                  <a:spLocks/>
                </p:cNvSpPr>
                <p:nvPr/>
              </p:nvSpPr>
              <p:spPr bwMode="auto">
                <a:xfrm>
                  <a:off x="851" y="3629"/>
                  <a:ext cx="33" cy="14"/>
                </a:xfrm>
                <a:custGeom>
                  <a:avLst/>
                  <a:gdLst>
                    <a:gd name="T0" fmla="*/ 32 w 33"/>
                    <a:gd name="T1" fmla="*/ 13 h 14"/>
                    <a:gd name="T2" fmla="*/ 21 w 33"/>
                    <a:gd name="T3" fmla="*/ 11 h 14"/>
                    <a:gd name="T4" fmla="*/ 9 w 33"/>
                    <a:gd name="T5" fmla="*/ 6 h 14"/>
                    <a:gd name="T6" fmla="*/ 0 w 33"/>
                    <a:gd name="T7" fmla="*/ 0 h 14"/>
                    <a:gd name="T8" fmla="*/ 9 w 33"/>
                    <a:gd name="T9" fmla="*/ 1 h 14"/>
                    <a:gd name="T10" fmla="*/ 18 w 33"/>
                    <a:gd name="T11" fmla="*/ 3 h 14"/>
                    <a:gd name="T12" fmla="*/ 26 w 33"/>
                    <a:gd name="T13" fmla="*/ 7 h 14"/>
                    <a:gd name="T14" fmla="*/ 32 w 33"/>
                    <a:gd name="T15" fmla="*/ 13 h 14"/>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14"/>
                    <a:gd name="T26" fmla="*/ 33 w 33"/>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14">
                      <a:moveTo>
                        <a:pt x="32" y="13"/>
                      </a:moveTo>
                      <a:lnTo>
                        <a:pt x="21" y="11"/>
                      </a:lnTo>
                      <a:lnTo>
                        <a:pt x="9" y="6"/>
                      </a:lnTo>
                      <a:lnTo>
                        <a:pt x="0" y="0"/>
                      </a:lnTo>
                      <a:lnTo>
                        <a:pt x="9" y="1"/>
                      </a:lnTo>
                      <a:lnTo>
                        <a:pt x="18" y="3"/>
                      </a:lnTo>
                      <a:lnTo>
                        <a:pt x="26" y="7"/>
                      </a:lnTo>
                      <a:lnTo>
                        <a:pt x="32" y="1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45" name="Group 239"/>
              <p:cNvGrpSpPr>
                <a:grpSpLocks/>
              </p:cNvGrpSpPr>
              <p:nvPr/>
            </p:nvGrpSpPr>
            <p:grpSpPr bwMode="auto">
              <a:xfrm>
                <a:off x="1071" y="3590"/>
                <a:ext cx="39" cy="55"/>
                <a:chOff x="1071" y="3590"/>
                <a:chExt cx="39" cy="55"/>
              </a:xfrm>
            </p:grpSpPr>
            <p:sp>
              <p:nvSpPr>
                <p:cNvPr id="37146" name="Freeform 240"/>
                <p:cNvSpPr>
                  <a:spLocks/>
                </p:cNvSpPr>
                <p:nvPr/>
              </p:nvSpPr>
              <p:spPr bwMode="auto">
                <a:xfrm>
                  <a:off x="1073" y="3607"/>
                  <a:ext cx="35" cy="35"/>
                </a:xfrm>
                <a:custGeom>
                  <a:avLst/>
                  <a:gdLst>
                    <a:gd name="T0" fmla="*/ 0 w 35"/>
                    <a:gd name="T1" fmla="*/ 34 h 35"/>
                    <a:gd name="T2" fmla="*/ 12 w 35"/>
                    <a:gd name="T3" fmla="*/ 27 h 35"/>
                    <a:gd name="T4" fmla="*/ 25 w 35"/>
                    <a:gd name="T5" fmla="*/ 15 h 35"/>
                    <a:gd name="T6" fmla="*/ 34 w 35"/>
                    <a:gd name="T7" fmla="*/ 0 h 35"/>
                    <a:gd name="T8" fmla="*/ 26 w 35"/>
                    <a:gd name="T9" fmla="*/ 2 h 35"/>
                    <a:gd name="T10" fmla="*/ 15 w 35"/>
                    <a:gd name="T11" fmla="*/ 8 h 35"/>
                    <a:gd name="T12" fmla="*/ 6 w 35"/>
                    <a:gd name="T13" fmla="*/ 19 h 35"/>
                    <a:gd name="T14" fmla="*/ 0 w 35"/>
                    <a:gd name="T15" fmla="*/ 34 h 35"/>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5"/>
                    <a:gd name="T26" fmla="*/ 35 w 35"/>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5">
                      <a:moveTo>
                        <a:pt x="0" y="34"/>
                      </a:moveTo>
                      <a:lnTo>
                        <a:pt x="12" y="27"/>
                      </a:lnTo>
                      <a:lnTo>
                        <a:pt x="25" y="15"/>
                      </a:lnTo>
                      <a:lnTo>
                        <a:pt x="34" y="0"/>
                      </a:lnTo>
                      <a:lnTo>
                        <a:pt x="26" y="2"/>
                      </a:lnTo>
                      <a:lnTo>
                        <a:pt x="15" y="8"/>
                      </a:lnTo>
                      <a:lnTo>
                        <a:pt x="6" y="19"/>
                      </a:lnTo>
                      <a:lnTo>
                        <a:pt x="0" y="34"/>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47" name="Freeform 241"/>
                <p:cNvSpPr>
                  <a:spLocks/>
                </p:cNvSpPr>
                <p:nvPr/>
              </p:nvSpPr>
              <p:spPr bwMode="auto">
                <a:xfrm>
                  <a:off x="1071" y="3590"/>
                  <a:ext cx="25" cy="46"/>
                </a:xfrm>
                <a:custGeom>
                  <a:avLst/>
                  <a:gdLst>
                    <a:gd name="T0" fmla="*/ 0 w 25"/>
                    <a:gd name="T1" fmla="*/ 45 h 46"/>
                    <a:gd name="T2" fmla="*/ 10 w 25"/>
                    <a:gd name="T3" fmla="*/ 32 h 46"/>
                    <a:gd name="T4" fmla="*/ 17 w 25"/>
                    <a:gd name="T5" fmla="*/ 21 h 46"/>
                    <a:gd name="T6" fmla="*/ 20 w 25"/>
                    <a:gd name="T7" fmla="*/ 12 h 46"/>
                    <a:gd name="T8" fmla="*/ 24 w 25"/>
                    <a:gd name="T9" fmla="*/ 0 h 46"/>
                    <a:gd name="T10" fmla="*/ 16 w 25"/>
                    <a:gd name="T11" fmla="*/ 6 h 46"/>
                    <a:gd name="T12" fmla="*/ 10 w 25"/>
                    <a:gd name="T13" fmla="*/ 12 h 46"/>
                    <a:gd name="T14" fmla="*/ 5 w 25"/>
                    <a:gd name="T15" fmla="*/ 22 h 46"/>
                    <a:gd name="T16" fmla="*/ 1 w 25"/>
                    <a:gd name="T17" fmla="*/ 33 h 46"/>
                    <a:gd name="T18" fmla="*/ 0 w 25"/>
                    <a:gd name="T19" fmla="*/ 45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46"/>
                    <a:gd name="T32" fmla="*/ 25 w 25"/>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46">
                      <a:moveTo>
                        <a:pt x="0" y="45"/>
                      </a:moveTo>
                      <a:lnTo>
                        <a:pt x="10" y="32"/>
                      </a:lnTo>
                      <a:lnTo>
                        <a:pt x="17" y="21"/>
                      </a:lnTo>
                      <a:lnTo>
                        <a:pt x="20" y="12"/>
                      </a:lnTo>
                      <a:lnTo>
                        <a:pt x="24" y="0"/>
                      </a:lnTo>
                      <a:lnTo>
                        <a:pt x="16" y="6"/>
                      </a:lnTo>
                      <a:lnTo>
                        <a:pt x="10" y="12"/>
                      </a:lnTo>
                      <a:lnTo>
                        <a:pt x="5" y="22"/>
                      </a:lnTo>
                      <a:lnTo>
                        <a:pt x="1" y="33"/>
                      </a:lnTo>
                      <a:lnTo>
                        <a:pt x="0" y="45"/>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48" name="Freeform 242"/>
                <p:cNvSpPr>
                  <a:spLocks/>
                </p:cNvSpPr>
                <p:nvPr/>
              </p:nvSpPr>
              <p:spPr bwMode="auto">
                <a:xfrm>
                  <a:off x="1076" y="3630"/>
                  <a:ext cx="34" cy="15"/>
                </a:xfrm>
                <a:custGeom>
                  <a:avLst/>
                  <a:gdLst>
                    <a:gd name="T0" fmla="*/ 0 w 34"/>
                    <a:gd name="T1" fmla="*/ 14 h 15"/>
                    <a:gd name="T2" fmla="*/ 12 w 34"/>
                    <a:gd name="T3" fmla="*/ 11 h 15"/>
                    <a:gd name="T4" fmla="*/ 24 w 34"/>
                    <a:gd name="T5" fmla="*/ 6 h 15"/>
                    <a:gd name="T6" fmla="*/ 33 w 34"/>
                    <a:gd name="T7" fmla="*/ 0 h 15"/>
                    <a:gd name="T8" fmla="*/ 24 w 34"/>
                    <a:gd name="T9" fmla="*/ 1 h 15"/>
                    <a:gd name="T10" fmla="*/ 14 w 34"/>
                    <a:gd name="T11" fmla="*/ 3 h 15"/>
                    <a:gd name="T12" fmla="*/ 6 w 34"/>
                    <a:gd name="T13" fmla="*/ 7 h 15"/>
                    <a:gd name="T14" fmla="*/ 0 w 34"/>
                    <a:gd name="T15" fmla="*/ 14 h 15"/>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15"/>
                    <a:gd name="T26" fmla="*/ 34 w 34"/>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15">
                      <a:moveTo>
                        <a:pt x="0" y="14"/>
                      </a:moveTo>
                      <a:lnTo>
                        <a:pt x="12" y="11"/>
                      </a:lnTo>
                      <a:lnTo>
                        <a:pt x="24" y="6"/>
                      </a:lnTo>
                      <a:lnTo>
                        <a:pt x="33" y="0"/>
                      </a:lnTo>
                      <a:lnTo>
                        <a:pt x="24" y="1"/>
                      </a:lnTo>
                      <a:lnTo>
                        <a:pt x="14" y="3"/>
                      </a:lnTo>
                      <a:lnTo>
                        <a:pt x="6" y="7"/>
                      </a:lnTo>
                      <a:lnTo>
                        <a:pt x="0" y="14"/>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32" name="Group 243"/>
            <p:cNvGrpSpPr>
              <a:grpSpLocks/>
            </p:cNvGrpSpPr>
            <p:nvPr/>
          </p:nvGrpSpPr>
          <p:grpSpPr bwMode="auto">
            <a:xfrm>
              <a:off x="775" y="3592"/>
              <a:ext cx="439" cy="384"/>
              <a:chOff x="775" y="3354"/>
              <a:chExt cx="420" cy="350"/>
            </a:xfrm>
          </p:grpSpPr>
          <p:grpSp>
            <p:nvGrpSpPr>
              <p:cNvPr id="37123" name="Group 244"/>
              <p:cNvGrpSpPr>
                <a:grpSpLocks/>
              </p:cNvGrpSpPr>
              <p:nvPr/>
            </p:nvGrpSpPr>
            <p:grpSpPr bwMode="auto">
              <a:xfrm>
                <a:off x="867" y="3354"/>
                <a:ext cx="232" cy="329"/>
                <a:chOff x="867" y="3354"/>
                <a:chExt cx="232" cy="329"/>
              </a:xfrm>
            </p:grpSpPr>
            <p:grpSp>
              <p:nvGrpSpPr>
                <p:cNvPr id="37125" name="Group 245"/>
                <p:cNvGrpSpPr>
                  <a:grpSpLocks/>
                </p:cNvGrpSpPr>
                <p:nvPr/>
              </p:nvGrpSpPr>
              <p:grpSpPr bwMode="auto">
                <a:xfrm>
                  <a:off x="867" y="3354"/>
                  <a:ext cx="232" cy="329"/>
                  <a:chOff x="867" y="3354"/>
                  <a:chExt cx="232" cy="329"/>
                </a:xfrm>
              </p:grpSpPr>
              <p:grpSp>
                <p:nvGrpSpPr>
                  <p:cNvPr id="37140" name="Group 246"/>
                  <p:cNvGrpSpPr>
                    <a:grpSpLocks/>
                  </p:cNvGrpSpPr>
                  <p:nvPr/>
                </p:nvGrpSpPr>
                <p:grpSpPr bwMode="auto">
                  <a:xfrm>
                    <a:off x="867" y="3354"/>
                    <a:ext cx="232" cy="68"/>
                    <a:chOff x="867" y="3354"/>
                    <a:chExt cx="232" cy="68"/>
                  </a:xfrm>
                </p:grpSpPr>
                <p:sp>
                  <p:nvSpPr>
                    <p:cNvPr id="37142" name="Freeform 247"/>
                    <p:cNvSpPr>
                      <a:spLocks/>
                    </p:cNvSpPr>
                    <p:nvPr/>
                  </p:nvSpPr>
                  <p:spPr bwMode="auto">
                    <a:xfrm>
                      <a:off x="867" y="3354"/>
                      <a:ext cx="114" cy="68"/>
                    </a:xfrm>
                    <a:custGeom>
                      <a:avLst/>
                      <a:gdLst>
                        <a:gd name="T0" fmla="*/ 0 w 114"/>
                        <a:gd name="T1" fmla="*/ 0 h 68"/>
                        <a:gd name="T2" fmla="*/ 113 w 114"/>
                        <a:gd name="T3" fmla="*/ 0 h 68"/>
                        <a:gd name="T4" fmla="*/ 113 w 114"/>
                        <a:gd name="T5" fmla="*/ 67 h 68"/>
                        <a:gd name="T6" fmla="*/ 32 w 114"/>
                        <a:gd name="T7" fmla="*/ 67 h 68"/>
                        <a:gd name="T8" fmla="*/ 32 w 114"/>
                        <a:gd name="T9" fmla="*/ 32 h 68"/>
                        <a:gd name="T10" fmla="*/ 31 w 114"/>
                        <a:gd name="T11" fmla="*/ 27 h 68"/>
                        <a:gd name="T12" fmla="*/ 28 w 114"/>
                        <a:gd name="T13" fmla="*/ 24 h 68"/>
                        <a:gd name="T14" fmla="*/ 23 w 114"/>
                        <a:gd name="T15" fmla="*/ 22 h 68"/>
                        <a:gd name="T16" fmla="*/ 0 w 114"/>
                        <a:gd name="T17" fmla="*/ 22 h 68"/>
                        <a:gd name="T18" fmla="*/ 0 w 114"/>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68"/>
                        <a:gd name="T32" fmla="*/ 114 w 114"/>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68">
                          <a:moveTo>
                            <a:pt x="0" y="0"/>
                          </a:moveTo>
                          <a:lnTo>
                            <a:pt x="113" y="0"/>
                          </a:lnTo>
                          <a:lnTo>
                            <a:pt x="113" y="67"/>
                          </a:lnTo>
                          <a:lnTo>
                            <a:pt x="32" y="67"/>
                          </a:lnTo>
                          <a:lnTo>
                            <a:pt x="32" y="32"/>
                          </a:lnTo>
                          <a:lnTo>
                            <a:pt x="31" y="27"/>
                          </a:lnTo>
                          <a:lnTo>
                            <a:pt x="28" y="24"/>
                          </a:lnTo>
                          <a:lnTo>
                            <a:pt x="23" y="22"/>
                          </a:lnTo>
                          <a:lnTo>
                            <a:pt x="0" y="22"/>
                          </a:lnTo>
                          <a:lnTo>
                            <a:pt x="0"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43" name="Freeform 248"/>
                    <p:cNvSpPr>
                      <a:spLocks/>
                    </p:cNvSpPr>
                    <p:nvPr/>
                  </p:nvSpPr>
                  <p:spPr bwMode="auto">
                    <a:xfrm>
                      <a:off x="985" y="3354"/>
                      <a:ext cx="114" cy="68"/>
                    </a:xfrm>
                    <a:custGeom>
                      <a:avLst/>
                      <a:gdLst>
                        <a:gd name="T0" fmla="*/ 113 w 114"/>
                        <a:gd name="T1" fmla="*/ 0 h 68"/>
                        <a:gd name="T2" fmla="*/ 0 w 114"/>
                        <a:gd name="T3" fmla="*/ 0 h 68"/>
                        <a:gd name="T4" fmla="*/ 0 w 114"/>
                        <a:gd name="T5" fmla="*/ 67 h 68"/>
                        <a:gd name="T6" fmla="*/ 81 w 114"/>
                        <a:gd name="T7" fmla="*/ 67 h 68"/>
                        <a:gd name="T8" fmla="*/ 81 w 114"/>
                        <a:gd name="T9" fmla="*/ 32 h 68"/>
                        <a:gd name="T10" fmla="*/ 82 w 114"/>
                        <a:gd name="T11" fmla="*/ 27 h 68"/>
                        <a:gd name="T12" fmla="*/ 85 w 114"/>
                        <a:gd name="T13" fmla="*/ 24 h 68"/>
                        <a:gd name="T14" fmla="*/ 90 w 114"/>
                        <a:gd name="T15" fmla="*/ 22 h 68"/>
                        <a:gd name="T16" fmla="*/ 113 w 114"/>
                        <a:gd name="T17" fmla="*/ 22 h 68"/>
                        <a:gd name="T18" fmla="*/ 113 w 114"/>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68"/>
                        <a:gd name="T32" fmla="*/ 114 w 114"/>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68">
                          <a:moveTo>
                            <a:pt x="113" y="0"/>
                          </a:moveTo>
                          <a:lnTo>
                            <a:pt x="0" y="0"/>
                          </a:lnTo>
                          <a:lnTo>
                            <a:pt x="0" y="67"/>
                          </a:lnTo>
                          <a:lnTo>
                            <a:pt x="81" y="67"/>
                          </a:lnTo>
                          <a:lnTo>
                            <a:pt x="81" y="32"/>
                          </a:lnTo>
                          <a:lnTo>
                            <a:pt x="82" y="27"/>
                          </a:lnTo>
                          <a:lnTo>
                            <a:pt x="85" y="24"/>
                          </a:lnTo>
                          <a:lnTo>
                            <a:pt x="90" y="22"/>
                          </a:lnTo>
                          <a:lnTo>
                            <a:pt x="113" y="22"/>
                          </a:lnTo>
                          <a:lnTo>
                            <a:pt x="113"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141" name="Oval 249"/>
                  <p:cNvSpPr>
                    <a:spLocks noChangeArrowheads="1"/>
                  </p:cNvSpPr>
                  <p:nvPr/>
                </p:nvSpPr>
                <p:spPr bwMode="auto">
                  <a:xfrm>
                    <a:off x="875" y="3356"/>
                    <a:ext cx="211" cy="327"/>
                  </a:xfrm>
                  <a:prstGeom prst="ellipse">
                    <a:avLst/>
                  </a:prstGeom>
                  <a:solidFill>
                    <a:srgbClr val="3F5F00"/>
                  </a:solidFill>
                  <a:ln w="12700">
                    <a:solidFill>
                      <a:srgbClr val="DFFFB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126" name="Group 250"/>
                <p:cNvGrpSpPr>
                  <a:grpSpLocks/>
                </p:cNvGrpSpPr>
                <p:nvPr/>
              </p:nvGrpSpPr>
              <p:grpSpPr bwMode="auto">
                <a:xfrm>
                  <a:off x="877" y="3366"/>
                  <a:ext cx="201" cy="288"/>
                  <a:chOff x="877" y="3366"/>
                  <a:chExt cx="201" cy="288"/>
                </a:xfrm>
              </p:grpSpPr>
              <p:sp>
                <p:nvSpPr>
                  <p:cNvPr id="37127" name="Freeform 251"/>
                  <p:cNvSpPr>
                    <a:spLocks/>
                  </p:cNvSpPr>
                  <p:nvPr/>
                </p:nvSpPr>
                <p:spPr bwMode="auto">
                  <a:xfrm>
                    <a:off x="1014" y="3539"/>
                    <a:ext cx="64" cy="115"/>
                  </a:xfrm>
                  <a:custGeom>
                    <a:avLst/>
                    <a:gdLst>
                      <a:gd name="T0" fmla="*/ 0 w 64"/>
                      <a:gd name="T1" fmla="*/ 0 h 115"/>
                      <a:gd name="T2" fmla="*/ 13 w 64"/>
                      <a:gd name="T3" fmla="*/ 7 h 115"/>
                      <a:gd name="T4" fmla="*/ 14 w 64"/>
                      <a:gd name="T5" fmla="*/ 22 h 115"/>
                      <a:gd name="T6" fmla="*/ 31 w 64"/>
                      <a:gd name="T7" fmla="*/ 31 h 115"/>
                      <a:gd name="T8" fmla="*/ 51 w 64"/>
                      <a:gd name="T9" fmla="*/ 36 h 115"/>
                      <a:gd name="T10" fmla="*/ 63 w 64"/>
                      <a:gd name="T11" fmla="*/ 43 h 115"/>
                      <a:gd name="T12" fmla="*/ 61 w 64"/>
                      <a:gd name="T13" fmla="*/ 50 h 115"/>
                      <a:gd name="T14" fmla="*/ 59 w 64"/>
                      <a:gd name="T15" fmla="*/ 59 h 115"/>
                      <a:gd name="T16" fmla="*/ 54 w 64"/>
                      <a:gd name="T17" fmla="*/ 69 h 115"/>
                      <a:gd name="T18" fmla="*/ 51 w 64"/>
                      <a:gd name="T19" fmla="*/ 78 h 115"/>
                      <a:gd name="T20" fmla="*/ 47 w 64"/>
                      <a:gd name="T21" fmla="*/ 85 h 115"/>
                      <a:gd name="T22" fmla="*/ 43 w 64"/>
                      <a:gd name="T23" fmla="*/ 94 h 115"/>
                      <a:gd name="T24" fmla="*/ 35 w 64"/>
                      <a:gd name="T25" fmla="*/ 105 h 115"/>
                      <a:gd name="T26" fmla="*/ 29 w 64"/>
                      <a:gd name="T27" fmla="*/ 114 h 115"/>
                      <a:gd name="T28" fmla="*/ 9 w 64"/>
                      <a:gd name="T29" fmla="*/ 32 h 115"/>
                      <a:gd name="T30" fmla="*/ 1 w 64"/>
                      <a:gd name="T31" fmla="*/ 21 h 115"/>
                      <a:gd name="T32" fmla="*/ 0 w 64"/>
                      <a:gd name="T33" fmla="*/ 0 h 1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
                      <a:gd name="T52" fmla="*/ 0 h 115"/>
                      <a:gd name="T53" fmla="*/ 64 w 64"/>
                      <a:gd name="T54" fmla="*/ 115 h 1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 h="115">
                        <a:moveTo>
                          <a:pt x="0" y="0"/>
                        </a:moveTo>
                        <a:lnTo>
                          <a:pt x="13" y="7"/>
                        </a:lnTo>
                        <a:lnTo>
                          <a:pt x="14" y="22"/>
                        </a:lnTo>
                        <a:lnTo>
                          <a:pt x="31" y="31"/>
                        </a:lnTo>
                        <a:lnTo>
                          <a:pt x="51" y="36"/>
                        </a:lnTo>
                        <a:lnTo>
                          <a:pt x="63" y="43"/>
                        </a:lnTo>
                        <a:lnTo>
                          <a:pt x="61" y="50"/>
                        </a:lnTo>
                        <a:lnTo>
                          <a:pt x="59" y="59"/>
                        </a:lnTo>
                        <a:lnTo>
                          <a:pt x="54" y="69"/>
                        </a:lnTo>
                        <a:lnTo>
                          <a:pt x="51" y="78"/>
                        </a:lnTo>
                        <a:lnTo>
                          <a:pt x="47" y="85"/>
                        </a:lnTo>
                        <a:lnTo>
                          <a:pt x="43" y="94"/>
                        </a:lnTo>
                        <a:lnTo>
                          <a:pt x="35" y="105"/>
                        </a:lnTo>
                        <a:lnTo>
                          <a:pt x="29" y="114"/>
                        </a:lnTo>
                        <a:lnTo>
                          <a:pt x="9" y="32"/>
                        </a:lnTo>
                        <a:lnTo>
                          <a:pt x="1" y="2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28" name="Freeform 252"/>
                  <p:cNvSpPr>
                    <a:spLocks/>
                  </p:cNvSpPr>
                  <p:nvPr/>
                </p:nvSpPr>
                <p:spPr bwMode="auto">
                  <a:xfrm>
                    <a:off x="948" y="3524"/>
                    <a:ext cx="92" cy="130"/>
                  </a:xfrm>
                  <a:custGeom>
                    <a:avLst/>
                    <a:gdLst>
                      <a:gd name="T0" fmla="*/ 91 w 92"/>
                      <a:gd name="T1" fmla="*/ 129 h 130"/>
                      <a:gd name="T2" fmla="*/ 51 w 92"/>
                      <a:gd name="T3" fmla="*/ 129 h 130"/>
                      <a:gd name="T4" fmla="*/ 33 w 92"/>
                      <a:gd name="T5" fmla="*/ 129 h 130"/>
                      <a:gd name="T6" fmla="*/ 33 w 92"/>
                      <a:gd name="T7" fmla="*/ 105 h 130"/>
                      <a:gd name="T8" fmla="*/ 26 w 92"/>
                      <a:gd name="T9" fmla="*/ 73 h 130"/>
                      <a:gd name="T10" fmla="*/ 17 w 92"/>
                      <a:gd name="T11" fmla="*/ 42 h 130"/>
                      <a:gd name="T12" fmla="*/ 17 w 92"/>
                      <a:gd name="T13" fmla="*/ 24 h 130"/>
                      <a:gd name="T14" fmla="*/ 6 w 92"/>
                      <a:gd name="T15" fmla="*/ 14 h 130"/>
                      <a:gd name="T16" fmla="*/ 0 w 92"/>
                      <a:gd name="T17" fmla="*/ 0 h 130"/>
                      <a:gd name="T18" fmla="*/ 11 w 92"/>
                      <a:gd name="T19" fmla="*/ 8 h 130"/>
                      <a:gd name="T20" fmla="*/ 23 w 92"/>
                      <a:gd name="T21" fmla="*/ 15 h 130"/>
                      <a:gd name="T22" fmla="*/ 36 w 92"/>
                      <a:gd name="T23" fmla="*/ 18 h 130"/>
                      <a:gd name="T24" fmla="*/ 42 w 92"/>
                      <a:gd name="T25" fmla="*/ 21 h 130"/>
                      <a:gd name="T26" fmla="*/ 48 w 92"/>
                      <a:gd name="T27" fmla="*/ 21 h 130"/>
                      <a:gd name="T28" fmla="*/ 56 w 92"/>
                      <a:gd name="T29" fmla="*/ 18 h 130"/>
                      <a:gd name="T30" fmla="*/ 62 w 92"/>
                      <a:gd name="T31" fmla="*/ 15 h 130"/>
                      <a:gd name="T32" fmla="*/ 62 w 92"/>
                      <a:gd name="T33" fmla="*/ 35 h 130"/>
                      <a:gd name="T34" fmla="*/ 71 w 92"/>
                      <a:gd name="T35" fmla="*/ 47 h 130"/>
                      <a:gd name="T36" fmla="*/ 83 w 92"/>
                      <a:gd name="T37" fmla="*/ 96 h 130"/>
                      <a:gd name="T38" fmla="*/ 91 w 92"/>
                      <a:gd name="T39" fmla="*/ 129 h 1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2"/>
                      <a:gd name="T61" fmla="*/ 0 h 130"/>
                      <a:gd name="T62" fmla="*/ 92 w 92"/>
                      <a:gd name="T63" fmla="*/ 130 h 1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2" h="130">
                        <a:moveTo>
                          <a:pt x="91" y="129"/>
                        </a:moveTo>
                        <a:lnTo>
                          <a:pt x="51" y="129"/>
                        </a:lnTo>
                        <a:lnTo>
                          <a:pt x="33" y="129"/>
                        </a:lnTo>
                        <a:lnTo>
                          <a:pt x="33" y="105"/>
                        </a:lnTo>
                        <a:lnTo>
                          <a:pt x="26" y="73"/>
                        </a:lnTo>
                        <a:lnTo>
                          <a:pt x="17" y="42"/>
                        </a:lnTo>
                        <a:lnTo>
                          <a:pt x="17" y="24"/>
                        </a:lnTo>
                        <a:lnTo>
                          <a:pt x="6" y="14"/>
                        </a:lnTo>
                        <a:lnTo>
                          <a:pt x="0" y="0"/>
                        </a:lnTo>
                        <a:lnTo>
                          <a:pt x="11" y="8"/>
                        </a:lnTo>
                        <a:lnTo>
                          <a:pt x="23" y="15"/>
                        </a:lnTo>
                        <a:lnTo>
                          <a:pt x="36" y="18"/>
                        </a:lnTo>
                        <a:lnTo>
                          <a:pt x="42" y="21"/>
                        </a:lnTo>
                        <a:lnTo>
                          <a:pt x="48" y="21"/>
                        </a:lnTo>
                        <a:lnTo>
                          <a:pt x="56" y="18"/>
                        </a:lnTo>
                        <a:lnTo>
                          <a:pt x="62" y="15"/>
                        </a:lnTo>
                        <a:lnTo>
                          <a:pt x="62" y="35"/>
                        </a:lnTo>
                        <a:lnTo>
                          <a:pt x="71" y="47"/>
                        </a:lnTo>
                        <a:lnTo>
                          <a:pt x="83" y="96"/>
                        </a:lnTo>
                        <a:lnTo>
                          <a:pt x="91" y="129"/>
                        </a:lnTo>
                      </a:path>
                    </a:pathLst>
                  </a:custGeom>
                  <a:solidFill>
                    <a:srgbClr val="D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29" name="Freeform 253"/>
                  <p:cNvSpPr>
                    <a:spLocks/>
                  </p:cNvSpPr>
                  <p:nvPr/>
                </p:nvSpPr>
                <p:spPr bwMode="auto">
                  <a:xfrm>
                    <a:off x="933" y="3377"/>
                    <a:ext cx="98" cy="162"/>
                  </a:xfrm>
                  <a:custGeom>
                    <a:avLst/>
                    <a:gdLst>
                      <a:gd name="T0" fmla="*/ 11 w 98"/>
                      <a:gd name="T1" fmla="*/ 126 h 162"/>
                      <a:gd name="T2" fmla="*/ 9 w 98"/>
                      <a:gd name="T3" fmla="*/ 108 h 162"/>
                      <a:gd name="T4" fmla="*/ 3 w 98"/>
                      <a:gd name="T5" fmla="*/ 87 h 162"/>
                      <a:gd name="T6" fmla="*/ 0 w 98"/>
                      <a:gd name="T7" fmla="*/ 54 h 162"/>
                      <a:gd name="T8" fmla="*/ 13 w 98"/>
                      <a:gd name="T9" fmla="*/ 21 h 162"/>
                      <a:gd name="T10" fmla="*/ 29 w 98"/>
                      <a:gd name="T11" fmla="*/ 7 h 162"/>
                      <a:gd name="T12" fmla="*/ 49 w 98"/>
                      <a:gd name="T13" fmla="*/ 1 h 162"/>
                      <a:gd name="T14" fmla="*/ 67 w 98"/>
                      <a:gd name="T15" fmla="*/ 0 h 162"/>
                      <a:gd name="T16" fmla="*/ 82 w 98"/>
                      <a:gd name="T17" fmla="*/ 10 h 162"/>
                      <a:gd name="T18" fmla="*/ 93 w 98"/>
                      <a:gd name="T19" fmla="*/ 36 h 162"/>
                      <a:gd name="T20" fmla="*/ 97 w 98"/>
                      <a:gd name="T21" fmla="*/ 57 h 162"/>
                      <a:gd name="T22" fmla="*/ 96 w 98"/>
                      <a:gd name="T23" fmla="*/ 86 h 162"/>
                      <a:gd name="T24" fmla="*/ 94 w 98"/>
                      <a:gd name="T25" fmla="*/ 108 h 162"/>
                      <a:gd name="T26" fmla="*/ 93 w 98"/>
                      <a:gd name="T27" fmla="*/ 117 h 162"/>
                      <a:gd name="T28" fmla="*/ 91 w 98"/>
                      <a:gd name="T29" fmla="*/ 126 h 162"/>
                      <a:gd name="T30" fmla="*/ 86 w 98"/>
                      <a:gd name="T31" fmla="*/ 134 h 162"/>
                      <a:gd name="T32" fmla="*/ 80 w 98"/>
                      <a:gd name="T33" fmla="*/ 138 h 162"/>
                      <a:gd name="T34" fmla="*/ 75 w 98"/>
                      <a:gd name="T35" fmla="*/ 141 h 162"/>
                      <a:gd name="T36" fmla="*/ 76 w 98"/>
                      <a:gd name="T37" fmla="*/ 155 h 162"/>
                      <a:gd name="T38" fmla="*/ 70 w 98"/>
                      <a:gd name="T39" fmla="*/ 158 h 162"/>
                      <a:gd name="T40" fmla="*/ 63 w 98"/>
                      <a:gd name="T41" fmla="*/ 161 h 162"/>
                      <a:gd name="T42" fmla="*/ 50 w 98"/>
                      <a:gd name="T43" fmla="*/ 160 h 162"/>
                      <a:gd name="T44" fmla="*/ 40 w 98"/>
                      <a:gd name="T45" fmla="*/ 155 h 162"/>
                      <a:gd name="T46" fmla="*/ 24 w 98"/>
                      <a:gd name="T47" fmla="*/ 147 h 162"/>
                      <a:gd name="T48" fmla="*/ 14 w 98"/>
                      <a:gd name="T49" fmla="*/ 140 h 162"/>
                      <a:gd name="T50" fmla="*/ 11 w 98"/>
                      <a:gd name="T51" fmla="*/ 126 h 1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8"/>
                      <a:gd name="T79" fmla="*/ 0 h 162"/>
                      <a:gd name="T80" fmla="*/ 98 w 98"/>
                      <a:gd name="T81" fmla="*/ 162 h 1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8" h="162">
                        <a:moveTo>
                          <a:pt x="11" y="126"/>
                        </a:moveTo>
                        <a:lnTo>
                          <a:pt x="9" y="108"/>
                        </a:lnTo>
                        <a:lnTo>
                          <a:pt x="3" y="87"/>
                        </a:lnTo>
                        <a:lnTo>
                          <a:pt x="0" y="54"/>
                        </a:lnTo>
                        <a:lnTo>
                          <a:pt x="13" y="21"/>
                        </a:lnTo>
                        <a:lnTo>
                          <a:pt x="29" y="7"/>
                        </a:lnTo>
                        <a:lnTo>
                          <a:pt x="49" y="1"/>
                        </a:lnTo>
                        <a:lnTo>
                          <a:pt x="67" y="0"/>
                        </a:lnTo>
                        <a:lnTo>
                          <a:pt x="82" y="10"/>
                        </a:lnTo>
                        <a:lnTo>
                          <a:pt x="93" y="36"/>
                        </a:lnTo>
                        <a:lnTo>
                          <a:pt x="97" y="57"/>
                        </a:lnTo>
                        <a:lnTo>
                          <a:pt x="96" y="86"/>
                        </a:lnTo>
                        <a:lnTo>
                          <a:pt x="94" y="108"/>
                        </a:lnTo>
                        <a:lnTo>
                          <a:pt x="93" y="117"/>
                        </a:lnTo>
                        <a:lnTo>
                          <a:pt x="91" y="126"/>
                        </a:lnTo>
                        <a:lnTo>
                          <a:pt x="86" y="134"/>
                        </a:lnTo>
                        <a:lnTo>
                          <a:pt x="80" y="138"/>
                        </a:lnTo>
                        <a:lnTo>
                          <a:pt x="75" y="141"/>
                        </a:lnTo>
                        <a:lnTo>
                          <a:pt x="76" y="155"/>
                        </a:lnTo>
                        <a:lnTo>
                          <a:pt x="70" y="158"/>
                        </a:lnTo>
                        <a:lnTo>
                          <a:pt x="63" y="161"/>
                        </a:lnTo>
                        <a:lnTo>
                          <a:pt x="50" y="160"/>
                        </a:lnTo>
                        <a:lnTo>
                          <a:pt x="40" y="155"/>
                        </a:lnTo>
                        <a:lnTo>
                          <a:pt x="24" y="147"/>
                        </a:lnTo>
                        <a:lnTo>
                          <a:pt x="14" y="140"/>
                        </a:lnTo>
                        <a:lnTo>
                          <a:pt x="11" y="126"/>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30" name="Freeform 254"/>
                  <p:cNvSpPr>
                    <a:spLocks/>
                  </p:cNvSpPr>
                  <p:nvPr/>
                </p:nvSpPr>
                <p:spPr bwMode="auto">
                  <a:xfrm>
                    <a:off x="933" y="3446"/>
                    <a:ext cx="71" cy="109"/>
                  </a:xfrm>
                  <a:custGeom>
                    <a:avLst/>
                    <a:gdLst>
                      <a:gd name="T0" fmla="*/ 22 w 71"/>
                      <a:gd name="T1" fmla="*/ 0 h 109"/>
                      <a:gd name="T2" fmla="*/ 26 w 71"/>
                      <a:gd name="T3" fmla="*/ 21 h 109"/>
                      <a:gd name="T4" fmla="*/ 29 w 71"/>
                      <a:gd name="T5" fmla="*/ 36 h 109"/>
                      <a:gd name="T6" fmla="*/ 32 w 71"/>
                      <a:gd name="T7" fmla="*/ 49 h 109"/>
                      <a:gd name="T8" fmla="*/ 39 w 71"/>
                      <a:gd name="T9" fmla="*/ 62 h 109"/>
                      <a:gd name="T10" fmla="*/ 40 w 71"/>
                      <a:gd name="T11" fmla="*/ 65 h 109"/>
                      <a:gd name="T12" fmla="*/ 45 w 71"/>
                      <a:gd name="T13" fmla="*/ 69 h 109"/>
                      <a:gd name="T14" fmla="*/ 48 w 71"/>
                      <a:gd name="T15" fmla="*/ 72 h 109"/>
                      <a:gd name="T16" fmla="*/ 55 w 71"/>
                      <a:gd name="T17" fmla="*/ 74 h 109"/>
                      <a:gd name="T18" fmla="*/ 58 w 71"/>
                      <a:gd name="T19" fmla="*/ 75 h 109"/>
                      <a:gd name="T20" fmla="*/ 62 w 71"/>
                      <a:gd name="T21" fmla="*/ 76 h 109"/>
                      <a:gd name="T22" fmla="*/ 66 w 71"/>
                      <a:gd name="T23" fmla="*/ 76 h 109"/>
                      <a:gd name="T24" fmla="*/ 70 w 71"/>
                      <a:gd name="T25" fmla="*/ 74 h 109"/>
                      <a:gd name="T26" fmla="*/ 66 w 71"/>
                      <a:gd name="T27" fmla="*/ 81 h 109"/>
                      <a:gd name="T28" fmla="*/ 57 w 71"/>
                      <a:gd name="T29" fmla="*/ 88 h 109"/>
                      <a:gd name="T30" fmla="*/ 52 w 71"/>
                      <a:gd name="T31" fmla="*/ 94 h 109"/>
                      <a:gd name="T32" fmla="*/ 48 w 71"/>
                      <a:gd name="T33" fmla="*/ 101 h 109"/>
                      <a:gd name="T34" fmla="*/ 44 w 71"/>
                      <a:gd name="T35" fmla="*/ 106 h 109"/>
                      <a:gd name="T36" fmla="*/ 35 w 71"/>
                      <a:gd name="T37" fmla="*/ 108 h 109"/>
                      <a:gd name="T38" fmla="*/ 23 w 71"/>
                      <a:gd name="T39" fmla="*/ 108 h 109"/>
                      <a:gd name="T40" fmla="*/ 5 w 71"/>
                      <a:gd name="T41" fmla="*/ 92 h 109"/>
                      <a:gd name="T42" fmla="*/ 0 w 71"/>
                      <a:gd name="T43" fmla="*/ 79 h 109"/>
                      <a:gd name="T44" fmla="*/ 7 w 71"/>
                      <a:gd name="T45" fmla="*/ 52 h 109"/>
                      <a:gd name="T46" fmla="*/ 11 w 71"/>
                      <a:gd name="T47" fmla="*/ 24 h 109"/>
                      <a:gd name="T48" fmla="*/ 22 w 71"/>
                      <a:gd name="T49" fmla="*/ 0 h 1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109"/>
                      <a:gd name="T77" fmla="*/ 71 w 71"/>
                      <a:gd name="T78" fmla="*/ 109 h 10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109">
                        <a:moveTo>
                          <a:pt x="22" y="0"/>
                        </a:moveTo>
                        <a:lnTo>
                          <a:pt x="26" y="21"/>
                        </a:lnTo>
                        <a:lnTo>
                          <a:pt x="29" y="36"/>
                        </a:lnTo>
                        <a:lnTo>
                          <a:pt x="32" y="49"/>
                        </a:lnTo>
                        <a:lnTo>
                          <a:pt x="39" y="62"/>
                        </a:lnTo>
                        <a:lnTo>
                          <a:pt x="40" y="65"/>
                        </a:lnTo>
                        <a:lnTo>
                          <a:pt x="45" y="69"/>
                        </a:lnTo>
                        <a:lnTo>
                          <a:pt x="48" y="72"/>
                        </a:lnTo>
                        <a:lnTo>
                          <a:pt x="55" y="74"/>
                        </a:lnTo>
                        <a:lnTo>
                          <a:pt x="58" y="75"/>
                        </a:lnTo>
                        <a:lnTo>
                          <a:pt x="62" y="76"/>
                        </a:lnTo>
                        <a:lnTo>
                          <a:pt x="66" y="76"/>
                        </a:lnTo>
                        <a:lnTo>
                          <a:pt x="70" y="74"/>
                        </a:lnTo>
                        <a:lnTo>
                          <a:pt x="66" y="81"/>
                        </a:lnTo>
                        <a:lnTo>
                          <a:pt x="57" y="88"/>
                        </a:lnTo>
                        <a:lnTo>
                          <a:pt x="52" y="94"/>
                        </a:lnTo>
                        <a:lnTo>
                          <a:pt x="48" y="101"/>
                        </a:lnTo>
                        <a:lnTo>
                          <a:pt x="44" y="106"/>
                        </a:lnTo>
                        <a:lnTo>
                          <a:pt x="35" y="108"/>
                        </a:lnTo>
                        <a:lnTo>
                          <a:pt x="23" y="108"/>
                        </a:lnTo>
                        <a:lnTo>
                          <a:pt x="5" y="92"/>
                        </a:lnTo>
                        <a:lnTo>
                          <a:pt x="0" y="79"/>
                        </a:lnTo>
                        <a:lnTo>
                          <a:pt x="7" y="52"/>
                        </a:lnTo>
                        <a:lnTo>
                          <a:pt x="11" y="24"/>
                        </a:lnTo>
                        <a:lnTo>
                          <a:pt x="22"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7131" name="Group 255"/>
                  <p:cNvGrpSpPr>
                    <a:grpSpLocks/>
                  </p:cNvGrpSpPr>
                  <p:nvPr/>
                </p:nvGrpSpPr>
                <p:grpSpPr bwMode="auto">
                  <a:xfrm>
                    <a:off x="976" y="3428"/>
                    <a:ext cx="54" cy="61"/>
                    <a:chOff x="976" y="3428"/>
                    <a:chExt cx="54" cy="61"/>
                  </a:xfrm>
                </p:grpSpPr>
                <p:sp>
                  <p:nvSpPr>
                    <p:cNvPr id="37134" name="Freeform 256"/>
                    <p:cNvSpPr>
                      <a:spLocks/>
                    </p:cNvSpPr>
                    <p:nvPr/>
                  </p:nvSpPr>
                  <p:spPr bwMode="auto">
                    <a:xfrm>
                      <a:off x="998" y="3486"/>
                      <a:ext cx="18" cy="3"/>
                    </a:xfrm>
                    <a:custGeom>
                      <a:avLst/>
                      <a:gdLst>
                        <a:gd name="T0" fmla="*/ 0 w 18"/>
                        <a:gd name="T1" fmla="*/ 1 h 3"/>
                        <a:gd name="T2" fmla="*/ 1 w 18"/>
                        <a:gd name="T3" fmla="*/ 2 h 3"/>
                        <a:gd name="T4" fmla="*/ 4 w 18"/>
                        <a:gd name="T5" fmla="*/ 2 h 3"/>
                        <a:gd name="T6" fmla="*/ 7 w 18"/>
                        <a:gd name="T7" fmla="*/ 2 h 3"/>
                        <a:gd name="T8" fmla="*/ 9 w 18"/>
                        <a:gd name="T9" fmla="*/ 2 h 3"/>
                        <a:gd name="T10" fmla="*/ 12 w 18"/>
                        <a:gd name="T11" fmla="*/ 2 h 3"/>
                        <a:gd name="T12" fmla="*/ 14 w 18"/>
                        <a:gd name="T13" fmla="*/ 2 h 3"/>
                        <a:gd name="T14" fmla="*/ 16 w 18"/>
                        <a:gd name="T15" fmla="*/ 2 h 3"/>
                        <a:gd name="T16" fmla="*/ 17 w 18"/>
                        <a:gd name="T17" fmla="*/ 1 h 3"/>
                        <a:gd name="T18" fmla="*/ 15 w 18"/>
                        <a:gd name="T19" fmla="*/ 0 h 3"/>
                        <a:gd name="T20" fmla="*/ 10 w 18"/>
                        <a:gd name="T21" fmla="*/ 0 h 3"/>
                        <a:gd name="T22" fmla="*/ 5 w 18"/>
                        <a:gd name="T23" fmla="*/ 0 h 3"/>
                        <a:gd name="T24" fmla="*/ 2 w 18"/>
                        <a:gd name="T25" fmla="*/ 0 h 3"/>
                        <a:gd name="T26" fmla="*/ 0 w 18"/>
                        <a:gd name="T27" fmla="*/ 1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
                        <a:gd name="T44" fmla="*/ 18 w 18"/>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
                          <a:moveTo>
                            <a:pt x="0" y="1"/>
                          </a:moveTo>
                          <a:lnTo>
                            <a:pt x="1" y="2"/>
                          </a:lnTo>
                          <a:lnTo>
                            <a:pt x="4" y="2"/>
                          </a:lnTo>
                          <a:lnTo>
                            <a:pt x="7" y="2"/>
                          </a:lnTo>
                          <a:lnTo>
                            <a:pt x="9" y="2"/>
                          </a:lnTo>
                          <a:lnTo>
                            <a:pt x="12" y="2"/>
                          </a:lnTo>
                          <a:lnTo>
                            <a:pt x="14" y="2"/>
                          </a:lnTo>
                          <a:lnTo>
                            <a:pt x="16" y="2"/>
                          </a:lnTo>
                          <a:lnTo>
                            <a:pt x="17" y="1"/>
                          </a:lnTo>
                          <a:lnTo>
                            <a:pt x="15" y="0"/>
                          </a:lnTo>
                          <a:lnTo>
                            <a:pt x="10" y="0"/>
                          </a:lnTo>
                          <a:lnTo>
                            <a:pt x="5" y="0"/>
                          </a:lnTo>
                          <a:lnTo>
                            <a:pt x="2" y="0"/>
                          </a:lnTo>
                          <a:lnTo>
                            <a:pt x="0"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35" name="Freeform 257"/>
                    <p:cNvSpPr>
                      <a:spLocks/>
                    </p:cNvSpPr>
                    <p:nvPr/>
                  </p:nvSpPr>
                  <p:spPr bwMode="auto">
                    <a:xfrm>
                      <a:off x="998" y="3471"/>
                      <a:ext cx="15" cy="2"/>
                    </a:xfrm>
                    <a:custGeom>
                      <a:avLst/>
                      <a:gdLst>
                        <a:gd name="T0" fmla="*/ 3 w 15"/>
                        <a:gd name="T1" fmla="*/ 1 h 2"/>
                        <a:gd name="T2" fmla="*/ 1 w 15"/>
                        <a:gd name="T3" fmla="*/ 1 h 2"/>
                        <a:gd name="T4" fmla="*/ 0 w 15"/>
                        <a:gd name="T5" fmla="*/ 1 h 2"/>
                        <a:gd name="T6" fmla="*/ 1 w 15"/>
                        <a:gd name="T7" fmla="*/ 0 h 2"/>
                        <a:gd name="T8" fmla="*/ 3 w 15"/>
                        <a:gd name="T9" fmla="*/ 0 h 2"/>
                        <a:gd name="T10" fmla="*/ 5 w 15"/>
                        <a:gd name="T11" fmla="*/ 0 h 2"/>
                        <a:gd name="T12" fmla="*/ 7 w 15"/>
                        <a:gd name="T13" fmla="*/ 0 h 2"/>
                        <a:gd name="T14" fmla="*/ 9 w 15"/>
                        <a:gd name="T15" fmla="*/ 0 h 2"/>
                        <a:gd name="T16" fmla="*/ 11 w 15"/>
                        <a:gd name="T17" fmla="*/ 0 h 2"/>
                        <a:gd name="T18" fmla="*/ 12 w 15"/>
                        <a:gd name="T19" fmla="*/ 0 h 2"/>
                        <a:gd name="T20" fmla="*/ 13 w 15"/>
                        <a:gd name="T21" fmla="*/ 0 h 2"/>
                        <a:gd name="T22" fmla="*/ 14 w 15"/>
                        <a:gd name="T23" fmla="*/ 1 h 2"/>
                        <a:gd name="T24" fmla="*/ 12 w 15"/>
                        <a:gd name="T25" fmla="*/ 1 h 2"/>
                        <a:gd name="T26" fmla="*/ 11 w 15"/>
                        <a:gd name="T27" fmla="*/ 1 h 2"/>
                        <a:gd name="T28" fmla="*/ 9 w 15"/>
                        <a:gd name="T29" fmla="*/ 1 h 2"/>
                        <a:gd name="T30" fmla="*/ 8 w 15"/>
                        <a:gd name="T31" fmla="*/ 1 h 2"/>
                        <a:gd name="T32" fmla="*/ 7 w 15"/>
                        <a:gd name="T33" fmla="*/ 1 h 2"/>
                        <a:gd name="T34" fmla="*/ 5 w 15"/>
                        <a:gd name="T35" fmla="*/ 1 h 2"/>
                        <a:gd name="T36" fmla="*/ 3 w 15"/>
                        <a:gd name="T37" fmla="*/ 1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
                        <a:gd name="T58" fmla="*/ 0 h 2"/>
                        <a:gd name="T59" fmla="*/ 15 w 15"/>
                        <a:gd name="T60" fmla="*/ 2 h 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 h="2">
                          <a:moveTo>
                            <a:pt x="3" y="1"/>
                          </a:moveTo>
                          <a:lnTo>
                            <a:pt x="1" y="1"/>
                          </a:lnTo>
                          <a:lnTo>
                            <a:pt x="0" y="1"/>
                          </a:lnTo>
                          <a:lnTo>
                            <a:pt x="1" y="0"/>
                          </a:lnTo>
                          <a:lnTo>
                            <a:pt x="3" y="0"/>
                          </a:lnTo>
                          <a:lnTo>
                            <a:pt x="5" y="0"/>
                          </a:lnTo>
                          <a:lnTo>
                            <a:pt x="7" y="0"/>
                          </a:lnTo>
                          <a:lnTo>
                            <a:pt x="9" y="0"/>
                          </a:lnTo>
                          <a:lnTo>
                            <a:pt x="11" y="0"/>
                          </a:lnTo>
                          <a:lnTo>
                            <a:pt x="12" y="0"/>
                          </a:lnTo>
                          <a:lnTo>
                            <a:pt x="13" y="0"/>
                          </a:lnTo>
                          <a:lnTo>
                            <a:pt x="14" y="1"/>
                          </a:lnTo>
                          <a:lnTo>
                            <a:pt x="12" y="1"/>
                          </a:lnTo>
                          <a:lnTo>
                            <a:pt x="11" y="1"/>
                          </a:lnTo>
                          <a:lnTo>
                            <a:pt x="9" y="1"/>
                          </a:lnTo>
                          <a:lnTo>
                            <a:pt x="8" y="1"/>
                          </a:lnTo>
                          <a:lnTo>
                            <a:pt x="7" y="1"/>
                          </a:lnTo>
                          <a:lnTo>
                            <a:pt x="5" y="1"/>
                          </a:lnTo>
                          <a:lnTo>
                            <a:pt x="3"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36" name="Freeform 258"/>
                    <p:cNvSpPr>
                      <a:spLocks/>
                    </p:cNvSpPr>
                    <p:nvPr/>
                  </p:nvSpPr>
                  <p:spPr bwMode="auto">
                    <a:xfrm>
                      <a:off x="976" y="3428"/>
                      <a:ext cx="28" cy="34"/>
                    </a:xfrm>
                    <a:custGeom>
                      <a:avLst/>
                      <a:gdLst>
                        <a:gd name="T0" fmla="*/ 0 w 28"/>
                        <a:gd name="T1" fmla="*/ 6 h 34"/>
                        <a:gd name="T2" fmla="*/ 3 w 28"/>
                        <a:gd name="T3" fmla="*/ 2 h 34"/>
                        <a:gd name="T4" fmla="*/ 8 w 28"/>
                        <a:gd name="T5" fmla="*/ 1 h 34"/>
                        <a:gd name="T6" fmla="*/ 12 w 28"/>
                        <a:gd name="T7" fmla="*/ 0 h 34"/>
                        <a:gd name="T8" fmla="*/ 17 w 28"/>
                        <a:gd name="T9" fmla="*/ 0 h 34"/>
                        <a:gd name="T10" fmla="*/ 20 w 28"/>
                        <a:gd name="T11" fmla="*/ 2 h 34"/>
                        <a:gd name="T12" fmla="*/ 23 w 28"/>
                        <a:gd name="T13" fmla="*/ 7 h 34"/>
                        <a:gd name="T14" fmla="*/ 25 w 28"/>
                        <a:gd name="T15" fmla="*/ 16 h 34"/>
                        <a:gd name="T16" fmla="*/ 26 w 28"/>
                        <a:gd name="T17" fmla="*/ 24 h 34"/>
                        <a:gd name="T18" fmla="*/ 27 w 28"/>
                        <a:gd name="T19" fmla="*/ 33 h 34"/>
                        <a:gd name="T20" fmla="*/ 24 w 28"/>
                        <a:gd name="T21" fmla="*/ 31 h 34"/>
                        <a:gd name="T22" fmla="*/ 22 w 28"/>
                        <a:gd name="T23" fmla="*/ 31 h 34"/>
                        <a:gd name="T24" fmla="*/ 19 w 28"/>
                        <a:gd name="T25" fmla="*/ 32 h 34"/>
                        <a:gd name="T26" fmla="*/ 20 w 28"/>
                        <a:gd name="T27" fmla="*/ 23 h 34"/>
                        <a:gd name="T28" fmla="*/ 22 w 28"/>
                        <a:gd name="T29" fmla="*/ 14 h 34"/>
                        <a:gd name="T30" fmla="*/ 21 w 28"/>
                        <a:gd name="T31" fmla="*/ 9 h 34"/>
                        <a:gd name="T32" fmla="*/ 18 w 28"/>
                        <a:gd name="T33" fmla="*/ 5 h 34"/>
                        <a:gd name="T34" fmla="*/ 10 w 28"/>
                        <a:gd name="T35" fmla="*/ 3 h 34"/>
                        <a:gd name="T36" fmla="*/ 0 w 28"/>
                        <a:gd name="T37" fmla="*/ 6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4"/>
                        <a:gd name="T59" fmla="*/ 28 w 2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4">
                          <a:moveTo>
                            <a:pt x="0" y="6"/>
                          </a:moveTo>
                          <a:lnTo>
                            <a:pt x="3" y="2"/>
                          </a:lnTo>
                          <a:lnTo>
                            <a:pt x="8" y="1"/>
                          </a:lnTo>
                          <a:lnTo>
                            <a:pt x="12" y="0"/>
                          </a:lnTo>
                          <a:lnTo>
                            <a:pt x="17" y="0"/>
                          </a:lnTo>
                          <a:lnTo>
                            <a:pt x="20" y="2"/>
                          </a:lnTo>
                          <a:lnTo>
                            <a:pt x="23" y="7"/>
                          </a:lnTo>
                          <a:lnTo>
                            <a:pt x="25" y="16"/>
                          </a:lnTo>
                          <a:lnTo>
                            <a:pt x="26" y="24"/>
                          </a:lnTo>
                          <a:lnTo>
                            <a:pt x="27" y="33"/>
                          </a:lnTo>
                          <a:lnTo>
                            <a:pt x="24" y="31"/>
                          </a:lnTo>
                          <a:lnTo>
                            <a:pt x="22" y="31"/>
                          </a:lnTo>
                          <a:lnTo>
                            <a:pt x="19" y="32"/>
                          </a:lnTo>
                          <a:lnTo>
                            <a:pt x="20" y="23"/>
                          </a:lnTo>
                          <a:lnTo>
                            <a:pt x="22" y="14"/>
                          </a:lnTo>
                          <a:lnTo>
                            <a:pt x="21" y="9"/>
                          </a:lnTo>
                          <a:lnTo>
                            <a:pt x="18" y="5"/>
                          </a:lnTo>
                          <a:lnTo>
                            <a:pt x="10" y="3"/>
                          </a:lnTo>
                          <a:lnTo>
                            <a:pt x="0" y="6"/>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37" name="Freeform 259"/>
                    <p:cNvSpPr>
                      <a:spLocks/>
                    </p:cNvSpPr>
                    <p:nvPr/>
                  </p:nvSpPr>
                  <p:spPr bwMode="auto">
                    <a:xfrm>
                      <a:off x="1010" y="3429"/>
                      <a:ext cx="20" cy="1"/>
                    </a:xfrm>
                    <a:custGeom>
                      <a:avLst/>
                      <a:gdLst>
                        <a:gd name="T0" fmla="*/ 0 w 20"/>
                        <a:gd name="T1" fmla="*/ 0 h 1"/>
                        <a:gd name="T2" fmla="*/ 4 w 20"/>
                        <a:gd name="T3" fmla="*/ 0 h 1"/>
                        <a:gd name="T4" fmla="*/ 7 w 20"/>
                        <a:gd name="T5" fmla="*/ 0 h 1"/>
                        <a:gd name="T6" fmla="*/ 12 w 20"/>
                        <a:gd name="T7" fmla="*/ 0 h 1"/>
                        <a:gd name="T8" fmla="*/ 17 w 20"/>
                        <a:gd name="T9" fmla="*/ 0 h 1"/>
                        <a:gd name="T10" fmla="*/ 19 w 20"/>
                        <a:gd name="T11" fmla="*/ 0 h 1"/>
                        <a:gd name="T12" fmla="*/ 18 w 20"/>
                        <a:gd name="T13" fmla="*/ 0 h 1"/>
                        <a:gd name="T14" fmla="*/ 15 w 20"/>
                        <a:gd name="T15" fmla="*/ 0 h 1"/>
                        <a:gd name="T16" fmla="*/ 9 w 20"/>
                        <a:gd name="T17" fmla="*/ 0 h 1"/>
                        <a:gd name="T18" fmla="*/ 4 w 20"/>
                        <a:gd name="T19" fmla="*/ 0 h 1"/>
                        <a:gd name="T20" fmla="*/ 0 w 20"/>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
                        <a:gd name="T35" fmla="*/ 20 w 20"/>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
                          <a:moveTo>
                            <a:pt x="0" y="0"/>
                          </a:moveTo>
                          <a:lnTo>
                            <a:pt x="4" y="0"/>
                          </a:lnTo>
                          <a:lnTo>
                            <a:pt x="7" y="0"/>
                          </a:lnTo>
                          <a:lnTo>
                            <a:pt x="12" y="0"/>
                          </a:lnTo>
                          <a:lnTo>
                            <a:pt x="17" y="0"/>
                          </a:lnTo>
                          <a:lnTo>
                            <a:pt x="19" y="0"/>
                          </a:lnTo>
                          <a:lnTo>
                            <a:pt x="18" y="0"/>
                          </a:lnTo>
                          <a:lnTo>
                            <a:pt x="15" y="0"/>
                          </a:lnTo>
                          <a:lnTo>
                            <a:pt x="9" y="0"/>
                          </a:lnTo>
                          <a:lnTo>
                            <a:pt x="4" y="0"/>
                          </a:lnTo>
                          <a:lnTo>
                            <a:pt x="0"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38" name="Freeform 260"/>
                    <p:cNvSpPr>
                      <a:spLocks/>
                    </p:cNvSpPr>
                    <p:nvPr/>
                  </p:nvSpPr>
                  <p:spPr bwMode="auto">
                    <a:xfrm>
                      <a:off x="984" y="3436"/>
                      <a:ext cx="9" cy="3"/>
                    </a:xfrm>
                    <a:custGeom>
                      <a:avLst/>
                      <a:gdLst>
                        <a:gd name="T0" fmla="*/ 0 w 9"/>
                        <a:gd name="T1" fmla="*/ 1 h 3"/>
                        <a:gd name="T2" fmla="*/ 1 w 9"/>
                        <a:gd name="T3" fmla="*/ 2 h 3"/>
                        <a:gd name="T4" fmla="*/ 4 w 9"/>
                        <a:gd name="T5" fmla="*/ 2 h 3"/>
                        <a:gd name="T6" fmla="*/ 5 w 9"/>
                        <a:gd name="T7" fmla="*/ 2 h 3"/>
                        <a:gd name="T8" fmla="*/ 7 w 9"/>
                        <a:gd name="T9" fmla="*/ 1 h 3"/>
                        <a:gd name="T10" fmla="*/ 8 w 9"/>
                        <a:gd name="T11" fmla="*/ 1 h 3"/>
                        <a:gd name="T12" fmla="*/ 6 w 9"/>
                        <a:gd name="T13" fmla="*/ 0 h 3"/>
                        <a:gd name="T14" fmla="*/ 4 w 9"/>
                        <a:gd name="T15" fmla="*/ 0 h 3"/>
                        <a:gd name="T16" fmla="*/ 2 w 9"/>
                        <a:gd name="T17" fmla="*/ 0 h 3"/>
                        <a:gd name="T18" fmla="*/ 0 w 9"/>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3"/>
                        <a:gd name="T32" fmla="*/ 9 w 9"/>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3">
                          <a:moveTo>
                            <a:pt x="0" y="1"/>
                          </a:moveTo>
                          <a:lnTo>
                            <a:pt x="1" y="2"/>
                          </a:lnTo>
                          <a:lnTo>
                            <a:pt x="4" y="2"/>
                          </a:lnTo>
                          <a:lnTo>
                            <a:pt x="5" y="2"/>
                          </a:lnTo>
                          <a:lnTo>
                            <a:pt x="7" y="1"/>
                          </a:lnTo>
                          <a:lnTo>
                            <a:pt x="8" y="1"/>
                          </a:lnTo>
                          <a:lnTo>
                            <a:pt x="6" y="0"/>
                          </a:lnTo>
                          <a:lnTo>
                            <a:pt x="4" y="0"/>
                          </a:lnTo>
                          <a:lnTo>
                            <a:pt x="2" y="0"/>
                          </a:lnTo>
                          <a:lnTo>
                            <a:pt x="0"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39" name="Freeform 261"/>
                    <p:cNvSpPr>
                      <a:spLocks/>
                    </p:cNvSpPr>
                    <p:nvPr/>
                  </p:nvSpPr>
                  <p:spPr bwMode="auto">
                    <a:xfrm>
                      <a:off x="1015" y="3435"/>
                      <a:ext cx="9" cy="3"/>
                    </a:xfrm>
                    <a:custGeom>
                      <a:avLst/>
                      <a:gdLst>
                        <a:gd name="T0" fmla="*/ 8 w 9"/>
                        <a:gd name="T1" fmla="*/ 1 h 3"/>
                        <a:gd name="T2" fmla="*/ 7 w 9"/>
                        <a:gd name="T3" fmla="*/ 1 h 3"/>
                        <a:gd name="T4" fmla="*/ 5 w 9"/>
                        <a:gd name="T5" fmla="*/ 2 h 3"/>
                        <a:gd name="T6" fmla="*/ 3 w 9"/>
                        <a:gd name="T7" fmla="*/ 2 h 3"/>
                        <a:gd name="T8" fmla="*/ 1 w 9"/>
                        <a:gd name="T9" fmla="*/ 1 h 3"/>
                        <a:gd name="T10" fmla="*/ 0 w 9"/>
                        <a:gd name="T11" fmla="*/ 1 h 3"/>
                        <a:gd name="T12" fmla="*/ 2 w 9"/>
                        <a:gd name="T13" fmla="*/ 0 h 3"/>
                        <a:gd name="T14" fmla="*/ 4 w 9"/>
                        <a:gd name="T15" fmla="*/ 0 h 3"/>
                        <a:gd name="T16" fmla="*/ 6 w 9"/>
                        <a:gd name="T17" fmla="*/ 0 h 3"/>
                        <a:gd name="T18" fmla="*/ 8 w 9"/>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3"/>
                        <a:gd name="T32" fmla="*/ 9 w 9"/>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3">
                          <a:moveTo>
                            <a:pt x="8" y="1"/>
                          </a:moveTo>
                          <a:lnTo>
                            <a:pt x="7" y="1"/>
                          </a:lnTo>
                          <a:lnTo>
                            <a:pt x="5" y="2"/>
                          </a:lnTo>
                          <a:lnTo>
                            <a:pt x="3" y="2"/>
                          </a:lnTo>
                          <a:lnTo>
                            <a:pt x="1" y="1"/>
                          </a:lnTo>
                          <a:lnTo>
                            <a:pt x="0" y="1"/>
                          </a:lnTo>
                          <a:lnTo>
                            <a:pt x="2" y="0"/>
                          </a:lnTo>
                          <a:lnTo>
                            <a:pt x="4" y="0"/>
                          </a:lnTo>
                          <a:lnTo>
                            <a:pt x="6" y="0"/>
                          </a:lnTo>
                          <a:lnTo>
                            <a:pt x="8"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132" name="Freeform 262"/>
                  <p:cNvSpPr>
                    <a:spLocks/>
                  </p:cNvSpPr>
                  <p:nvPr/>
                </p:nvSpPr>
                <p:spPr bwMode="auto">
                  <a:xfrm>
                    <a:off x="900" y="3366"/>
                    <a:ext cx="152" cy="131"/>
                  </a:xfrm>
                  <a:custGeom>
                    <a:avLst/>
                    <a:gdLst>
                      <a:gd name="T0" fmla="*/ 75 w 152"/>
                      <a:gd name="T1" fmla="*/ 3 h 131"/>
                      <a:gd name="T2" fmla="*/ 59 w 152"/>
                      <a:gd name="T3" fmla="*/ 5 h 131"/>
                      <a:gd name="T4" fmla="*/ 46 w 152"/>
                      <a:gd name="T5" fmla="*/ 12 h 131"/>
                      <a:gd name="T6" fmla="*/ 29 w 152"/>
                      <a:gd name="T7" fmla="*/ 26 h 131"/>
                      <a:gd name="T8" fmla="*/ 20 w 152"/>
                      <a:gd name="T9" fmla="*/ 47 h 131"/>
                      <a:gd name="T10" fmla="*/ 13 w 152"/>
                      <a:gd name="T11" fmla="*/ 62 h 131"/>
                      <a:gd name="T12" fmla="*/ 4 w 152"/>
                      <a:gd name="T13" fmla="*/ 73 h 131"/>
                      <a:gd name="T14" fmla="*/ 0 w 152"/>
                      <a:gd name="T15" fmla="*/ 82 h 131"/>
                      <a:gd name="T16" fmla="*/ 6 w 152"/>
                      <a:gd name="T17" fmla="*/ 95 h 131"/>
                      <a:gd name="T18" fmla="*/ 12 w 152"/>
                      <a:gd name="T19" fmla="*/ 104 h 131"/>
                      <a:gd name="T20" fmla="*/ 25 w 152"/>
                      <a:gd name="T21" fmla="*/ 109 h 131"/>
                      <a:gd name="T22" fmla="*/ 38 w 152"/>
                      <a:gd name="T23" fmla="*/ 116 h 131"/>
                      <a:gd name="T24" fmla="*/ 43 w 152"/>
                      <a:gd name="T25" fmla="*/ 122 h 131"/>
                      <a:gd name="T26" fmla="*/ 57 w 152"/>
                      <a:gd name="T27" fmla="*/ 130 h 131"/>
                      <a:gd name="T28" fmla="*/ 64 w 152"/>
                      <a:gd name="T29" fmla="*/ 126 h 131"/>
                      <a:gd name="T30" fmla="*/ 61 w 152"/>
                      <a:gd name="T31" fmla="*/ 88 h 131"/>
                      <a:gd name="T32" fmla="*/ 65 w 152"/>
                      <a:gd name="T33" fmla="*/ 57 h 131"/>
                      <a:gd name="T34" fmla="*/ 72 w 152"/>
                      <a:gd name="T35" fmla="*/ 37 h 131"/>
                      <a:gd name="T36" fmla="*/ 85 w 152"/>
                      <a:gd name="T37" fmla="*/ 24 h 131"/>
                      <a:gd name="T38" fmla="*/ 93 w 152"/>
                      <a:gd name="T39" fmla="*/ 21 h 131"/>
                      <a:gd name="T40" fmla="*/ 103 w 152"/>
                      <a:gd name="T41" fmla="*/ 22 h 131"/>
                      <a:gd name="T42" fmla="*/ 111 w 152"/>
                      <a:gd name="T43" fmla="*/ 26 h 131"/>
                      <a:gd name="T44" fmla="*/ 121 w 152"/>
                      <a:gd name="T45" fmla="*/ 34 h 131"/>
                      <a:gd name="T46" fmla="*/ 124 w 152"/>
                      <a:gd name="T47" fmla="*/ 41 h 131"/>
                      <a:gd name="T48" fmla="*/ 128 w 152"/>
                      <a:gd name="T49" fmla="*/ 50 h 131"/>
                      <a:gd name="T50" fmla="*/ 129 w 152"/>
                      <a:gd name="T51" fmla="*/ 58 h 131"/>
                      <a:gd name="T52" fmla="*/ 127 w 152"/>
                      <a:gd name="T53" fmla="*/ 66 h 131"/>
                      <a:gd name="T54" fmla="*/ 127 w 152"/>
                      <a:gd name="T55" fmla="*/ 73 h 131"/>
                      <a:gd name="T56" fmla="*/ 130 w 152"/>
                      <a:gd name="T57" fmla="*/ 90 h 131"/>
                      <a:gd name="T58" fmla="*/ 128 w 152"/>
                      <a:gd name="T59" fmla="*/ 100 h 131"/>
                      <a:gd name="T60" fmla="*/ 128 w 152"/>
                      <a:gd name="T61" fmla="*/ 111 h 131"/>
                      <a:gd name="T62" fmla="*/ 140 w 152"/>
                      <a:gd name="T63" fmla="*/ 113 h 131"/>
                      <a:gd name="T64" fmla="*/ 147 w 152"/>
                      <a:gd name="T65" fmla="*/ 108 h 131"/>
                      <a:gd name="T66" fmla="*/ 151 w 152"/>
                      <a:gd name="T67" fmla="*/ 99 h 131"/>
                      <a:gd name="T68" fmla="*/ 149 w 152"/>
                      <a:gd name="T69" fmla="*/ 82 h 131"/>
                      <a:gd name="T70" fmla="*/ 142 w 152"/>
                      <a:gd name="T71" fmla="*/ 65 h 131"/>
                      <a:gd name="T72" fmla="*/ 132 w 152"/>
                      <a:gd name="T73" fmla="*/ 47 h 131"/>
                      <a:gd name="T74" fmla="*/ 126 w 152"/>
                      <a:gd name="T75" fmla="*/ 32 h 131"/>
                      <a:gd name="T76" fmla="*/ 120 w 152"/>
                      <a:gd name="T77" fmla="*/ 20 h 131"/>
                      <a:gd name="T78" fmla="*/ 114 w 152"/>
                      <a:gd name="T79" fmla="*/ 13 h 131"/>
                      <a:gd name="T80" fmla="*/ 104 w 152"/>
                      <a:gd name="T81" fmla="*/ 7 h 131"/>
                      <a:gd name="T82" fmla="*/ 86 w 152"/>
                      <a:gd name="T83" fmla="*/ 0 h 131"/>
                      <a:gd name="T84" fmla="*/ 75 w 152"/>
                      <a:gd name="T85" fmla="*/ 3 h 1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2"/>
                      <a:gd name="T130" fmla="*/ 0 h 131"/>
                      <a:gd name="T131" fmla="*/ 152 w 152"/>
                      <a:gd name="T132" fmla="*/ 131 h 1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2" h="131">
                        <a:moveTo>
                          <a:pt x="75" y="3"/>
                        </a:moveTo>
                        <a:lnTo>
                          <a:pt x="59" y="5"/>
                        </a:lnTo>
                        <a:lnTo>
                          <a:pt x="46" y="12"/>
                        </a:lnTo>
                        <a:lnTo>
                          <a:pt x="29" y="26"/>
                        </a:lnTo>
                        <a:lnTo>
                          <a:pt x="20" y="47"/>
                        </a:lnTo>
                        <a:lnTo>
                          <a:pt x="13" y="62"/>
                        </a:lnTo>
                        <a:lnTo>
                          <a:pt x="4" y="73"/>
                        </a:lnTo>
                        <a:lnTo>
                          <a:pt x="0" y="82"/>
                        </a:lnTo>
                        <a:lnTo>
                          <a:pt x="6" y="95"/>
                        </a:lnTo>
                        <a:lnTo>
                          <a:pt x="12" y="104"/>
                        </a:lnTo>
                        <a:lnTo>
                          <a:pt x="25" y="109"/>
                        </a:lnTo>
                        <a:lnTo>
                          <a:pt x="38" y="116"/>
                        </a:lnTo>
                        <a:lnTo>
                          <a:pt x="43" y="122"/>
                        </a:lnTo>
                        <a:lnTo>
                          <a:pt x="57" y="130"/>
                        </a:lnTo>
                        <a:lnTo>
                          <a:pt x="64" y="126"/>
                        </a:lnTo>
                        <a:lnTo>
                          <a:pt x="61" y="88"/>
                        </a:lnTo>
                        <a:lnTo>
                          <a:pt x="65" y="57"/>
                        </a:lnTo>
                        <a:lnTo>
                          <a:pt x="72" y="37"/>
                        </a:lnTo>
                        <a:lnTo>
                          <a:pt x="85" y="24"/>
                        </a:lnTo>
                        <a:lnTo>
                          <a:pt x="93" y="21"/>
                        </a:lnTo>
                        <a:lnTo>
                          <a:pt x="103" y="22"/>
                        </a:lnTo>
                        <a:lnTo>
                          <a:pt x="111" y="26"/>
                        </a:lnTo>
                        <a:lnTo>
                          <a:pt x="121" y="34"/>
                        </a:lnTo>
                        <a:lnTo>
                          <a:pt x="124" y="41"/>
                        </a:lnTo>
                        <a:lnTo>
                          <a:pt x="128" y="50"/>
                        </a:lnTo>
                        <a:lnTo>
                          <a:pt x="129" y="58"/>
                        </a:lnTo>
                        <a:lnTo>
                          <a:pt x="127" y="66"/>
                        </a:lnTo>
                        <a:lnTo>
                          <a:pt x="127" y="73"/>
                        </a:lnTo>
                        <a:lnTo>
                          <a:pt x="130" y="90"/>
                        </a:lnTo>
                        <a:lnTo>
                          <a:pt x="128" y="100"/>
                        </a:lnTo>
                        <a:lnTo>
                          <a:pt x="128" y="111"/>
                        </a:lnTo>
                        <a:lnTo>
                          <a:pt x="140" y="113"/>
                        </a:lnTo>
                        <a:lnTo>
                          <a:pt x="147" y="108"/>
                        </a:lnTo>
                        <a:lnTo>
                          <a:pt x="151" y="99"/>
                        </a:lnTo>
                        <a:lnTo>
                          <a:pt x="149" y="82"/>
                        </a:lnTo>
                        <a:lnTo>
                          <a:pt x="142" y="65"/>
                        </a:lnTo>
                        <a:lnTo>
                          <a:pt x="132" y="47"/>
                        </a:lnTo>
                        <a:lnTo>
                          <a:pt x="126" y="32"/>
                        </a:lnTo>
                        <a:lnTo>
                          <a:pt x="120" y="20"/>
                        </a:lnTo>
                        <a:lnTo>
                          <a:pt x="114" y="13"/>
                        </a:lnTo>
                        <a:lnTo>
                          <a:pt x="104" y="7"/>
                        </a:lnTo>
                        <a:lnTo>
                          <a:pt x="86" y="0"/>
                        </a:lnTo>
                        <a:lnTo>
                          <a:pt x="75" y="3"/>
                        </a:lnTo>
                      </a:path>
                    </a:pathLst>
                  </a:custGeom>
                  <a:solidFill>
                    <a:srgbClr val="9FF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33" name="Freeform 263"/>
                  <p:cNvSpPr>
                    <a:spLocks/>
                  </p:cNvSpPr>
                  <p:nvPr/>
                </p:nvSpPr>
                <p:spPr bwMode="auto">
                  <a:xfrm>
                    <a:off x="877" y="3492"/>
                    <a:ext cx="103" cy="162"/>
                  </a:xfrm>
                  <a:custGeom>
                    <a:avLst/>
                    <a:gdLst>
                      <a:gd name="T0" fmla="*/ 61 w 103"/>
                      <a:gd name="T1" fmla="*/ 0 h 162"/>
                      <a:gd name="T2" fmla="*/ 63 w 103"/>
                      <a:gd name="T3" fmla="*/ 20 h 162"/>
                      <a:gd name="T4" fmla="*/ 69 w 103"/>
                      <a:gd name="T5" fmla="*/ 38 h 162"/>
                      <a:gd name="T6" fmla="*/ 77 w 103"/>
                      <a:gd name="T7" fmla="*/ 50 h 162"/>
                      <a:gd name="T8" fmla="*/ 85 w 103"/>
                      <a:gd name="T9" fmla="*/ 58 h 162"/>
                      <a:gd name="T10" fmla="*/ 83 w 103"/>
                      <a:gd name="T11" fmla="*/ 73 h 162"/>
                      <a:gd name="T12" fmla="*/ 91 w 103"/>
                      <a:gd name="T13" fmla="*/ 97 h 162"/>
                      <a:gd name="T14" fmla="*/ 99 w 103"/>
                      <a:gd name="T15" fmla="*/ 127 h 162"/>
                      <a:gd name="T16" fmla="*/ 102 w 103"/>
                      <a:gd name="T17" fmla="*/ 161 h 162"/>
                      <a:gd name="T18" fmla="*/ 43 w 103"/>
                      <a:gd name="T19" fmla="*/ 161 h 162"/>
                      <a:gd name="T20" fmla="*/ 36 w 103"/>
                      <a:gd name="T21" fmla="*/ 153 h 162"/>
                      <a:gd name="T22" fmla="*/ 28 w 103"/>
                      <a:gd name="T23" fmla="*/ 143 h 162"/>
                      <a:gd name="T24" fmla="*/ 21 w 103"/>
                      <a:gd name="T25" fmla="*/ 130 h 162"/>
                      <a:gd name="T26" fmla="*/ 15 w 103"/>
                      <a:gd name="T27" fmla="*/ 115 h 162"/>
                      <a:gd name="T28" fmla="*/ 8 w 103"/>
                      <a:gd name="T29" fmla="*/ 98 h 162"/>
                      <a:gd name="T30" fmla="*/ 4 w 103"/>
                      <a:gd name="T31" fmla="*/ 80 h 162"/>
                      <a:gd name="T32" fmla="*/ 2 w 103"/>
                      <a:gd name="T33" fmla="*/ 65 h 162"/>
                      <a:gd name="T34" fmla="*/ 0 w 103"/>
                      <a:gd name="T35" fmla="*/ 56 h 162"/>
                      <a:gd name="T36" fmla="*/ 14 w 103"/>
                      <a:gd name="T37" fmla="*/ 56 h 162"/>
                      <a:gd name="T38" fmla="*/ 25 w 103"/>
                      <a:gd name="T39" fmla="*/ 54 h 162"/>
                      <a:gd name="T40" fmla="*/ 37 w 103"/>
                      <a:gd name="T41" fmla="*/ 42 h 162"/>
                      <a:gd name="T42" fmla="*/ 47 w 103"/>
                      <a:gd name="T43" fmla="*/ 27 h 162"/>
                      <a:gd name="T44" fmla="*/ 61 w 103"/>
                      <a:gd name="T45" fmla="*/ 0 h 1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3"/>
                      <a:gd name="T70" fmla="*/ 0 h 162"/>
                      <a:gd name="T71" fmla="*/ 103 w 103"/>
                      <a:gd name="T72" fmla="*/ 162 h 1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3" h="162">
                        <a:moveTo>
                          <a:pt x="61" y="0"/>
                        </a:moveTo>
                        <a:lnTo>
                          <a:pt x="63" y="20"/>
                        </a:lnTo>
                        <a:lnTo>
                          <a:pt x="69" y="38"/>
                        </a:lnTo>
                        <a:lnTo>
                          <a:pt x="77" y="50"/>
                        </a:lnTo>
                        <a:lnTo>
                          <a:pt x="85" y="58"/>
                        </a:lnTo>
                        <a:lnTo>
                          <a:pt x="83" y="73"/>
                        </a:lnTo>
                        <a:lnTo>
                          <a:pt x="91" y="97"/>
                        </a:lnTo>
                        <a:lnTo>
                          <a:pt x="99" y="127"/>
                        </a:lnTo>
                        <a:lnTo>
                          <a:pt x="102" y="161"/>
                        </a:lnTo>
                        <a:lnTo>
                          <a:pt x="43" y="161"/>
                        </a:lnTo>
                        <a:lnTo>
                          <a:pt x="36" y="153"/>
                        </a:lnTo>
                        <a:lnTo>
                          <a:pt x="28" y="143"/>
                        </a:lnTo>
                        <a:lnTo>
                          <a:pt x="21" y="130"/>
                        </a:lnTo>
                        <a:lnTo>
                          <a:pt x="15" y="115"/>
                        </a:lnTo>
                        <a:lnTo>
                          <a:pt x="8" y="98"/>
                        </a:lnTo>
                        <a:lnTo>
                          <a:pt x="4" y="80"/>
                        </a:lnTo>
                        <a:lnTo>
                          <a:pt x="2" y="65"/>
                        </a:lnTo>
                        <a:lnTo>
                          <a:pt x="0" y="56"/>
                        </a:lnTo>
                        <a:lnTo>
                          <a:pt x="14" y="56"/>
                        </a:lnTo>
                        <a:lnTo>
                          <a:pt x="25" y="54"/>
                        </a:lnTo>
                        <a:lnTo>
                          <a:pt x="37" y="42"/>
                        </a:lnTo>
                        <a:lnTo>
                          <a:pt x="47" y="27"/>
                        </a:lnTo>
                        <a:lnTo>
                          <a:pt x="6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sp>
            <p:nvSpPr>
              <p:cNvPr id="37124" name="Freeform 264"/>
              <p:cNvSpPr>
                <a:spLocks/>
              </p:cNvSpPr>
              <p:nvPr/>
            </p:nvSpPr>
            <p:spPr bwMode="auto">
              <a:xfrm>
                <a:off x="775" y="3636"/>
                <a:ext cx="420" cy="68"/>
              </a:xfrm>
              <a:custGeom>
                <a:avLst/>
                <a:gdLst>
                  <a:gd name="T0" fmla="*/ 0 w 420"/>
                  <a:gd name="T1" fmla="*/ 0 h 68"/>
                  <a:gd name="T2" fmla="*/ 419 w 420"/>
                  <a:gd name="T3" fmla="*/ 0 h 68"/>
                  <a:gd name="T4" fmla="*/ 419 w 420"/>
                  <a:gd name="T5" fmla="*/ 67 h 68"/>
                  <a:gd name="T6" fmla="*/ 0 w 420"/>
                  <a:gd name="T7" fmla="*/ 67 h 68"/>
                  <a:gd name="T8" fmla="*/ 0 w 420"/>
                  <a:gd name="T9" fmla="*/ 0 h 68"/>
                  <a:gd name="T10" fmla="*/ 0 60000 65536"/>
                  <a:gd name="T11" fmla="*/ 0 60000 65536"/>
                  <a:gd name="T12" fmla="*/ 0 60000 65536"/>
                  <a:gd name="T13" fmla="*/ 0 60000 65536"/>
                  <a:gd name="T14" fmla="*/ 0 60000 65536"/>
                  <a:gd name="T15" fmla="*/ 0 w 420"/>
                  <a:gd name="T16" fmla="*/ 0 h 68"/>
                  <a:gd name="T17" fmla="*/ 420 w 420"/>
                  <a:gd name="T18" fmla="*/ 68 h 68"/>
                </a:gdLst>
                <a:ahLst/>
                <a:cxnLst>
                  <a:cxn ang="T10">
                    <a:pos x="T0" y="T1"/>
                  </a:cxn>
                  <a:cxn ang="T11">
                    <a:pos x="T2" y="T3"/>
                  </a:cxn>
                  <a:cxn ang="T12">
                    <a:pos x="T4" y="T5"/>
                  </a:cxn>
                  <a:cxn ang="T13">
                    <a:pos x="T6" y="T7"/>
                  </a:cxn>
                  <a:cxn ang="T14">
                    <a:pos x="T8" y="T9"/>
                  </a:cxn>
                </a:cxnLst>
                <a:rect l="T15" t="T16" r="T17" b="T18"/>
                <a:pathLst>
                  <a:path w="420" h="68">
                    <a:moveTo>
                      <a:pt x="0" y="0"/>
                    </a:moveTo>
                    <a:lnTo>
                      <a:pt x="419" y="0"/>
                    </a:lnTo>
                    <a:lnTo>
                      <a:pt x="419" y="67"/>
                    </a:lnTo>
                    <a:lnTo>
                      <a:pt x="0" y="67"/>
                    </a:lnTo>
                    <a:lnTo>
                      <a:pt x="0" y="0"/>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33" name="Rectangle 265"/>
            <p:cNvSpPr>
              <a:spLocks noChangeArrowheads="1"/>
            </p:cNvSpPr>
            <p:nvPr/>
          </p:nvSpPr>
          <p:spPr bwMode="auto">
            <a:xfrm>
              <a:off x="766" y="3484"/>
              <a:ext cx="449" cy="47"/>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34" name="Group 266"/>
            <p:cNvGrpSpPr>
              <a:grpSpLocks/>
            </p:cNvGrpSpPr>
            <p:nvPr/>
          </p:nvGrpSpPr>
          <p:grpSpPr bwMode="auto">
            <a:xfrm>
              <a:off x="512" y="3485"/>
              <a:ext cx="168" cy="194"/>
              <a:chOff x="512" y="3247"/>
              <a:chExt cx="161" cy="177"/>
            </a:xfrm>
          </p:grpSpPr>
          <p:sp>
            <p:nvSpPr>
              <p:cNvPr id="37119" name="Freeform 267"/>
              <p:cNvSpPr>
                <a:spLocks/>
              </p:cNvSpPr>
              <p:nvPr/>
            </p:nvSpPr>
            <p:spPr bwMode="auto">
              <a:xfrm>
                <a:off x="612" y="3262"/>
                <a:ext cx="61" cy="162"/>
              </a:xfrm>
              <a:custGeom>
                <a:avLst/>
                <a:gdLst>
                  <a:gd name="T0" fmla="*/ 6 w 61"/>
                  <a:gd name="T1" fmla="*/ 68 h 162"/>
                  <a:gd name="T2" fmla="*/ 4 w 61"/>
                  <a:gd name="T3" fmla="*/ 58 h 162"/>
                  <a:gd name="T4" fmla="*/ 1 w 61"/>
                  <a:gd name="T5" fmla="*/ 46 h 162"/>
                  <a:gd name="T6" fmla="*/ 0 w 61"/>
                  <a:gd name="T7" fmla="*/ 32 h 162"/>
                  <a:gd name="T8" fmla="*/ 3 w 61"/>
                  <a:gd name="T9" fmla="*/ 17 h 162"/>
                  <a:gd name="T10" fmla="*/ 8 w 61"/>
                  <a:gd name="T11" fmla="*/ 0 h 162"/>
                  <a:gd name="T12" fmla="*/ 15 w 61"/>
                  <a:gd name="T13" fmla="*/ 15 h 162"/>
                  <a:gd name="T14" fmla="*/ 20 w 61"/>
                  <a:gd name="T15" fmla="*/ 27 h 162"/>
                  <a:gd name="T16" fmla="*/ 21 w 61"/>
                  <a:gd name="T17" fmla="*/ 41 h 162"/>
                  <a:gd name="T18" fmla="*/ 20 w 61"/>
                  <a:gd name="T19" fmla="*/ 57 h 162"/>
                  <a:gd name="T20" fmla="*/ 18 w 61"/>
                  <a:gd name="T21" fmla="*/ 69 h 162"/>
                  <a:gd name="T22" fmla="*/ 16 w 61"/>
                  <a:gd name="T23" fmla="*/ 77 h 162"/>
                  <a:gd name="T24" fmla="*/ 21 w 61"/>
                  <a:gd name="T25" fmla="*/ 69 h 162"/>
                  <a:gd name="T26" fmla="*/ 29 w 61"/>
                  <a:gd name="T27" fmla="*/ 60 h 162"/>
                  <a:gd name="T28" fmla="*/ 36 w 61"/>
                  <a:gd name="T29" fmla="*/ 54 h 162"/>
                  <a:gd name="T30" fmla="*/ 43 w 61"/>
                  <a:gd name="T31" fmla="*/ 50 h 162"/>
                  <a:gd name="T32" fmla="*/ 53 w 61"/>
                  <a:gd name="T33" fmla="*/ 48 h 162"/>
                  <a:gd name="T34" fmla="*/ 60 w 61"/>
                  <a:gd name="T35" fmla="*/ 46 h 162"/>
                  <a:gd name="T36" fmla="*/ 57 w 61"/>
                  <a:gd name="T37" fmla="*/ 57 h 162"/>
                  <a:gd name="T38" fmla="*/ 53 w 61"/>
                  <a:gd name="T39" fmla="*/ 69 h 162"/>
                  <a:gd name="T40" fmla="*/ 46 w 61"/>
                  <a:gd name="T41" fmla="*/ 78 h 162"/>
                  <a:gd name="T42" fmla="*/ 39 w 61"/>
                  <a:gd name="T43" fmla="*/ 84 h 162"/>
                  <a:gd name="T44" fmla="*/ 29 w 61"/>
                  <a:gd name="T45" fmla="*/ 88 h 162"/>
                  <a:gd name="T46" fmla="*/ 19 w 61"/>
                  <a:gd name="T47" fmla="*/ 89 h 162"/>
                  <a:gd name="T48" fmla="*/ 30 w 61"/>
                  <a:gd name="T49" fmla="*/ 96 h 162"/>
                  <a:gd name="T50" fmla="*/ 38 w 61"/>
                  <a:gd name="T51" fmla="*/ 102 h 162"/>
                  <a:gd name="T52" fmla="*/ 41 w 61"/>
                  <a:gd name="T53" fmla="*/ 109 h 162"/>
                  <a:gd name="T54" fmla="*/ 45 w 61"/>
                  <a:gd name="T55" fmla="*/ 117 h 162"/>
                  <a:gd name="T56" fmla="*/ 45 w 61"/>
                  <a:gd name="T57" fmla="*/ 124 h 162"/>
                  <a:gd name="T58" fmla="*/ 47 w 61"/>
                  <a:gd name="T59" fmla="*/ 136 h 162"/>
                  <a:gd name="T60" fmla="*/ 34 w 61"/>
                  <a:gd name="T61" fmla="*/ 130 h 162"/>
                  <a:gd name="T62" fmla="*/ 26 w 61"/>
                  <a:gd name="T63" fmla="*/ 124 h 162"/>
                  <a:gd name="T64" fmla="*/ 22 w 61"/>
                  <a:gd name="T65" fmla="*/ 117 h 162"/>
                  <a:gd name="T66" fmla="*/ 15 w 61"/>
                  <a:gd name="T67" fmla="*/ 102 h 162"/>
                  <a:gd name="T68" fmla="*/ 21 w 61"/>
                  <a:gd name="T69" fmla="*/ 116 h 162"/>
                  <a:gd name="T70" fmla="*/ 23 w 61"/>
                  <a:gd name="T71" fmla="*/ 129 h 162"/>
                  <a:gd name="T72" fmla="*/ 24 w 61"/>
                  <a:gd name="T73" fmla="*/ 139 h 162"/>
                  <a:gd name="T74" fmla="*/ 22 w 61"/>
                  <a:gd name="T75" fmla="*/ 152 h 162"/>
                  <a:gd name="T76" fmla="*/ 22 w 61"/>
                  <a:gd name="T77" fmla="*/ 161 h 162"/>
                  <a:gd name="T78" fmla="*/ 10 w 61"/>
                  <a:gd name="T79" fmla="*/ 149 h 162"/>
                  <a:gd name="T80" fmla="*/ 5 w 61"/>
                  <a:gd name="T81" fmla="*/ 133 h 162"/>
                  <a:gd name="T82" fmla="*/ 3 w 61"/>
                  <a:gd name="T83" fmla="*/ 117 h 162"/>
                  <a:gd name="T84" fmla="*/ 6 w 61"/>
                  <a:gd name="T85" fmla="*/ 99 h 162"/>
                  <a:gd name="T86" fmla="*/ 6 w 61"/>
                  <a:gd name="T87" fmla="*/ 86 h 162"/>
                  <a:gd name="T88" fmla="*/ 6 w 61"/>
                  <a:gd name="T89" fmla="*/ 78 h 162"/>
                  <a:gd name="T90" fmla="*/ 6 w 61"/>
                  <a:gd name="T91" fmla="*/ 68 h 1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1"/>
                  <a:gd name="T139" fmla="*/ 0 h 162"/>
                  <a:gd name="T140" fmla="*/ 61 w 61"/>
                  <a:gd name="T141" fmla="*/ 162 h 1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1" h="162">
                    <a:moveTo>
                      <a:pt x="6" y="68"/>
                    </a:moveTo>
                    <a:lnTo>
                      <a:pt x="4" y="58"/>
                    </a:lnTo>
                    <a:lnTo>
                      <a:pt x="1" y="46"/>
                    </a:lnTo>
                    <a:lnTo>
                      <a:pt x="0" y="32"/>
                    </a:lnTo>
                    <a:lnTo>
                      <a:pt x="3" y="17"/>
                    </a:lnTo>
                    <a:lnTo>
                      <a:pt x="8" y="0"/>
                    </a:lnTo>
                    <a:lnTo>
                      <a:pt x="15" y="15"/>
                    </a:lnTo>
                    <a:lnTo>
                      <a:pt x="20" y="27"/>
                    </a:lnTo>
                    <a:lnTo>
                      <a:pt x="21" y="41"/>
                    </a:lnTo>
                    <a:lnTo>
                      <a:pt x="20" y="57"/>
                    </a:lnTo>
                    <a:lnTo>
                      <a:pt x="18" y="69"/>
                    </a:lnTo>
                    <a:lnTo>
                      <a:pt x="16" y="77"/>
                    </a:lnTo>
                    <a:lnTo>
                      <a:pt x="21" y="69"/>
                    </a:lnTo>
                    <a:lnTo>
                      <a:pt x="29" y="60"/>
                    </a:lnTo>
                    <a:lnTo>
                      <a:pt x="36" y="54"/>
                    </a:lnTo>
                    <a:lnTo>
                      <a:pt x="43" y="50"/>
                    </a:lnTo>
                    <a:lnTo>
                      <a:pt x="53" y="48"/>
                    </a:lnTo>
                    <a:lnTo>
                      <a:pt x="60" y="46"/>
                    </a:lnTo>
                    <a:lnTo>
                      <a:pt x="57" y="57"/>
                    </a:lnTo>
                    <a:lnTo>
                      <a:pt x="53" y="69"/>
                    </a:lnTo>
                    <a:lnTo>
                      <a:pt x="46" y="78"/>
                    </a:lnTo>
                    <a:lnTo>
                      <a:pt x="39" y="84"/>
                    </a:lnTo>
                    <a:lnTo>
                      <a:pt x="29" y="88"/>
                    </a:lnTo>
                    <a:lnTo>
                      <a:pt x="19" y="89"/>
                    </a:lnTo>
                    <a:lnTo>
                      <a:pt x="30" y="96"/>
                    </a:lnTo>
                    <a:lnTo>
                      <a:pt x="38" y="102"/>
                    </a:lnTo>
                    <a:lnTo>
                      <a:pt x="41" y="109"/>
                    </a:lnTo>
                    <a:lnTo>
                      <a:pt x="45" y="117"/>
                    </a:lnTo>
                    <a:lnTo>
                      <a:pt x="45" y="124"/>
                    </a:lnTo>
                    <a:lnTo>
                      <a:pt x="47" y="136"/>
                    </a:lnTo>
                    <a:lnTo>
                      <a:pt x="34" y="130"/>
                    </a:lnTo>
                    <a:lnTo>
                      <a:pt x="26" y="124"/>
                    </a:lnTo>
                    <a:lnTo>
                      <a:pt x="22" y="117"/>
                    </a:lnTo>
                    <a:lnTo>
                      <a:pt x="15" y="102"/>
                    </a:lnTo>
                    <a:lnTo>
                      <a:pt x="21" y="116"/>
                    </a:lnTo>
                    <a:lnTo>
                      <a:pt x="23" y="129"/>
                    </a:lnTo>
                    <a:lnTo>
                      <a:pt x="24" y="139"/>
                    </a:lnTo>
                    <a:lnTo>
                      <a:pt x="22" y="152"/>
                    </a:lnTo>
                    <a:lnTo>
                      <a:pt x="22" y="161"/>
                    </a:lnTo>
                    <a:lnTo>
                      <a:pt x="10" y="149"/>
                    </a:lnTo>
                    <a:lnTo>
                      <a:pt x="5" y="133"/>
                    </a:lnTo>
                    <a:lnTo>
                      <a:pt x="3" y="117"/>
                    </a:lnTo>
                    <a:lnTo>
                      <a:pt x="6" y="99"/>
                    </a:lnTo>
                    <a:lnTo>
                      <a:pt x="6" y="86"/>
                    </a:lnTo>
                    <a:lnTo>
                      <a:pt x="6" y="78"/>
                    </a:lnTo>
                    <a:lnTo>
                      <a:pt x="6" y="68"/>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20" name="Freeform 268"/>
              <p:cNvSpPr>
                <a:spLocks/>
              </p:cNvSpPr>
              <p:nvPr/>
            </p:nvSpPr>
            <p:spPr bwMode="auto">
              <a:xfrm>
                <a:off x="512" y="3247"/>
                <a:ext cx="44" cy="74"/>
              </a:xfrm>
              <a:custGeom>
                <a:avLst/>
                <a:gdLst>
                  <a:gd name="T0" fmla="*/ 17 w 44"/>
                  <a:gd name="T1" fmla="*/ 65 h 74"/>
                  <a:gd name="T2" fmla="*/ 10 w 44"/>
                  <a:gd name="T3" fmla="*/ 59 h 74"/>
                  <a:gd name="T4" fmla="*/ 6 w 44"/>
                  <a:gd name="T5" fmla="*/ 52 h 74"/>
                  <a:gd name="T6" fmla="*/ 2 w 44"/>
                  <a:gd name="T7" fmla="*/ 44 h 74"/>
                  <a:gd name="T8" fmla="*/ 2 w 44"/>
                  <a:gd name="T9" fmla="*/ 37 h 74"/>
                  <a:gd name="T10" fmla="*/ 0 w 44"/>
                  <a:gd name="T11" fmla="*/ 26 h 74"/>
                  <a:gd name="T12" fmla="*/ 13 w 44"/>
                  <a:gd name="T13" fmla="*/ 31 h 74"/>
                  <a:gd name="T14" fmla="*/ 21 w 44"/>
                  <a:gd name="T15" fmla="*/ 38 h 74"/>
                  <a:gd name="T16" fmla="*/ 25 w 44"/>
                  <a:gd name="T17" fmla="*/ 44 h 74"/>
                  <a:gd name="T18" fmla="*/ 32 w 44"/>
                  <a:gd name="T19" fmla="*/ 59 h 74"/>
                  <a:gd name="T20" fmla="*/ 27 w 44"/>
                  <a:gd name="T21" fmla="*/ 46 h 74"/>
                  <a:gd name="T22" fmla="*/ 24 w 44"/>
                  <a:gd name="T23" fmla="*/ 32 h 74"/>
                  <a:gd name="T24" fmla="*/ 24 w 44"/>
                  <a:gd name="T25" fmla="*/ 22 h 74"/>
                  <a:gd name="T26" fmla="*/ 25 w 44"/>
                  <a:gd name="T27" fmla="*/ 10 h 74"/>
                  <a:gd name="T28" fmla="*/ 25 w 44"/>
                  <a:gd name="T29" fmla="*/ 0 h 74"/>
                  <a:gd name="T30" fmla="*/ 36 w 44"/>
                  <a:gd name="T31" fmla="*/ 13 h 74"/>
                  <a:gd name="T32" fmla="*/ 42 w 44"/>
                  <a:gd name="T33" fmla="*/ 28 h 74"/>
                  <a:gd name="T34" fmla="*/ 43 w 44"/>
                  <a:gd name="T35" fmla="*/ 44 h 74"/>
                  <a:gd name="T36" fmla="*/ 43 w 44"/>
                  <a:gd name="T37" fmla="*/ 72 h 74"/>
                  <a:gd name="T38" fmla="*/ 30 w 44"/>
                  <a:gd name="T39" fmla="*/ 73 h 74"/>
                  <a:gd name="T40" fmla="*/ 17 w 44"/>
                  <a:gd name="T41" fmla="*/ 65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74"/>
                  <a:gd name="T65" fmla="*/ 44 w 44"/>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74">
                    <a:moveTo>
                      <a:pt x="17" y="65"/>
                    </a:moveTo>
                    <a:lnTo>
                      <a:pt x="10" y="59"/>
                    </a:lnTo>
                    <a:lnTo>
                      <a:pt x="6" y="52"/>
                    </a:lnTo>
                    <a:lnTo>
                      <a:pt x="2" y="44"/>
                    </a:lnTo>
                    <a:lnTo>
                      <a:pt x="2" y="37"/>
                    </a:lnTo>
                    <a:lnTo>
                      <a:pt x="0" y="26"/>
                    </a:lnTo>
                    <a:lnTo>
                      <a:pt x="13" y="31"/>
                    </a:lnTo>
                    <a:lnTo>
                      <a:pt x="21" y="38"/>
                    </a:lnTo>
                    <a:lnTo>
                      <a:pt x="25" y="44"/>
                    </a:lnTo>
                    <a:lnTo>
                      <a:pt x="32" y="59"/>
                    </a:lnTo>
                    <a:lnTo>
                      <a:pt x="27" y="46"/>
                    </a:lnTo>
                    <a:lnTo>
                      <a:pt x="24" y="32"/>
                    </a:lnTo>
                    <a:lnTo>
                      <a:pt x="24" y="22"/>
                    </a:lnTo>
                    <a:lnTo>
                      <a:pt x="25" y="10"/>
                    </a:lnTo>
                    <a:lnTo>
                      <a:pt x="25" y="0"/>
                    </a:lnTo>
                    <a:lnTo>
                      <a:pt x="36" y="13"/>
                    </a:lnTo>
                    <a:lnTo>
                      <a:pt x="42" y="28"/>
                    </a:lnTo>
                    <a:lnTo>
                      <a:pt x="43" y="44"/>
                    </a:lnTo>
                    <a:lnTo>
                      <a:pt x="43" y="72"/>
                    </a:lnTo>
                    <a:lnTo>
                      <a:pt x="30" y="73"/>
                    </a:lnTo>
                    <a:lnTo>
                      <a:pt x="17" y="6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21" name="Oval 269"/>
              <p:cNvSpPr>
                <a:spLocks noChangeArrowheads="1"/>
              </p:cNvSpPr>
              <p:nvPr/>
            </p:nvSpPr>
            <p:spPr bwMode="auto">
              <a:xfrm>
                <a:off x="530" y="3266"/>
                <a:ext cx="79" cy="151"/>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22" name="Freeform 270"/>
              <p:cNvSpPr>
                <a:spLocks/>
              </p:cNvSpPr>
              <p:nvPr/>
            </p:nvSpPr>
            <p:spPr bwMode="auto">
              <a:xfrm>
                <a:off x="547" y="3291"/>
                <a:ext cx="53" cy="93"/>
              </a:xfrm>
              <a:custGeom>
                <a:avLst/>
                <a:gdLst>
                  <a:gd name="T0" fmla="*/ 2 w 53"/>
                  <a:gd name="T1" fmla="*/ 9 h 93"/>
                  <a:gd name="T2" fmla="*/ 5 w 53"/>
                  <a:gd name="T3" fmla="*/ 9 h 93"/>
                  <a:gd name="T4" fmla="*/ 10 w 53"/>
                  <a:gd name="T5" fmla="*/ 8 h 93"/>
                  <a:gd name="T6" fmla="*/ 13 w 53"/>
                  <a:gd name="T7" fmla="*/ 5 h 93"/>
                  <a:gd name="T8" fmla="*/ 15 w 53"/>
                  <a:gd name="T9" fmla="*/ 3 h 93"/>
                  <a:gd name="T10" fmla="*/ 18 w 53"/>
                  <a:gd name="T11" fmla="*/ 0 h 93"/>
                  <a:gd name="T12" fmla="*/ 41 w 53"/>
                  <a:gd name="T13" fmla="*/ 0 h 93"/>
                  <a:gd name="T14" fmla="*/ 41 w 53"/>
                  <a:gd name="T15" fmla="*/ 77 h 93"/>
                  <a:gd name="T16" fmla="*/ 43 w 53"/>
                  <a:gd name="T17" fmla="*/ 82 h 93"/>
                  <a:gd name="T18" fmla="*/ 45 w 53"/>
                  <a:gd name="T19" fmla="*/ 85 h 93"/>
                  <a:gd name="T20" fmla="*/ 49 w 53"/>
                  <a:gd name="T21" fmla="*/ 88 h 93"/>
                  <a:gd name="T22" fmla="*/ 52 w 53"/>
                  <a:gd name="T23" fmla="*/ 88 h 93"/>
                  <a:gd name="T24" fmla="*/ 52 w 53"/>
                  <a:gd name="T25" fmla="*/ 92 h 93"/>
                  <a:gd name="T26" fmla="*/ 0 w 53"/>
                  <a:gd name="T27" fmla="*/ 92 h 93"/>
                  <a:gd name="T28" fmla="*/ 0 w 53"/>
                  <a:gd name="T29" fmla="*/ 88 h 93"/>
                  <a:gd name="T30" fmla="*/ 3 w 53"/>
                  <a:gd name="T31" fmla="*/ 88 h 93"/>
                  <a:gd name="T32" fmla="*/ 8 w 53"/>
                  <a:gd name="T33" fmla="*/ 85 h 93"/>
                  <a:gd name="T34" fmla="*/ 10 w 53"/>
                  <a:gd name="T35" fmla="*/ 82 h 93"/>
                  <a:gd name="T36" fmla="*/ 11 w 53"/>
                  <a:gd name="T37" fmla="*/ 77 h 93"/>
                  <a:gd name="T38" fmla="*/ 11 w 53"/>
                  <a:gd name="T39" fmla="*/ 19 h 93"/>
                  <a:gd name="T40" fmla="*/ 10 w 53"/>
                  <a:gd name="T41" fmla="*/ 16 h 93"/>
                  <a:gd name="T42" fmla="*/ 8 w 53"/>
                  <a:gd name="T43" fmla="*/ 13 h 93"/>
                  <a:gd name="T44" fmla="*/ 4 w 53"/>
                  <a:gd name="T45" fmla="*/ 12 h 93"/>
                  <a:gd name="T46" fmla="*/ 2 w 53"/>
                  <a:gd name="T47" fmla="*/ 12 h 93"/>
                  <a:gd name="T48" fmla="*/ 2 w 53"/>
                  <a:gd name="T49" fmla="*/ 9 h 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93"/>
                  <a:gd name="T77" fmla="*/ 53 w 53"/>
                  <a:gd name="T78" fmla="*/ 93 h 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93">
                    <a:moveTo>
                      <a:pt x="2" y="9"/>
                    </a:moveTo>
                    <a:lnTo>
                      <a:pt x="5" y="9"/>
                    </a:lnTo>
                    <a:lnTo>
                      <a:pt x="10" y="8"/>
                    </a:lnTo>
                    <a:lnTo>
                      <a:pt x="13" y="5"/>
                    </a:lnTo>
                    <a:lnTo>
                      <a:pt x="15" y="3"/>
                    </a:lnTo>
                    <a:lnTo>
                      <a:pt x="18" y="0"/>
                    </a:lnTo>
                    <a:lnTo>
                      <a:pt x="41" y="0"/>
                    </a:lnTo>
                    <a:lnTo>
                      <a:pt x="41" y="77"/>
                    </a:lnTo>
                    <a:lnTo>
                      <a:pt x="43" y="82"/>
                    </a:lnTo>
                    <a:lnTo>
                      <a:pt x="45" y="85"/>
                    </a:lnTo>
                    <a:lnTo>
                      <a:pt x="49" y="88"/>
                    </a:lnTo>
                    <a:lnTo>
                      <a:pt x="52" y="88"/>
                    </a:lnTo>
                    <a:lnTo>
                      <a:pt x="52" y="92"/>
                    </a:lnTo>
                    <a:lnTo>
                      <a:pt x="0" y="92"/>
                    </a:lnTo>
                    <a:lnTo>
                      <a:pt x="0" y="88"/>
                    </a:lnTo>
                    <a:lnTo>
                      <a:pt x="3" y="88"/>
                    </a:lnTo>
                    <a:lnTo>
                      <a:pt x="8" y="85"/>
                    </a:lnTo>
                    <a:lnTo>
                      <a:pt x="10" y="82"/>
                    </a:lnTo>
                    <a:lnTo>
                      <a:pt x="11" y="77"/>
                    </a:lnTo>
                    <a:lnTo>
                      <a:pt x="11" y="19"/>
                    </a:lnTo>
                    <a:lnTo>
                      <a:pt x="10" y="16"/>
                    </a:lnTo>
                    <a:lnTo>
                      <a:pt x="8" y="13"/>
                    </a:lnTo>
                    <a:lnTo>
                      <a:pt x="4" y="12"/>
                    </a:lnTo>
                    <a:lnTo>
                      <a:pt x="2" y="12"/>
                    </a:lnTo>
                    <a:lnTo>
                      <a:pt x="2" y="9"/>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35" name="Group 271"/>
            <p:cNvGrpSpPr>
              <a:grpSpLocks/>
            </p:cNvGrpSpPr>
            <p:nvPr/>
          </p:nvGrpSpPr>
          <p:grpSpPr bwMode="auto">
            <a:xfrm>
              <a:off x="1297" y="3485"/>
              <a:ext cx="169" cy="194"/>
              <a:chOff x="1297" y="3247"/>
              <a:chExt cx="162" cy="177"/>
            </a:xfrm>
          </p:grpSpPr>
          <p:sp>
            <p:nvSpPr>
              <p:cNvPr id="37115" name="Freeform 272"/>
              <p:cNvSpPr>
                <a:spLocks/>
              </p:cNvSpPr>
              <p:nvPr/>
            </p:nvSpPr>
            <p:spPr bwMode="auto">
              <a:xfrm>
                <a:off x="1297" y="3262"/>
                <a:ext cx="62" cy="162"/>
              </a:xfrm>
              <a:custGeom>
                <a:avLst/>
                <a:gdLst>
                  <a:gd name="T0" fmla="*/ 55 w 62"/>
                  <a:gd name="T1" fmla="*/ 68 h 162"/>
                  <a:gd name="T2" fmla="*/ 57 w 62"/>
                  <a:gd name="T3" fmla="*/ 58 h 162"/>
                  <a:gd name="T4" fmla="*/ 59 w 62"/>
                  <a:gd name="T5" fmla="*/ 46 h 162"/>
                  <a:gd name="T6" fmla="*/ 61 w 62"/>
                  <a:gd name="T7" fmla="*/ 32 h 162"/>
                  <a:gd name="T8" fmla="*/ 58 w 62"/>
                  <a:gd name="T9" fmla="*/ 17 h 162"/>
                  <a:gd name="T10" fmla="*/ 53 w 62"/>
                  <a:gd name="T11" fmla="*/ 0 h 162"/>
                  <a:gd name="T12" fmla="*/ 46 w 62"/>
                  <a:gd name="T13" fmla="*/ 15 h 162"/>
                  <a:gd name="T14" fmla="*/ 41 w 62"/>
                  <a:gd name="T15" fmla="*/ 27 h 162"/>
                  <a:gd name="T16" fmla="*/ 40 w 62"/>
                  <a:gd name="T17" fmla="*/ 41 h 162"/>
                  <a:gd name="T18" fmla="*/ 41 w 62"/>
                  <a:gd name="T19" fmla="*/ 57 h 162"/>
                  <a:gd name="T20" fmla="*/ 42 w 62"/>
                  <a:gd name="T21" fmla="*/ 69 h 162"/>
                  <a:gd name="T22" fmla="*/ 45 w 62"/>
                  <a:gd name="T23" fmla="*/ 77 h 162"/>
                  <a:gd name="T24" fmla="*/ 40 w 62"/>
                  <a:gd name="T25" fmla="*/ 69 h 162"/>
                  <a:gd name="T26" fmla="*/ 32 w 62"/>
                  <a:gd name="T27" fmla="*/ 60 h 162"/>
                  <a:gd name="T28" fmla="*/ 24 w 62"/>
                  <a:gd name="T29" fmla="*/ 54 h 162"/>
                  <a:gd name="T30" fmla="*/ 18 w 62"/>
                  <a:gd name="T31" fmla="*/ 50 h 162"/>
                  <a:gd name="T32" fmla="*/ 8 w 62"/>
                  <a:gd name="T33" fmla="*/ 48 h 162"/>
                  <a:gd name="T34" fmla="*/ 0 w 62"/>
                  <a:gd name="T35" fmla="*/ 46 h 162"/>
                  <a:gd name="T36" fmla="*/ 4 w 62"/>
                  <a:gd name="T37" fmla="*/ 57 h 162"/>
                  <a:gd name="T38" fmla="*/ 8 w 62"/>
                  <a:gd name="T39" fmla="*/ 69 h 162"/>
                  <a:gd name="T40" fmla="*/ 15 w 62"/>
                  <a:gd name="T41" fmla="*/ 78 h 162"/>
                  <a:gd name="T42" fmla="*/ 21 w 62"/>
                  <a:gd name="T43" fmla="*/ 84 h 162"/>
                  <a:gd name="T44" fmla="*/ 32 w 62"/>
                  <a:gd name="T45" fmla="*/ 88 h 162"/>
                  <a:gd name="T46" fmla="*/ 42 w 62"/>
                  <a:gd name="T47" fmla="*/ 89 h 162"/>
                  <a:gd name="T48" fmla="*/ 31 w 62"/>
                  <a:gd name="T49" fmla="*/ 96 h 162"/>
                  <a:gd name="T50" fmla="*/ 24 w 62"/>
                  <a:gd name="T51" fmla="*/ 102 h 162"/>
                  <a:gd name="T52" fmla="*/ 20 w 62"/>
                  <a:gd name="T53" fmla="*/ 109 h 162"/>
                  <a:gd name="T54" fmla="*/ 16 w 62"/>
                  <a:gd name="T55" fmla="*/ 117 h 162"/>
                  <a:gd name="T56" fmla="*/ 16 w 62"/>
                  <a:gd name="T57" fmla="*/ 124 h 162"/>
                  <a:gd name="T58" fmla="*/ 14 w 62"/>
                  <a:gd name="T59" fmla="*/ 136 h 162"/>
                  <a:gd name="T60" fmla="*/ 27 w 62"/>
                  <a:gd name="T61" fmla="*/ 130 h 162"/>
                  <a:gd name="T62" fmla="*/ 35 w 62"/>
                  <a:gd name="T63" fmla="*/ 124 h 162"/>
                  <a:gd name="T64" fmla="*/ 39 w 62"/>
                  <a:gd name="T65" fmla="*/ 117 h 162"/>
                  <a:gd name="T66" fmla="*/ 46 w 62"/>
                  <a:gd name="T67" fmla="*/ 102 h 162"/>
                  <a:gd name="T68" fmla="*/ 40 w 62"/>
                  <a:gd name="T69" fmla="*/ 116 h 162"/>
                  <a:gd name="T70" fmla="*/ 38 w 62"/>
                  <a:gd name="T71" fmla="*/ 129 h 162"/>
                  <a:gd name="T72" fmla="*/ 37 w 62"/>
                  <a:gd name="T73" fmla="*/ 139 h 162"/>
                  <a:gd name="T74" fmla="*/ 39 w 62"/>
                  <a:gd name="T75" fmla="*/ 152 h 162"/>
                  <a:gd name="T76" fmla="*/ 39 w 62"/>
                  <a:gd name="T77" fmla="*/ 161 h 162"/>
                  <a:gd name="T78" fmla="*/ 51 w 62"/>
                  <a:gd name="T79" fmla="*/ 149 h 162"/>
                  <a:gd name="T80" fmla="*/ 56 w 62"/>
                  <a:gd name="T81" fmla="*/ 133 h 162"/>
                  <a:gd name="T82" fmla="*/ 58 w 62"/>
                  <a:gd name="T83" fmla="*/ 117 h 162"/>
                  <a:gd name="T84" fmla="*/ 55 w 62"/>
                  <a:gd name="T85" fmla="*/ 99 h 162"/>
                  <a:gd name="T86" fmla="*/ 55 w 62"/>
                  <a:gd name="T87" fmla="*/ 86 h 162"/>
                  <a:gd name="T88" fmla="*/ 55 w 62"/>
                  <a:gd name="T89" fmla="*/ 78 h 162"/>
                  <a:gd name="T90" fmla="*/ 55 w 62"/>
                  <a:gd name="T91" fmla="*/ 68 h 1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2"/>
                  <a:gd name="T139" fmla="*/ 0 h 162"/>
                  <a:gd name="T140" fmla="*/ 62 w 62"/>
                  <a:gd name="T141" fmla="*/ 162 h 1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2" h="162">
                    <a:moveTo>
                      <a:pt x="55" y="68"/>
                    </a:moveTo>
                    <a:lnTo>
                      <a:pt x="57" y="58"/>
                    </a:lnTo>
                    <a:lnTo>
                      <a:pt x="59" y="46"/>
                    </a:lnTo>
                    <a:lnTo>
                      <a:pt x="61" y="32"/>
                    </a:lnTo>
                    <a:lnTo>
                      <a:pt x="58" y="17"/>
                    </a:lnTo>
                    <a:lnTo>
                      <a:pt x="53" y="0"/>
                    </a:lnTo>
                    <a:lnTo>
                      <a:pt x="46" y="15"/>
                    </a:lnTo>
                    <a:lnTo>
                      <a:pt x="41" y="27"/>
                    </a:lnTo>
                    <a:lnTo>
                      <a:pt x="40" y="41"/>
                    </a:lnTo>
                    <a:lnTo>
                      <a:pt x="41" y="57"/>
                    </a:lnTo>
                    <a:lnTo>
                      <a:pt x="42" y="69"/>
                    </a:lnTo>
                    <a:lnTo>
                      <a:pt x="45" y="77"/>
                    </a:lnTo>
                    <a:lnTo>
                      <a:pt x="40" y="69"/>
                    </a:lnTo>
                    <a:lnTo>
                      <a:pt x="32" y="60"/>
                    </a:lnTo>
                    <a:lnTo>
                      <a:pt x="24" y="54"/>
                    </a:lnTo>
                    <a:lnTo>
                      <a:pt x="18" y="50"/>
                    </a:lnTo>
                    <a:lnTo>
                      <a:pt x="8" y="48"/>
                    </a:lnTo>
                    <a:lnTo>
                      <a:pt x="0" y="46"/>
                    </a:lnTo>
                    <a:lnTo>
                      <a:pt x="4" y="57"/>
                    </a:lnTo>
                    <a:lnTo>
                      <a:pt x="8" y="69"/>
                    </a:lnTo>
                    <a:lnTo>
                      <a:pt x="15" y="78"/>
                    </a:lnTo>
                    <a:lnTo>
                      <a:pt x="21" y="84"/>
                    </a:lnTo>
                    <a:lnTo>
                      <a:pt x="32" y="88"/>
                    </a:lnTo>
                    <a:lnTo>
                      <a:pt x="42" y="89"/>
                    </a:lnTo>
                    <a:lnTo>
                      <a:pt x="31" y="96"/>
                    </a:lnTo>
                    <a:lnTo>
                      <a:pt x="24" y="102"/>
                    </a:lnTo>
                    <a:lnTo>
                      <a:pt x="20" y="109"/>
                    </a:lnTo>
                    <a:lnTo>
                      <a:pt x="16" y="117"/>
                    </a:lnTo>
                    <a:lnTo>
                      <a:pt x="16" y="124"/>
                    </a:lnTo>
                    <a:lnTo>
                      <a:pt x="14" y="136"/>
                    </a:lnTo>
                    <a:lnTo>
                      <a:pt x="27" y="130"/>
                    </a:lnTo>
                    <a:lnTo>
                      <a:pt x="35" y="124"/>
                    </a:lnTo>
                    <a:lnTo>
                      <a:pt x="39" y="117"/>
                    </a:lnTo>
                    <a:lnTo>
                      <a:pt x="46" y="102"/>
                    </a:lnTo>
                    <a:lnTo>
                      <a:pt x="40" y="116"/>
                    </a:lnTo>
                    <a:lnTo>
                      <a:pt x="38" y="129"/>
                    </a:lnTo>
                    <a:lnTo>
                      <a:pt x="37" y="139"/>
                    </a:lnTo>
                    <a:lnTo>
                      <a:pt x="39" y="152"/>
                    </a:lnTo>
                    <a:lnTo>
                      <a:pt x="39" y="161"/>
                    </a:lnTo>
                    <a:lnTo>
                      <a:pt x="51" y="149"/>
                    </a:lnTo>
                    <a:lnTo>
                      <a:pt x="56" y="133"/>
                    </a:lnTo>
                    <a:lnTo>
                      <a:pt x="58" y="117"/>
                    </a:lnTo>
                    <a:lnTo>
                      <a:pt x="55" y="99"/>
                    </a:lnTo>
                    <a:lnTo>
                      <a:pt x="55" y="86"/>
                    </a:lnTo>
                    <a:lnTo>
                      <a:pt x="55" y="78"/>
                    </a:lnTo>
                    <a:lnTo>
                      <a:pt x="55" y="68"/>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16" name="Freeform 273"/>
              <p:cNvSpPr>
                <a:spLocks/>
              </p:cNvSpPr>
              <p:nvPr/>
            </p:nvSpPr>
            <p:spPr bwMode="auto">
              <a:xfrm>
                <a:off x="1414" y="3247"/>
                <a:ext cx="45" cy="74"/>
              </a:xfrm>
              <a:custGeom>
                <a:avLst/>
                <a:gdLst>
                  <a:gd name="T0" fmla="*/ 27 w 45"/>
                  <a:gd name="T1" fmla="*/ 65 h 74"/>
                  <a:gd name="T2" fmla="*/ 34 w 45"/>
                  <a:gd name="T3" fmla="*/ 59 h 74"/>
                  <a:gd name="T4" fmla="*/ 38 w 45"/>
                  <a:gd name="T5" fmla="*/ 52 h 74"/>
                  <a:gd name="T6" fmla="*/ 42 w 45"/>
                  <a:gd name="T7" fmla="*/ 44 h 74"/>
                  <a:gd name="T8" fmla="*/ 42 w 45"/>
                  <a:gd name="T9" fmla="*/ 37 h 74"/>
                  <a:gd name="T10" fmla="*/ 44 w 45"/>
                  <a:gd name="T11" fmla="*/ 26 h 74"/>
                  <a:gd name="T12" fmla="*/ 31 w 45"/>
                  <a:gd name="T13" fmla="*/ 31 h 74"/>
                  <a:gd name="T14" fmla="*/ 23 w 45"/>
                  <a:gd name="T15" fmla="*/ 38 h 74"/>
                  <a:gd name="T16" fmla="*/ 19 w 45"/>
                  <a:gd name="T17" fmla="*/ 44 h 74"/>
                  <a:gd name="T18" fmla="*/ 12 w 45"/>
                  <a:gd name="T19" fmla="*/ 59 h 74"/>
                  <a:gd name="T20" fmla="*/ 18 w 45"/>
                  <a:gd name="T21" fmla="*/ 46 h 74"/>
                  <a:gd name="T22" fmla="*/ 19 w 45"/>
                  <a:gd name="T23" fmla="*/ 32 h 74"/>
                  <a:gd name="T24" fmla="*/ 20 w 45"/>
                  <a:gd name="T25" fmla="*/ 22 h 74"/>
                  <a:gd name="T26" fmla="*/ 19 w 45"/>
                  <a:gd name="T27" fmla="*/ 10 h 74"/>
                  <a:gd name="T28" fmla="*/ 19 w 45"/>
                  <a:gd name="T29" fmla="*/ 0 h 74"/>
                  <a:gd name="T30" fmla="*/ 8 w 45"/>
                  <a:gd name="T31" fmla="*/ 13 h 74"/>
                  <a:gd name="T32" fmla="*/ 2 w 45"/>
                  <a:gd name="T33" fmla="*/ 28 h 74"/>
                  <a:gd name="T34" fmla="*/ 1 w 45"/>
                  <a:gd name="T35" fmla="*/ 44 h 74"/>
                  <a:gd name="T36" fmla="*/ 0 w 45"/>
                  <a:gd name="T37" fmla="*/ 72 h 74"/>
                  <a:gd name="T38" fmla="*/ 14 w 45"/>
                  <a:gd name="T39" fmla="*/ 73 h 74"/>
                  <a:gd name="T40" fmla="*/ 27 w 45"/>
                  <a:gd name="T41" fmla="*/ 65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74"/>
                  <a:gd name="T65" fmla="*/ 45 w 45"/>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74">
                    <a:moveTo>
                      <a:pt x="27" y="65"/>
                    </a:moveTo>
                    <a:lnTo>
                      <a:pt x="34" y="59"/>
                    </a:lnTo>
                    <a:lnTo>
                      <a:pt x="38" y="52"/>
                    </a:lnTo>
                    <a:lnTo>
                      <a:pt x="42" y="44"/>
                    </a:lnTo>
                    <a:lnTo>
                      <a:pt x="42" y="37"/>
                    </a:lnTo>
                    <a:lnTo>
                      <a:pt x="44" y="26"/>
                    </a:lnTo>
                    <a:lnTo>
                      <a:pt x="31" y="31"/>
                    </a:lnTo>
                    <a:lnTo>
                      <a:pt x="23" y="38"/>
                    </a:lnTo>
                    <a:lnTo>
                      <a:pt x="19" y="44"/>
                    </a:lnTo>
                    <a:lnTo>
                      <a:pt x="12" y="59"/>
                    </a:lnTo>
                    <a:lnTo>
                      <a:pt x="18" y="46"/>
                    </a:lnTo>
                    <a:lnTo>
                      <a:pt x="19" y="32"/>
                    </a:lnTo>
                    <a:lnTo>
                      <a:pt x="20" y="22"/>
                    </a:lnTo>
                    <a:lnTo>
                      <a:pt x="19" y="10"/>
                    </a:lnTo>
                    <a:lnTo>
                      <a:pt x="19" y="0"/>
                    </a:lnTo>
                    <a:lnTo>
                      <a:pt x="8" y="13"/>
                    </a:lnTo>
                    <a:lnTo>
                      <a:pt x="2" y="28"/>
                    </a:lnTo>
                    <a:lnTo>
                      <a:pt x="1" y="44"/>
                    </a:lnTo>
                    <a:lnTo>
                      <a:pt x="0" y="72"/>
                    </a:lnTo>
                    <a:lnTo>
                      <a:pt x="14" y="73"/>
                    </a:lnTo>
                    <a:lnTo>
                      <a:pt x="27" y="6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17" name="Oval 274"/>
              <p:cNvSpPr>
                <a:spLocks noChangeArrowheads="1"/>
              </p:cNvSpPr>
              <p:nvPr/>
            </p:nvSpPr>
            <p:spPr bwMode="auto">
              <a:xfrm>
                <a:off x="1353" y="3266"/>
                <a:ext cx="79" cy="151"/>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18" name="Freeform 275"/>
              <p:cNvSpPr>
                <a:spLocks/>
              </p:cNvSpPr>
              <p:nvPr/>
            </p:nvSpPr>
            <p:spPr bwMode="auto">
              <a:xfrm>
                <a:off x="1371" y="3291"/>
                <a:ext cx="53" cy="93"/>
              </a:xfrm>
              <a:custGeom>
                <a:avLst/>
                <a:gdLst>
                  <a:gd name="T0" fmla="*/ 1 w 53"/>
                  <a:gd name="T1" fmla="*/ 9 h 93"/>
                  <a:gd name="T2" fmla="*/ 5 w 53"/>
                  <a:gd name="T3" fmla="*/ 9 h 93"/>
                  <a:gd name="T4" fmla="*/ 9 w 53"/>
                  <a:gd name="T5" fmla="*/ 8 h 93"/>
                  <a:gd name="T6" fmla="*/ 13 w 53"/>
                  <a:gd name="T7" fmla="*/ 5 h 93"/>
                  <a:gd name="T8" fmla="*/ 15 w 53"/>
                  <a:gd name="T9" fmla="*/ 3 h 93"/>
                  <a:gd name="T10" fmla="*/ 17 w 53"/>
                  <a:gd name="T11" fmla="*/ 0 h 93"/>
                  <a:gd name="T12" fmla="*/ 41 w 53"/>
                  <a:gd name="T13" fmla="*/ 0 h 93"/>
                  <a:gd name="T14" fmla="*/ 41 w 53"/>
                  <a:gd name="T15" fmla="*/ 77 h 93"/>
                  <a:gd name="T16" fmla="*/ 42 w 53"/>
                  <a:gd name="T17" fmla="*/ 82 h 93"/>
                  <a:gd name="T18" fmla="*/ 45 w 53"/>
                  <a:gd name="T19" fmla="*/ 85 h 93"/>
                  <a:gd name="T20" fmla="*/ 49 w 53"/>
                  <a:gd name="T21" fmla="*/ 88 h 93"/>
                  <a:gd name="T22" fmla="*/ 52 w 53"/>
                  <a:gd name="T23" fmla="*/ 88 h 93"/>
                  <a:gd name="T24" fmla="*/ 52 w 53"/>
                  <a:gd name="T25" fmla="*/ 92 h 93"/>
                  <a:gd name="T26" fmla="*/ 0 w 53"/>
                  <a:gd name="T27" fmla="*/ 92 h 93"/>
                  <a:gd name="T28" fmla="*/ 0 w 53"/>
                  <a:gd name="T29" fmla="*/ 88 h 93"/>
                  <a:gd name="T30" fmla="*/ 3 w 53"/>
                  <a:gd name="T31" fmla="*/ 88 h 93"/>
                  <a:gd name="T32" fmla="*/ 7 w 53"/>
                  <a:gd name="T33" fmla="*/ 85 h 93"/>
                  <a:gd name="T34" fmla="*/ 9 w 53"/>
                  <a:gd name="T35" fmla="*/ 82 h 93"/>
                  <a:gd name="T36" fmla="*/ 10 w 53"/>
                  <a:gd name="T37" fmla="*/ 77 h 93"/>
                  <a:gd name="T38" fmla="*/ 10 w 53"/>
                  <a:gd name="T39" fmla="*/ 19 h 93"/>
                  <a:gd name="T40" fmla="*/ 9 w 53"/>
                  <a:gd name="T41" fmla="*/ 16 h 93"/>
                  <a:gd name="T42" fmla="*/ 7 w 53"/>
                  <a:gd name="T43" fmla="*/ 13 h 93"/>
                  <a:gd name="T44" fmla="*/ 4 w 53"/>
                  <a:gd name="T45" fmla="*/ 12 h 93"/>
                  <a:gd name="T46" fmla="*/ 1 w 53"/>
                  <a:gd name="T47" fmla="*/ 12 h 93"/>
                  <a:gd name="T48" fmla="*/ 1 w 53"/>
                  <a:gd name="T49" fmla="*/ 9 h 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93"/>
                  <a:gd name="T77" fmla="*/ 53 w 53"/>
                  <a:gd name="T78" fmla="*/ 93 h 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93">
                    <a:moveTo>
                      <a:pt x="1" y="9"/>
                    </a:moveTo>
                    <a:lnTo>
                      <a:pt x="5" y="9"/>
                    </a:lnTo>
                    <a:lnTo>
                      <a:pt x="9" y="8"/>
                    </a:lnTo>
                    <a:lnTo>
                      <a:pt x="13" y="5"/>
                    </a:lnTo>
                    <a:lnTo>
                      <a:pt x="15" y="3"/>
                    </a:lnTo>
                    <a:lnTo>
                      <a:pt x="17" y="0"/>
                    </a:lnTo>
                    <a:lnTo>
                      <a:pt x="41" y="0"/>
                    </a:lnTo>
                    <a:lnTo>
                      <a:pt x="41" y="77"/>
                    </a:lnTo>
                    <a:lnTo>
                      <a:pt x="42" y="82"/>
                    </a:lnTo>
                    <a:lnTo>
                      <a:pt x="45" y="85"/>
                    </a:lnTo>
                    <a:lnTo>
                      <a:pt x="49" y="88"/>
                    </a:lnTo>
                    <a:lnTo>
                      <a:pt x="52" y="88"/>
                    </a:lnTo>
                    <a:lnTo>
                      <a:pt x="52" y="92"/>
                    </a:lnTo>
                    <a:lnTo>
                      <a:pt x="0" y="92"/>
                    </a:lnTo>
                    <a:lnTo>
                      <a:pt x="0" y="88"/>
                    </a:lnTo>
                    <a:lnTo>
                      <a:pt x="3" y="88"/>
                    </a:lnTo>
                    <a:lnTo>
                      <a:pt x="7" y="85"/>
                    </a:lnTo>
                    <a:lnTo>
                      <a:pt x="9" y="82"/>
                    </a:lnTo>
                    <a:lnTo>
                      <a:pt x="10" y="77"/>
                    </a:lnTo>
                    <a:lnTo>
                      <a:pt x="10" y="19"/>
                    </a:lnTo>
                    <a:lnTo>
                      <a:pt x="9" y="16"/>
                    </a:lnTo>
                    <a:lnTo>
                      <a:pt x="7" y="13"/>
                    </a:lnTo>
                    <a:lnTo>
                      <a:pt x="4" y="12"/>
                    </a:lnTo>
                    <a:lnTo>
                      <a:pt x="1" y="12"/>
                    </a:lnTo>
                    <a:lnTo>
                      <a:pt x="1" y="9"/>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36" name="Oval 276"/>
            <p:cNvSpPr>
              <a:spLocks noChangeArrowheads="1"/>
            </p:cNvSpPr>
            <p:nvPr/>
          </p:nvSpPr>
          <p:spPr bwMode="auto">
            <a:xfrm>
              <a:off x="516" y="3814"/>
              <a:ext cx="77" cy="119"/>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37" name="Oval 277"/>
            <p:cNvSpPr>
              <a:spLocks noChangeArrowheads="1"/>
            </p:cNvSpPr>
            <p:nvPr/>
          </p:nvSpPr>
          <p:spPr bwMode="auto">
            <a:xfrm>
              <a:off x="526" y="3828"/>
              <a:ext cx="56" cy="90"/>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38" name="Freeform 278"/>
            <p:cNvSpPr>
              <a:spLocks/>
            </p:cNvSpPr>
            <p:nvPr/>
          </p:nvSpPr>
          <p:spPr bwMode="auto">
            <a:xfrm>
              <a:off x="540" y="3843"/>
              <a:ext cx="47" cy="66"/>
            </a:xfrm>
            <a:custGeom>
              <a:avLst/>
              <a:gdLst>
                <a:gd name="T0" fmla="*/ 1 w 34"/>
                <a:gd name="T1" fmla="*/ 9 h 60"/>
                <a:gd name="T2" fmla="*/ 11 w 34"/>
                <a:gd name="T3" fmla="*/ 9 h 60"/>
                <a:gd name="T4" fmla="*/ 15 w 34"/>
                <a:gd name="T5" fmla="*/ 8 h 60"/>
                <a:gd name="T6" fmla="*/ 21 w 34"/>
                <a:gd name="T7" fmla="*/ 4 h 60"/>
                <a:gd name="T8" fmla="*/ 26 w 34"/>
                <a:gd name="T9" fmla="*/ 2 h 60"/>
                <a:gd name="T10" fmla="*/ 29 w 34"/>
                <a:gd name="T11" fmla="*/ 0 h 60"/>
                <a:gd name="T12" fmla="*/ 70 w 34"/>
                <a:gd name="T13" fmla="*/ 0 h 60"/>
                <a:gd name="T14" fmla="*/ 70 w 34"/>
                <a:gd name="T15" fmla="*/ 67 h 60"/>
                <a:gd name="T16" fmla="*/ 70 w 34"/>
                <a:gd name="T17" fmla="*/ 70 h 60"/>
                <a:gd name="T18" fmla="*/ 76 w 34"/>
                <a:gd name="T19" fmla="*/ 74 h 60"/>
                <a:gd name="T20" fmla="*/ 82 w 34"/>
                <a:gd name="T21" fmla="*/ 75 h 60"/>
                <a:gd name="T22" fmla="*/ 88 w 34"/>
                <a:gd name="T23" fmla="*/ 75 h 60"/>
                <a:gd name="T24" fmla="*/ 88 w 34"/>
                <a:gd name="T25" fmla="*/ 79 h 60"/>
                <a:gd name="T26" fmla="*/ 0 w 34"/>
                <a:gd name="T27" fmla="*/ 79 h 60"/>
                <a:gd name="T28" fmla="*/ 0 w 34"/>
                <a:gd name="T29" fmla="*/ 75 h 60"/>
                <a:gd name="T30" fmla="*/ 6 w 34"/>
                <a:gd name="T31" fmla="*/ 75 h 60"/>
                <a:gd name="T32" fmla="*/ 14 w 34"/>
                <a:gd name="T33" fmla="*/ 74 h 60"/>
                <a:gd name="T34" fmla="*/ 15 w 34"/>
                <a:gd name="T35" fmla="*/ 70 h 60"/>
                <a:gd name="T36" fmla="*/ 19 w 34"/>
                <a:gd name="T37" fmla="*/ 67 h 60"/>
                <a:gd name="T38" fmla="*/ 19 w 34"/>
                <a:gd name="T39" fmla="*/ 17 h 60"/>
                <a:gd name="T40" fmla="*/ 15 w 34"/>
                <a:gd name="T41" fmla="*/ 14 h 60"/>
                <a:gd name="T42" fmla="*/ 14 w 34"/>
                <a:gd name="T43" fmla="*/ 12 h 60"/>
                <a:gd name="T44" fmla="*/ 8 w 34"/>
                <a:gd name="T45" fmla="*/ 11 h 60"/>
                <a:gd name="T46" fmla="*/ 1 w 34"/>
                <a:gd name="T47" fmla="*/ 11 h 60"/>
                <a:gd name="T48" fmla="*/ 1 w 34"/>
                <a:gd name="T49" fmla="*/ 9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60"/>
                <a:gd name="T77" fmla="*/ 34 w 34"/>
                <a:gd name="T78" fmla="*/ 60 h 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60">
                  <a:moveTo>
                    <a:pt x="1" y="6"/>
                  </a:moveTo>
                  <a:lnTo>
                    <a:pt x="4" y="6"/>
                  </a:lnTo>
                  <a:lnTo>
                    <a:pt x="6" y="5"/>
                  </a:lnTo>
                  <a:lnTo>
                    <a:pt x="8" y="4"/>
                  </a:lnTo>
                  <a:lnTo>
                    <a:pt x="10" y="2"/>
                  </a:lnTo>
                  <a:lnTo>
                    <a:pt x="11" y="0"/>
                  </a:lnTo>
                  <a:lnTo>
                    <a:pt x="27" y="0"/>
                  </a:lnTo>
                  <a:lnTo>
                    <a:pt x="27" y="50"/>
                  </a:lnTo>
                  <a:lnTo>
                    <a:pt x="27" y="53"/>
                  </a:lnTo>
                  <a:lnTo>
                    <a:pt x="29" y="55"/>
                  </a:lnTo>
                  <a:lnTo>
                    <a:pt x="31" y="56"/>
                  </a:lnTo>
                  <a:lnTo>
                    <a:pt x="33" y="56"/>
                  </a:lnTo>
                  <a:lnTo>
                    <a:pt x="33" y="59"/>
                  </a:lnTo>
                  <a:lnTo>
                    <a:pt x="0" y="59"/>
                  </a:lnTo>
                  <a:lnTo>
                    <a:pt x="0" y="56"/>
                  </a:lnTo>
                  <a:lnTo>
                    <a:pt x="2" y="56"/>
                  </a:lnTo>
                  <a:lnTo>
                    <a:pt x="5" y="55"/>
                  </a:lnTo>
                  <a:lnTo>
                    <a:pt x="6" y="53"/>
                  </a:lnTo>
                  <a:lnTo>
                    <a:pt x="7" y="50"/>
                  </a:lnTo>
                  <a:lnTo>
                    <a:pt x="7" y="13"/>
                  </a:lnTo>
                  <a:lnTo>
                    <a:pt x="6" y="11"/>
                  </a:lnTo>
                  <a:lnTo>
                    <a:pt x="5" y="9"/>
                  </a:lnTo>
                  <a:lnTo>
                    <a:pt x="3" y="8"/>
                  </a:lnTo>
                  <a:lnTo>
                    <a:pt x="1" y="8"/>
                  </a:lnTo>
                  <a:lnTo>
                    <a:pt x="1" y="6"/>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39" name="Oval 279"/>
            <p:cNvSpPr>
              <a:spLocks noChangeArrowheads="1"/>
            </p:cNvSpPr>
            <p:nvPr/>
          </p:nvSpPr>
          <p:spPr bwMode="auto">
            <a:xfrm>
              <a:off x="1377" y="3817"/>
              <a:ext cx="77" cy="118"/>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40" name="Oval 280"/>
            <p:cNvSpPr>
              <a:spLocks noChangeArrowheads="1"/>
            </p:cNvSpPr>
            <p:nvPr/>
          </p:nvSpPr>
          <p:spPr bwMode="auto">
            <a:xfrm>
              <a:off x="1387" y="3830"/>
              <a:ext cx="56" cy="90"/>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41" name="Freeform 281"/>
            <p:cNvSpPr>
              <a:spLocks/>
            </p:cNvSpPr>
            <p:nvPr/>
          </p:nvSpPr>
          <p:spPr bwMode="auto">
            <a:xfrm>
              <a:off x="1401" y="3846"/>
              <a:ext cx="47" cy="65"/>
            </a:xfrm>
            <a:custGeom>
              <a:avLst/>
              <a:gdLst>
                <a:gd name="T0" fmla="*/ 1 w 34"/>
                <a:gd name="T1" fmla="*/ 9 h 59"/>
                <a:gd name="T2" fmla="*/ 11 w 34"/>
                <a:gd name="T3" fmla="*/ 9 h 59"/>
                <a:gd name="T4" fmla="*/ 15 w 34"/>
                <a:gd name="T5" fmla="*/ 8 h 59"/>
                <a:gd name="T6" fmla="*/ 21 w 34"/>
                <a:gd name="T7" fmla="*/ 3 h 59"/>
                <a:gd name="T8" fmla="*/ 26 w 34"/>
                <a:gd name="T9" fmla="*/ 2 h 59"/>
                <a:gd name="T10" fmla="*/ 29 w 34"/>
                <a:gd name="T11" fmla="*/ 0 h 59"/>
                <a:gd name="T12" fmla="*/ 70 w 34"/>
                <a:gd name="T13" fmla="*/ 0 h 59"/>
                <a:gd name="T14" fmla="*/ 70 w 34"/>
                <a:gd name="T15" fmla="*/ 65 h 59"/>
                <a:gd name="T16" fmla="*/ 70 w 34"/>
                <a:gd name="T17" fmla="*/ 69 h 59"/>
                <a:gd name="T18" fmla="*/ 76 w 34"/>
                <a:gd name="T19" fmla="*/ 72 h 59"/>
                <a:gd name="T20" fmla="*/ 84 w 34"/>
                <a:gd name="T21" fmla="*/ 75 h 59"/>
                <a:gd name="T22" fmla="*/ 88 w 34"/>
                <a:gd name="T23" fmla="*/ 75 h 59"/>
                <a:gd name="T24" fmla="*/ 88 w 34"/>
                <a:gd name="T25" fmla="*/ 78 h 59"/>
                <a:gd name="T26" fmla="*/ 0 w 34"/>
                <a:gd name="T27" fmla="*/ 78 h 59"/>
                <a:gd name="T28" fmla="*/ 0 w 34"/>
                <a:gd name="T29" fmla="*/ 75 h 59"/>
                <a:gd name="T30" fmla="*/ 6 w 34"/>
                <a:gd name="T31" fmla="*/ 75 h 59"/>
                <a:gd name="T32" fmla="*/ 14 w 34"/>
                <a:gd name="T33" fmla="*/ 72 h 59"/>
                <a:gd name="T34" fmla="*/ 15 w 34"/>
                <a:gd name="T35" fmla="*/ 69 h 59"/>
                <a:gd name="T36" fmla="*/ 19 w 34"/>
                <a:gd name="T37" fmla="*/ 65 h 59"/>
                <a:gd name="T38" fmla="*/ 19 w 34"/>
                <a:gd name="T39" fmla="*/ 15 h 59"/>
                <a:gd name="T40" fmla="*/ 15 w 34"/>
                <a:gd name="T41" fmla="*/ 13 h 59"/>
                <a:gd name="T42" fmla="*/ 14 w 34"/>
                <a:gd name="T43" fmla="*/ 11 h 59"/>
                <a:gd name="T44" fmla="*/ 8 w 34"/>
                <a:gd name="T45" fmla="*/ 11 h 59"/>
                <a:gd name="T46" fmla="*/ 1 w 34"/>
                <a:gd name="T47" fmla="*/ 11 h 59"/>
                <a:gd name="T48" fmla="*/ 1 w 34"/>
                <a:gd name="T49" fmla="*/ 9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59"/>
                <a:gd name="T77" fmla="*/ 34 w 34"/>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59">
                  <a:moveTo>
                    <a:pt x="1" y="6"/>
                  </a:moveTo>
                  <a:lnTo>
                    <a:pt x="4" y="6"/>
                  </a:lnTo>
                  <a:lnTo>
                    <a:pt x="6" y="5"/>
                  </a:lnTo>
                  <a:lnTo>
                    <a:pt x="8" y="3"/>
                  </a:lnTo>
                  <a:lnTo>
                    <a:pt x="10" y="2"/>
                  </a:lnTo>
                  <a:lnTo>
                    <a:pt x="11" y="0"/>
                  </a:lnTo>
                  <a:lnTo>
                    <a:pt x="27" y="0"/>
                  </a:lnTo>
                  <a:lnTo>
                    <a:pt x="27" y="49"/>
                  </a:lnTo>
                  <a:lnTo>
                    <a:pt x="27" y="52"/>
                  </a:lnTo>
                  <a:lnTo>
                    <a:pt x="29" y="54"/>
                  </a:lnTo>
                  <a:lnTo>
                    <a:pt x="32" y="56"/>
                  </a:lnTo>
                  <a:lnTo>
                    <a:pt x="33" y="56"/>
                  </a:lnTo>
                  <a:lnTo>
                    <a:pt x="33" y="58"/>
                  </a:lnTo>
                  <a:lnTo>
                    <a:pt x="0" y="58"/>
                  </a:lnTo>
                  <a:lnTo>
                    <a:pt x="0" y="56"/>
                  </a:lnTo>
                  <a:lnTo>
                    <a:pt x="2" y="56"/>
                  </a:lnTo>
                  <a:lnTo>
                    <a:pt x="5" y="54"/>
                  </a:lnTo>
                  <a:lnTo>
                    <a:pt x="6" y="52"/>
                  </a:lnTo>
                  <a:lnTo>
                    <a:pt x="7" y="49"/>
                  </a:lnTo>
                  <a:lnTo>
                    <a:pt x="7" y="12"/>
                  </a:lnTo>
                  <a:lnTo>
                    <a:pt x="6" y="10"/>
                  </a:lnTo>
                  <a:lnTo>
                    <a:pt x="5" y="8"/>
                  </a:lnTo>
                  <a:lnTo>
                    <a:pt x="3" y="8"/>
                  </a:lnTo>
                  <a:lnTo>
                    <a:pt x="1" y="8"/>
                  </a:lnTo>
                  <a:lnTo>
                    <a:pt x="1" y="6"/>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42" name="Group 282"/>
            <p:cNvGrpSpPr>
              <a:grpSpLocks/>
            </p:cNvGrpSpPr>
            <p:nvPr/>
          </p:nvGrpSpPr>
          <p:grpSpPr bwMode="auto">
            <a:xfrm>
              <a:off x="695" y="3657"/>
              <a:ext cx="87" cy="110"/>
              <a:chOff x="695" y="3419"/>
              <a:chExt cx="83" cy="100"/>
            </a:xfrm>
          </p:grpSpPr>
          <p:sp>
            <p:nvSpPr>
              <p:cNvPr id="37113" name="Oval 283"/>
              <p:cNvSpPr>
                <a:spLocks noChangeArrowheads="1"/>
              </p:cNvSpPr>
              <p:nvPr/>
            </p:nvSpPr>
            <p:spPr bwMode="auto">
              <a:xfrm>
                <a:off x="695" y="3419"/>
                <a:ext cx="83" cy="100"/>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14" name="Oval 284"/>
              <p:cNvSpPr>
                <a:spLocks noChangeArrowheads="1"/>
              </p:cNvSpPr>
              <p:nvPr/>
            </p:nvSpPr>
            <p:spPr bwMode="auto">
              <a:xfrm>
                <a:off x="716" y="3443"/>
                <a:ext cx="41" cy="52"/>
              </a:xfrm>
              <a:prstGeom prst="ellipse">
                <a:avLst/>
              </a:prstGeom>
              <a:solidFill>
                <a:srgbClr val="9FFF9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43" name="Group 285"/>
            <p:cNvGrpSpPr>
              <a:grpSpLocks/>
            </p:cNvGrpSpPr>
            <p:nvPr/>
          </p:nvGrpSpPr>
          <p:grpSpPr bwMode="auto">
            <a:xfrm>
              <a:off x="1183" y="3671"/>
              <a:ext cx="86" cy="110"/>
              <a:chOff x="1183" y="3433"/>
              <a:chExt cx="82" cy="100"/>
            </a:xfrm>
          </p:grpSpPr>
          <p:sp>
            <p:nvSpPr>
              <p:cNvPr id="37111" name="Oval 286"/>
              <p:cNvSpPr>
                <a:spLocks noChangeArrowheads="1"/>
              </p:cNvSpPr>
              <p:nvPr/>
            </p:nvSpPr>
            <p:spPr bwMode="auto">
              <a:xfrm>
                <a:off x="1183" y="3433"/>
                <a:ext cx="82" cy="100"/>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12" name="Oval 287"/>
              <p:cNvSpPr>
                <a:spLocks noChangeArrowheads="1"/>
              </p:cNvSpPr>
              <p:nvPr/>
            </p:nvSpPr>
            <p:spPr bwMode="auto">
              <a:xfrm>
                <a:off x="1203" y="3457"/>
                <a:ext cx="41" cy="51"/>
              </a:xfrm>
              <a:prstGeom prst="ellipse">
                <a:avLst/>
              </a:prstGeom>
              <a:solidFill>
                <a:srgbClr val="BFFFB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44" name="Group 288"/>
            <p:cNvGrpSpPr>
              <a:grpSpLocks/>
            </p:cNvGrpSpPr>
            <p:nvPr/>
          </p:nvGrpSpPr>
          <p:grpSpPr bwMode="auto">
            <a:xfrm>
              <a:off x="801" y="3886"/>
              <a:ext cx="372" cy="47"/>
              <a:chOff x="801" y="3648"/>
              <a:chExt cx="356" cy="38"/>
            </a:xfrm>
          </p:grpSpPr>
          <p:grpSp>
            <p:nvGrpSpPr>
              <p:cNvPr id="37090" name="Group 289"/>
              <p:cNvGrpSpPr>
                <a:grpSpLocks/>
              </p:cNvGrpSpPr>
              <p:nvPr/>
            </p:nvGrpSpPr>
            <p:grpSpPr bwMode="auto">
              <a:xfrm>
                <a:off x="1127" y="3648"/>
                <a:ext cx="30" cy="36"/>
                <a:chOff x="1127" y="3648"/>
                <a:chExt cx="30" cy="36"/>
              </a:xfrm>
            </p:grpSpPr>
            <p:sp>
              <p:nvSpPr>
                <p:cNvPr id="37109" name="Freeform 290"/>
                <p:cNvSpPr>
                  <a:spLocks/>
                </p:cNvSpPr>
                <p:nvPr/>
              </p:nvSpPr>
              <p:spPr bwMode="auto">
                <a:xfrm>
                  <a:off x="1127" y="3648"/>
                  <a:ext cx="30" cy="36"/>
                </a:xfrm>
                <a:custGeom>
                  <a:avLst/>
                  <a:gdLst>
                    <a:gd name="T0" fmla="*/ 0 w 30"/>
                    <a:gd name="T1" fmla="*/ 0 h 36"/>
                    <a:gd name="T2" fmla="*/ 20 w 30"/>
                    <a:gd name="T3" fmla="*/ 0 h 36"/>
                    <a:gd name="T4" fmla="*/ 24 w 30"/>
                    <a:gd name="T5" fmla="*/ 2 h 36"/>
                    <a:gd name="T6" fmla="*/ 25 w 30"/>
                    <a:gd name="T7" fmla="*/ 3 h 36"/>
                    <a:gd name="T8" fmla="*/ 26 w 30"/>
                    <a:gd name="T9" fmla="*/ 7 h 36"/>
                    <a:gd name="T10" fmla="*/ 26 w 30"/>
                    <a:gd name="T11" fmla="*/ 13 h 36"/>
                    <a:gd name="T12" fmla="*/ 25 w 30"/>
                    <a:gd name="T13" fmla="*/ 17 h 36"/>
                    <a:gd name="T14" fmla="*/ 23 w 30"/>
                    <a:gd name="T15" fmla="*/ 19 h 36"/>
                    <a:gd name="T16" fmla="*/ 20 w 30"/>
                    <a:gd name="T17" fmla="*/ 20 h 36"/>
                    <a:gd name="T18" fmla="*/ 23 w 30"/>
                    <a:gd name="T19" fmla="*/ 21 h 36"/>
                    <a:gd name="T20" fmla="*/ 25 w 30"/>
                    <a:gd name="T21" fmla="*/ 23 h 36"/>
                    <a:gd name="T22" fmla="*/ 26 w 30"/>
                    <a:gd name="T23" fmla="*/ 27 h 36"/>
                    <a:gd name="T24" fmla="*/ 27 w 30"/>
                    <a:gd name="T25" fmla="*/ 30 h 36"/>
                    <a:gd name="T26" fmla="*/ 27 w 30"/>
                    <a:gd name="T27" fmla="*/ 33 h 36"/>
                    <a:gd name="T28" fmla="*/ 29 w 30"/>
                    <a:gd name="T29" fmla="*/ 33 h 36"/>
                    <a:gd name="T30" fmla="*/ 29 w 30"/>
                    <a:gd name="T31" fmla="*/ 35 h 36"/>
                    <a:gd name="T32" fmla="*/ 18 w 30"/>
                    <a:gd name="T33" fmla="*/ 35 h 36"/>
                    <a:gd name="T34" fmla="*/ 18 w 30"/>
                    <a:gd name="T35" fmla="*/ 33 h 36"/>
                    <a:gd name="T36" fmla="*/ 20 w 30"/>
                    <a:gd name="T37" fmla="*/ 33 h 36"/>
                    <a:gd name="T38" fmla="*/ 20 w 30"/>
                    <a:gd name="T39" fmla="*/ 29 h 36"/>
                    <a:gd name="T40" fmla="*/ 18 w 30"/>
                    <a:gd name="T41" fmla="*/ 27 h 36"/>
                    <a:gd name="T42" fmla="*/ 16 w 30"/>
                    <a:gd name="T43" fmla="*/ 24 h 36"/>
                    <a:gd name="T44" fmla="*/ 15 w 30"/>
                    <a:gd name="T45" fmla="*/ 21 h 36"/>
                    <a:gd name="T46" fmla="*/ 13 w 30"/>
                    <a:gd name="T47" fmla="*/ 20 h 36"/>
                    <a:gd name="T48" fmla="*/ 13 w 30"/>
                    <a:gd name="T49" fmla="*/ 33 h 36"/>
                    <a:gd name="T50" fmla="*/ 15 w 30"/>
                    <a:gd name="T51" fmla="*/ 33 h 36"/>
                    <a:gd name="T52" fmla="*/ 15 w 30"/>
                    <a:gd name="T53" fmla="*/ 35 h 36"/>
                    <a:gd name="T54" fmla="*/ 1 w 30"/>
                    <a:gd name="T55" fmla="*/ 35 h 36"/>
                    <a:gd name="T56" fmla="*/ 1 w 30"/>
                    <a:gd name="T57" fmla="*/ 33 h 36"/>
                    <a:gd name="T58" fmla="*/ 3 w 30"/>
                    <a:gd name="T59" fmla="*/ 33 h 36"/>
                    <a:gd name="T60" fmla="*/ 3 w 30"/>
                    <a:gd name="T61" fmla="*/ 2 h 36"/>
                    <a:gd name="T62" fmla="*/ 0 w 30"/>
                    <a:gd name="T63" fmla="*/ 2 h 36"/>
                    <a:gd name="T64" fmla="*/ 0 w 30"/>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
                    <a:gd name="T100" fmla="*/ 0 h 36"/>
                    <a:gd name="T101" fmla="*/ 30 w 30"/>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 h="36">
                      <a:moveTo>
                        <a:pt x="0" y="0"/>
                      </a:moveTo>
                      <a:lnTo>
                        <a:pt x="20" y="0"/>
                      </a:lnTo>
                      <a:lnTo>
                        <a:pt x="24" y="2"/>
                      </a:lnTo>
                      <a:lnTo>
                        <a:pt x="25" y="3"/>
                      </a:lnTo>
                      <a:lnTo>
                        <a:pt x="26" y="7"/>
                      </a:lnTo>
                      <a:lnTo>
                        <a:pt x="26" y="13"/>
                      </a:lnTo>
                      <a:lnTo>
                        <a:pt x="25" y="17"/>
                      </a:lnTo>
                      <a:lnTo>
                        <a:pt x="23" y="19"/>
                      </a:lnTo>
                      <a:lnTo>
                        <a:pt x="20" y="20"/>
                      </a:lnTo>
                      <a:lnTo>
                        <a:pt x="23" y="21"/>
                      </a:lnTo>
                      <a:lnTo>
                        <a:pt x="25" y="23"/>
                      </a:lnTo>
                      <a:lnTo>
                        <a:pt x="26" y="27"/>
                      </a:lnTo>
                      <a:lnTo>
                        <a:pt x="27" y="30"/>
                      </a:lnTo>
                      <a:lnTo>
                        <a:pt x="27" y="33"/>
                      </a:lnTo>
                      <a:lnTo>
                        <a:pt x="29" y="33"/>
                      </a:lnTo>
                      <a:lnTo>
                        <a:pt x="29" y="35"/>
                      </a:lnTo>
                      <a:lnTo>
                        <a:pt x="18" y="35"/>
                      </a:lnTo>
                      <a:lnTo>
                        <a:pt x="18" y="33"/>
                      </a:lnTo>
                      <a:lnTo>
                        <a:pt x="20" y="33"/>
                      </a:lnTo>
                      <a:lnTo>
                        <a:pt x="20" y="29"/>
                      </a:lnTo>
                      <a:lnTo>
                        <a:pt x="18" y="27"/>
                      </a:lnTo>
                      <a:lnTo>
                        <a:pt x="16" y="24"/>
                      </a:lnTo>
                      <a:lnTo>
                        <a:pt x="15" y="21"/>
                      </a:lnTo>
                      <a:lnTo>
                        <a:pt x="13" y="20"/>
                      </a:lnTo>
                      <a:lnTo>
                        <a:pt x="13" y="33"/>
                      </a:lnTo>
                      <a:lnTo>
                        <a:pt x="15" y="33"/>
                      </a:lnTo>
                      <a:lnTo>
                        <a:pt x="15"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10" name="Freeform 291"/>
                <p:cNvSpPr>
                  <a:spLocks/>
                </p:cNvSpPr>
                <p:nvPr/>
              </p:nvSpPr>
              <p:spPr bwMode="auto">
                <a:xfrm>
                  <a:off x="1141" y="3655"/>
                  <a:ext cx="3" cy="4"/>
                </a:xfrm>
                <a:custGeom>
                  <a:avLst/>
                  <a:gdLst>
                    <a:gd name="T0" fmla="*/ 2 w 3"/>
                    <a:gd name="T1" fmla="*/ 0 h 4"/>
                    <a:gd name="T2" fmla="*/ 2 w 3"/>
                    <a:gd name="T3" fmla="*/ 3 h 4"/>
                    <a:gd name="T4" fmla="*/ 1 w 3"/>
                    <a:gd name="T5" fmla="*/ 3 h 4"/>
                    <a:gd name="T6" fmla="*/ 0 w 3"/>
                    <a:gd name="T7" fmla="*/ 3 h 4"/>
                    <a:gd name="T8" fmla="*/ 0 w 3"/>
                    <a:gd name="T9" fmla="*/ 2 h 4"/>
                    <a:gd name="T10" fmla="*/ 0 w 3"/>
                    <a:gd name="T11" fmla="*/ 1 h 4"/>
                    <a:gd name="T12" fmla="*/ 0 w 3"/>
                    <a:gd name="T13" fmla="*/ 0 h 4"/>
                    <a:gd name="T14" fmla="*/ 1 w 3"/>
                    <a:gd name="T15" fmla="*/ 0 h 4"/>
                    <a:gd name="T16" fmla="*/ 2 w 3"/>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4"/>
                    <a:gd name="T29" fmla="*/ 3 w 3"/>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4">
                      <a:moveTo>
                        <a:pt x="2" y="0"/>
                      </a:moveTo>
                      <a:lnTo>
                        <a:pt x="2" y="3"/>
                      </a:lnTo>
                      <a:lnTo>
                        <a:pt x="1" y="3"/>
                      </a:lnTo>
                      <a:lnTo>
                        <a:pt x="0" y="3"/>
                      </a:lnTo>
                      <a:lnTo>
                        <a:pt x="0" y="2"/>
                      </a:lnTo>
                      <a:lnTo>
                        <a:pt x="0" y="1"/>
                      </a:lnTo>
                      <a:lnTo>
                        <a:pt x="0" y="0"/>
                      </a:lnTo>
                      <a:lnTo>
                        <a:pt x="1" y="0"/>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91" name="Group 292"/>
              <p:cNvGrpSpPr>
                <a:grpSpLocks/>
              </p:cNvGrpSpPr>
              <p:nvPr/>
            </p:nvGrpSpPr>
            <p:grpSpPr bwMode="auto">
              <a:xfrm>
                <a:off x="801" y="3648"/>
                <a:ext cx="29" cy="38"/>
                <a:chOff x="801" y="3648"/>
                <a:chExt cx="29" cy="38"/>
              </a:xfrm>
            </p:grpSpPr>
            <p:sp>
              <p:nvSpPr>
                <p:cNvPr id="37107" name="Freeform 293"/>
                <p:cNvSpPr>
                  <a:spLocks/>
                </p:cNvSpPr>
                <p:nvPr/>
              </p:nvSpPr>
              <p:spPr bwMode="auto">
                <a:xfrm>
                  <a:off x="801" y="3648"/>
                  <a:ext cx="29" cy="38"/>
                </a:xfrm>
                <a:custGeom>
                  <a:avLst/>
                  <a:gdLst>
                    <a:gd name="T0" fmla="*/ 9 w 29"/>
                    <a:gd name="T1" fmla="*/ 0 h 38"/>
                    <a:gd name="T2" fmla="*/ 19 w 29"/>
                    <a:gd name="T3" fmla="*/ 0 h 38"/>
                    <a:gd name="T4" fmla="*/ 22 w 29"/>
                    <a:gd name="T5" fmla="*/ 2 h 38"/>
                    <a:gd name="T6" fmla="*/ 26 w 29"/>
                    <a:gd name="T7" fmla="*/ 5 h 38"/>
                    <a:gd name="T8" fmla="*/ 27 w 29"/>
                    <a:gd name="T9" fmla="*/ 10 h 38"/>
                    <a:gd name="T10" fmla="*/ 28 w 29"/>
                    <a:gd name="T11" fmla="*/ 15 h 38"/>
                    <a:gd name="T12" fmla="*/ 28 w 29"/>
                    <a:gd name="T13" fmla="*/ 21 h 38"/>
                    <a:gd name="T14" fmla="*/ 27 w 29"/>
                    <a:gd name="T15" fmla="*/ 27 h 38"/>
                    <a:gd name="T16" fmla="*/ 26 w 29"/>
                    <a:gd name="T17" fmla="*/ 31 h 38"/>
                    <a:gd name="T18" fmla="*/ 21 w 29"/>
                    <a:gd name="T19" fmla="*/ 35 h 38"/>
                    <a:gd name="T20" fmla="*/ 19 w 29"/>
                    <a:gd name="T21" fmla="*/ 37 h 38"/>
                    <a:gd name="T22" fmla="*/ 9 w 29"/>
                    <a:gd name="T23" fmla="*/ 37 h 38"/>
                    <a:gd name="T24" fmla="*/ 6 w 29"/>
                    <a:gd name="T25" fmla="*/ 35 h 38"/>
                    <a:gd name="T26" fmla="*/ 2 w 29"/>
                    <a:gd name="T27" fmla="*/ 32 h 38"/>
                    <a:gd name="T28" fmla="*/ 1 w 29"/>
                    <a:gd name="T29" fmla="*/ 28 h 38"/>
                    <a:gd name="T30" fmla="*/ 0 w 29"/>
                    <a:gd name="T31" fmla="*/ 23 h 38"/>
                    <a:gd name="T32" fmla="*/ 0 w 29"/>
                    <a:gd name="T33" fmla="*/ 15 h 38"/>
                    <a:gd name="T34" fmla="*/ 1 w 29"/>
                    <a:gd name="T35" fmla="*/ 10 h 38"/>
                    <a:gd name="T36" fmla="*/ 2 w 29"/>
                    <a:gd name="T37" fmla="*/ 5 h 38"/>
                    <a:gd name="T38" fmla="*/ 6 w 29"/>
                    <a:gd name="T39" fmla="*/ 2 h 38"/>
                    <a:gd name="T40" fmla="*/ 9 w 29"/>
                    <a:gd name="T41" fmla="*/ 0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8"/>
                    <a:gd name="T65" fmla="*/ 29 w 29"/>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8">
                      <a:moveTo>
                        <a:pt x="9" y="0"/>
                      </a:moveTo>
                      <a:lnTo>
                        <a:pt x="19" y="0"/>
                      </a:lnTo>
                      <a:lnTo>
                        <a:pt x="22" y="2"/>
                      </a:lnTo>
                      <a:lnTo>
                        <a:pt x="26" y="5"/>
                      </a:lnTo>
                      <a:lnTo>
                        <a:pt x="27" y="10"/>
                      </a:lnTo>
                      <a:lnTo>
                        <a:pt x="28" y="15"/>
                      </a:lnTo>
                      <a:lnTo>
                        <a:pt x="28" y="21"/>
                      </a:lnTo>
                      <a:lnTo>
                        <a:pt x="27" y="27"/>
                      </a:lnTo>
                      <a:lnTo>
                        <a:pt x="26" y="31"/>
                      </a:lnTo>
                      <a:lnTo>
                        <a:pt x="21" y="35"/>
                      </a:lnTo>
                      <a:lnTo>
                        <a:pt x="19" y="37"/>
                      </a:lnTo>
                      <a:lnTo>
                        <a:pt x="9" y="37"/>
                      </a:lnTo>
                      <a:lnTo>
                        <a:pt x="6" y="35"/>
                      </a:lnTo>
                      <a:lnTo>
                        <a:pt x="2" y="32"/>
                      </a:lnTo>
                      <a:lnTo>
                        <a:pt x="1" y="28"/>
                      </a:lnTo>
                      <a:lnTo>
                        <a:pt x="0" y="23"/>
                      </a:lnTo>
                      <a:lnTo>
                        <a:pt x="0" y="15"/>
                      </a:lnTo>
                      <a:lnTo>
                        <a:pt x="1" y="10"/>
                      </a:lnTo>
                      <a:lnTo>
                        <a:pt x="2" y="5"/>
                      </a:lnTo>
                      <a:lnTo>
                        <a:pt x="6" y="2"/>
                      </a:lnTo>
                      <a:lnTo>
                        <a:pt x="9"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08" name="Freeform 294"/>
                <p:cNvSpPr>
                  <a:spLocks/>
                </p:cNvSpPr>
                <p:nvPr/>
              </p:nvSpPr>
              <p:spPr bwMode="auto">
                <a:xfrm>
                  <a:off x="814" y="3653"/>
                  <a:ext cx="3" cy="28"/>
                </a:xfrm>
                <a:custGeom>
                  <a:avLst/>
                  <a:gdLst>
                    <a:gd name="T0" fmla="*/ 1 w 3"/>
                    <a:gd name="T1" fmla="*/ 0 h 28"/>
                    <a:gd name="T2" fmla="*/ 0 w 3"/>
                    <a:gd name="T3" fmla="*/ 2 h 28"/>
                    <a:gd name="T4" fmla="*/ 0 w 3"/>
                    <a:gd name="T5" fmla="*/ 5 h 28"/>
                    <a:gd name="T6" fmla="*/ 0 w 3"/>
                    <a:gd name="T7" fmla="*/ 23 h 28"/>
                    <a:gd name="T8" fmla="*/ 0 w 3"/>
                    <a:gd name="T9" fmla="*/ 25 h 28"/>
                    <a:gd name="T10" fmla="*/ 1 w 3"/>
                    <a:gd name="T11" fmla="*/ 27 h 28"/>
                    <a:gd name="T12" fmla="*/ 2 w 3"/>
                    <a:gd name="T13" fmla="*/ 25 h 28"/>
                    <a:gd name="T14" fmla="*/ 2 w 3"/>
                    <a:gd name="T15" fmla="*/ 23 h 28"/>
                    <a:gd name="T16" fmla="*/ 2 w 3"/>
                    <a:gd name="T17" fmla="*/ 5 h 28"/>
                    <a:gd name="T18" fmla="*/ 2 w 3"/>
                    <a:gd name="T19" fmla="*/ 2 h 28"/>
                    <a:gd name="T20" fmla="*/ 1 w 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28"/>
                    <a:gd name="T35" fmla="*/ 3 w 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28">
                      <a:moveTo>
                        <a:pt x="1" y="0"/>
                      </a:moveTo>
                      <a:lnTo>
                        <a:pt x="0" y="2"/>
                      </a:lnTo>
                      <a:lnTo>
                        <a:pt x="0" y="5"/>
                      </a:lnTo>
                      <a:lnTo>
                        <a:pt x="0" y="23"/>
                      </a:lnTo>
                      <a:lnTo>
                        <a:pt x="0" y="25"/>
                      </a:lnTo>
                      <a:lnTo>
                        <a:pt x="1" y="27"/>
                      </a:lnTo>
                      <a:lnTo>
                        <a:pt x="2" y="25"/>
                      </a:lnTo>
                      <a:lnTo>
                        <a:pt x="2" y="23"/>
                      </a:lnTo>
                      <a:lnTo>
                        <a:pt x="2" y="5"/>
                      </a:lnTo>
                      <a:lnTo>
                        <a:pt x="2" y="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92" name="Group 295"/>
              <p:cNvGrpSpPr>
                <a:grpSpLocks/>
              </p:cNvGrpSpPr>
              <p:nvPr/>
            </p:nvGrpSpPr>
            <p:grpSpPr bwMode="auto">
              <a:xfrm>
                <a:off x="838" y="3650"/>
                <a:ext cx="70" cy="36"/>
                <a:chOff x="838" y="3650"/>
                <a:chExt cx="70" cy="36"/>
              </a:xfrm>
            </p:grpSpPr>
            <p:sp>
              <p:nvSpPr>
                <p:cNvPr id="37105" name="Freeform 296"/>
                <p:cNvSpPr>
                  <a:spLocks/>
                </p:cNvSpPr>
                <p:nvPr/>
              </p:nvSpPr>
              <p:spPr bwMode="auto">
                <a:xfrm>
                  <a:off x="838" y="3650"/>
                  <a:ext cx="34" cy="36"/>
                </a:xfrm>
                <a:custGeom>
                  <a:avLst/>
                  <a:gdLst>
                    <a:gd name="T0" fmla="*/ 1 w 34"/>
                    <a:gd name="T1" fmla="*/ 35 h 36"/>
                    <a:gd name="T2" fmla="*/ 9 w 34"/>
                    <a:gd name="T3" fmla="*/ 35 h 36"/>
                    <a:gd name="T4" fmla="*/ 9 w 34"/>
                    <a:gd name="T5" fmla="*/ 33 h 36"/>
                    <a:gd name="T6" fmla="*/ 6 w 34"/>
                    <a:gd name="T7" fmla="*/ 33 h 36"/>
                    <a:gd name="T8" fmla="*/ 6 w 34"/>
                    <a:gd name="T9" fmla="*/ 7 h 36"/>
                    <a:gd name="T10" fmla="*/ 20 w 34"/>
                    <a:gd name="T11" fmla="*/ 35 h 36"/>
                    <a:gd name="T12" fmla="*/ 30 w 34"/>
                    <a:gd name="T13" fmla="*/ 35 h 36"/>
                    <a:gd name="T14" fmla="*/ 30 w 34"/>
                    <a:gd name="T15" fmla="*/ 2 h 36"/>
                    <a:gd name="T16" fmla="*/ 33 w 34"/>
                    <a:gd name="T17" fmla="*/ 2 h 36"/>
                    <a:gd name="T18" fmla="*/ 33 w 34"/>
                    <a:gd name="T19" fmla="*/ 0 h 36"/>
                    <a:gd name="T20" fmla="*/ 24 w 34"/>
                    <a:gd name="T21" fmla="*/ 0 h 36"/>
                    <a:gd name="T22" fmla="*/ 24 w 34"/>
                    <a:gd name="T23" fmla="*/ 2 h 36"/>
                    <a:gd name="T24" fmla="*/ 27 w 34"/>
                    <a:gd name="T25" fmla="*/ 2 h 36"/>
                    <a:gd name="T26" fmla="*/ 27 w 34"/>
                    <a:gd name="T27" fmla="*/ 23 h 36"/>
                    <a:gd name="T28" fmla="*/ 14 w 34"/>
                    <a:gd name="T29" fmla="*/ 0 h 36"/>
                    <a:gd name="T30" fmla="*/ 0 w 34"/>
                    <a:gd name="T31" fmla="*/ 0 h 36"/>
                    <a:gd name="T32" fmla="*/ 0 w 34"/>
                    <a:gd name="T33" fmla="*/ 3 h 36"/>
                    <a:gd name="T34" fmla="*/ 3 w 34"/>
                    <a:gd name="T35" fmla="*/ 3 h 36"/>
                    <a:gd name="T36" fmla="*/ 3 w 34"/>
                    <a:gd name="T37" fmla="*/ 33 h 36"/>
                    <a:gd name="T38" fmla="*/ 1 w 34"/>
                    <a:gd name="T39" fmla="*/ 33 h 36"/>
                    <a:gd name="T40" fmla="*/ 1 w 34"/>
                    <a:gd name="T41" fmla="*/ 35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36"/>
                    <a:gd name="T65" fmla="*/ 34 w 34"/>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36">
                      <a:moveTo>
                        <a:pt x="1" y="35"/>
                      </a:moveTo>
                      <a:lnTo>
                        <a:pt x="9" y="35"/>
                      </a:lnTo>
                      <a:lnTo>
                        <a:pt x="9" y="33"/>
                      </a:lnTo>
                      <a:lnTo>
                        <a:pt x="6" y="33"/>
                      </a:lnTo>
                      <a:lnTo>
                        <a:pt x="6" y="7"/>
                      </a:lnTo>
                      <a:lnTo>
                        <a:pt x="20" y="35"/>
                      </a:lnTo>
                      <a:lnTo>
                        <a:pt x="30" y="35"/>
                      </a:lnTo>
                      <a:lnTo>
                        <a:pt x="30" y="2"/>
                      </a:lnTo>
                      <a:lnTo>
                        <a:pt x="33" y="2"/>
                      </a:lnTo>
                      <a:lnTo>
                        <a:pt x="33" y="0"/>
                      </a:lnTo>
                      <a:lnTo>
                        <a:pt x="24" y="0"/>
                      </a:lnTo>
                      <a:lnTo>
                        <a:pt x="24" y="2"/>
                      </a:lnTo>
                      <a:lnTo>
                        <a:pt x="27" y="2"/>
                      </a:lnTo>
                      <a:lnTo>
                        <a:pt x="27" y="23"/>
                      </a:lnTo>
                      <a:lnTo>
                        <a:pt x="14" y="0"/>
                      </a:lnTo>
                      <a:lnTo>
                        <a:pt x="0" y="0"/>
                      </a:lnTo>
                      <a:lnTo>
                        <a:pt x="0" y="3"/>
                      </a:lnTo>
                      <a:lnTo>
                        <a:pt x="3" y="3"/>
                      </a:lnTo>
                      <a:lnTo>
                        <a:pt x="3" y="33"/>
                      </a:lnTo>
                      <a:lnTo>
                        <a:pt x="1" y="33"/>
                      </a:lnTo>
                      <a:lnTo>
                        <a:pt x="1" y="35"/>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06" name="Freeform 297"/>
                <p:cNvSpPr>
                  <a:spLocks/>
                </p:cNvSpPr>
                <p:nvPr/>
              </p:nvSpPr>
              <p:spPr bwMode="auto">
                <a:xfrm>
                  <a:off x="879" y="3650"/>
                  <a:ext cx="29" cy="36"/>
                </a:xfrm>
                <a:custGeom>
                  <a:avLst/>
                  <a:gdLst>
                    <a:gd name="T0" fmla="*/ 0 w 29"/>
                    <a:gd name="T1" fmla="*/ 0 h 36"/>
                    <a:gd name="T2" fmla="*/ 27 w 29"/>
                    <a:gd name="T3" fmla="*/ 0 h 36"/>
                    <a:gd name="T4" fmla="*/ 27 w 29"/>
                    <a:gd name="T5" fmla="*/ 9 h 36"/>
                    <a:gd name="T6" fmla="*/ 25 w 29"/>
                    <a:gd name="T7" fmla="*/ 9 h 36"/>
                    <a:gd name="T8" fmla="*/ 16 w 29"/>
                    <a:gd name="T9" fmla="*/ 2 h 36"/>
                    <a:gd name="T10" fmla="*/ 12 w 29"/>
                    <a:gd name="T11" fmla="*/ 2 h 36"/>
                    <a:gd name="T12" fmla="*/ 12 w 29"/>
                    <a:gd name="T13" fmla="*/ 16 h 36"/>
                    <a:gd name="T14" fmla="*/ 16 w 29"/>
                    <a:gd name="T15" fmla="*/ 16 h 36"/>
                    <a:gd name="T16" fmla="*/ 21 w 29"/>
                    <a:gd name="T17" fmla="*/ 10 h 36"/>
                    <a:gd name="T18" fmla="*/ 21 w 29"/>
                    <a:gd name="T19" fmla="*/ 25 h 36"/>
                    <a:gd name="T20" fmla="*/ 16 w 29"/>
                    <a:gd name="T21" fmla="*/ 19 h 36"/>
                    <a:gd name="T22" fmla="*/ 12 w 29"/>
                    <a:gd name="T23" fmla="*/ 19 h 36"/>
                    <a:gd name="T24" fmla="*/ 12 w 29"/>
                    <a:gd name="T25" fmla="*/ 31 h 36"/>
                    <a:gd name="T26" fmla="*/ 16 w 29"/>
                    <a:gd name="T27" fmla="*/ 31 h 36"/>
                    <a:gd name="T28" fmla="*/ 26 w 29"/>
                    <a:gd name="T29" fmla="*/ 25 h 36"/>
                    <a:gd name="T30" fmla="*/ 28 w 29"/>
                    <a:gd name="T31" fmla="*/ 25 h 36"/>
                    <a:gd name="T32" fmla="*/ 28 w 29"/>
                    <a:gd name="T33" fmla="*/ 35 h 36"/>
                    <a:gd name="T34" fmla="*/ 1 w 29"/>
                    <a:gd name="T35" fmla="*/ 35 h 36"/>
                    <a:gd name="T36" fmla="*/ 1 w 29"/>
                    <a:gd name="T37" fmla="*/ 33 h 36"/>
                    <a:gd name="T38" fmla="*/ 3 w 29"/>
                    <a:gd name="T39" fmla="*/ 33 h 36"/>
                    <a:gd name="T40" fmla="*/ 3 w 29"/>
                    <a:gd name="T41" fmla="*/ 2 h 36"/>
                    <a:gd name="T42" fmla="*/ 0 w 29"/>
                    <a:gd name="T43" fmla="*/ 2 h 36"/>
                    <a:gd name="T44" fmla="*/ 0 w 29"/>
                    <a:gd name="T45" fmla="*/ 0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
                    <a:gd name="T70" fmla="*/ 0 h 36"/>
                    <a:gd name="T71" fmla="*/ 29 w 29"/>
                    <a:gd name="T72" fmla="*/ 36 h 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 h="36">
                      <a:moveTo>
                        <a:pt x="0" y="0"/>
                      </a:moveTo>
                      <a:lnTo>
                        <a:pt x="27" y="0"/>
                      </a:lnTo>
                      <a:lnTo>
                        <a:pt x="27" y="9"/>
                      </a:lnTo>
                      <a:lnTo>
                        <a:pt x="25" y="9"/>
                      </a:lnTo>
                      <a:lnTo>
                        <a:pt x="16" y="2"/>
                      </a:lnTo>
                      <a:lnTo>
                        <a:pt x="12" y="2"/>
                      </a:lnTo>
                      <a:lnTo>
                        <a:pt x="12" y="16"/>
                      </a:lnTo>
                      <a:lnTo>
                        <a:pt x="16" y="16"/>
                      </a:lnTo>
                      <a:lnTo>
                        <a:pt x="21" y="10"/>
                      </a:lnTo>
                      <a:lnTo>
                        <a:pt x="21" y="25"/>
                      </a:lnTo>
                      <a:lnTo>
                        <a:pt x="16" y="19"/>
                      </a:lnTo>
                      <a:lnTo>
                        <a:pt x="12" y="19"/>
                      </a:lnTo>
                      <a:lnTo>
                        <a:pt x="12" y="31"/>
                      </a:lnTo>
                      <a:lnTo>
                        <a:pt x="16" y="31"/>
                      </a:lnTo>
                      <a:lnTo>
                        <a:pt x="26" y="25"/>
                      </a:lnTo>
                      <a:lnTo>
                        <a:pt x="28" y="25"/>
                      </a:lnTo>
                      <a:lnTo>
                        <a:pt x="28"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93" name="Group 298"/>
              <p:cNvGrpSpPr>
                <a:grpSpLocks/>
              </p:cNvGrpSpPr>
              <p:nvPr/>
            </p:nvGrpSpPr>
            <p:grpSpPr bwMode="auto">
              <a:xfrm>
                <a:off x="976" y="3648"/>
                <a:ext cx="29" cy="37"/>
                <a:chOff x="976" y="3648"/>
                <a:chExt cx="29" cy="37"/>
              </a:xfrm>
            </p:grpSpPr>
            <p:sp>
              <p:nvSpPr>
                <p:cNvPr id="37103" name="Freeform 299"/>
                <p:cNvSpPr>
                  <a:spLocks/>
                </p:cNvSpPr>
                <p:nvPr/>
              </p:nvSpPr>
              <p:spPr bwMode="auto">
                <a:xfrm>
                  <a:off x="976" y="3648"/>
                  <a:ext cx="29" cy="37"/>
                </a:xfrm>
                <a:custGeom>
                  <a:avLst/>
                  <a:gdLst>
                    <a:gd name="T0" fmla="*/ 9 w 29"/>
                    <a:gd name="T1" fmla="*/ 0 h 37"/>
                    <a:gd name="T2" fmla="*/ 19 w 29"/>
                    <a:gd name="T3" fmla="*/ 0 h 37"/>
                    <a:gd name="T4" fmla="*/ 22 w 29"/>
                    <a:gd name="T5" fmla="*/ 2 h 37"/>
                    <a:gd name="T6" fmla="*/ 26 w 29"/>
                    <a:gd name="T7" fmla="*/ 5 h 37"/>
                    <a:gd name="T8" fmla="*/ 27 w 29"/>
                    <a:gd name="T9" fmla="*/ 9 h 37"/>
                    <a:gd name="T10" fmla="*/ 28 w 29"/>
                    <a:gd name="T11" fmla="*/ 15 h 37"/>
                    <a:gd name="T12" fmla="*/ 28 w 29"/>
                    <a:gd name="T13" fmla="*/ 20 h 37"/>
                    <a:gd name="T14" fmla="*/ 27 w 29"/>
                    <a:gd name="T15" fmla="*/ 26 h 37"/>
                    <a:gd name="T16" fmla="*/ 26 w 29"/>
                    <a:gd name="T17" fmla="*/ 31 h 37"/>
                    <a:gd name="T18" fmla="*/ 21 w 29"/>
                    <a:gd name="T19" fmla="*/ 35 h 37"/>
                    <a:gd name="T20" fmla="*/ 19 w 29"/>
                    <a:gd name="T21" fmla="*/ 36 h 37"/>
                    <a:gd name="T22" fmla="*/ 9 w 29"/>
                    <a:gd name="T23" fmla="*/ 36 h 37"/>
                    <a:gd name="T24" fmla="*/ 6 w 29"/>
                    <a:gd name="T25" fmla="*/ 35 h 37"/>
                    <a:gd name="T26" fmla="*/ 2 w 29"/>
                    <a:gd name="T27" fmla="*/ 31 h 37"/>
                    <a:gd name="T28" fmla="*/ 1 w 29"/>
                    <a:gd name="T29" fmla="*/ 27 h 37"/>
                    <a:gd name="T30" fmla="*/ 0 w 29"/>
                    <a:gd name="T31" fmla="*/ 22 h 37"/>
                    <a:gd name="T32" fmla="*/ 0 w 29"/>
                    <a:gd name="T33" fmla="*/ 15 h 37"/>
                    <a:gd name="T34" fmla="*/ 1 w 29"/>
                    <a:gd name="T35" fmla="*/ 9 h 37"/>
                    <a:gd name="T36" fmla="*/ 2 w 29"/>
                    <a:gd name="T37" fmla="*/ 5 h 37"/>
                    <a:gd name="T38" fmla="*/ 6 w 29"/>
                    <a:gd name="T39" fmla="*/ 2 h 37"/>
                    <a:gd name="T40" fmla="*/ 9 w 29"/>
                    <a:gd name="T41" fmla="*/ 0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7"/>
                    <a:gd name="T65" fmla="*/ 29 w 29"/>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7">
                      <a:moveTo>
                        <a:pt x="9" y="0"/>
                      </a:moveTo>
                      <a:lnTo>
                        <a:pt x="19" y="0"/>
                      </a:lnTo>
                      <a:lnTo>
                        <a:pt x="22" y="2"/>
                      </a:lnTo>
                      <a:lnTo>
                        <a:pt x="26" y="5"/>
                      </a:lnTo>
                      <a:lnTo>
                        <a:pt x="27" y="9"/>
                      </a:lnTo>
                      <a:lnTo>
                        <a:pt x="28" y="15"/>
                      </a:lnTo>
                      <a:lnTo>
                        <a:pt x="28" y="20"/>
                      </a:lnTo>
                      <a:lnTo>
                        <a:pt x="27" y="26"/>
                      </a:lnTo>
                      <a:lnTo>
                        <a:pt x="26" y="31"/>
                      </a:lnTo>
                      <a:lnTo>
                        <a:pt x="21" y="35"/>
                      </a:lnTo>
                      <a:lnTo>
                        <a:pt x="19" y="36"/>
                      </a:lnTo>
                      <a:lnTo>
                        <a:pt x="9" y="36"/>
                      </a:lnTo>
                      <a:lnTo>
                        <a:pt x="6" y="35"/>
                      </a:lnTo>
                      <a:lnTo>
                        <a:pt x="2" y="31"/>
                      </a:lnTo>
                      <a:lnTo>
                        <a:pt x="1" y="27"/>
                      </a:lnTo>
                      <a:lnTo>
                        <a:pt x="0" y="22"/>
                      </a:lnTo>
                      <a:lnTo>
                        <a:pt x="0" y="15"/>
                      </a:lnTo>
                      <a:lnTo>
                        <a:pt x="1" y="9"/>
                      </a:lnTo>
                      <a:lnTo>
                        <a:pt x="2" y="5"/>
                      </a:lnTo>
                      <a:lnTo>
                        <a:pt x="6" y="2"/>
                      </a:lnTo>
                      <a:lnTo>
                        <a:pt x="9"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04" name="Freeform 300"/>
                <p:cNvSpPr>
                  <a:spLocks/>
                </p:cNvSpPr>
                <p:nvPr/>
              </p:nvSpPr>
              <p:spPr bwMode="auto">
                <a:xfrm>
                  <a:off x="989" y="3653"/>
                  <a:ext cx="3" cy="28"/>
                </a:xfrm>
                <a:custGeom>
                  <a:avLst/>
                  <a:gdLst>
                    <a:gd name="T0" fmla="*/ 1 w 3"/>
                    <a:gd name="T1" fmla="*/ 0 h 28"/>
                    <a:gd name="T2" fmla="*/ 0 w 3"/>
                    <a:gd name="T3" fmla="*/ 2 h 28"/>
                    <a:gd name="T4" fmla="*/ 0 w 3"/>
                    <a:gd name="T5" fmla="*/ 5 h 28"/>
                    <a:gd name="T6" fmla="*/ 0 w 3"/>
                    <a:gd name="T7" fmla="*/ 22 h 28"/>
                    <a:gd name="T8" fmla="*/ 0 w 3"/>
                    <a:gd name="T9" fmla="*/ 25 h 28"/>
                    <a:gd name="T10" fmla="*/ 1 w 3"/>
                    <a:gd name="T11" fmla="*/ 27 h 28"/>
                    <a:gd name="T12" fmla="*/ 2 w 3"/>
                    <a:gd name="T13" fmla="*/ 25 h 28"/>
                    <a:gd name="T14" fmla="*/ 2 w 3"/>
                    <a:gd name="T15" fmla="*/ 22 h 28"/>
                    <a:gd name="T16" fmla="*/ 2 w 3"/>
                    <a:gd name="T17" fmla="*/ 5 h 28"/>
                    <a:gd name="T18" fmla="*/ 2 w 3"/>
                    <a:gd name="T19" fmla="*/ 2 h 28"/>
                    <a:gd name="T20" fmla="*/ 1 w 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28"/>
                    <a:gd name="T35" fmla="*/ 3 w 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28">
                      <a:moveTo>
                        <a:pt x="1" y="0"/>
                      </a:moveTo>
                      <a:lnTo>
                        <a:pt x="0" y="2"/>
                      </a:lnTo>
                      <a:lnTo>
                        <a:pt x="0" y="5"/>
                      </a:lnTo>
                      <a:lnTo>
                        <a:pt x="0" y="22"/>
                      </a:lnTo>
                      <a:lnTo>
                        <a:pt x="0" y="25"/>
                      </a:lnTo>
                      <a:lnTo>
                        <a:pt x="1" y="27"/>
                      </a:lnTo>
                      <a:lnTo>
                        <a:pt x="2" y="25"/>
                      </a:lnTo>
                      <a:lnTo>
                        <a:pt x="2" y="22"/>
                      </a:lnTo>
                      <a:lnTo>
                        <a:pt x="2" y="5"/>
                      </a:lnTo>
                      <a:lnTo>
                        <a:pt x="2" y="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94" name="Group 301"/>
              <p:cNvGrpSpPr>
                <a:grpSpLocks/>
              </p:cNvGrpSpPr>
              <p:nvPr/>
            </p:nvGrpSpPr>
            <p:grpSpPr bwMode="auto">
              <a:xfrm>
                <a:off x="1013" y="3648"/>
                <a:ext cx="60" cy="36"/>
                <a:chOff x="1013" y="3648"/>
                <a:chExt cx="60" cy="36"/>
              </a:xfrm>
            </p:grpSpPr>
            <p:sp>
              <p:nvSpPr>
                <p:cNvPr id="37101" name="Freeform 302"/>
                <p:cNvSpPr>
                  <a:spLocks/>
                </p:cNvSpPr>
                <p:nvPr/>
              </p:nvSpPr>
              <p:spPr bwMode="auto">
                <a:xfrm>
                  <a:off x="1013" y="3648"/>
                  <a:ext cx="27" cy="36"/>
                </a:xfrm>
                <a:custGeom>
                  <a:avLst/>
                  <a:gdLst>
                    <a:gd name="T0" fmla="*/ 0 w 27"/>
                    <a:gd name="T1" fmla="*/ 0 h 36"/>
                    <a:gd name="T2" fmla="*/ 16 w 27"/>
                    <a:gd name="T3" fmla="*/ 0 h 36"/>
                    <a:gd name="T4" fmla="*/ 16 w 27"/>
                    <a:gd name="T5" fmla="*/ 2 h 36"/>
                    <a:gd name="T6" fmla="*/ 12 w 27"/>
                    <a:gd name="T7" fmla="*/ 2 h 36"/>
                    <a:gd name="T8" fmla="*/ 12 w 27"/>
                    <a:gd name="T9" fmla="*/ 31 h 36"/>
                    <a:gd name="T10" fmla="*/ 16 w 27"/>
                    <a:gd name="T11" fmla="*/ 31 h 36"/>
                    <a:gd name="T12" fmla="*/ 23 w 27"/>
                    <a:gd name="T13" fmla="*/ 26 h 36"/>
                    <a:gd name="T14" fmla="*/ 26 w 27"/>
                    <a:gd name="T15" fmla="*/ 26 h 36"/>
                    <a:gd name="T16" fmla="*/ 26 w 27"/>
                    <a:gd name="T17" fmla="*/ 35 h 36"/>
                    <a:gd name="T18" fmla="*/ 1 w 27"/>
                    <a:gd name="T19" fmla="*/ 35 h 36"/>
                    <a:gd name="T20" fmla="*/ 1 w 27"/>
                    <a:gd name="T21" fmla="*/ 33 h 36"/>
                    <a:gd name="T22" fmla="*/ 3 w 27"/>
                    <a:gd name="T23" fmla="*/ 33 h 36"/>
                    <a:gd name="T24" fmla="*/ 3 w 27"/>
                    <a:gd name="T25" fmla="*/ 2 h 36"/>
                    <a:gd name="T26" fmla="*/ 0 w 27"/>
                    <a:gd name="T27" fmla="*/ 2 h 36"/>
                    <a:gd name="T28" fmla="*/ 0 w 27"/>
                    <a:gd name="T29" fmla="*/ 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36"/>
                    <a:gd name="T47" fmla="*/ 27 w 27"/>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36">
                      <a:moveTo>
                        <a:pt x="0" y="0"/>
                      </a:moveTo>
                      <a:lnTo>
                        <a:pt x="16" y="0"/>
                      </a:lnTo>
                      <a:lnTo>
                        <a:pt x="16" y="2"/>
                      </a:lnTo>
                      <a:lnTo>
                        <a:pt x="12" y="2"/>
                      </a:lnTo>
                      <a:lnTo>
                        <a:pt x="12" y="31"/>
                      </a:lnTo>
                      <a:lnTo>
                        <a:pt x="16" y="31"/>
                      </a:lnTo>
                      <a:lnTo>
                        <a:pt x="23" y="26"/>
                      </a:lnTo>
                      <a:lnTo>
                        <a:pt x="26" y="26"/>
                      </a:lnTo>
                      <a:lnTo>
                        <a:pt x="26"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02" name="Freeform 303"/>
                <p:cNvSpPr>
                  <a:spLocks/>
                </p:cNvSpPr>
                <p:nvPr/>
              </p:nvSpPr>
              <p:spPr bwMode="auto">
                <a:xfrm>
                  <a:off x="1047" y="3648"/>
                  <a:ext cx="26" cy="36"/>
                </a:xfrm>
                <a:custGeom>
                  <a:avLst/>
                  <a:gdLst>
                    <a:gd name="T0" fmla="*/ 0 w 26"/>
                    <a:gd name="T1" fmla="*/ 0 h 36"/>
                    <a:gd name="T2" fmla="*/ 16 w 26"/>
                    <a:gd name="T3" fmla="*/ 0 h 36"/>
                    <a:gd name="T4" fmla="*/ 16 w 26"/>
                    <a:gd name="T5" fmla="*/ 2 h 36"/>
                    <a:gd name="T6" fmla="*/ 11 w 26"/>
                    <a:gd name="T7" fmla="*/ 2 h 36"/>
                    <a:gd name="T8" fmla="*/ 11 w 26"/>
                    <a:gd name="T9" fmla="*/ 31 h 36"/>
                    <a:gd name="T10" fmla="*/ 16 w 26"/>
                    <a:gd name="T11" fmla="*/ 31 h 36"/>
                    <a:gd name="T12" fmla="*/ 22 w 26"/>
                    <a:gd name="T13" fmla="*/ 26 h 36"/>
                    <a:gd name="T14" fmla="*/ 25 w 26"/>
                    <a:gd name="T15" fmla="*/ 26 h 36"/>
                    <a:gd name="T16" fmla="*/ 25 w 26"/>
                    <a:gd name="T17" fmla="*/ 35 h 36"/>
                    <a:gd name="T18" fmla="*/ 0 w 26"/>
                    <a:gd name="T19" fmla="*/ 35 h 36"/>
                    <a:gd name="T20" fmla="*/ 0 w 26"/>
                    <a:gd name="T21" fmla="*/ 33 h 36"/>
                    <a:gd name="T22" fmla="*/ 3 w 26"/>
                    <a:gd name="T23" fmla="*/ 33 h 36"/>
                    <a:gd name="T24" fmla="*/ 3 w 26"/>
                    <a:gd name="T25" fmla="*/ 2 h 36"/>
                    <a:gd name="T26" fmla="*/ 0 w 26"/>
                    <a:gd name="T27" fmla="*/ 2 h 36"/>
                    <a:gd name="T28" fmla="*/ 0 w 26"/>
                    <a:gd name="T29" fmla="*/ 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
                    <a:gd name="T46" fmla="*/ 0 h 36"/>
                    <a:gd name="T47" fmla="*/ 26 w 26"/>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 h="36">
                      <a:moveTo>
                        <a:pt x="0" y="0"/>
                      </a:moveTo>
                      <a:lnTo>
                        <a:pt x="16" y="0"/>
                      </a:lnTo>
                      <a:lnTo>
                        <a:pt x="16" y="2"/>
                      </a:lnTo>
                      <a:lnTo>
                        <a:pt x="11" y="2"/>
                      </a:lnTo>
                      <a:lnTo>
                        <a:pt x="11" y="31"/>
                      </a:lnTo>
                      <a:lnTo>
                        <a:pt x="16" y="31"/>
                      </a:lnTo>
                      <a:lnTo>
                        <a:pt x="22" y="26"/>
                      </a:lnTo>
                      <a:lnTo>
                        <a:pt x="25" y="26"/>
                      </a:lnTo>
                      <a:lnTo>
                        <a:pt x="25" y="35"/>
                      </a:lnTo>
                      <a:lnTo>
                        <a:pt x="0" y="35"/>
                      </a:lnTo>
                      <a:lnTo>
                        <a:pt x="0"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95" name="Group 304"/>
              <p:cNvGrpSpPr>
                <a:grpSpLocks/>
              </p:cNvGrpSpPr>
              <p:nvPr/>
            </p:nvGrpSpPr>
            <p:grpSpPr bwMode="auto">
              <a:xfrm>
                <a:off x="1079" y="3649"/>
                <a:ext cx="42" cy="36"/>
                <a:chOff x="1079" y="3649"/>
                <a:chExt cx="42" cy="36"/>
              </a:xfrm>
            </p:grpSpPr>
            <p:sp>
              <p:nvSpPr>
                <p:cNvPr id="37099" name="Freeform 305"/>
                <p:cNvSpPr>
                  <a:spLocks/>
                </p:cNvSpPr>
                <p:nvPr/>
              </p:nvSpPr>
              <p:spPr bwMode="auto">
                <a:xfrm>
                  <a:off x="1079" y="3649"/>
                  <a:ext cx="42" cy="36"/>
                </a:xfrm>
                <a:custGeom>
                  <a:avLst/>
                  <a:gdLst>
                    <a:gd name="T0" fmla="*/ 24 w 42"/>
                    <a:gd name="T1" fmla="*/ 0 h 36"/>
                    <a:gd name="T2" fmla="*/ 38 w 42"/>
                    <a:gd name="T3" fmla="*/ 32 h 36"/>
                    <a:gd name="T4" fmla="*/ 41 w 42"/>
                    <a:gd name="T5" fmla="*/ 32 h 36"/>
                    <a:gd name="T6" fmla="*/ 41 w 42"/>
                    <a:gd name="T7" fmla="*/ 35 h 36"/>
                    <a:gd name="T8" fmla="*/ 18 w 42"/>
                    <a:gd name="T9" fmla="*/ 35 h 36"/>
                    <a:gd name="T10" fmla="*/ 18 w 42"/>
                    <a:gd name="T11" fmla="*/ 32 h 36"/>
                    <a:gd name="T12" fmla="*/ 22 w 42"/>
                    <a:gd name="T13" fmla="*/ 32 h 36"/>
                    <a:gd name="T14" fmla="*/ 18 w 42"/>
                    <a:gd name="T15" fmla="*/ 22 h 36"/>
                    <a:gd name="T16" fmla="*/ 10 w 42"/>
                    <a:gd name="T17" fmla="*/ 22 h 36"/>
                    <a:gd name="T18" fmla="*/ 7 w 42"/>
                    <a:gd name="T19" fmla="*/ 32 h 36"/>
                    <a:gd name="T20" fmla="*/ 11 w 42"/>
                    <a:gd name="T21" fmla="*/ 32 h 36"/>
                    <a:gd name="T22" fmla="*/ 11 w 42"/>
                    <a:gd name="T23" fmla="*/ 35 h 36"/>
                    <a:gd name="T24" fmla="*/ 0 w 42"/>
                    <a:gd name="T25" fmla="*/ 35 h 36"/>
                    <a:gd name="T26" fmla="*/ 0 w 42"/>
                    <a:gd name="T27" fmla="*/ 32 h 36"/>
                    <a:gd name="T28" fmla="*/ 3 w 42"/>
                    <a:gd name="T29" fmla="*/ 32 h 36"/>
                    <a:gd name="T30" fmla="*/ 14 w 42"/>
                    <a:gd name="T31" fmla="*/ 0 h 36"/>
                    <a:gd name="T32" fmla="*/ 24 w 42"/>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36"/>
                    <a:gd name="T53" fmla="*/ 42 w 42"/>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36">
                      <a:moveTo>
                        <a:pt x="24" y="0"/>
                      </a:moveTo>
                      <a:lnTo>
                        <a:pt x="38" y="32"/>
                      </a:lnTo>
                      <a:lnTo>
                        <a:pt x="41" y="32"/>
                      </a:lnTo>
                      <a:lnTo>
                        <a:pt x="41" y="35"/>
                      </a:lnTo>
                      <a:lnTo>
                        <a:pt x="18" y="35"/>
                      </a:lnTo>
                      <a:lnTo>
                        <a:pt x="18" y="32"/>
                      </a:lnTo>
                      <a:lnTo>
                        <a:pt x="22" y="32"/>
                      </a:lnTo>
                      <a:lnTo>
                        <a:pt x="18" y="22"/>
                      </a:lnTo>
                      <a:lnTo>
                        <a:pt x="10" y="22"/>
                      </a:lnTo>
                      <a:lnTo>
                        <a:pt x="7" y="32"/>
                      </a:lnTo>
                      <a:lnTo>
                        <a:pt x="11" y="32"/>
                      </a:lnTo>
                      <a:lnTo>
                        <a:pt x="11" y="35"/>
                      </a:lnTo>
                      <a:lnTo>
                        <a:pt x="0" y="35"/>
                      </a:lnTo>
                      <a:lnTo>
                        <a:pt x="0" y="32"/>
                      </a:lnTo>
                      <a:lnTo>
                        <a:pt x="3" y="32"/>
                      </a:lnTo>
                      <a:lnTo>
                        <a:pt x="14" y="0"/>
                      </a:lnTo>
                      <a:lnTo>
                        <a:pt x="24"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100" name="Freeform 306"/>
                <p:cNvSpPr>
                  <a:spLocks/>
                </p:cNvSpPr>
                <p:nvPr/>
              </p:nvSpPr>
              <p:spPr bwMode="auto">
                <a:xfrm>
                  <a:off x="1092" y="3660"/>
                  <a:ext cx="2" cy="4"/>
                </a:xfrm>
                <a:custGeom>
                  <a:avLst/>
                  <a:gdLst>
                    <a:gd name="T0" fmla="*/ 1 w 2"/>
                    <a:gd name="T1" fmla="*/ 0 h 4"/>
                    <a:gd name="T2" fmla="*/ 1 w 2"/>
                    <a:gd name="T3" fmla="*/ 3 h 4"/>
                    <a:gd name="T4" fmla="*/ 0 w 2"/>
                    <a:gd name="T5" fmla="*/ 3 h 4"/>
                    <a:gd name="T6" fmla="*/ 1 w 2"/>
                    <a:gd name="T7" fmla="*/ 0 h 4"/>
                    <a:gd name="T8" fmla="*/ 0 60000 65536"/>
                    <a:gd name="T9" fmla="*/ 0 60000 65536"/>
                    <a:gd name="T10" fmla="*/ 0 60000 65536"/>
                    <a:gd name="T11" fmla="*/ 0 60000 65536"/>
                    <a:gd name="T12" fmla="*/ 0 w 2"/>
                    <a:gd name="T13" fmla="*/ 0 h 4"/>
                    <a:gd name="T14" fmla="*/ 2 w 2"/>
                    <a:gd name="T15" fmla="*/ 4 h 4"/>
                  </a:gdLst>
                  <a:ahLst/>
                  <a:cxnLst>
                    <a:cxn ang="T8">
                      <a:pos x="T0" y="T1"/>
                    </a:cxn>
                    <a:cxn ang="T9">
                      <a:pos x="T2" y="T3"/>
                    </a:cxn>
                    <a:cxn ang="T10">
                      <a:pos x="T4" y="T5"/>
                    </a:cxn>
                    <a:cxn ang="T11">
                      <a:pos x="T6" y="T7"/>
                    </a:cxn>
                  </a:cxnLst>
                  <a:rect l="T12" t="T13" r="T14" b="T15"/>
                  <a:pathLst>
                    <a:path w="2" h="4">
                      <a:moveTo>
                        <a:pt x="1" y="0"/>
                      </a:moveTo>
                      <a:lnTo>
                        <a:pt x="1" y="3"/>
                      </a:lnTo>
                      <a:lnTo>
                        <a:pt x="0" y="3"/>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96" name="Group 307"/>
              <p:cNvGrpSpPr>
                <a:grpSpLocks/>
              </p:cNvGrpSpPr>
              <p:nvPr/>
            </p:nvGrpSpPr>
            <p:grpSpPr bwMode="auto">
              <a:xfrm>
                <a:off x="931" y="3650"/>
                <a:ext cx="35" cy="35"/>
                <a:chOff x="931" y="3650"/>
                <a:chExt cx="35" cy="35"/>
              </a:xfrm>
            </p:grpSpPr>
            <p:sp>
              <p:nvSpPr>
                <p:cNvPr id="37097" name="Freeform 308"/>
                <p:cNvSpPr>
                  <a:spLocks/>
                </p:cNvSpPr>
                <p:nvPr/>
              </p:nvSpPr>
              <p:spPr bwMode="auto">
                <a:xfrm>
                  <a:off x="931" y="3650"/>
                  <a:ext cx="35" cy="35"/>
                </a:xfrm>
                <a:custGeom>
                  <a:avLst/>
                  <a:gdLst>
                    <a:gd name="T0" fmla="*/ 13 w 35"/>
                    <a:gd name="T1" fmla="*/ 0 h 35"/>
                    <a:gd name="T2" fmla="*/ 24 w 35"/>
                    <a:gd name="T3" fmla="*/ 0 h 35"/>
                    <a:gd name="T4" fmla="*/ 27 w 35"/>
                    <a:gd name="T5" fmla="*/ 1 h 35"/>
                    <a:gd name="T6" fmla="*/ 32 w 35"/>
                    <a:gd name="T7" fmla="*/ 4 h 35"/>
                    <a:gd name="T8" fmla="*/ 33 w 35"/>
                    <a:gd name="T9" fmla="*/ 9 h 35"/>
                    <a:gd name="T10" fmla="*/ 34 w 35"/>
                    <a:gd name="T11" fmla="*/ 14 h 35"/>
                    <a:gd name="T12" fmla="*/ 34 w 35"/>
                    <a:gd name="T13" fmla="*/ 19 h 35"/>
                    <a:gd name="T14" fmla="*/ 33 w 35"/>
                    <a:gd name="T15" fmla="*/ 25 h 35"/>
                    <a:gd name="T16" fmla="*/ 32 w 35"/>
                    <a:gd name="T17" fmla="*/ 29 h 35"/>
                    <a:gd name="T18" fmla="*/ 26 w 35"/>
                    <a:gd name="T19" fmla="*/ 33 h 35"/>
                    <a:gd name="T20" fmla="*/ 23 w 35"/>
                    <a:gd name="T21" fmla="*/ 34 h 35"/>
                    <a:gd name="T22" fmla="*/ 13 w 35"/>
                    <a:gd name="T23" fmla="*/ 34 h 35"/>
                    <a:gd name="T24" fmla="*/ 0 w 35"/>
                    <a:gd name="T25" fmla="*/ 34 h 35"/>
                    <a:gd name="T26" fmla="*/ 1 w 35"/>
                    <a:gd name="T27" fmla="*/ 31 h 35"/>
                    <a:gd name="T28" fmla="*/ 4 w 35"/>
                    <a:gd name="T29" fmla="*/ 31 h 35"/>
                    <a:gd name="T30" fmla="*/ 4 w 35"/>
                    <a:gd name="T31" fmla="*/ 21 h 35"/>
                    <a:gd name="T32" fmla="*/ 4 w 35"/>
                    <a:gd name="T33" fmla="*/ 14 h 35"/>
                    <a:gd name="T34" fmla="*/ 4 w 35"/>
                    <a:gd name="T35" fmla="*/ 9 h 35"/>
                    <a:gd name="T36" fmla="*/ 4 w 35"/>
                    <a:gd name="T37" fmla="*/ 3 h 35"/>
                    <a:gd name="T38" fmla="*/ 0 w 35"/>
                    <a:gd name="T39" fmla="*/ 3 h 35"/>
                    <a:gd name="T40" fmla="*/ 0 w 35"/>
                    <a:gd name="T41" fmla="*/ 0 h 35"/>
                    <a:gd name="T42" fmla="*/ 13 w 35"/>
                    <a:gd name="T43" fmla="*/ 0 h 3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
                    <a:gd name="T67" fmla="*/ 0 h 35"/>
                    <a:gd name="T68" fmla="*/ 35 w 35"/>
                    <a:gd name="T69" fmla="*/ 35 h 3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 h="35">
                      <a:moveTo>
                        <a:pt x="13" y="0"/>
                      </a:moveTo>
                      <a:lnTo>
                        <a:pt x="24" y="0"/>
                      </a:lnTo>
                      <a:lnTo>
                        <a:pt x="27" y="1"/>
                      </a:lnTo>
                      <a:lnTo>
                        <a:pt x="32" y="4"/>
                      </a:lnTo>
                      <a:lnTo>
                        <a:pt x="33" y="9"/>
                      </a:lnTo>
                      <a:lnTo>
                        <a:pt x="34" y="14"/>
                      </a:lnTo>
                      <a:lnTo>
                        <a:pt x="34" y="19"/>
                      </a:lnTo>
                      <a:lnTo>
                        <a:pt x="33" y="25"/>
                      </a:lnTo>
                      <a:lnTo>
                        <a:pt x="32" y="29"/>
                      </a:lnTo>
                      <a:lnTo>
                        <a:pt x="26" y="33"/>
                      </a:lnTo>
                      <a:lnTo>
                        <a:pt x="23" y="34"/>
                      </a:lnTo>
                      <a:lnTo>
                        <a:pt x="13" y="34"/>
                      </a:lnTo>
                      <a:lnTo>
                        <a:pt x="0" y="34"/>
                      </a:lnTo>
                      <a:lnTo>
                        <a:pt x="1" y="31"/>
                      </a:lnTo>
                      <a:lnTo>
                        <a:pt x="4" y="31"/>
                      </a:lnTo>
                      <a:lnTo>
                        <a:pt x="4" y="21"/>
                      </a:lnTo>
                      <a:lnTo>
                        <a:pt x="4" y="14"/>
                      </a:lnTo>
                      <a:lnTo>
                        <a:pt x="4" y="9"/>
                      </a:lnTo>
                      <a:lnTo>
                        <a:pt x="4" y="3"/>
                      </a:lnTo>
                      <a:lnTo>
                        <a:pt x="0" y="3"/>
                      </a:lnTo>
                      <a:lnTo>
                        <a:pt x="0" y="0"/>
                      </a:lnTo>
                      <a:lnTo>
                        <a:pt x="13"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98" name="Freeform 309"/>
                <p:cNvSpPr>
                  <a:spLocks/>
                </p:cNvSpPr>
                <p:nvPr/>
              </p:nvSpPr>
              <p:spPr bwMode="auto">
                <a:xfrm>
                  <a:off x="949" y="3655"/>
                  <a:ext cx="3" cy="26"/>
                </a:xfrm>
                <a:custGeom>
                  <a:avLst/>
                  <a:gdLst>
                    <a:gd name="T0" fmla="*/ 1 w 3"/>
                    <a:gd name="T1" fmla="*/ 0 h 26"/>
                    <a:gd name="T2" fmla="*/ 0 w 3"/>
                    <a:gd name="T3" fmla="*/ 0 h 26"/>
                    <a:gd name="T4" fmla="*/ 0 w 3"/>
                    <a:gd name="T5" fmla="*/ 25 h 26"/>
                    <a:gd name="T6" fmla="*/ 1 w 3"/>
                    <a:gd name="T7" fmla="*/ 25 h 26"/>
                    <a:gd name="T8" fmla="*/ 2 w 3"/>
                    <a:gd name="T9" fmla="*/ 23 h 26"/>
                    <a:gd name="T10" fmla="*/ 2 w 3"/>
                    <a:gd name="T11" fmla="*/ 21 h 26"/>
                    <a:gd name="T12" fmla="*/ 2 w 3"/>
                    <a:gd name="T13" fmla="*/ 4 h 26"/>
                    <a:gd name="T14" fmla="*/ 2 w 3"/>
                    <a:gd name="T15" fmla="*/ 2 h 26"/>
                    <a:gd name="T16" fmla="*/ 1 w 3"/>
                    <a:gd name="T17" fmla="*/ 0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26"/>
                    <a:gd name="T29" fmla="*/ 3 w 3"/>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26">
                      <a:moveTo>
                        <a:pt x="1" y="0"/>
                      </a:moveTo>
                      <a:lnTo>
                        <a:pt x="0" y="0"/>
                      </a:lnTo>
                      <a:lnTo>
                        <a:pt x="0" y="25"/>
                      </a:lnTo>
                      <a:lnTo>
                        <a:pt x="1" y="25"/>
                      </a:lnTo>
                      <a:lnTo>
                        <a:pt x="2" y="23"/>
                      </a:lnTo>
                      <a:lnTo>
                        <a:pt x="2" y="21"/>
                      </a:lnTo>
                      <a:lnTo>
                        <a:pt x="2" y="4"/>
                      </a:lnTo>
                      <a:lnTo>
                        <a:pt x="2" y="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45" name="Group 310"/>
            <p:cNvGrpSpPr>
              <a:grpSpLocks/>
            </p:cNvGrpSpPr>
            <p:nvPr/>
          </p:nvGrpSpPr>
          <p:grpSpPr bwMode="auto">
            <a:xfrm>
              <a:off x="696" y="3535"/>
              <a:ext cx="599" cy="47"/>
              <a:chOff x="696" y="3297"/>
              <a:chExt cx="573" cy="31"/>
            </a:xfrm>
          </p:grpSpPr>
          <p:grpSp>
            <p:nvGrpSpPr>
              <p:cNvPr id="37061" name="Group 311"/>
              <p:cNvGrpSpPr>
                <a:grpSpLocks/>
              </p:cNvGrpSpPr>
              <p:nvPr/>
            </p:nvGrpSpPr>
            <p:grpSpPr bwMode="auto">
              <a:xfrm>
                <a:off x="696" y="3297"/>
                <a:ext cx="57" cy="31"/>
                <a:chOff x="696" y="3297"/>
                <a:chExt cx="57" cy="31"/>
              </a:xfrm>
            </p:grpSpPr>
            <p:sp>
              <p:nvSpPr>
                <p:cNvPr id="37087" name="Freeform 312"/>
                <p:cNvSpPr>
                  <a:spLocks/>
                </p:cNvSpPr>
                <p:nvPr/>
              </p:nvSpPr>
              <p:spPr bwMode="auto">
                <a:xfrm>
                  <a:off x="696" y="3297"/>
                  <a:ext cx="11" cy="31"/>
                </a:xfrm>
                <a:custGeom>
                  <a:avLst/>
                  <a:gdLst>
                    <a:gd name="T0" fmla="*/ 0 w 11"/>
                    <a:gd name="T1" fmla="*/ 0 h 31"/>
                    <a:gd name="T2" fmla="*/ 10 w 11"/>
                    <a:gd name="T3" fmla="*/ 0 h 31"/>
                    <a:gd name="T4" fmla="*/ 10 w 11"/>
                    <a:gd name="T5" fmla="*/ 6 h 31"/>
                    <a:gd name="T6" fmla="*/ 8 w 11"/>
                    <a:gd name="T7" fmla="*/ 6 h 31"/>
                    <a:gd name="T8" fmla="*/ 8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8" name="Freeform 313"/>
                <p:cNvSpPr>
                  <a:spLocks/>
                </p:cNvSpPr>
                <p:nvPr/>
              </p:nvSpPr>
              <p:spPr bwMode="auto">
                <a:xfrm>
                  <a:off x="716" y="3297"/>
                  <a:ext cx="17" cy="31"/>
                </a:xfrm>
                <a:custGeom>
                  <a:avLst/>
                  <a:gdLst>
                    <a:gd name="T0" fmla="*/ 0 w 17"/>
                    <a:gd name="T1" fmla="*/ 0 h 31"/>
                    <a:gd name="T2" fmla="*/ 5 w 17"/>
                    <a:gd name="T3" fmla="*/ 0 h 31"/>
                    <a:gd name="T4" fmla="*/ 5 w 17"/>
                    <a:gd name="T5" fmla="*/ 12 h 31"/>
                    <a:gd name="T6" fmla="*/ 11 w 17"/>
                    <a:gd name="T7" fmla="*/ 12 h 31"/>
                    <a:gd name="T8" fmla="*/ 11 w 17"/>
                    <a:gd name="T9" fmla="*/ 0 h 31"/>
                    <a:gd name="T10" fmla="*/ 16 w 17"/>
                    <a:gd name="T11" fmla="*/ 0 h 31"/>
                    <a:gd name="T12" fmla="*/ 16 w 17"/>
                    <a:gd name="T13" fmla="*/ 30 h 31"/>
                    <a:gd name="T14" fmla="*/ 11 w 17"/>
                    <a:gd name="T15" fmla="*/ 30 h 31"/>
                    <a:gd name="T16" fmla="*/ 11 w 17"/>
                    <a:gd name="T17" fmla="*/ 17 h 31"/>
                    <a:gd name="T18" fmla="*/ 5 w 17"/>
                    <a:gd name="T19" fmla="*/ 17 h 31"/>
                    <a:gd name="T20" fmla="*/ 5 w 17"/>
                    <a:gd name="T21" fmla="*/ 30 h 31"/>
                    <a:gd name="T22" fmla="*/ 0 w 17"/>
                    <a:gd name="T23" fmla="*/ 30 h 31"/>
                    <a:gd name="T24" fmla="*/ 0 w 17"/>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31"/>
                    <a:gd name="T41" fmla="*/ 17 w 17"/>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31">
                      <a:moveTo>
                        <a:pt x="0" y="0"/>
                      </a:moveTo>
                      <a:lnTo>
                        <a:pt x="5" y="0"/>
                      </a:lnTo>
                      <a:lnTo>
                        <a:pt x="5" y="12"/>
                      </a:lnTo>
                      <a:lnTo>
                        <a:pt x="11" y="12"/>
                      </a:lnTo>
                      <a:lnTo>
                        <a:pt x="11" y="0"/>
                      </a:lnTo>
                      <a:lnTo>
                        <a:pt x="16" y="0"/>
                      </a:lnTo>
                      <a:lnTo>
                        <a:pt x="16" y="30"/>
                      </a:lnTo>
                      <a:lnTo>
                        <a:pt x="11" y="30"/>
                      </a:lnTo>
                      <a:lnTo>
                        <a:pt x="11" y="17"/>
                      </a:lnTo>
                      <a:lnTo>
                        <a:pt x="5" y="17"/>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9" name="Freeform 314"/>
                <p:cNvSpPr>
                  <a:spLocks/>
                </p:cNvSpPr>
                <p:nvPr/>
              </p:nvSpPr>
              <p:spPr bwMode="auto">
                <a:xfrm>
                  <a:off x="742" y="3297"/>
                  <a:ext cx="11" cy="31"/>
                </a:xfrm>
                <a:custGeom>
                  <a:avLst/>
                  <a:gdLst>
                    <a:gd name="T0" fmla="*/ 0 w 11"/>
                    <a:gd name="T1" fmla="*/ 0 h 31"/>
                    <a:gd name="T2" fmla="*/ 10 w 11"/>
                    <a:gd name="T3" fmla="*/ 0 h 31"/>
                    <a:gd name="T4" fmla="*/ 10 w 11"/>
                    <a:gd name="T5" fmla="*/ 6 h 31"/>
                    <a:gd name="T6" fmla="*/ 5 w 11"/>
                    <a:gd name="T7" fmla="*/ 6 h 31"/>
                    <a:gd name="T8" fmla="*/ 5 w 11"/>
                    <a:gd name="T9" fmla="*/ 12 h 31"/>
                    <a:gd name="T10" fmla="*/ 9 w 11"/>
                    <a:gd name="T11" fmla="*/ 12 h 31"/>
                    <a:gd name="T12" fmla="*/ 9 w 11"/>
                    <a:gd name="T13" fmla="*/ 17 h 31"/>
                    <a:gd name="T14" fmla="*/ 5 w 11"/>
                    <a:gd name="T15" fmla="*/ 17 h 31"/>
                    <a:gd name="T16" fmla="*/ 5 w 11"/>
                    <a:gd name="T17" fmla="*/ 24 h 31"/>
                    <a:gd name="T18" fmla="*/ 10 w 11"/>
                    <a:gd name="T19" fmla="*/ 24 h 31"/>
                    <a:gd name="T20" fmla="*/ 10 w 11"/>
                    <a:gd name="T21" fmla="*/ 30 h 31"/>
                    <a:gd name="T22" fmla="*/ 0 w 11"/>
                    <a:gd name="T23" fmla="*/ 30 h 31"/>
                    <a:gd name="T24" fmla="*/ 0 w 11"/>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31"/>
                    <a:gd name="T41" fmla="*/ 11 w 11"/>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62" name="Group 315"/>
              <p:cNvGrpSpPr>
                <a:grpSpLocks/>
              </p:cNvGrpSpPr>
              <p:nvPr/>
            </p:nvGrpSpPr>
            <p:grpSpPr bwMode="auto">
              <a:xfrm>
                <a:off x="774" y="3297"/>
                <a:ext cx="118" cy="31"/>
                <a:chOff x="774" y="3297"/>
                <a:chExt cx="118" cy="31"/>
              </a:xfrm>
            </p:grpSpPr>
            <p:sp>
              <p:nvSpPr>
                <p:cNvPr id="37081" name="Freeform 316"/>
                <p:cNvSpPr>
                  <a:spLocks/>
                </p:cNvSpPr>
                <p:nvPr/>
              </p:nvSpPr>
              <p:spPr bwMode="auto">
                <a:xfrm>
                  <a:off x="774" y="3297"/>
                  <a:ext cx="14" cy="31"/>
                </a:xfrm>
                <a:custGeom>
                  <a:avLst/>
                  <a:gdLst>
                    <a:gd name="T0" fmla="*/ 0 w 14"/>
                    <a:gd name="T1" fmla="*/ 0 h 31"/>
                    <a:gd name="T2" fmla="*/ 5 w 14"/>
                    <a:gd name="T3" fmla="*/ 0 h 31"/>
                    <a:gd name="T4" fmla="*/ 5 w 14"/>
                    <a:gd name="T5" fmla="*/ 24 h 31"/>
                    <a:gd name="T6" fmla="*/ 8 w 14"/>
                    <a:gd name="T7" fmla="*/ 24 h 31"/>
                    <a:gd name="T8" fmla="*/ 8 w 14"/>
                    <a:gd name="T9" fmla="*/ 0 h 31"/>
                    <a:gd name="T10" fmla="*/ 13 w 14"/>
                    <a:gd name="T11" fmla="*/ 0 h 31"/>
                    <a:gd name="T12" fmla="*/ 13 w 14"/>
                    <a:gd name="T13" fmla="*/ 26 h 31"/>
                    <a:gd name="T14" fmla="*/ 9 w 14"/>
                    <a:gd name="T15" fmla="*/ 30 h 31"/>
                    <a:gd name="T16" fmla="*/ 3 w 14"/>
                    <a:gd name="T17" fmla="*/ 30 h 31"/>
                    <a:gd name="T18" fmla="*/ 0 w 14"/>
                    <a:gd name="T19" fmla="*/ 26 h 31"/>
                    <a:gd name="T20" fmla="*/ 0 w 14"/>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31"/>
                    <a:gd name="T35" fmla="*/ 14 w 14"/>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31">
                      <a:moveTo>
                        <a:pt x="0" y="0"/>
                      </a:moveTo>
                      <a:lnTo>
                        <a:pt x="5" y="0"/>
                      </a:lnTo>
                      <a:lnTo>
                        <a:pt x="5" y="24"/>
                      </a:lnTo>
                      <a:lnTo>
                        <a:pt x="8" y="24"/>
                      </a:lnTo>
                      <a:lnTo>
                        <a:pt x="8" y="0"/>
                      </a:lnTo>
                      <a:lnTo>
                        <a:pt x="13" y="0"/>
                      </a:lnTo>
                      <a:lnTo>
                        <a:pt x="13" y="26"/>
                      </a:lnTo>
                      <a:lnTo>
                        <a:pt x="9" y="30"/>
                      </a:lnTo>
                      <a:lnTo>
                        <a:pt x="3" y="30"/>
                      </a:lnTo>
                      <a:lnTo>
                        <a:pt x="0" y="2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2" name="Freeform 317"/>
                <p:cNvSpPr>
                  <a:spLocks/>
                </p:cNvSpPr>
                <p:nvPr/>
              </p:nvSpPr>
              <p:spPr bwMode="auto">
                <a:xfrm>
                  <a:off x="799" y="3297"/>
                  <a:ext cx="16" cy="31"/>
                </a:xfrm>
                <a:custGeom>
                  <a:avLst/>
                  <a:gdLst>
                    <a:gd name="T0" fmla="*/ 0 w 16"/>
                    <a:gd name="T1" fmla="*/ 0 h 31"/>
                    <a:gd name="T2" fmla="*/ 5 w 16"/>
                    <a:gd name="T3" fmla="*/ 0 h 31"/>
                    <a:gd name="T4" fmla="*/ 9 w 16"/>
                    <a:gd name="T5" fmla="*/ 14 h 31"/>
                    <a:gd name="T6" fmla="*/ 9 w 16"/>
                    <a:gd name="T7" fmla="*/ 0 h 31"/>
                    <a:gd name="T8" fmla="*/ 15 w 16"/>
                    <a:gd name="T9" fmla="*/ 0 h 31"/>
                    <a:gd name="T10" fmla="*/ 15 w 16"/>
                    <a:gd name="T11" fmla="*/ 30 h 31"/>
                    <a:gd name="T12" fmla="*/ 9 w 16"/>
                    <a:gd name="T13" fmla="*/ 30 h 31"/>
                    <a:gd name="T14" fmla="*/ 6 w 16"/>
                    <a:gd name="T15" fmla="*/ 16 h 31"/>
                    <a:gd name="T16" fmla="*/ 6 w 16"/>
                    <a:gd name="T17" fmla="*/ 30 h 31"/>
                    <a:gd name="T18" fmla="*/ 0 w 16"/>
                    <a:gd name="T19" fmla="*/ 30 h 31"/>
                    <a:gd name="T20" fmla="*/ 0 w 16"/>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31"/>
                    <a:gd name="T35" fmla="*/ 16 w 16"/>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31">
                      <a:moveTo>
                        <a:pt x="0" y="0"/>
                      </a:moveTo>
                      <a:lnTo>
                        <a:pt x="5" y="0"/>
                      </a:lnTo>
                      <a:lnTo>
                        <a:pt x="9" y="14"/>
                      </a:lnTo>
                      <a:lnTo>
                        <a:pt x="9" y="0"/>
                      </a:lnTo>
                      <a:lnTo>
                        <a:pt x="15" y="0"/>
                      </a:lnTo>
                      <a:lnTo>
                        <a:pt x="15" y="30"/>
                      </a:lnTo>
                      <a:lnTo>
                        <a:pt x="9" y="30"/>
                      </a:lnTo>
                      <a:lnTo>
                        <a:pt x="6" y="16"/>
                      </a:lnTo>
                      <a:lnTo>
                        <a:pt x="6"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3" name="Freeform 318"/>
                <p:cNvSpPr>
                  <a:spLocks/>
                </p:cNvSpPr>
                <p:nvPr/>
              </p:nvSpPr>
              <p:spPr bwMode="auto">
                <a:xfrm>
                  <a:off x="825" y="3297"/>
                  <a:ext cx="1" cy="31"/>
                </a:xfrm>
                <a:custGeom>
                  <a:avLst/>
                  <a:gdLst>
                    <a:gd name="T0" fmla="*/ 0 w 1"/>
                    <a:gd name="T1" fmla="*/ 0 h 31"/>
                    <a:gd name="T2" fmla="*/ 0 w 1"/>
                    <a:gd name="T3" fmla="*/ 30 h 31"/>
                    <a:gd name="T4" fmla="*/ 0 w 1"/>
                    <a:gd name="T5" fmla="*/ 0 h 31"/>
                    <a:gd name="T6" fmla="*/ 0 60000 65536"/>
                    <a:gd name="T7" fmla="*/ 0 60000 65536"/>
                    <a:gd name="T8" fmla="*/ 0 60000 65536"/>
                    <a:gd name="T9" fmla="*/ 0 w 1"/>
                    <a:gd name="T10" fmla="*/ 0 h 31"/>
                    <a:gd name="T11" fmla="*/ 1 w 1"/>
                    <a:gd name="T12" fmla="*/ 31 h 31"/>
                  </a:gdLst>
                  <a:ahLst/>
                  <a:cxnLst>
                    <a:cxn ang="T6">
                      <a:pos x="T0" y="T1"/>
                    </a:cxn>
                    <a:cxn ang="T7">
                      <a:pos x="T2" y="T3"/>
                    </a:cxn>
                    <a:cxn ang="T8">
                      <a:pos x="T4" y="T5"/>
                    </a:cxn>
                  </a:cxnLst>
                  <a:rect l="T9" t="T10" r="T11" b="T12"/>
                  <a:pathLst>
                    <a:path w="1" h="31">
                      <a:moveTo>
                        <a:pt x="0" y="0"/>
                      </a:move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4" name="Freeform 319"/>
                <p:cNvSpPr>
                  <a:spLocks/>
                </p:cNvSpPr>
                <p:nvPr/>
              </p:nvSpPr>
              <p:spPr bwMode="auto">
                <a:xfrm>
                  <a:off x="836" y="3297"/>
                  <a:ext cx="11" cy="31"/>
                </a:xfrm>
                <a:custGeom>
                  <a:avLst/>
                  <a:gdLst>
                    <a:gd name="T0" fmla="*/ 0 w 11"/>
                    <a:gd name="T1" fmla="*/ 0 h 31"/>
                    <a:gd name="T2" fmla="*/ 10 w 11"/>
                    <a:gd name="T3" fmla="*/ 0 h 31"/>
                    <a:gd name="T4" fmla="*/ 10 w 11"/>
                    <a:gd name="T5" fmla="*/ 6 h 31"/>
                    <a:gd name="T6" fmla="*/ 7 w 11"/>
                    <a:gd name="T7" fmla="*/ 6 h 31"/>
                    <a:gd name="T8" fmla="*/ 7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7" y="6"/>
                      </a:lnTo>
                      <a:lnTo>
                        <a:pt x="7"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5" name="Freeform 320"/>
                <p:cNvSpPr>
                  <a:spLocks/>
                </p:cNvSpPr>
                <p:nvPr/>
              </p:nvSpPr>
              <p:spPr bwMode="auto">
                <a:xfrm>
                  <a:off x="857" y="3297"/>
                  <a:ext cx="10" cy="31"/>
                </a:xfrm>
                <a:custGeom>
                  <a:avLst/>
                  <a:gdLst>
                    <a:gd name="T0" fmla="*/ 0 w 10"/>
                    <a:gd name="T1" fmla="*/ 0 h 31"/>
                    <a:gd name="T2" fmla="*/ 9 w 10"/>
                    <a:gd name="T3" fmla="*/ 0 h 31"/>
                    <a:gd name="T4" fmla="*/ 9 w 10"/>
                    <a:gd name="T5" fmla="*/ 6 h 31"/>
                    <a:gd name="T6" fmla="*/ 4 w 10"/>
                    <a:gd name="T7" fmla="*/ 6 h 31"/>
                    <a:gd name="T8" fmla="*/ 4 w 10"/>
                    <a:gd name="T9" fmla="*/ 12 h 31"/>
                    <a:gd name="T10" fmla="*/ 8 w 10"/>
                    <a:gd name="T11" fmla="*/ 12 h 31"/>
                    <a:gd name="T12" fmla="*/ 8 w 10"/>
                    <a:gd name="T13" fmla="*/ 17 h 31"/>
                    <a:gd name="T14" fmla="*/ 4 w 10"/>
                    <a:gd name="T15" fmla="*/ 17 h 31"/>
                    <a:gd name="T16" fmla="*/ 4 w 10"/>
                    <a:gd name="T17" fmla="*/ 24 h 31"/>
                    <a:gd name="T18" fmla="*/ 9 w 10"/>
                    <a:gd name="T19" fmla="*/ 24 h 31"/>
                    <a:gd name="T20" fmla="*/ 9 w 10"/>
                    <a:gd name="T21" fmla="*/ 30 h 31"/>
                    <a:gd name="T22" fmla="*/ 0 w 10"/>
                    <a:gd name="T23" fmla="*/ 30 h 31"/>
                    <a:gd name="T24" fmla="*/ 0 w 1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31"/>
                    <a:gd name="T41" fmla="*/ 10 w 10"/>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6" name="Freeform 321"/>
                <p:cNvSpPr>
                  <a:spLocks/>
                </p:cNvSpPr>
                <p:nvPr/>
              </p:nvSpPr>
              <p:spPr bwMode="auto">
                <a:xfrm>
                  <a:off x="877" y="3297"/>
                  <a:ext cx="15" cy="31"/>
                </a:xfrm>
                <a:custGeom>
                  <a:avLst/>
                  <a:gdLst>
                    <a:gd name="T0" fmla="*/ 0 w 15"/>
                    <a:gd name="T1" fmla="*/ 0 h 31"/>
                    <a:gd name="T2" fmla="*/ 11 w 15"/>
                    <a:gd name="T3" fmla="*/ 0 h 31"/>
                    <a:gd name="T4" fmla="*/ 14 w 15"/>
                    <a:gd name="T5" fmla="*/ 4 h 31"/>
                    <a:gd name="T6" fmla="*/ 14 w 15"/>
                    <a:gd name="T7" fmla="*/ 26 h 31"/>
                    <a:gd name="T8" fmla="*/ 11 w 15"/>
                    <a:gd name="T9" fmla="*/ 30 h 31"/>
                    <a:gd name="T10" fmla="*/ 0 w 15"/>
                    <a:gd name="T11" fmla="*/ 30 h 31"/>
                    <a:gd name="T12" fmla="*/ 0 w 15"/>
                    <a:gd name="T13" fmla="*/ 6 h 31"/>
                    <a:gd name="T14" fmla="*/ 5 w 15"/>
                    <a:gd name="T15" fmla="*/ 6 h 31"/>
                    <a:gd name="T16" fmla="*/ 5 w 15"/>
                    <a:gd name="T17" fmla="*/ 24 h 31"/>
                    <a:gd name="T18" fmla="*/ 8 w 15"/>
                    <a:gd name="T19" fmla="*/ 24 h 31"/>
                    <a:gd name="T20" fmla="*/ 8 w 15"/>
                    <a:gd name="T21" fmla="*/ 6 h 31"/>
                    <a:gd name="T22" fmla="*/ 5 w 15"/>
                    <a:gd name="T23" fmla="*/ 6 h 31"/>
                    <a:gd name="T24" fmla="*/ 0 w 15"/>
                    <a:gd name="T25" fmla="*/ 6 h 31"/>
                    <a:gd name="T26" fmla="*/ 0 w 15"/>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1"/>
                    <a:gd name="T44" fmla="*/ 15 w 1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1">
                      <a:moveTo>
                        <a:pt x="0" y="0"/>
                      </a:moveTo>
                      <a:lnTo>
                        <a:pt x="11" y="0"/>
                      </a:lnTo>
                      <a:lnTo>
                        <a:pt x="14" y="4"/>
                      </a:lnTo>
                      <a:lnTo>
                        <a:pt x="14" y="26"/>
                      </a:lnTo>
                      <a:lnTo>
                        <a:pt x="11" y="30"/>
                      </a:lnTo>
                      <a:lnTo>
                        <a:pt x="0" y="30"/>
                      </a:lnTo>
                      <a:lnTo>
                        <a:pt x="0" y="6"/>
                      </a:lnTo>
                      <a:lnTo>
                        <a:pt x="5" y="6"/>
                      </a:lnTo>
                      <a:lnTo>
                        <a:pt x="5" y="24"/>
                      </a:lnTo>
                      <a:lnTo>
                        <a:pt x="8" y="24"/>
                      </a:lnTo>
                      <a:lnTo>
                        <a:pt x="8" y="6"/>
                      </a:lnTo>
                      <a:lnTo>
                        <a:pt x="5"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63" name="Group 322"/>
              <p:cNvGrpSpPr>
                <a:grpSpLocks/>
              </p:cNvGrpSpPr>
              <p:nvPr/>
            </p:nvGrpSpPr>
            <p:grpSpPr bwMode="auto">
              <a:xfrm>
                <a:off x="915" y="3297"/>
                <a:ext cx="119" cy="31"/>
                <a:chOff x="915" y="3297"/>
                <a:chExt cx="119" cy="31"/>
              </a:xfrm>
            </p:grpSpPr>
            <p:sp>
              <p:nvSpPr>
                <p:cNvPr id="37075" name="Freeform 323"/>
                <p:cNvSpPr>
                  <a:spLocks/>
                </p:cNvSpPr>
                <p:nvPr/>
              </p:nvSpPr>
              <p:spPr bwMode="auto">
                <a:xfrm>
                  <a:off x="915" y="3297"/>
                  <a:ext cx="14" cy="31"/>
                </a:xfrm>
                <a:custGeom>
                  <a:avLst/>
                  <a:gdLst>
                    <a:gd name="T0" fmla="*/ 3 w 14"/>
                    <a:gd name="T1" fmla="*/ 0 h 31"/>
                    <a:gd name="T2" fmla="*/ 10 w 14"/>
                    <a:gd name="T3" fmla="*/ 0 h 31"/>
                    <a:gd name="T4" fmla="*/ 13 w 14"/>
                    <a:gd name="T5" fmla="*/ 4 h 31"/>
                    <a:gd name="T6" fmla="*/ 13 w 14"/>
                    <a:gd name="T7" fmla="*/ 9 h 31"/>
                    <a:gd name="T8" fmla="*/ 8 w 14"/>
                    <a:gd name="T9" fmla="*/ 9 h 31"/>
                    <a:gd name="T10" fmla="*/ 8 w 14"/>
                    <a:gd name="T11" fmla="*/ 6 h 31"/>
                    <a:gd name="T12" fmla="*/ 5 w 14"/>
                    <a:gd name="T13" fmla="*/ 6 h 31"/>
                    <a:gd name="T14" fmla="*/ 5 w 14"/>
                    <a:gd name="T15" fmla="*/ 12 h 31"/>
                    <a:gd name="T16" fmla="*/ 9 w 14"/>
                    <a:gd name="T17" fmla="*/ 12 h 31"/>
                    <a:gd name="T18" fmla="*/ 13 w 14"/>
                    <a:gd name="T19" fmla="*/ 17 h 31"/>
                    <a:gd name="T20" fmla="*/ 13 w 14"/>
                    <a:gd name="T21" fmla="*/ 26 h 31"/>
                    <a:gd name="T22" fmla="*/ 10 w 14"/>
                    <a:gd name="T23" fmla="*/ 30 h 31"/>
                    <a:gd name="T24" fmla="*/ 3 w 14"/>
                    <a:gd name="T25" fmla="*/ 30 h 31"/>
                    <a:gd name="T26" fmla="*/ 0 w 14"/>
                    <a:gd name="T27" fmla="*/ 26 h 31"/>
                    <a:gd name="T28" fmla="*/ 0 w 14"/>
                    <a:gd name="T29" fmla="*/ 21 h 31"/>
                    <a:gd name="T30" fmla="*/ 4 w 14"/>
                    <a:gd name="T31" fmla="*/ 21 h 31"/>
                    <a:gd name="T32" fmla="*/ 4 w 14"/>
                    <a:gd name="T33" fmla="*/ 24 h 31"/>
                    <a:gd name="T34" fmla="*/ 8 w 14"/>
                    <a:gd name="T35" fmla="*/ 24 h 31"/>
                    <a:gd name="T36" fmla="*/ 8 w 14"/>
                    <a:gd name="T37" fmla="*/ 18 h 31"/>
                    <a:gd name="T38" fmla="*/ 4 w 14"/>
                    <a:gd name="T39" fmla="*/ 18 h 31"/>
                    <a:gd name="T40" fmla="*/ 0 w 14"/>
                    <a:gd name="T41" fmla="*/ 14 h 31"/>
                    <a:gd name="T42" fmla="*/ 0 w 14"/>
                    <a:gd name="T43" fmla="*/ 4 h 31"/>
                    <a:gd name="T44" fmla="*/ 3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
                    <a:gd name="T70" fmla="*/ 0 h 31"/>
                    <a:gd name="T71" fmla="*/ 14 w 14"/>
                    <a:gd name="T72" fmla="*/ 31 h 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 h="31">
                      <a:moveTo>
                        <a:pt x="3" y="0"/>
                      </a:moveTo>
                      <a:lnTo>
                        <a:pt x="10" y="0"/>
                      </a:lnTo>
                      <a:lnTo>
                        <a:pt x="13" y="4"/>
                      </a:lnTo>
                      <a:lnTo>
                        <a:pt x="13" y="9"/>
                      </a:lnTo>
                      <a:lnTo>
                        <a:pt x="8" y="9"/>
                      </a:lnTo>
                      <a:lnTo>
                        <a:pt x="8" y="6"/>
                      </a:lnTo>
                      <a:lnTo>
                        <a:pt x="5" y="6"/>
                      </a:lnTo>
                      <a:lnTo>
                        <a:pt x="5" y="12"/>
                      </a:lnTo>
                      <a:lnTo>
                        <a:pt x="9" y="12"/>
                      </a:lnTo>
                      <a:lnTo>
                        <a:pt x="13" y="17"/>
                      </a:lnTo>
                      <a:lnTo>
                        <a:pt x="13" y="26"/>
                      </a:lnTo>
                      <a:lnTo>
                        <a:pt x="10" y="30"/>
                      </a:lnTo>
                      <a:lnTo>
                        <a:pt x="3" y="30"/>
                      </a:lnTo>
                      <a:lnTo>
                        <a:pt x="0" y="26"/>
                      </a:lnTo>
                      <a:lnTo>
                        <a:pt x="0" y="21"/>
                      </a:lnTo>
                      <a:lnTo>
                        <a:pt x="4" y="21"/>
                      </a:lnTo>
                      <a:lnTo>
                        <a:pt x="4" y="24"/>
                      </a:lnTo>
                      <a:lnTo>
                        <a:pt x="8" y="24"/>
                      </a:lnTo>
                      <a:lnTo>
                        <a:pt x="8" y="18"/>
                      </a:lnTo>
                      <a:lnTo>
                        <a:pt x="4" y="18"/>
                      </a:lnTo>
                      <a:lnTo>
                        <a:pt x="0" y="14"/>
                      </a:lnTo>
                      <a:lnTo>
                        <a:pt x="0" y="4"/>
                      </a:lnTo>
                      <a:lnTo>
                        <a:pt x="3"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6" name="Freeform 324"/>
                <p:cNvSpPr>
                  <a:spLocks/>
                </p:cNvSpPr>
                <p:nvPr/>
              </p:nvSpPr>
              <p:spPr bwMode="auto">
                <a:xfrm>
                  <a:off x="938" y="3297"/>
                  <a:ext cx="11" cy="31"/>
                </a:xfrm>
                <a:custGeom>
                  <a:avLst/>
                  <a:gdLst>
                    <a:gd name="T0" fmla="*/ 0 w 11"/>
                    <a:gd name="T1" fmla="*/ 0 h 31"/>
                    <a:gd name="T2" fmla="*/ 10 w 11"/>
                    <a:gd name="T3" fmla="*/ 0 h 31"/>
                    <a:gd name="T4" fmla="*/ 10 w 11"/>
                    <a:gd name="T5" fmla="*/ 6 h 31"/>
                    <a:gd name="T6" fmla="*/ 8 w 11"/>
                    <a:gd name="T7" fmla="*/ 6 h 31"/>
                    <a:gd name="T8" fmla="*/ 8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7" name="Freeform 325"/>
                <p:cNvSpPr>
                  <a:spLocks/>
                </p:cNvSpPr>
                <p:nvPr/>
              </p:nvSpPr>
              <p:spPr bwMode="auto">
                <a:xfrm>
                  <a:off x="954" y="3297"/>
                  <a:ext cx="18" cy="31"/>
                </a:xfrm>
                <a:custGeom>
                  <a:avLst/>
                  <a:gdLst>
                    <a:gd name="T0" fmla="*/ 5 w 18"/>
                    <a:gd name="T1" fmla="*/ 0 h 31"/>
                    <a:gd name="T2" fmla="*/ 13 w 18"/>
                    <a:gd name="T3" fmla="*/ 0 h 31"/>
                    <a:gd name="T4" fmla="*/ 17 w 18"/>
                    <a:gd name="T5" fmla="*/ 30 h 31"/>
                    <a:gd name="T6" fmla="*/ 12 w 18"/>
                    <a:gd name="T7" fmla="*/ 30 h 31"/>
                    <a:gd name="T8" fmla="*/ 11 w 18"/>
                    <a:gd name="T9" fmla="*/ 24 h 31"/>
                    <a:gd name="T10" fmla="*/ 11 w 18"/>
                    <a:gd name="T11" fmla="*/ 19 h 31"/>
                    <a:gd name="T12" fmla="*/ 9 w 18"/>
                    <a:gd name="T13" fmla="*/ 5 h 31"/>
                    <a:gd name="T14" fmla="*/ 7 w 18"/>
                    <a:gd name="T15" fmla="*/ 19 h 31"/>
                    <a:gd name="T16" fmla="*/ 11 w 18"/>
                    <a:gd name="T17" fmla="*/ 19 h 31"/>
                    <a:gd name="T18" fmla="*/ 11 w 18"/>
                    <a:gd name="T19" fmla="*/ 24 h 31"/>
                    <a:gd name="T20" fmla="*/ 7 w 18"/>
                    <a:gd name="T21" fmla="*/ 24 h 31"/>
                    <a:gd name="T22" fmla="*/ 6 w 18"/>
                    <a:gd name="T23" fmla="*/ 30 h 31"/>
                    <a:gd name="T24" fmla="*/ 0 w 18"/>
                    <a:gd name="T25" fmla="*/ 30 h 31"/>
                    <a:gd name="T26" fmla="*/ 5 w 18"/>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1"/>
                    <a:gd name="T44" fmla="*/ 18 w 18"/>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1">
                      <a:moveTo>
                        <a:pt x="5" y="0"/>
                      </a:moveTo>
                      <a:lnTo>
                        <a:pt x="13" y="0"/>
                      </a:lnTo>
                      <a:lnTo>
                        <a:pt x="17"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8" name="Freeform 326"/>
                <p:cNvSpPr>
                  <a:spLocks/>
                </p:cNvSpPr>
                <p:nvPr/>
              </p:nvSpPr>
              <p:spPr bwMode="auto">
                <a:xfrm>
                  <a:off x="977" y="3297"/>
                  <a:ext cx="12" cy="31"/>
                </a:xfrm>
                <a:custGeom>
                  <a:avLst/>
                  <a:gdLst>
                    <a:gd name="T0" fmla="*/ 0 w 12"/>
                    <a:gd name="T1" fmla="*/ 0 h 31"/>
                    <a:gd name="T2" fmla="*/ 11 w 12"/>
                    <a:gd name="T3" fmla="*/ 0 h 31"/>
                    <a:gd name="T4" fmla="*/ 11 w 12"/>
                    <a:gd name="T5" fmla="*/ 6 h 31"/>
                    <a:gd name="T6" fmla="*/ 8 w 12"/>
                    <a:gd name="T7" fmla="*/ 6 h 31"/>
                    <a:gd name="T8" fmla="*/ 8 w 12"/>
                    <a:gd name="T9" fmla="*/ 30 h 31"/>
                    <a:gd name="T10" fmla="*/ 3 w 12"/>
                    <a:gd name="T11" fmla="*/ 30 h 31"/>
                    <a:gd name="T12" fmla="*/ 3 w 12"/>
                    <a:gd name="T13" fmla="*/ 6 h 31"/>
                    <a:gd name="T14" fmla="*/ 0 w 12"/>
                    <a:gd name="T15" fmla="*/ 6 h 31"/>
                    <a:gd name="T16" fmla="*/ 0 w 12"/>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31"/>
                    <a:gd name="T29" fmla="*/ 12 w 12"/>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31">
                      <a:moveTo>
                        <a:pt x="0" y="0"/>
                      </a:moveTo>
                      <a:lnTo>
                        <a:pt x="11" y="0"/>
                      </a:lnTo>
                      <a:lnTo>
                        <a:pt x="11"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9" name="Freeform 327"/>
                <p:cNvSpPr>
                  <a:spLocks/>
                </p:cNvSpPr>
                <p:nvPr/>
              </p:nvSpPr>
              <p:spPr bwMode="auto">
                <a:xfrm>
                  <a:off x="999" y="3297"/>
                  <a:ext cx="11" cy="31"/>
                </a:xfrm>
                <a:custGeom>
                  <a:avLst/>
                  <a:gdLst>
                    <a:gd name="T0" fmla="*/ 0 w 11"/>
                    <a:gd name="T1" fmla="*/ 0 h 31"/>
                    <a:gd name="T2" fmla="*/ 10 w 11"/>
                    <a:gd name="T3" fmla="*/ 0 h 31"/>
                    <a:gd name="T4" fmla="*/ 10 w 11"/>
                    <a:gd name="T5" fmla="*/ 6 h 31"/>
                    <a:gd name="T6" fmla="*/ 5 w 11"/>
                    <a:gd name="T7" fmla="*/ 6 h 31"/>
                    <a:gd name="T8" fmla="*/ 5 w 11"/>
                    <a:gd name="T9" fmla="*/ 12 h 31"/>
                    <a:gd name="T10" fmla="*/ 9 w 11"/>
                    <a:gd name="T11" fmla="*/ 12 h 31"/>
                    <a:gd name="T12" fmla="*/ 9 w 11"/>
                    <a:gd name="T13" fmla="*/ 17 h 31"/>
                    <a:gd name="T14" fmla="*/ 5 w 11"/>
                    <a:gd name="T15" fmla="*/ 17 h 31"/>
                    <a:gd name="T16" fmla="*/ 5 w 11"/>
                    <a:gd name="T17" fmla="*/ 24 h 31"/>
                    <a:gd name="T18" fmla="*/ 10 w 11"/>
                    <a:gd name="T19" fmla="*/ 24 h 31"/>
                    <a:gd name="T20" fmla="*/ 10 w 11"/>
                    <a:gd name="T21" fmla="*/ 30 h 31"/>
                    <a:gd name="T22" fmla="*/ 0 w 11"/>
                    <a:gd name="T23" fmla="*/ 30 h 31"/>
                    <a:gd name="T24" fmla="*/ 0 w 11"/>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31"/>
                    <a:gd name="T41" fmla="*/ 11 w 11"/>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80" name="Freeform 328"/>
                <p:cNvSpPr>
                  <a:spLocks/>
                </p:cNvSpPr>
                <p:nvPr/>
              </p:nvSpPr>
              <p:spPr bwMode="auto">
                <a:xfrm>
                  <a:off x="1021" y="3297"/>
                  <a:ext cx="13" cy="31"/>
                </a:xfrm>
                <a:custGeom>
                  <a:avLst/>
                  <a:gdLst>
                    <a:gd name="T0" fmla="*/ 3 w 13"/>
                    <a:gd name="T1" fmla="*/ 0 h 31"/>
                    <a:gd name="T2" fmla="*/ 9 w 13"/>
                    <a:gd name="T3" fmla="*/ 0 h 31"/>
                    <a:gd name="T4" fmla="*/ 12 w 13"/>
                    <a:gd name="T5" fmla="*/ 4 h 31"/>
                    <a:gd name="T6" fmla="*/ 12 w 13"/>
                    <a:gd name="T7" fmla="*/ 9 h 31"/>
                    <a:gd name="T8" fmla="*/ 7 w 13"/>
                    <a:gd name="T9" fmla="*/ 9 h 31"/>
                    <a:gd name="T10" fmla="*/ 7 w 13"/>
                    <a:gd name="T11" fmla="*/ 6 h 31"/>
                    <a:gd name="T12" fmla="*/ 4 w 13"/>
                    <a:gd name="T13" fmla="*/ 6 h 31"/>
                    <a:gd name="T14" fmla="*/ 4 w 13"/>
                    <a:gd name="T15" fmla="*/ 12 h 31"/>
                    <a:gd name="T16" fmla="*/ 9 w 13"/>
                    <a:gd name="T17" fmla="*/ 12 h 31"/>
                    <a:gd name="T18" fmla="*/ 8 w 13"/>
                    <a:gd name="T19" fmla="*/ 12 h 31"/>
                    <a:gd name="T20" fmla="*/ 12 w 13"/>
                    <a:gd name="T21" fmla="*/ 17 h 31"/>
                    <a:gd name="T22" fmla="*/ 12 w 13"/>
                    <a:gd name="T23" fmla="*/ 26 h 31"/>
                    <a:gd name="T24" fmla="*/ 9 w 13"/>
                    <a:gd name="T25" fmla="*/ 30 h 31"/>
                    <a:gd name="T26" fmla="*/ 3 w 13"/>
                    <a:gd name="T27" fmla="*/ 30 h 31"/>
                    <a:gd name="T28" fmla="*/ 0 w 13"/>
                    <a:gd name="T29" fmla="*/ 26 h 31"/>
                    <a:gd name="T30" fmla="*/ 0 w 13"/>
                    <a:gd name="T31" fmla="*/ 21 h 31"/>
                    <a:gd name="T32" fmla="*/ 4 w 13"/>
                    <a:gd name="T33" fmla="*/ 21 h 31"/>
                    <a:gd name="T34" fmla="*/ 4 w 13"/>
                    <a:gd name="T35" fmla="*/ 24 h 31"/>
                    <a:gd name="T36" fmla="*/ 7 w 13"/>
                    <a:gd name="T37" fmla="*/ 24 h 31"/>
                    <a:gd name="T38" fmla="*/ 7 w 13"/>
                    <a:gd name="T39" fmla="*/ 18 h 31"/>
                    <a:gd name="T40" fmla="*/ 4 w 13"/>
                    <a:gd name="T41" fmla="*/ 18 h 31"/>
                    <a:gd name="T42" fmla="*/ 0 w 13"/>
                    <a:gd name="T43" fmla="*/ 14 h 31"/>
                    <a:gd name="T44" fmla="*/ 0 w 13"/>
                    <a:gd name="T45" fmla="*/ 4 h 31"/>
                    <a:gd name="T46" fmla="*/ 3 w 13"/>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
                    <a:gd name="T73" fmla="*/ 0 h 31"/>
                    <a:gd name="T74" fmla="*/ 13 w 13"/>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 h="31">
                      <a:moveTo>
                        <a:pt x="3" y="0"/>
                      </a:moveTo>
                      <a:lnTo>
                        <a:pt x="9" y="0"/>
                      </a:lnTo>
                      <a:lnTo>
                        <a:pt x="12" y="4"/>
                      </a:lnTo>
                      <a:lnTo>
                        <a:pt x="12" y="9"/>
                      </a:lnTo>
                      <a:lnTo>
                        <a:pt x="7" y="9"/>
                      </a:lnTo>
                      <a:lnTo>
                        <a:pt x="7" y="6"/>
                      </a:lnTo>
                      <a:lnTo>
                        <a:pt x="4" y="6"/>
                      </a:lnTo>
                      <a:lnTo>
                        <a:pt x="4" y="12"/>
                      </a:lnTo>
                      <a:lnTo>
                        <a:pt x="9" y="12"/>
                      </a:lnTo>
                      <a:lnTo>
                        <a:pt x="8" y="12"/>
                      </a:lnTo>
                      <a:lnTo>
                        <a:pt x="12" y="17"/>
                      </a:lnTo>
                      <a:lnTo>
                        <a:pt x="12" y="26"/>
                      </a:lnTo>
                      <a:lnTo>
                        <a:pt x="9" y="30"/>
                      </a:lnTo>
                      <a:lnTo>
                        <a:pt x="3" y="30"/>
                      </a:lnTo>
                      <a:lnTo>
                        <a:pt x="0" y="26"/>
                      </a:lnTo>
                      <a:lnTo>
                        <a:pt x="0" y="21"/>
                      </a:lnTo>
                      <a:lnTo>
                        <a:pt x="4" y="21"/>
                      </a:lnTo>
                      <a:lnTo>
                        <a:pt x="4" y="24"/>
                      </a:lnTo>
                      <a:lnTo>
                        <a:pt x="7" y="24"/>
                      </a:lnTo>
                      <a:lnTo>
                        <a:pt x="7" y="18"/>
                      </a:lnTo>
                      <a:lnTo>
                        <a:pt x="4" y="18"/>
                      </a:lnTo>
                      <a:lnTo>
                        <a:pt x="0" y="14"/>
                      </a:lnTo>
                      <a:lnTo>
                        <a:pt x="0" y="4"/>
                      </a:lnTo>
                      <a:lnTo>
                        <a:pt x="3"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64" name="Group 329"/>
              <p:cNvGrpSpPr>
                <a:grpSpLocks/>
              </p:cNvGrpSpPr>
              <p:nvPr/>
            </p:nvGrpSpPr>
            <p:grpSpPr bwMode="auto">
              <a:xfrm>
                <a:off x="1055" y="3297"/>
                <a:ext cx="37" cy="31"/>
                <a:chOff x="1055" y="3297"/>
                <a:chExt cx="37" cy="31"/>
              </a:xfrm>
            </p:grpSpPr>
            <p:sp>
              <p:nvSpPr>
                <p:cNvPr id="37073" name="Freeform 330"/>
                <p:cNvSpPr>
                  <a:spLocks/>
                </p:cNvSpPr>
                <p:nvPr/>
              </p:nvSpPr>
              <p:spPr bwMode="auto">
                <a:xfrm>
                  <a:off x="1055" y="3297"/>
                  <a:ext cx="15" cy="31"/>
                </a:xfrm>
                <a:custGeom>
                  <a:avLst/>
                  <a:gdLst>
                    <a:gd name="T0" fmla="*/ 4 w 15"/>
                    <a:gd name="T1" fmla="*/ 0 h 31"/>
                    <a:gd name="T2" fmla="*/ 11 w 15"/>
                    <a:gd name="T3" fmla="*/ 0 h 31"/>
                    <a:gd name="T4" fmla="*/ 14 w 15"/>
                    <a:gd name="T5" fmla="*/ 5 h 31"/>
                    <a:gd name="T6" fmla="*/ 14 w 15"/>
                    <a:gd name="T7" fmla="*/ 24 h 31"/>
                    <a:gd name="T8" fmla="*/ 11 w 15"/>
                    <a:gd name="T9" fmla="*/ 30 h 31"/>
                    <a:gd name="T10" fmla="*/ 9 w 15"/>
                    <a:gd name="T11" fmla="*/ 30 h 31"/>
                    <a:gd name="T12" fmla="*/ 5 w 15"/>
                    <a:gd name="T13" fmla="*/ 30 h 31"/>
                    <a:gd name="T14" fmla="*/ 4 w 15"/>
                    <a:gd name="T15" fmla="*/ 30 h 31"/>
                    <a:gd name="T16" fmla="*/ 0 w 15"/>
                    <a:gd name="T17" fmla="*/ 24 h 31"/>
                    <a:gd name="T18" fmla="*/ 6 w 15"/>
                    <a:gd name="T19" fmla="*/ 24 h 31"/>
                    <a:gd name="T20" fmla="*/ 9 w 15"/>
                    <a:gd name="T21" fmla="*/ 24 h 31"/>
                    <a:gd name="T22" fmla="*/ 9 w 15"/>
                    <a:gd name="T23" fmla="*/ 6 h 31"/>
                    <a:gd name="T24" fmla="*/ 6 w 15"/>
                    <a:gd name="T25" fmla="*/ 6 h 31"/>
                    <a:gd name="T26" fmla="*/ 6 w 15"/>
                    <a:gd name="T27" fmla="*/ 24 h 31"/>
                    <a:gd name="T28" fmla="*/ 0 w 15"/>
                    <a:gd name="T29" fmla="*/ 24 h 31"/>
                    <a:gd name="T30" fmla="*/ 0 w 15"/>
                    <a:gd name="T31" fmla="*/ 5 h 31"/>
                    <a:gd name="T32" fmla="*/ 4 w 15"/>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31"/>
                    <a:gd name="T53" fmla="*/ 15 w 15"/>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31">
                      <a:moveTo>
                        <a:pt x="4" y="0"/>
                      </a:moveTo>
                      <a:lnTo>
                        <a:pt x="11" y="0"/>
                      </a:lnTo>
                      <a:lnTo>
                        <a:pt x="14" y="5"/>
                      </a:lnTo>
                      <a:lnTo>
                        <a:pt x="14" y="24"/>
                      </a:lnTo>
                      <a:lnTo>
                        <a:pt x="11" y="30"/>
                      </a:lnTo>
                      <a:lnTo>
                        <a:pt x="9" y="30"/>
                      </a:lnTo>
                      <a:lnTo>
                        <a:pt x="5" y="30"/>
                      </a:lnTo>
                      <a:lnTo>
                        <a:pt x="4" y="30"/>
                      </a:lnTo>
                      <a:lnTo>
                        <a:pt x="0" y="24"/>
                      </a:lnTo>
                      <a:lnTo>
                        <a:pt x="6" y="24"/>
                      </a:lnTo>
                      <a:lnTo>
                        <a:pt x="9" y="24"/>
                      </a:lnTo>
                      <a:lnTo>
                        <a:pt x="9" y="6"/>
                      </a:lnTo>
                      <a:lnTo>
                        <a:pt x="6" y="6"/>
                      </a:lnTo>
                      <a:lnTo>
                        <a:pt x="6" y="24"/>
                      </a:lnTo>
                      <a:lnTo>
                        <a:pt x="0" y="24"/>
                      </a:lnTo>
                      <a:lnTo>
                        <a:pt x="0" y="5"/>
                      </a:lnTo>
                      <a:lnTo>
                        <a:pt x="4"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4" name="Freeform 331"/>
                <p:cNvSpPr>
                  <a:spLocks/>
                </p:cNvSpPr>
                <p:nvPr/>
              </p:nvSpPr>
              <p:spPr bwMode="auto">
                <a:xfrm>
                  <a:off x="1082" y="3297"/>
                  <a:ext cx="10" cy="31"/>
                </a:xfrm>
                <a:custGeom>
                  <a:avLst/>
                  <a:gdLst>
                    <a:gd name="T0" fmla="*/ 0 w 10"/>
                    <a:gd name="T1" fmla="*/ 0 h 31"/>
                    <a:gd name="T2" fmla="*/ 9 w 10"/>
                    <a:gd name="T3" fmla="*/ 0 h 31"/>
                    <a:gd name="T4" fmla="*/ 9 w 10"/>
                    <a:gd name="T5" fmla="*/ 6 h 31"/>
                    <a:gd name="T6" fmla="*/ 5 w 10"/>
                    <a:gd name="T7" fmla="*/ 6 h 31"/>
                    <a:gd name="T8" fmla="*/ 5 w 10"/>
                    <a:gd name="T9" fmla="*/ 12 h 31"/>
                    <a:gd name="T10" fmla="*/ 9 w 10"/>
                    <a:gd name="T11" fmla="*/ 12 h 31"/>
                    <a:gd name="T12" fmla="*/ 9 w 10"/>
                    <a:gd name="T13" fmla="*/ 17 h 31"/>
                    <a:gd name="T14" fmla="*/ 5 w 10"/>
                    <a:gd name="T15" fmla="*/ 17 h 31"/>
                    <a:gd name="T16" fmla="*/ 5 w 10"/>
                    <a:gd name="T17" fmla="*/ 30 h 31"/>
                    <a:gd name="T18" fmla="*/ 0 w 10"/>
                    <a:gd name="T19" fmla="*/ 30 h 31"/>
                    <a:gd name="T20" fmla="*/ 0 w 10"/>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31"/>
                    <a:gd name="T35" fmla="*/ 10 w 10"/>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31">
                      <a:moveTo>
                        <a:pt x="0" y="0"/>
                      </a:moveTo>
                      <a:lnTo>
                        <a:pt x="9" y="0"/>
                      </a:lnTo>
                      <a:lnTo>
                        <a:pt x="9" y="6"/>
                      </a:lnTo>
                      <a:lnTo>
                        <a:pt x="5" y="6"/>
                      </a:lnTo>
                      <a:lnTo>
                        <a:pt x="5" y="12"/>
                      </a:lnTo>
                      <a:lnTo>
                        <a:pt x="9" y="12"/>
                      </a:lnTo>
                      <a:lnTo>
                        <a:pt x="9" y="17"/>
                      </a:lnTo>
                      <a:lnTo>
                        <a:pt x="5" y="17"/>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65" name="Group 332"/>
              <p:cNvGrpSpPr>
                <a:grpSpLocks/>
              </p:cNvGrpSpPr>
              <p:nvPr/>
            </p:nvGrpSpPr>
            <p:grpSpPr bwMode="auto">
              <a:xfrm>
                <a:off x="1110" y="3297"/>
                <a:ext cx="159" cy="31"/>
                <a:chOff x="1110" y="3297"/>
                <a:chExt cx="159" cy="31"/>
              </a:xfrm>
            </p:grpSpPr>
            <p:sp>
              <p:nvSpPr>
                <p:cNvPr id="37066" name="Freeform 333"/>
                <p:cNvSpPr>
                  <a:spLocks/>
                </p:cNvSpPr>
                <p:nvPr/>
              </p:nvSpPr>
              <p:spPr bwMode="auto">
                <a:xfrm>
                  <a:off x="1110" y="3297"/>
                  <a:ext cx="18" cy="31"/>
                </a:xfrm>
                <a:custGeom>
                  <a:avLst/>
                  <a:gdLst>
                    <a:gd name="T0" fmla="*/ 5 w 18"/>
                    <a:gd name="T1" fmla="*/ 0 h 31"/>
                    <a:gd name="T2" fmla="*/ 12 w 18"/>
                    <a:gd name="T3" fmla="*/ 0 h 31"/>
                    <a:gd name="T4" fmla="*/ 17 w 18"/>
                    <a:gd name="T5" fmla="*/ 30 h 31"/>
                    <a:gd name="T6" fmla="*/ 11 w 18"/>
                    <a:gd name="T7" fmla="*/ 30 h 31"/>
                    <a:gd name="T8" fmla="*/ 10 w 18"/>
                    <a:gd name="T9" fmla="*/ 24 h 31"/>
                    <a:gd name="T10" fmla="*/ 10 w 18"/>
                    <a:gd name="T11" fmla="*/ 19 h 31"/>
                    <a:gd name="T12" fmla="*/ 8 w 18"/>
                    <a:gd name="T13" fmla="*/ 5 h 31"/>
                    <a:gd name="T14" fmla="*/ 7 w 18"/>
                    <a:gd name="T15" fmla="*/ 19 h 31"/>
                    <a:gd name="T16" fmla="*/ 10 w 18"/>
                    <a:gd name="T17" fmla="*/ 19 h 31"/>
                    <a:gd name="T18" fmla="*/ 10 w 18"/>
                    <a:gd name="T19" fmla="*/ 24 h 31"/>
                    <a:gd name="T20" fmla="*/ 7 w 18"/>
                    <a:gd name="T21" fmla="*/ 24 h 31"/>
                    <a:gd name="T22" fmla="*/ 5 w 18"/>
                    <a:gd name="T23" fmla="*/ 30 h 31"/>
                    <a:gd name="T24" fmla="*/ 0 w 18"/>
                    <a:gd name="T25" fmla="*/ 30 h 31"/>
                    <a:gd name="T26" fmla="*/ 5 w 18"/>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1"/>
                    <a:gd name="T44" fmla="*/ 18 w 18"/>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1">
                      <a:moveTo>
                        <a:pt x="5" y="0"/>
                      </a:moveTo>
                      <a:lnTo>
                        <a:pt x="12" y="0"/>
                      </a:lnTo>
                      <a:lnTo>
                        <a:pt x="17" y="30"/>
                      </a:lnTo>
                      <a:lnTo>
                        <a:pt x="11" y="30"/>
                      </a:lnTo>
                      <a:lnTo>
                        <a:pt x="10" y="24"/>
                      </a:lnTo>
                      <a:lnTo>
                        <a:pt x="10" y="19"/>
                      </a:lnTo>
                      <a:lnTo>
                        <a:pt x="8" y="5"/>
                      </a:lnTo>
                      <a:lnTo>
                        <a:pt x="7" y="19"/>
                      </a:lnTo>
                      <a:lnTo>
                        <a:pt x="10" y="19"/>
                      </a:lnTo>
                      <a:lnTo>
                        <a:pt x="10" y="24"/>
                      </a:lnTo>
                      <a:lnTo>
                        <a:pt x="7" y="24"/>
                      </a:lnTo>
                      <a:lnTo>
                        <a:pt x="5" y="30"/>
                      </a:lnTo>
                      <a:lnTo>
                        <a:pt x="0" y="30"/>
                      </a:lnTo>
                      <a:lnTo>
                        <a:pt x="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67" name="Freeform 334"/>
                <p:cNvSpPr>
                  <a:spLocks/>
                </p:cNvSpPr>
                <p:nvPr/>
              </p:nvSpPr>
              <p:spPr bwMode="auto">
                <a:xfrm>
                  <a:off x="1136" y="3297"/>
                  <a:ext cx="22" cy="31"/>
                </a:xfrm>
                <a:custGeom>
                  <a:avLst/>
                  <a:gdLst>
                    <a:gd name="T0" fmla="*/ 0 w 22"/>
                    <a:gd name="T1" fmla="*/ 30 h 31"/>
                    <a:gd name="T2" fmla="*/ 6 w 22"/>
                    <a:gd name="T3" fmla="*/ 30 h 31"/>
                    <a:gd name="T4" fmla="*/ 6 w 22"/>
                    <a:gd name="T5" fmla="*/ 14 h 31"/>
                    <a:gd name="T6" fmla="*/ 9 w 22"/>
                    <a:gd name="T7" fmla="*/ 30 h 31"/>
                    <a:gd name="T8" fmla="*/ 12 w 22"/>
                    <a:gd name="T9" fmla="*/ 30 h 31"/>
                    <a:gd name="T10" fmla="*/ 15 w 22"/>
                    <a:gd name="T11" fmla="*/ 14 h 31"/>
                    <a:gd name="T12" fmla="*/ 15 w 22"/>
                    <a:gd name="T13" fmla="*/ 30 h 31"/>
                    <a:gd name="T14" fmla="*/ 21 w 22"/>
                    <a:gd name="T15" fmla="*/ 30 h 31"/>
                    <a:gd name="T16" fmla="*/ 21 w 22"/>
                    <a:gd name="T17" fmla="*/ 0 h 31"/>
                    <a:gd name="T18" fmla="*/ 13 w 22"/>
                    <a:gd name="T19" fmla="*/ 0 h 31"/>
                    <a:gd name="T20" fmla="*/ 10 w 22"/>
                    <a:gd name="T21" fmla="*/ 14 h 31"/>
                    <a:gd name="T22" fmla="*/ 9 w 22"/>
                    <a:gd name="T23" fmla="*/ 0 h 31"/>
                    <a:gd name="T24" fmla="*/ 0 w 22"/>
                    <a:gd name="T25" fmla="*/ 0 h 31"/>
                    <a:gd name="T26" fmla="*/ 0 w 22"/>
                    <a:gd name="T27" fmla="*/ 3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31"/>
                    <a:gd name="T44" fmla="*/ 22 w 22"/>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31">
                      <a:moveTo>
                        <a:pt x="0" y="30"/>
                      </a:moveTo>
                      <a:lnTo>
                        <a:pt x="6" y="30"/>
                      </a:lnTo>
                      <a:lnTo>
                        <a:pt x="6" y="14"/>
                      </a:lnTo>
                      <a:lnTo>
                        <a:pt x="9" y="30"/>
                      </a:lnTo>
                      <a:lnTo>
                        <a:pt x="12" y="30"/>
                      </a:lnTo>
                      <a:lnTo>
                        <a:pt x="15" y="14"/>
                      </a:lnTo>
                      <a:lnTo>
                        <a:pt x="15" y="30"/>
                      </a:lnTo>
                      <a:lnTo>
                        <a:pt x="21" y="30"/>
                      </a:lnTo>
                      <a:lnTo>
                        <a:pt x="21" y="0"/>
                      </a:lnTo>
                      <a:lnTo>
                        <a:pt x="13" y="0"/>
                      </a:lnTo>
                      <a:lnTo>
                        <a:pt x="10" y="14"/>
                      </a:lnTo>
                      <a:lnTo>
                        <a:pt x="9" y="0"/>
                      </a:lnTo>
                      <a:lnTo>
                        <a:pt x="0" y="0"/>
                      </a:lnTo>
                      <a:lnTo>
                        <a:pt x="0" y="3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68" name="Freeform 335"/>
                <p:cNvSpPr>
                  <a:spLocks/>
                </p:cNvSpPr>
                <p:nvPr/>
              </p:nvSpPr>
              <p:spPr bwMode="auto">
                <a:xfrm>
                  <a:off x="1170" y="3297"/>
                  <a:ext cx="10" cy="31"/>
                </a:xfrm>
                <a:custGeom>
                  <a:avLst/>
                  <a:gdLst>
                    <a:gd name="T0" fmla="*/ 0 w 10"/>
                    <a:gd name="T1" fmla="*/ 0 h 31"/>
                    <a:gd name="T2" fmla="*/ 9 w 10"/>
                    <a:gd name="T3" fmla="*/ 0 h 31"/>
                    <a:gd name="T4" fmla="*/ 9 w 10"/>
                    <a:gd name="T5" fmla="*/ 6 h 31"/>
                    <a:gd name="T6" fmla="*/ 4 w 10"/>
                    <a:gd name="T7" fmla="*/ 6 h 31"/>
                    <a:gd name="T8" fmla="*/ 4 w 10"/>
                    <a:gd name="T9" fmla="*/ 12 h 31"/>
                    <a:gd name="T10" fmla="*/ 8 w 10"/>
                    <a:gd name="T11" fmla="*/ 12 h 31"/>
                    <a:gd name="T12" fmla="*/ 8 w 10"/>
                    <a:gd name="T13" fmla="*/ 17 h 31"/>
                    <a:gd name="T14" fmla="*/ 4 w 10"/>
                    <a:gd name="T15" fmla="*/ 17 h 31"/>
                    <a:gd name="T16" fmla="*/ 4 w 10"/>
                    <a:gd name="T17" fmla="*/ 24 h 31"/>
                    <a:gd name="T18" fmla="*/ 9 w 10"/>
                    <a:gd name="T19" fmla="*/ 24 h 31"/>
                    <a:gd name="T20" fmla="*/ 9 w 10"/>
                    <a:gd name="T21" fmla="*/ 30 h 31"/>
                    <a:gd name="T22" fmla="*/ 0 w 10"/>
                    <a:gd name="T23" fmla="*/ 30 h 31"/>
                    <a:gd name="T24" fmla="*/ 0 w 1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31"/>
                    <a:gd name="T41" fmla="*/ 10 w 10"/>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69" name="Freeform 336"/>
                <p:cNvSpPr>
                  <a:spLocks/>
                </p:cNvSpPr>
                <p:nvPr/>
              </p:nvSpPr>
              <p:spPr bwMode="auto">
                <a:xfrm>
                  <a:off x="1191" y="3297"/>
                  <a:ext cx="13" cy="31"/>
                </a:xfrm>
                <a:custGeom>
                  <a:avLst/>
                  <a:gdLst>
                    <a:gd name="T0" fmla="*/ 0 w 13"/>
                    <a:gd name="T1" fmla="*/ 0 h 31"/>
                    <a:gd name="T2" fmla="*/ 9 w 13"/>
                    <a:gd name="T3" fmla="*/ 0 h 31"/>
                    <a:gd name="T4" fmla="*/ 12 w 13"/>
                    <a:gd name="T5" fmla="*/ 3 h 31"/>
                    <a:gd name="T6" fmla="*/ 12 w 13"/>
                    <a:gd name="T7" fmla="*/ 12 h 31"/>
                    <a:gd name="T8" fmla="*/ 9 w 13"/>
                    <a:gd name="T9" fmla="*/ 15 h 31"/>
                    <a:gd name="T10" fmla="*/ 12 w 13"/>
                    <a:gd name="T11" fmla="*/ 18 h 31"/>
                    <a:gd name="T12" fmla="*/ 12 w 13"/>
                    <a:gd name="T13" fmla="*/ 30 h 31"/>
                    <a:gd name="T14" fmla="*/ 7 w 13"/>
                    <a:gd name="T15" fmla="*/ 30 h 31"/>
                    <a:gd name="T16" fmla="*/ 7 w 13"/>
                    <a:gd name="T17" fmla="*/ 18 h 31"/>
                    <a:gd name="T18" fmla="*/ 7 w 13"/>
                    <a:gd name="T19" fmla="*/ 12 h 31"/>
                    <a:gd name="T20" fmla="*/ 5 w 13"/>
                    <a:gd name="T21" fmla="*/ 12 h 31"/>
                    <a:gd name="T22" fmla="*/ 5 w 13"/>
                    <a:gd name="T23" fmla="*/ 5 h 31"/>
                    <a:gd name="T24" fmla="*/ 7 w 13"/>
                    <a:gd name="T25" fmla="*/ 5 h 31"/>
                    <a:gd name="T26" fmla="*/ 7 w 13"/>
                    <a:gd name="T27" fmla="*/ 12 h 31"/>
                    <a:gd name="T28" fmla="*/ 7 w 13"/>
                    <a:gd name="T29" fmla="*/ 18 h 31"/>
                    <a:gd name="T30" fmla="*/ 5 w 13"/>
                    <a:gd name="T31" fmla="*/ 18 h 31"/>
                    <a:gd name="T32" fmla="*/ 5 w 13"/>
                    <a:gd name="T33" fmla="*/ 30 h 31"/>
                    <a:gd name="T34" fmla="*/ 0 w 13"/>
                    <a:gd name="T35" fmla="*/ 30 h 31"/>
                    <a:gd name="T36" fmla="*/ 0 w 13"/>
                    <a:gd name="T37" fmla="*/ 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31"/>
                    <a:gd name="T59" fmla="*/ 13 w 13"/>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31">
                      <a:moveTo>
                        <a:pt x="0" y="0"/>
                      </a:moveTo>
                      <a:lnTo>
                        <a:pt x="9" y="0"/>
                      </a:lnTo>
                      <a:lnTo>
                        <a:pt x="12" y="3"/>
                      </a:lnTo>
                      <a:lnTo>
                        <a:pt x="12" y="12"/>
                      </a:lnTo>
                      <a:lnTo>
                        <a:pt x="9" y="15"/>
                      </a:lnTo>
                      <a:lnTo>
                        <a:pt x="12" y="18"/>
                      </a:lnTo>
                      <a:lnTo>
                        <a:pt x="12" y="30"/>
                      </a:lnTo>
                      <a:lnTo>
                        <a:pt x="7" y="30"/>
                      </a:lnTo>
                      <a:lnTo>
                        <a:pt x="7" y="18"/>
                      </a:lnTo>
                      <a:lnTo>
                        <a:pt x="7" y="12"/>
                      </a:lnTo>
                      <a:lnTo>
                        <a:pt x="5" y="12"/>
                      </a:lnTo>
                      <a:lnTo>
                        <a:pt x="5" y="5"/>
                      </a:lnTo>
                      <a:lnTo>
                        <a:pt x="7" y="5"/>
                      </a:lnTo>
                      <a:lnTo>
                        <a:pt x="7" y="12"/>
                      </a:lnTo>
                      <a:lnTo>
                        <a:pt x="7" y="18"/>
                      </a:lnTo>
                      <a:lnTo>
                        <a:pt x="5" y="18"/>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0" name="Freeform 337"/>
                <p:cNvSpPr>
                  <a:spLocks/>
                </p:cNvSpPr>
                <p:nvPr/>
              </p:nvSpPr>
              <p:spPr bwMode="auto">
                <a:xfrm>
                  <a:off x="1215" y="3297"/>
                  <a:ext cx="1" cy="31"/>
                </a:xfrm>
                <a:custGeom>
                  <a:avLst/>
                  <a:gdLst>
                    <a:gd name="T0" fmla="*/ 0 w 1"/>
                    <a:gd name="T1" fmla="*/ 0 h 31"/>
                    <a:gd name="T2" fmla="*/ 0 w 1"/>
                    <a:gd name="T3" fmla="*/ 30 h 31"/>
                    <a:gd name="T4" fmla="*/ 0 w 1"/>
                    <a:gd name="T5" fmla="*/ 0 h 31"/>
                    <a:gd name="T6" fmla="*/ 0 60000 65536"/>
                    <a:gd name="T7" fmla="*/ 0 60000 65536"/>
                    <a:gd name="T8" fmla="*/ 0 60000 65536"/>
                    <a:gd name="T9" fmla="*/ 0 w 1"/>
                    <a:gd name="T10" fmla="*/ 0 h 31"/>
                    <a:gd name="T11" fmla="*/ 1 w 1"/>
                    <a:gd name="T12" fmla="*/ 31 h 31"/>
                  </a:gdLst>
                  <a:ahLst/>
                  <a:cxnLst>
                    <a:cxn ang="T6">
                      <a:pos x="T0" y="T1"/>
                    </a:cxn>
                    <a:cxn ang="T7">
                      <a:pos x="T2" y="T3"/>
                    </a:cxn>
                    <a:cxn ang="T8">
                      <a:pos x="T4" y="T5"/>
                    </a:cxn>
                  </a:cxnLst>
                  <a:rect l="T9" t="T10" r="T11" b="T12"/>
                  <a:pathLst>
                    <a:path w="1" h="31">
                      <a:moveTo>
                        <a:pt x="0" y="0"/>
                      </a:move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1" name="Freeform 338"/>
                <p:cNvSpPr>
                  <a:spLocks/>
                </p:cNvSpPr>
                <p:nvPr/>
              </p:nvSpPr>
              <p:spPr bwMode="auto">
                <a:xfrm>
                  <a:off x="1226" y="3297"/>
                  <a:ext cx="15" cy="31"/>
                </a:xfrm>
                <a:custGeom>
                  <a:avLst/>
                  <a:gdLst>
                    <a:gd name="T0" fmla="*/ 4 w 15"/>
                    <a:gd name="T1" fmla="*/ 0 h 31"/>
                    <a:gd name="T2" fmla="*/ 10 w 15"/>
                    <a:gd name="T3" fmla="*/ 0 h 31"/>
                    <a:gd name="T4" fmla="*/ 14 w 15"/>
                    <a:gd name="T5" fmla="*/ 4 h 31"/>
                    <a:gd name="T6" fmla="*/ 14 w 15"/>
                    <a:gd name="T7" fmla="*/ 12 h 31"/>
                    <a:gd name="T8" fmla="*/ 10 w 15"/>
                    <a:gd name="T9" fmla="*/ 12 h 31"/>
                    <a:gd name="T10" fmla="*/ 10 w 15"/>
                    <a:gd name="T11" fmla="*/ 6 h 31"/>
                    <a:gd name="T12" fmla="*/ 5 w 15"/>
                    <a:gd name="T13" fmla="*/ 6 h 31"/>
                    <a:gd name="T14" fmla="*/ 5 w 15"/>
                    <a:gd name="T15" fmla="*/ 24 h 31"/>
                    <a:gd name="T16" fmla="*/ 10 w 15"/>
                    <a:gd name="T17" fmla="*/ 24 h 31"/>
                    <a:gd name="T18" fmla="*/ 10 w 15"/>
                    <a:gd name="T19" fmla="*/ 17 h 31"/>
                    <a:gd name="T20" fmla="*/ 14 w 15"/>
                    <a:gd name="T21" fmla="*/ 17 h 31"/>
                    <a:gd name="T22" fmla="*/ 14 w 15"/>
                    <a:gd name="T23" fmla="*/ 26 h 31"/>
                    <a:gd name="T24" fmla="*/ 10 w 15"/>
                    <a:gd name="T25" fmla="*/ 30 h 31"/>
                    <a:gd name="T26" fmla="*/ 4 w 15"/>
                    <a:gd name="T27" fmla="*/ 30 h 31"/>
                    <a:gd name="T28" fmla="*/ 0 w 15"/>
                    <a:gd name="T29" fmla="*/ 26 h 31"/>
                    <a:gd name="T30" fmla="*/ 0 w 15"/>
                    <a:gd name="T31" fmla="*/ 4 h 31"/>
                    <a:gd name="T32" fmla="*/ 4 w 15"/>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31"/>
                    <a:gd name="T53" fmla="*/ 15 w 15"/>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31">
                      <a:moveTo>
                        <a:pt x="4" y="0"/>
                      </a:moveTo>
                      <a:lnTo>
                        <a:pt x="10" y="0"/>
                      </a:lnTo>
                      <a:lnTo>
                        <a:pt x="14" y="4"/>
                      </a:lnTo>
                      <a:lnTo>
                        <a:pt x="14" y="12"/>
                      </a:lnTo>
                      <a:lnTo>
                        <a:pt x="10" y="12"/>
                      </a:lnTo>
                      <a:lnTo>
                        <a:pt x="10" y="6"/>
                      </a:lnTo>
                      <a:lnTo>
                        <a:pt x="5" y="6"/>
                      </a:lnTo>
                      <a:lnTo>
                        <a:pt x="5" y="24"/>
                      </a:lnTo>
                      <a:lnTo>
                        <a:pt x="10" y="24"/>
                      </a:lnTo>
                      <a:lnTo>
                        <a:pt x="10" y="17"/>
                      </a:lnTo>
                      <a:lnTo>
                        <a:pt x="14" y="17"/>
                      </a:lnTo>
                      <a:lnTo>
                        <a:pt x="14" y="26"/>
                      </a:lnTo>
                      <a:lnTo>
                        <a:pt x="10" y="30"/>
                      </a:lnTo>
                      <a:lnTo>
                        <a:pt x="4" y="30"/>
                      </a:lnTo>
                      <a:lnTo>
                        <a:pt x="0" y="26"/>
                      </a:lnTo>
                      <a:lnTo>
                        <a:pt x="0" y="4"/>
                      </a:lnTo>
                      <a:lnTo>
                        <a:pt x="4"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72" name="Freeform 339"/>
                <p:cNvSpPr>
                  <a:spLocks/>
                </p:cNvSpPr>
                <p:nvPr/>
              </p:nvSpPr>
              <p:spPr bwMode="auto">
                <a:xfrm>
                  <a:off x="1250" y="3297"/>
                  <a:ext cx="19" cy="31"/>
                </a:xfrm>
                <a:custGeom>
                  <a:avLst/>
                  <a:gdLst>
                    <a:gd name="T0" fmla="*/ 5 w 19"/>
                    <a:gd name="T1" fmla="*/ 0 h 31"/>
                    <a:gd name="T2" fmla="*/ 13 w 19"/>
                    <a:gd name="T3" fmla="*/ 0 h 31"/>
                    <a:gd name="T4" fmla="*/ 18 w 19"/>
                    <a:gd name="T5" fmla="*/ 30 h 31"/>
                    <a:gd name="T6" fmla="*/ 12 w 19"/>
                    <a:gd name="T7" fmla="*/ 30 h 31"/>
                    <a:gd name="T8" fmla="*/ 11 w 19"/>
                    <a:gd name="T9" fmla="*/ 24 h 31"/>
                    <a:gd name="T10" fmla="*/ 11 w 19"/>
                    <a:gd name="T11" fmla="*/ 19 h 31"/>
                    <a:gd name="T12" fmla="*/ 9 w 19"/>
                    <a:gd name="T13" fmla="*/ 5 h 31"/>
                    <a:gd name="T14" fmla="*/ 7 w 19"/>
                    <a:gd name="T15" fmla="*/ 19 h 31"/>
                    <a:gd name="T16" fmla="*/ 11 w 19"/>
                    <a:gd name="T17" fmla="*/ 19 h 31"/>
                    <a:gd name="T18" fmla="*/ 11 w 19"/>
                    <a:gd name="T19" fmla="*/ 24 h 31"/>
                    <a:gd name="T20" fmla="*/ 7 w 19"/>
                    <a:gd name="T21" fmla="*/ 24 h 31"/>
                    <a:gd name="T22" fmla="*/ 6 w 19"/>
                    <a:gd name="T23" fmla="*/ 30 h 31"/>
                    <a:gd name="T24" fmla="*/ 0 w 19"/>
                    <a:gd name="T25" fmla="*/ 30 h 31"/>
                    <a:gd name="T26" fmla="*/ 5 w 19"/>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31"/>
                    <a:gd name="T44" fmla="*/ 19 w 19"/>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31">
                      <a:moveTo>
                        <a:pt x="5" y="0"/>
                      </a:moveTo>
                      <a:lnTo>
                        <a:pt x="13" y="0"/>
                      </a:lnTo>
                      <a:lnTo>
                        <a:pt x="18"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sp>
          <p:nvSpPr>
            <p:cNvPr id="36946" name="Rectangle 340"/>
            <p:cNvSpPr>
              <a:spLocks noChangeArrowheads="1"/>
            </p:cNvSpPr>
            <p:nvPr/>
          </p:nvSpPr>
          <p:spPr bwMode="auto">
            <a:xfrm>
              <a:off x="534" y="1201"/>
              <a:ext cx="1974"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b="1" dirty="0">
                  <a:latin typeface="Calibri" panose="020F0502020204030204" pitchFamily="34" charset="0"/>
                  <a:cs typeface="Calibri" panose="020F0502020204030204" pitchFamily="34" charset="0"/>
                </a:rPr>
                <a:t>Bad Presentation</a:t>
              </a:r>
            </a:p>
          </p:txBody>
        </p:sp>
        <p:pic>
          <p:nvPicPr>
            <p:cNvPr id="36947" name="Picture 341" descr="j029518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88" y="2160"/>
              <a:ext cx="285"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48" name="Picture 342" descr="j029518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92" y="2496"/>
              <a:ext cx="381"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49" name="Picture 343" descr="j029518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 y="3694"/>
              <a:ext cx="621" cy="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950" name="Group 344"/>
            <p:cNvGrpSpPr>
              <a:grpSpLocks/>
            </p:cNvGrpSpPr>
            <p:nvPr/>
          </p:nvGrpSpPr>
          <p:grpSpPr bwMode="auto">
            <a:xfrm>
              <a:off x="486" y="2784"/>
              <a:ext cx="1002" cy="528"/>
              <a:chOff x="486" y="3222"/>
              <a:chExt cx="994" cy="500"/>
            </a:xfrm>
          </p:grpSpPr>
          <p:sp>
            <p:nvSpPr>
              <p:cNvPr id="37058" name="Rectangle 345"/>
              <p:cNvSpPr>
                <a:spLocks noChangeArrowheads="1"/>
              </p:cNvSpPr>
              <p:nvPr/>
            </p:nvSpPr>
            <p:spPr bwMode="auto">
              <a:xfrm>
                <a:off x="486" y="3222"/>
                <a:ext cx="994" cy="500"/>
              </a:xfrm>
              <a:prstGeom prst="rect">
                <a:avLst/>
              </a:prstGeom>
              <a:solidFill>
                <a:srgbClr val="BFFFBF"/>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59" name="Rectangle 346"/>
              <p:cNvSpPr>
                <a:spLocks noChangeArrowheads="1"/>
              </p:cNvSpPr>
              <p:nvPr/>
            </p:nvSpPr>
            <p:spPr bwMode="auto">
              <a:xfrm>
                <a:off x="507" y="3247"/>
                <a:ext cx="951" cy="449"/>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60" name="Freeform 347"/>
              <p:cNvSpPr>
                <a:spLocks/>
              </p:cNvSpPr>
              <p:nvPr/>
            </p:nvSpPr>
            <p:spPr bwMode="auto">
              <a:xfrm>
                <a:off x="571" y="3284"/>
                <a:ext cx="827" cy="380"/>
              </a:xfrm>
              <a:custGeom>
                <a:avLst/>
                <a:gdLst>
                  <a:gd name="T0" fmla="*/ 0 w 827"/>
                  <a:gd name="T1" fmla="*/ 0 h 380"/>
                  <a:gd name="T2" fmla="*/ 826 w 827"/>
                  <a:gd name="T3" fmla="*/ 0 h 380"/>
                  <a:gd name="T4" fmla="*/ 826 w 827"/>
                  <a:gd name="T5" fmla="*/ 379 h 380"/>
                  <a:gd name="T6" fmla="*/ 0 w 827"/>
                  <a:gd name="T7" fmla="*/ 379 h 380"/>
                  <a:gd name="T8" fmla="*/ 0 w 827"/>
                  <a:gd name="T9" fmla="*/ 0 h 380"/>
                  <a:gd name="T10" fmla="*/ 0 60000 65536"/>
                  <a:gd name="T11" fmla="*/ 0 60000 65536"/>
                  <a:gd name="T12" fmla="*/ 0 60000 65536"/>
                  <a:gd name="T13" fmla="*/ 0 60000 65536"/>
                  <a:gd name="T14" fmla="*/ 0 60000 65536"/>
                  <a:gd name="T15" fmla="*/ 0 w 827"/>
                  <a:gd name="T16" fmla="*/ 0 h 380"/>
                  <a:gd name="T17" fmla="*/ 827 w 827"/>
                  <a:gd name="T18" fmla="*/ 380 h 380"/>
                </a:gdLst>
                <a:ahLst/>
                <a:cxnLst>
                  <a:cxn ang="T10">
                    <a:pos x="T0" y="T1"/>
                  </a:cxn>
                  <a:cxn ang="T11">
                    <a:pos x="T2" y="T3"/>
                  </a:cxn>
                  <a:cxn ang="T12">
                    <a:pos x="T4" y="T5"/>
                  </a:cxn>
                  <a:cxn ang="T13">
                    <a:pos x="T6" y="T7"/>
                  </a:cxn>
                  <a:cxn ang="T14">
                    <a:pos x="T8" y="T9"/>
                  </a:cxn>
                </a:cxnLst>
                <a:rect l="T15" t="T16" r="T17" b="T18"/>
                <a:pathLst>
                  <a:path w="827" h="380">
                    <a:moveTo>
                      <a:pt x="0" y="0"/>
                    </a:moveTo>
                    <a:lnTo>
                      <a:pt x="826" y="0"/>
                    </a:lnTo>
                    <a:lnTo>
                      <a:pt x="826" y="379"/>
                    </a:lnTo>
                    <a:lnTo>
                      <a:pt x="0" y="379"/>
                    </a:lnTo>
                    <a:lnTo>
                      <a:pt x="0" y="0"/>
                    </a:lnTo>
                  </a:path>
                </a:pathLst>
              </a:custGeom>
              <a:solidFill>
                <a:srgbClr val="BFFFBF"/>
              </a:solidFill>
              <a:ln w="12700" cap="rnd">
                <a:solidFill>
                  <a:srgbClr val="D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51" name="Group 348"/>
            <p:cNvGrpSpPr>
              <a:grpSpLocks/>
            </p:cNvGrpSpPr>
            <p:nvPr/>
          </p:nvGrpSpPr>
          <p:grpSpPr bwMode="auto">
            <a:xfrm>
              <a:off x="851" y="3151"/>
              <a:ext cx="235" cy="56"/>
              <a:chOff x="851" y="3589"/>
              <a:chExt cx="259" cy="56"/>
            </a:xfrm>
          </p:grpSpPr>
          <p:grpSp>
            <p:nvGrpSpPr>
              <p:cNvPr id="37050" name="Group 349"/>
              <p:cNvGrpSpPr>
                <a:grpSpLocks/>
              </p:cNvGrpSpPr>
              <p:nvPr/>
            </p:nvGrpSpPr>
            <p:grpSpPr bwMode="auto">
              <a:xfrm>
                <a:off x="851" y="3589"/>
                <a:ext cx="39" cy="54"/>
                <a:chOff x="851" y="3589"/>
                <a:chExt cx="39" cy="54"/>
              </a:xfrm>
            </p:grpSpPr>
            <p:sp>
              <p:nvSpPr>
                <p:cNvPr id="37055" name="Freeform 350"/>
                <p:cNvSpPr>
                  <a:spLocks/>
                </p:cNvSpPr>
                <p:nvPr/>
              </p:nvSpPr>
              <p:spPr bwMode="auto">
                <a:xfrm>
                  <a:off x="853" y="3606"/>
                  <a:ext cx="35" cy="34"/>
                </a:xfrm>
                <a:custGeom>
                  <a:avLst/>
                  <a:gdLst>
                    <a:gd name="T0" fmla="*/ 34 w 35"/>
                    <a:gd name="T1" fmla="*/ 33 h 34"/>
                    <a:gd name="T2" fmla="*/ 21 w 35"/>
                    <a:gd name="T3" fmla="*/ 26 h 34"/>
                    <a:gd name="T4" fmla="*/ 9 w 35"/>
                    <a:gd name="T5" fmla="*/ 15 h 34"/>
                    <a:gd name="T6" fmla="*/ 0 w 35"/>
                    <a:gd name="T7" fmla="*/ 0 h 34"/>
                    <a:gd name="T8" fmla="*/ 8 w 35"/>
                    <a:gd name="T9" fmla="*/ 2 h 34"/>
                    <a:gd name="T10" fmla="*/ 19 w 35"/>
                    <a:gd name="T11" fmla="*/ 8 h 34"/>
                    <a:gd name="T12" fmla="*/ 27 w 35"/>
                    <a:gd name="T13" fmla="*/ 19 h 34"/>
                    <a:gd name="T14" fmla="*/ 34 w 35"/>
                    <a:gd name="T15" fmla="*/ 33 h 34"/>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4"/>
                    <a:gd name="T26" fmla="*/ 35 w 35"/>
                    <a:gd name="T27" fmla="*/ 34 h 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4">
                      <a:moveTo>
                        <a:pt x="34" y="33"/>
                      </a:moveTo>
                      <a:lnTo>
                        <a:pt x="21" y="26"/>
                      </a:lnTo>
                      <a:lnTo>
                        <a:pt x="9" y="15"/>
                      </a:lnTo>
                      <a:lnTo>
                        <a:pt x="0" y="0"/>
                      </a:lnTo>
                      <a:lnTo>
                        <a:pt x="8" y="2"/>
                      </a:lnTo>
                      <a:lnTo>
                        <a:pt x="19" y="8"/>
                      </a:lnTo>
                      <a:lnTo>
                        <a:pt x="27" y="19"/>
                      </a:lnTo>
                      <a:lnTo>
                        <a:pt x="34" y="3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56" name="Freeform 351"/>
                <p:cNvSpPr>
                  <a:spLocks/>
                </p:cNvSpPr>
                <p:nvPr/>
              </p:nvSpPr>
              <p:spPr bwMode="auto">
                <a:xfrm>
                  <a:off x="865" y="3589"/>
                  <a:ext cx="25" cy="45"/>
                </a:xfrm>
                <a:custGeom>
                  <a:avLst/>
                  <a:gdLst>
                    <a:gd name="T0" fmla="*/ 24 w 25"/>
                    <a:gd name="T1" fmla="*/ 44 h 45"/>
                    <a:gd name="T2" fmla="*/ 14 w 25"/>
                    <a:gd name="T3" fmla="*/ 32 h 45"/>
                    <a:gd name="T4" fmla="*/ 7 w 25"/>
                    <a:gd name="T5" fmla="*/ 21 h 45"/>
                    <a:gd name="T6" fmla="*/ 4 w 25"/>
                    <a:gd name="T7" fmla="*/ 12 h 45"/>
                    <a:gd name="T8" fmla="*/ 0 w 25"/>
                    <a:gd name="T9" fmla="*/ 0 h 45"/>
                    <a:gd name="T10" fmla="*/ 8 w 25"/>
                    <a:gd name="T11" fmla="*/ 6 h 45"/>
                    <a:gd name="T12" fmla="*/ 14 w 25"/>
                    <a:gd name="T13" fmla="*/ 12 h 45"/>
                    <a:gd name="T14" fmla="*/ 20 w 25"/>
                    <a:gd name="T15" fmla="*/ 22 h 45"/>
                    <a:gd name="T16" fmla="*/ 23 w 25"/>
                    <a:gd name="T17" fmla="*/ 33 h 45"/>
                    <a:gd name="T18" fmla="*/ 24 w 25"/>
                    <a:gd name="T19" fmla="*/ 44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45"/>
                    <a:gd name="T32" fmla="*/ 25 w 25"/>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45">
                      <a:moveTo>
                        <a:pt x="24" y="44"/>
                      </a:moveTo>
                      <a:lnTo>
                        <a:pt x="14" y="32"/>
                      </a:lnTo>
                      <a:lnTo>
                        <a:pt x="7" y="21"/>
                      </a:lnTo>
                      <a:lnTo>
                        <a:pt x="4" y="12"/>
                      </a:lnTo>
                      <a:lnTo>
                        <a:pt x="0" y="0"/>
                      </a:lnTo>
                      <a:lnTo>
                        <a:pt x="8" y="6"/>
                      </a:lnTo>
                      <a:lnTo>
                        <a:pt x="14" y="12"/>
                      </a:lnTo>
                      <a:lnTo>
                        <a:pt x="20" y="22"/>
                      </a:lnTo>
                      <a:lnTo>
                        <a:pt x="23" y="33"/>
                      </a:lnTo>
                      <a:lnTo>
                        <a:pt x="24" y="44"/>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57" name="Freeform 352"/>
                <p:cNvSpPr>
                  <a:spLocks/>
                </p:cNvSpPr>
                <p:nvPr/>
              </p:nvSpPr>
              <p:spPr bwMode="auto">
                <a:xfrm>
                  <a:off x="851" y="3629"/>
                  <a:ext cx="33" cy="14"/>
                </a:xfrm>
                <a:custGeom>
                  <a:avLst/>
                  <a:gdLst>
                    <a:gd name="T0" fmla="*/ 32 w 33"/>
                    <a:gd name="T1" fmla="*/ 13 h 14"/>
                    <a:gd name="T2" fmla="*/ 21 w 33"/>
                    <a:gd name="T3" fmla="*/ 11 h 14"/>
                    <a:gd name="T4" fmla="*/ 9 w 33"/>
                    <a:gd name="T5" fmla="*/ 6 h 14"/>
                    <a:gd name="T6" fmla="*/ 0 w 33"/>
                    <a:gd name="T7" fmla="*/ 0 h 14"/>
                    <a:gd name="T8" fmla="*/ 9 w 33"/>
                    <a:gd name="T9" fmla="*/ 1 h 14"/>
                    <a:gd name="T10" fmla="*/ 18 w 33"/>
                    <a:gd name="T11" fmla="*/ 3 h 14"/>
                    <a:gd name="T12" fmla="*/ 26 w 33"/>
                    <a:gd name="T13" fmla="*/ 7 h 14"/>
                    <a:gd name="T14" fmla="*/ 32 w 33"/>
                    <a:gd name="T15" fmla="*/ 13 h 14"/>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14"/>
                    <a:gd name="T26" fmla="*/ 33 w 33"/>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14">
                      <a:moveTo>
                        <a:pt x="32" y="13"/>
                      </a:moveTo>
                      <a:lnTo>
                        <a:pt x="21" y="11"/>
                      </a:lnTo>
                      <a:lnTo>
                        <a:pt x="9" y="6"/>
                      </a:lnTo>
                      <a:lnTo>
                        <a:pt x="0" y="0"/>
                      </a:lnTo>
                      <a:lnTo>
                        <a:pt x="9" y="1"/>
                      </a:lnTo>
                      <a:lnTo>
                        <a:pt x="18" y="3"/>
                      </a:lnTo>
                      <a:lnTo>
                        <a:pt x="26" y="7"/>
                      </a:lnTo>
                      <a:lnTo>
                        <a:pt x="32" y="13"/>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51" name="Group 353"/>
              <p:cNvGrpSpPr>
                <a:grpSpLocks/>
              </p:cNvGrpSpPr>
              <p:nvPr/>
            </p:nvGrpSpPr>
            <p:grpSpPr bwMode="auto">
              <a:xfrm>
                <a:off x="1071" y="3590"/>
                <a:ext cx="39" cy="55"/>
                <a:chOff x="1071" y="3590"/>
                <a:chExt cx="39" cy="55"/>
              </a:xfrm>
            </p:grpSpPr>
            <p:sp>
              <p:nvSpPr>
                <p:cNvPr id="37052" name="Freeform 354"/>
                <p:cNvSpPr>
                  <a:spLocks/>
                </p:cNvSpPr>
                <p:nvPr/>
              </p:nvSpPr>
              <p:spPr bwMode="auto">
                <a:xfrm>
                  <a:off x="1073" y="3607"/>
                  <a:ext cx="35" cy="35"/>
                </a:xfrm>
                <a:custGeom>
                  <a:avLst/>
                  <a:gdLst>
                    <a:gd name="T0" fmla="*/ 0 w 35"/>
                    <a:gd name="T1" fmla="*/ 34 h 35"/>
                    <a:gd name="T2" fmla="*/ 12 w 35"/>
                    <a:gd name="T3" fmla="*/ 27 h 35"/>
                    <a:gd name="T4" fmla="*/ 25 w 35"/>
                    <a:gd name="T5" fmla="*/ 15 h 35"/>
                    <a:gd name="T6" fmla="*/ 34 w 35"/>
                    <a:gd name="T7" fmla="*/ 0 h 35"/>
                    <a:gd name="T8" fmla="*/ 26 w 35"/>
                    <a:gd name="T9" fmla="*/ 2 h 35"/>
                    <a:gd name="T10" fmla="*/ 15 w 35"/>
                    <a:gd name="T11" fmla="*/ 8 h 35"/>
                    <a:gd name="T12" fmla="*/ 6 w 35"/>
                    <a:gd name="T13" fmla="*/ 19 h 35"/>
                    <a:gd name="T14" fmla="*/ 0 w 35"/>
                    <a:gd name="T15" fmla="*/ 34 h 35"/>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5"/>
                    <a:gd name="T26" fmla="*/ 35 w 35"/>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5">
                      <a:moveTo>
                        <a:pt x="0" y="34"/>
                      </a:moveTo>
                      <a:lnTo>
                        <a:pt x="12" y="27"/>
                      </a:lnTo>
                      <a:lnTo>
                        <a:pt x="25" y="15"/>
                      </a:lnTo>
                      <a:lnTo>
                        <a:pt x="34" y="0"/>
                      </a:lnTo>
                      <a:lnTo>
                        <a:pt x="26" y="2"/>
                      </a:lnTo>
                      <a:lnTo>
                        <a:pt x="15" y="8"/>
                      </a:lnTo>
                      <a:lnTo>
                        <a:pt x="6" y="19"/>
                      </a:lnTo>
                      <a:lnTo>
                        <a:pt x="0" y="34"/>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53" name="Freeform 355"/>
                <p:cNvSpPr>
                  <a:spLocks/>
                </p:cNvSpPr>
                <p:nvPr/>
              </p:nvSpPr>
              <p:spPr bwMode="auto">
                <a:xfrm>
                  <a:off x="1071" y="3590"/>
                  <a:ext cx="25" cy="46"/>
                </a:xfrm>
                <a:custGeom>
                  <a:avLst/>
                  <a:gdLst>
                    <a:gd name="T0" fmla="*/ 0 w 25"/>
                    <a:gd name="T1" fmla="*/ 45 h 46"/>
                    <a:gd name="T2" fmla="*/ 10 w 25"/>
                    <a:gd name="T3" fmla="*/ 32 h 46"/>
                    <a:gd name="T4" fmla="*/ 17 w 25"/>
                    <a:gd name="T5" fmla="*/ 21 h 46"/>
                    <a:gd name="T6" fmla="*/ 20 w 25"/>
                    <a:gd name="T7" fmla="*/ 12 h 46"/>
                    <a:gd name="T8" fmla="*/ 24 w 25"/>
                    <a:gd name="T9" fmla="*/ 0 h 46"/>
                    <a:gd name="T10" fmla="*/ 16 w 25"/>
                    <a:gd name="T11" fmla="*/ 6 h 46"/>
                    <a:gd name="T12" fmla="*/ 10 w 25"/>
                    <a:gd name="T13" fmla="*/ 12 h 46"/>
                    <a:gd name="T14" fmla="*/ 5 w 25"/>
                    <a:gd name="T15" fmla="*/ 22 h 46"/>
                    <a:gd name="T16" fmla="*/ 1 w 25"/>
                    <a:gd name="T17" fmla="*/ 33 h 46"/>
                    <a:gd name="T18" fmla="*/ 0 w 25"/>
                    <a:gd name="T19" fmla="*/ 45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46"/>
                    <a:gd name="T32" fmla="*/ 25 w 25"/>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46">
                      <a:moveTo>
                        <a:pt x="0" y="45"/>
                      </a:moveTo>
                      <a:lnTo>
                        <a:pt x="10" y="32"/>
                      </a:lnTo>
                      <a:lnTo>
                        <a:pt x="17" y="21"/>
                      </a:lnTo>
                      <a:lnTo>
                        <a:pt x="20" y="12"/>
                      </a:lnTo>
                      <a:lnTo>
                        <a:pt x="24" y="0"/>
                      </a:lnTo>
                      <a:lnTo>
                        <a:pt x="16" y="6"/>
                      </a:lnTo>
                      <a:lnTo>
                        <a:pt x="10" y="12"/>
                      </a:lnTo>
                      <a:lnTo>
                        <a:pt x="5" y="22"/>
                      </a:lnTo>
                      <a:lnTo>
                        <a:pt x="1" y="33"/>
                      </a:lnTo>
                      <a:lnTo>
                        <a:pt x="0" y="45"/>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54" name="Freeform 356"/>
                <p:cNvSpPr>
                  <a:spLocks/>
                </p:cNvSpPr>
                <p:nvPr/>
              </p:nvSpPr>
              <p:spPr bwMode="auto">
                <a:xfrm>
                  <a:off x="1076" y="3630"/>
                  <a:ext cx="34" cy="15"/>
                </a:xfrm>
                <a:custGeom>
                  <a:avLst/>
                  <a:gdLst>
                    <a:gd name="T0" fmla="*/ 0 w 34"/>
                    <a:gd name="T1" fmla="*/ 14 h 15"/>
                    <a:gd name="T2" fmla="*/ 12 w 34"/>
                    <a:gd name="T3" fmla="*/ 11 h 15"/>
                    <a:gd name="T4" fmla="*/ 24 w 34"/>
                    <a:gd name="T5" fmla="*/ 6 h 15"/>
                    <a:gd name="T6" fmla="*/ 33 w 34"/>
                    <a:gd name="T7" fmla="*/ 0 h 15"/>
                    <a:gd name="T8" fmla="*/ 24 w 34"/>
                    <a:gd name="T9" fmla="*/ 1 h 15"/>
                    <a:gd name="T10" fmla="*/ 14 w 34"/>
                    <a:gd name="T11" fmla="*/ 3 h 15"/>
                    <a:gd name="T12" fmla="*/ 6 w 34"/>
                    <a:gd name="T13" fmla="*/ 7 h 15"/>
                    <a:gd name="T14" fmla="*/ 0 w 34"/>
                    <a:gd name="T15" fmla="*/ 14 h 15"/>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15"/>
                    <a:gd name="T26" fmla="*/ 34 w 34"/>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15">
                      <a:moveTo>
                        <a:pt x="0" y="14"/>
                      </a:moveTo>
                      <a:lnTo>
                        <a:pt x="12" y="11"/>
                      </a:lnTo>
                      <a:lnTo>
                        <a:pt x="24" y="6"/>
                      </a:lnTo>
                      <a:lnTo>
                        <a:pt x="33" y="0"/>
                      </a:lnTo>
                      <a:lnTo>
                        <a:pt x="24" y="1"/>
                      </a:lnTo>
                      <a:lnTo>
                        <a:pt x="14" y="3"/>
                      </a:lnTo>
                      <a:lnTo>
                        <a:pt x="6" y="7"/>
                      </a:lnTo>
                      <a:lnTo>
                        <a:pt x="0" y="14"/>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52" name="Group 357"/>
            <p:cNvGrpSpPr>
              <a:grpSpLocks/>
            </p:cNvGrpSpPr>
            <p:nvPr/>
          </p:nvGrpSpPr>
          <p:grpSpPr bwMode="auto">
            <a:xfrm>
              <a:off x="775" y="2916"/>
              <a:ext cx="381" cy="354"/>
              <a:chOff x="775" y="3354"/>
              <a:chExt cx="420" cy="350"/>
            </a:xfrm>
          </p:grpSpPr>
          <p:grpSp>
            <p:nvGrpSpPr>
              <p:cNvPr id="37029" name="Group 358"/>
              <p:cNvGrpSpPr>
                <a:grpSpLocks/>
              </p:cNvGrpSpPr>
              <p:nvPr/>
            </p:nvGrpSpPr>
            <p:grpSpPr bwMode="auto">
              <a:xfrm>
                <a:off x="867" y="3354"/>
                <a:ext cx="232" cy="329"/>
                <a:chOff x="867" y="3354"/>
                <a:chExt cx="232" cy="329"/>
              </a:xfrm>
            </p:grpSpPr>
            <p:grpSp>
              <p:nvGrpSpPr>
                <p:cNvPr id="37031" name="Group 359"/>
                <p:cNvGrpSpPr>
                  <a:grpSpLocks/>
                </p:cNvGrpSpPr>
                <p:nvPr/>
              </p:nvGrpSpPr>
              <p:grpSpPr bwMode="auto">
                <a:xfrm>
                  <a:off x="867" y="3354"/>
                  <a:ext cx="232" cy="329"/>
                  <a:chOff x="867" y="3354"/>
                  <a:chExt cx="232" cy="329"/>
                </a:xfrm>
              </p:grpSpPr>
              <p:grpSp>
                <p:nvGrpSpPr>
                  <p:cNvPr id="37046" name="Group 360"/>
                  <p:cNvGrpSpPr>
                    <a:grpSpLocks/>
                  </p:cNvGrpSpPr>
                  <p:nvPr/>
                </p:nvGrpSpPr>
                <p:grpSpPr bwMode="auto">
                  <a:xfrm>
                    <a:off x="867" y="3354"/>
                    <a:ext cx="232" cy="68"/>
                    <a:chOff x="867" y="3354"/>
                    <a:chExt cx="232" cy="68"/>
                  </a:xfrm>
                </p:grpSpPr>
                <p:sp>
                  <p:nvSpPr>
                    <p:cNvPr id="37048" name="Freeform 361"/>
                    <p:cNvSpPr>
                      <a:spLocks/>
                    </p:cNvSpPr>
                    <p:nvPr/>
                  </p:nvSpPr>
                  <p:spPr bwMode="auto">
                    <a:xfrm>
                      <a:off x="867" y="3354"/>
                      <a:ext cx="114" cy="68"/>
                    </a:xfrm>
                    <a:custGeom>
                      <a:avLst/>
                      <a:gdLst>
                        <a:gd name="T0" fmla="*/ 0 w 114"/>
                        <a:gd name="T1" fmla="*/ 0 h 68"/>
                        <a:gd name="T2" fmla="*/ 113 w 114"/>
                        <a:gd name="T3" fmla="*/ 0 h 68"/>
                        <a:gd name="T4" fmla="*/ 113 w 114"/>
                        <a:gd name="T5" fmla="*/ 67 h 68"/>
                        <a:gd name="T6" fmla="*/ 32 w 114"/>
                        <a:gd name="T7" fmla="*/ 67 h 68"/>
                        <a:gd name="T8" fmla="*/ 32 w 114"/>
                        <a:gd name="T9" fmla="*/ 32 h 68"/>
                        <a:gd name="T10" fmla="*/ 31 w 114"/>
                        <a:gd name="T11" fmla="*/ 27 h 68"/>
                        <a:gd name="T12" fmla="*/ 28 w 114"/>
                        <a:gd name="T13" fmla="*/ 24 h 68"/>
                        <a:gd name="T14" fmla="*/ 23 w 114"/>
                        <a:gd name="T15" fmla="*/ 22 h 68"/>
                        <a:gd name="T16" fmla="*/ 0 w 114"/>
                        <a:gd name="T17" fmla="*/ 22 h 68"/>
                        <a:gd name="T18" fmla="*/ 0 w 114"/>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68"/>
                        <a:gd name="T32" fmla="*/ 114 w 114"/>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68">
                          <a:moveTo>
                            <a:pt x="0" y="0"/>
                          </a:moveTo>
                          <a:lnTo>
                            <a:pt x="113" y="0"/>
                          </a:lnTo>
                          <a:lnTo>
                            <a:pt x="113" y="67"/>
                          </a:lnTo>
                          <a:lnTo>
                            <a:pt x="32" y="67"/>
                          </a:lnTo>
                          <a:lnTo>
                            <a:pt x="32" y="32"/>
                          </a:lnTo>
                          <a:lnTo>
                            <a:pt x="31" y="27"/>
                          </a:lnTo>
                          <a:lnTo>
                            <a:pt x="28" y="24"/>
                          </a:lnTo>
                          <a:lnTo>
                            <a:pt x="23" y="22"/>
                          </a:lnTo>
                          <a:lnTo>
                            <a:pt x="0" y="22"/>
                          </a:lnTo>
                          <a:lnTo>
                            <a:pt x="0"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49" name="Freeform 362"/>
                    <p:cNvSpPr>
                      <a:spLocks/>
                    </p:cNvSpPr>
                    <p:nvPr/>
                  </p:nvSpPr>
                  <p:spPr bwMode="auto">
                    <a:xfrm>
                      <a:off x="985" y="3354"/>
                      <a:ext cx="114" cy="68"/>
                    </a:xfrm>
                    <a:custGeom>
                      <a:avLst/>
                      <a:gdLst>
                        <a:gd name="T0" fmla="*/ 113 w 114"/>
                        <a:gd name="T1" fmla="*/ 0 h 68"/>
                        <a:gd name="T2" fmla="*/ 0 w 114"/>
                        <a:gd name="T3" fmla="*/ 0 h 68"/>
                        <a:gd name="T4" fmla="*/ 0 w 114"/>
                        <a:gd name="T5" fmla="*/ 67 h 68"/>
                        <a:gd name="T6" fmla="*/ 81 w 114"/>
                        <a:gd name="T7" fmla="*/ 67 h 68"/>
                        <a:gd name="T8" fmla="*/ 81 w 114"/>
                        <a:gd name="T9" fmla="*/ 32 h 68"/>
                        <a:gd name="T10" fmla="*/ 82 w 114"/>
                        <a:gd name="T11" fmla="*/ 27 h 68"/>
                        <a:gd name="T12" fmla="*/ 85 w 114"/>
                        <a:gd name="T13" fmla="*/ 24 h 68"/>
                        <a:gd name="T14" fmla="*/ 90 w 114"/>
                        <a:gd name="T15" fmla="*/ 22 h 68"/>
                        <a:gd name="T16" fmla="*/ 113 w 114"/>
                        <a:gd name="T17" fmla="*/ 22 h 68"/>
                        <a:gd name="T18" fmla="*/ 113 w 114"/>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68"/>
                        <a:gd name="T32" fmla="*/ 114 w 114"/>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68">
                          <a:moveTo>
                            <a:pt x="113" y="0"/>
                          </a:moveTo>
                          <a:lnTo>
                            <a:pt x="0" y="0"/>
                          </a:lnTo>
                          <a:lnTo>
                            <a:pt x="0" y="67"/>
                          </a:lnTo>
                          <a:lnTo>
                            <a:pt x="81" y="67"/>
                          </a:lnTo>
                          <a:lnTo>
                            <a:pt x="81" y="32"/>
                          </a:lnTo>
                          <a:lnTo>
                            <a:pt x="82" y="27"/>
                          </a:lnTo>
                          <a:lnTo>
                            <a:pt x="85" y="24"/>
                          </a:lnTo>
                          <a:lnTo>
                            <a:pt x="90" y="22"/>
                          </a:lnTo>
                          <a:lnTo>
                            <a:pt x="113" y="22"/>
                          </a:lnTo>
                          <a:lnTo>
                            <a:pt x="113" y="0"/>
                          </a:lnTo>
                        </a:path>
                      </a:pathLst>
                    </a:custGeom>
                    <a:solidFill>
                      <a:srgbClr val="008000"/>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047" name="Oval 363"/>
                  <p:cNvSpPr>
                    <a:spLocks noChangeArrowheads="1"/>
                  </p:cNvSpPr>
                  <p:nvPr/>
                </p:nvSpPr>
                <p:spPr bwMode="auto">
                  <a:xfrm>
                    <a:off x="875" y="3356"/>
                    <a:ext cx="211" cy="327"/>
                  </a:xfrm>
                  <a:prstGeom prst="ellipse">
                    <a:avLst/>
                  </a:prstGeom>
                  <a:solidFill>
                    <a:srgbClr val="3F5F00"/>
                  </a:solidFill>
                  <a:ln w="12700">
                    <a:solidFill>
                      <a:srgbClr val="DFFFB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32" name="Group 364"/>
                <p:cNvGrpSpPr>
                  <a:grpSpLocks/>
                </p:cNvGrpSpPr>
                <p:nvPr/>
              </p:nvGrpSpPr>
              <p:grpSpPr bwMode="auto">
                <a:xfrm>
                  <a:off x="877" y="3366"/>
                  <a:ext cx="201" cy="288"/>
                  <a:chOff x="877" y="3366"/>
                  <a:chExt cx="201" cy="288"/>
                </a:xfrm>
              </p:grpSpPr>
              <p:sp>
                <p:nvSpPr>
                  <p:cNvPr id="37033" name="Freeform 365"/>
                  <p:cNvSpPr>
                    <a:spLocks/>
                  </p:cNvSpPr>
                  <p:nvPr/>
                </p:nvSpPr>
                <p:spPr bwMode="auto">
                  <a:xfrm>
                    <a:off x="1014" y="3539"/>
                    <a:ext cx="64" cy="115"/>
                  </a:xfrm>
                  <a:custGeom>
                    <a:avLst/>
                    <a:gdLst>
                      <a:gd name="T0" fmla="*/ 0 w 64"/>
                      <a:gd name="T1" fmla="*/ 0 h 115"/>
                      <a:gd name="T2" fmla="*/ 13 w 64"/>
                      <a:gd name="T3" fmla="*/ 7 h 115"/>
                      <a:gd name="T4" fmla="*/ 14 w 64"/>
                      <a:gd name="T5" fmla="*/ 22 h 115"/>
                      <a:gd name="T6" fmla="*/ 31 w 64"/>
                      <a:gd name="T7" fmla="*/ 31 h 115"/>
                      <a:gd name="T8" fmla="*/ 51 w 64"/>
                      <a:gd name="T9" fmla="*/ 36 h 115"/>
                      <a:gd name="T10" fmla="*/ 63 w 64"/>
                      <a:gd name="T11" fmla="*/ 43 h 115"/>
                      <a:gd name="T12" fmla="*/ 61 w 64"/>
                      <a:gd name="T13" fmla="*/ 50 h 115"/>
                      <a:gd name="T14" fmla="*/ 59 w 64"/>
                      <a:gd name="T15" fmla="*/ 59 h 115"/>
                      <a:gd name="T16" fmla="*/ 54 w 64"/>
                      <a:gd name="T17" fmla="*/ 69 h 115"/>
                      <a:gd name="T18" fmla="*/ 51 w 64"/>
                      <a:gd name="T19" fmla="*/ 78 h 115"/>
                      <a:gd name="T20" fmla="*/ 47 w 64"/>
                      <a:gd name="T21" fmla="*/ 85 h 115"/>
                      <a:gd name="T22" fmla="*/ 43 w 64"/>
                      <a:gd name="T23" fmla="*/ 94 h 115"/>
                      <a:gd name="T24" fmla="*/ 35 w 64"/>
                      <a:gd name="T25" fmla="*/ 105 h 115"/>
                      <a:gd name="T26" fmla="*/ 29 w 64"/>
                      <a:gd name="T27" fmla="*/ 114 h 115"/>
                      <a:gd name="T28" fmla="*/ 9 w 64"/>
                      <a:gd name="T29" fmla="*/ 32 h 115"/>
                      <a:gd name="T30" fmla="*/ 1 w 64"/>
                      <a:gd name="T31" fmla="*/ 21 h 115"/>
                      <a:gd name="T32" fmla="*/ 0 w 64"/>
                      <a:gd name="T33" fmla="*/ 0 h 1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
                      <a:gd name="T52" fmla="*/ 0 h 115"/>
                      <a:gd name="T53" fmla="*/ 64 w 64"/>
                      <a:gd name="T54" fmla="*/ 115 h 1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 h="115">
                        <a:moveTo>
                          <a:pt x="0" y="0"/>
                        </a:moveTo>
                        <a:lnTo>
                          <a:pt x="13" y="7"/>
                        </a:lnTo>
                        <a:lnTo>
                          <a:pt x="14" y="22"/>
                        </a:lnTo>
                        <a:lnTo>
                          <a:pt x="31" y="31"/>
                        </a:lnTo>
                        <a:lnTo>
                          <a:pt x="51" y="36"/>
                        </a:lnTo>
                        <a:lnTo>
                          <a:pt x="63" y="43"/>
                        </a:lnTo>
                        <a:lnTo>
                          <a:pt x="61" y="50"/>
                        </a:lnTo>
                        <a:lnTo>
                          <a:pt x="59" y="59"/>
                        </a:lnTo>
                        <a:lnTo>
                          <a:pt x="54" y="69"/>
                        </a:lnTo>
                        <a:lnTo>
                          <a:pt x="51" y="78"/>
                        </a:lnTo>
                        <a:lnTo>
                          <a:pt x="47" y="85"/>
                        </a:lnTo>
                        <a:lnTo>
                          <a:pt x="43" y="94"/>
                        </a:lnTo>
                        <a:lnTo>
                          <a:pt x="35" y="105"/>
                        </a:lnTo>
                        <a:lnTo>
                          <a:pt x="29" y="114"/>
                        </a:lnTo>
                        <a:lnTo>
                          <a:pt x="9" y="32"/>
                        </a:lnTo>
                        <a:lnTo>
                          <a:pt x="1" y="21"/>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34" name="Freeform 366"/>
                  <p:cNvSpPr>
                    <a:spLocks/>
                  </p:cNvSpPr>
                  <p:nvPr/>
                </p:nvSpPr>
                <p:spPr bwMode="auto">
                  <a:xfrm>
                    <a:off x="948" y="3524"/>
                    <a:ext cx="92" cy="130"/>
                  </a:xfrm>
                  <a:custGeom>
                    <a:avLst/>
                    <a:gdLst>
                      <a:gd name="T0" fmla="*/ 91 w 92"/>
                      <a:gd name="T1" fmla="*/ 129 h 130"/>
                      <a:gd name="T2" fmla="*/ 51 w 92"/>
                      <a:gd name="T3" fmla="*/ 129 h 130"/>
                      <a:gd name="T4" fmla="*/ 33 w 92"/>
                      <a:gd name="T5" fmla="*/ 129 h 130"/>
                      <a:gd name="T6" fmla="*/ 33 w 92"/>
                      <a:gd name="T7" fmla="*/ 105 h 130"/>
                      <a:gd name="T8" fmla="*/ 26 w 92"/>
                      <a:gd name="T9" fmla="*/ 73 h 130"/>
                      <a:gd name="T10" fmla="*/ 17 w 92"/>
                      <a:gd name="T11" fmla="*/ 42 h 130"/>
                      <a:gd name="T12" fmla="*/ 17 w 92"/>
                      <a:gd name="T13" fmla="*/ 24 h 130"/>
                      <a:gd name="T14" fmla="*/ 6 w 92"/>
                      <a:gd name="T15" fmla="*/ 14 h 130"/>
                      <a:gd name="T16" fmla="*/ 0 w 92"/>
                      <a:gd name="T17" fmla="*/ 0 h 130"/>
                      <a:gd name="T18" fmla="*/ 11 w 92"/>
                      <a:gd name="T19" fmla="*/ 8 h 130"/>
                      <a:gd name="T20" fmla="*/ 23 w 92"/>
                      <a:gd name="T21" fmla="*/ 15 h 130"/>
                      <a:gd name="T22" fmla="*/ 36 w 92"/>
                      <a:gd name="T23" fmla="*/ 18 h 130"/>
                      <a:gd name="T24" fmla="*/ 42 w 92"/>
                      <a:gd name="T25" fmla="*/ 21 h 130"/>
                      <a:gd name="T26" fmla="*/ 48 w 92"/>
                      <a:gd name="T27" fmla="*/ 21 h 130"/>
                      <a:gd name="T28" fmla="*/ 56 w 92"/>
                      <a:gd name="T29" fmla="*/ 18 h 130"/>
                      <a:gd name="T30" fmla="*/ 62 w 92"/>
                      <a:gd name="T31" fmla="*/ 15 h 130"/>
                      <a:gd name="T32" fmla="*/ 62 w 92"/>
                      <a:gd name="T33" fmla="*/ 35 h 130"/>
                      <a:gd name="T34" fmla="*/ 71 w 92"/>
                      <a:gd name="T35" fmla="*/ 47 h 130"/>
                      <a:gd name="T36" fmla="*/ 83 w 92"/>
                      <a:gd name="T37" fmla="*/ 96 h 130"/>
                      <a:gd name="T38" fmla="*/ 91 w 92"/>
                      <a:gd name="T39" fmla="*/ 129 h 1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2"/>
                      <a:gd name="T61" fmla="*/ 0 h 130"/>
                      <a:gd name="T62" fmla="*/ 92 w 92"/>
                      <a:gd name="T63" fmla="*/ 130 h 1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2" h="130">
                        <a:moveTo>
                          <a:pt x="91" y="129"/>
                        </a:moveTo>
                        <a:lnTo>
                          <a:pt x="51" y="129"/>
                        </a:lnTo>
                        <a:lnTo>
                          <a:pt x="33" y="129"/>
                        </a:lnTo>
                        <a:lnTo>
                          <a:pt x="33" y="105"/>
                        </a:lnTo>
                        <a:lnTo>
                          <a:pt x="26" y="73"/>
                        </a:lnTo>
                        <a:lnTo>
                          <a:pt x="17" y="42"/>
                        </a:lnTo>
                        <a:lnTo>
                          <a:pt x="17" y="24"/>
                        </a:lnTo>
                        <a:lnTo>
                          <a:pt x="6" y="14"/>
                        </a:lnTo>
                        <a:lnTo>
                          <a:pt x="0" y="0"/>
                        </a:lnTo>
                        <a:lnTo>
                          <a:pt x="11" y="8"/>
                        </a:lnTo>
                        <a:lnTo>
                          <a:pt x="23" y="15"/>
                        </a:lnTo>
                        <a:lnTo>
                          <a:pt x="36" y="18"/>
                        </a:lnTo>
                        <a:lnTo>
                          <a:pt x="42" y="21"/>
                        </a:lnTo>
                        <a:lnTo>
                          <a:pt x="48" y="21"/>
                        </a:lnTo>
                        <a:lnTo>
                          <a:pt x="56" y="18"/>
                        </a:lnTo>
                        <a:lnTo>
                          <a:pt x="62" y="15"/>
                        </a:lnTo>
                        <a:lnTo>
                          <a:pt x="62" y="35"/>
                        </a:lnTo>
                        <a:lnTo>
                          <a:pt x="71" y="47"/>
                        </a:lnTo>
                        <a:lnTo>
                          <a:pt x="83" y="96"/>
                        </a:lnTo>
                        <a:lnTo>
                          <a:pt x="91" y="129"/>
                        </a:lnTo>
                      </a:path>
                    </a:pathLst>
                  </a:custGeom>
                  <a:solidFill>
                    <a:srgbClr val="D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35" name="Freeform 367"/>
                  <p:cNvSpPr>
                    <a:spLocks/>
                  </p:cNvSpPr>
                  <p:nvPr/>
                </p:nvSpPr>
                <p:spPr bwMode="auto">
                  <a:xfrm>
                    <a:off x="933" y="3377"/>
                    <a:ext cx="98" cy="162"/>
                  </a:xfrm>
                  <a:custGeom>
                    <a:avLst/>
                    <a:gdLst>
                      <a:gd name="T0" fmla="*/ 11 w 98"/>
                      <a:gd name="T1" fmla="*/ 126 h 162"/>
                      <a:gd name="T2" fmla="*/ 9 w 98"/>
                      <a:gd name="T3" fmla="*/ 108 h 162"/>
                      <a:gd name="T4" fmla="*/ 3 w 98"/>
                      <a:gd name="T5" fmla="*/ 87 h 162"/>
                      <a:gd name="T6" fmla="*/ 0 w 98"/>
                      <a:gd name="T7" fmla="*/ 54 h 162"/>
                      <a:gd name="T8" fmla="*/ 13 w 98"/>
                      <a:gd name="T9" fmla="*/ 21 h 162"/>
                      <a:gd name="T10" fmla="*/ 29 w 98"/>
                      <a:gd name="T11" fmla="*/ 7 h 162"/>
                      <a:gd name="T12" fmla="*/ 49 w 98"/>
                      <a:gd name="T13" fmla="*/ 1 h 162"/>
                      <a:gd name="T14" fmla="*/ 67 w 98"/>
                      <a:gd name="T15" fmla="*/ 0 h 162"/>
                      <a:gd name="T16" fmla="*/ 82 w 98"/>
                      <a:gd name="T17" fmla="*/ 10 h 162"/>
                      <a:gd name="T18" fmla="*/ 93 w 98"/>
                      <a:gd name="T19" fmla="*/ 36 h 162"/>
                      <a:gd name="T20" fmla="*/ 97 w 98"/>
                      <a:gd name="T21" fmla="*/ 57 h 162"/>
                      <a:gd name="T22" fmla="*/ 96 w 98"/>
                      <a:gd name="T23" fmla="*/ 86 h 162"/>
                      <a:gd name="T24" fmla="*/ 94 w 98"/>
                      <a:gd name="T25" fmla="*/ 108 h 162"/>
                      <a:gd name="T26" fmla="*/ 93 w 98"/>
                      <a:gd name="T27" fmla="*/ 117 h 162"/>
                      <a:gd name="T28" fmla="*/ 91 w 98"/>
                      <a:gd name="T29" fmla="*/ 126 h 162"/>
                      <a:gd name="T30" fmla="*/ 86 w 98"/>
                      <a:gd name="T31" fmla="*/ 134 h 162"/>
                      <a:gd name="T32" fmla="*/ 80 w 98"/>
                      <a:gd name="T33" fmla="*/ 138 h 162"/>
                      <a:gd name="T34" fmla="*/ 75 w 98"/>
                      <a:gd name="T35" fmla="*/ 141 h 162"/>
                      <a:gd name="T36" fmla="*/ 76 w 98"/>
                      <a:gd name="T37" fmla="*/ 155 h 162"/>
                      <a:gd name="T38" fmla="*/ 70 w 98"/>
                      <a:gd name="T39" fmla="*/ 158 h 162"/>
                      <a:gd name="T40" fmla="*/ 63 w 98"/>
                      <a:gd name="T41" fmla="*/ 161 h 162"/>
                      <a:gd name="T42" fmla="*/ 50 w 98"/>
                      <a:gd name="T43" fmla="*/ 160 h 162"/>
                      <a:gd name="T44" fmla="*/ 40 w 98"/>
                      <a:gd name="T45" fmla="*/ 155 h 162"/>
                      <a:gd name="T46" fmla="*/ 24 w 98"/>
                      <a:gd name="T47" fmla="*/ 147 h 162"/>
                      <a:gd name="T48" fmla="*/ 14 w 98"/>
                      <a:gd name="T49" fmla="*/ 140 h 162"/>
                      <a:gd name="T50" fmla="*/ 11 w 98"/>
                      <a:gd name="T51" fmla="*/ 126 h 1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8"/>
                      <a:gd name="T79" fmla="*/ 0 h 162"/>
                      <a:gd name="T80" fmla="*/ 98 w 98"/>
                      <a:gd name="T81" fmla="*/ 162 h 1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8" h="162">
                        <a:moveTo>
                          <a:pt x="11" y="126"/>
                        </a:moveTo>
                        <a:lnTo>
                          <a:pt x="9" y="108"/>
                        </a:lnTo>
                        <a:lnTo>
                          <a:pt x="3" y="87"/>
                        </a:lnTo>
                        <a:lnTo>
                          <a:pt x="0" y="54"/>
                        </a:lnTo>
                        <a:lnTo>
                          <a:pt x="13" y="21"/>
                        </a:lnTo>
                        <a:lnTo>
                          <a:pt x="29" y="7"/>
                        </a:lnTo>
                        <a:lnTo>
                          <a:pt x="49" y="1"/>
                        </a:lnTo>
                        <a:lnTo>
                          <a:pt x="67" y="0"/>
                        </a:lnTo>
                        <a:lnTo>
                          <a:pt x="82" y="10"/>
                        </a:lnTo>
                        <a:lnTo>
                          <a:pt x="93" y="36"/>
                        </a:lnTo>
                        <a:lnTo>
                          <a:pt x="97" y="57"/>
                        </a:lnTo>
                        <a:lnTo>
                          <a:pt x="96" y="86"/>
                        </a:lnTo>
                        <a:lnTo>
                          <a:pt x="94" y="108"/>
                        </a:lnTo>
                        <a:lnTo>
                          <a:pt x="93" y="117"/>
                        </a:lnTo>
                        <a:lnTo>
                          <a:pt x="91" y="126"/>
                        </a:lnTo>
                        <a:lnTo>
                          <a:pt x="86" y="134"/>
                        </a:lnTo>
                        <a:lnTo>
                          <a:pt x="80" y="138"/>
                        </a:lnTo>
                        <a:lnTo>
                          <a:pt x="75" y="141"/>
                        </a:lnTo>
                        <a:lnTo>
                          <a:pt x="76" y="155"/>
                        </a:lnTo>
                        <a:lnTo>
                          <a:pt x="70" y="158"/>
                        </a:lnTo>
                        <a:lnTo>
                          <a:pt x="63" y="161"/>
                        </a:lnTo>
                        <a:lnTo>
                          <a:pt x="50" y="160"/>
                        </a:lnTo>
                        <a:lnTo>
                          <a:pt x="40" y="155"/>
                        </a:lnTo>
                        <a:lnTo>
                          <a:pt x="24" y="147"/>
                        </a:lnTo>
                        <a:lnTo>
                          <a:pt x="14" y="140"/>
                        </a:lnTo>
                        <a:lnTo>
                          <a:pt x="11" y="126"/>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36" name="Freeform 368"/>
                  <p:cNvSpPr>
                    <a:spLocks/>
                  </p:cNvSpPr>
                  <p:nvPr/>
                </p:nvSpPr>
                <p:spPr bwMode="auto">
                  <a:xfrm>
                    <a:off x="933" y="3446"/>
                    <a:ext cx="71" cy="109"/>
                  </a:xfrm>
                  <a:custGeom>
                    <a:avLst/>
                    <a:gdLst>
                      <a:gd name="T0" fmla="*/ 22 w 71"/>
                      <a:gd name="T1" fmla="*/ 0 h 109"/>
                      <a:gd name="T2" fmla="*/ 26 w 71"/>
                      <a:gd name="T3" fmla="*/ 21 h 109"/>
                      <a:gd name="T4" fmla="*/ 29 w 71"/>
                      <a:gd name="T5" fmla="*/ 36 h 109"/>
                      <a:gd name="T6" fmla="*/ 32 w 71"/>
                      <a:gd name="T7" fmla="*/ 49 h 109"/>
                      <a:gd name="T8" fmla="*/ 39 w 71"/>
                      <a:gd name="T9" fmla="*/ 62 h 109"/>
                      <a:gd name="T10" fmla="*/ 40 w 71"/>
                      <a:gd name="T11" fmla="*/ 65 h 109"/>
                      <a:gd name="T12" fmla="*/ 45 w 71"/>
                      <a:gd name="T13" fmla="*/ 69 h 109"/>
                      <a:gd name="T14" fmla="*/ 48 w 71"/>
                      <a:gd name="T15" fmla="*/ 72 h 109"/>
                      <a:gd name="T16" fmla="*/ 55 w 71"/>
                      <a:gd name="T17" fmla="*/ 74 h 109"/>
                      <a:gd name="T18" fmla="*/ 58 w 71"/>
                      <a:gd name="T19" fmla="*/ 75 h 109"/>
                      <a:gd name="T20" fmla="*/ 62 w 71"/>
                      <a:gd name="T21" fmla="*/ 76 h 109"/>
                      <a:gd name="T22" fmla="*/ 66 w 71"/>
                      <a:gd name="T23" fmla="*/ 76 h 109"/>
                      <a:gd name="T24" fmla="*/ 70 w 71"/>
                      <a:gd name="T25" fmla="*/ 74 h 109"/>
                      <a:gd name="T26" fmla="*/ 66 w 71"/>
                      <a:gd name="T27" fmla="*/ 81 h 109"/>
                      <a:gd name="T28" fmla="*/ 57 w 71"/>
                      <a:gd name="T29" fmla="*/ 88 h 109"/>
                      <a:gd name="T30" fmla="*/ 52 w 71"/>
                      <a:gd name="T31" fmla="*/ 94 h 109"/>
                      <a:gd name="T32" fmla="*/ 48 w 71"/>
                      <a:gd name="T33" fmla="*/ 101 h 109"/>
                      <a:gd name="T34" fmla="*/ 44 w 71"/>
                      <a:gd name="T35" fmla="*/ 106 h 109"/>
                      <a:gd name="T36" fmla="*/ 35 w 71"/>
                      <a:gd name="T37" fmla="*/ 108 h 109"/>
                      <a:gd name="T38" fmla="*/ 23 w 71"/>
                      <a:gd name="T39" fmla="*/ 108 h 109"/>
                      <a:gd name="T40" fmla="*/ 5 w 71"/>
                      <a:gd name="T41" fmla="*/ 92 h 109"/>
                      <a:gd name="T42" fmla="*/ 0 w 71"/>
                      <a:gd name="T43" fmla="*/ 79 h 109"/>
                      <a:gd name="T44" fmla="*/ 7 w 71"/>
                      <a:gd name="T45" fmla="*/ 52 h 109"/>
                      <a:gd name="T46" fmla="*/ 11 w 71"/>
                      <a:gd name="T47" fmla="*/ 24 h 109"/>
                      <a:gd name="T48" fmla="*/ 22 w 71"/>
                      <a:gd name="T49" fmla="*/ 0 h 1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109"/>
                      <a:gd name="T77" fmla="*/ 71 w 71"/>
                      <a:gd name="T78" fmla="*/ 109 h 10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109">
                        <a:moveTo>
                          <a:pt x="22" y="0"/>
                        </a:moveTo>
                        <a:lnTo>
                          <a:pt x="26" y="21"/>
                        </a:lnTo>
                        <a:lnTo>
                          <a:pt x="29" y="36"/>
                        </a:lnTo>
                        <a:lnTo>
                          <a:pt x="32" y="49"/>
                        </a:lnTo>
                        <a:lnTo>
                          <a:pt x="39" y="62"/>
                        </a:lnTo>
                        <a:lnTo>
                          <a:pt x="40" y="65"/>
                        </a:lnTo>
                        <a:lnTo>
                          <a:pt x="45" y="69"/>
                        </a:lnTo>
                        <a:lnTo>
                          <a:pt x="48" y="72"/>
                        </a:lnTo>
                        <a:lnTo>
                          <a:pt x="55" y="74"/>
                        </a:lnTo>
                        <a:lnTo>
                          <a:pt x="58" y="75"/>
                        </a:lnTo>
                        <a:lnTo>
                          <a:pt x="62" y="76"/>
                        </a:lnTo>
                        <a:lnTo>
                          <a:pt x="66" y="76"/>
                        </a:lnTo>
                        <a:lnTo>
                          <a:pt x="70" y="74"/>
                        </a:lnTo>
                        <a:lnTo>
                          <a:pt x="66" y="81"/>
                        </a:lnTo>
                        <a:lnTo>
                          <a:pt x="57" y="88"/>
                        </a:lnTo>
                        <a:lnTo>
                          <a:pt x="52" y="94"/>
                        </a:lnTo>
                        <a:lnTo>
                          <a:pt x="48" y="101"/>
                        </a:lnTo>
                        <a:lnTo>
                          <a:pt x="44" y="106"/>
                        </a:lnTo>
                        <a:lnTo>
                          <a:pt x="35" y="108"/>
                        </a:lnTo>
                        <a:lnTo>
                          <a:pt x="23" y="108"/>
                        </a:lnTo>
                        <a:lnTo>
                          <a:pt x="5" y="92"/>
                        </a:lnTo>
                        <a:lnTo>
                          <a:pt x="0" y="79"/>
                        </a:lnTo>
                        <a:lnTo>
                          <a:pt x="7" y="52"/>
                        </a:lnTo>
                        <a:lnTo>
                          <a:pt x="11" y="24"/>
                        </a:lnTo>
                        <a:lnTo>
                          <a:pt x="22"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7037" name="Group 369"/>
                  <p:cNvGrpSpPr>
                    <a:grpSpLocks/>
                  </p:cNvGrpSpPr>
                  <p:nvPr/>
                </p:nvGrpSpPr>
                <p:grpSpPr bwMode="auto">
                  <a:xfrm>
                    <a:off x="976" y="3428"/>
                    <a:ext cx="54" cy="61"/>
                    <a:chOff x="976" y="3428"/>
                    <a:chExt cx="54" cy="61"/>
                  </a:xfrm>
                </p:grpSpPr>
                <p:sp>
                  <p:nvSpPr>
                    <p:cNvPr id="37040" name="Freeform 370"/>
                    <p:cNvSpPr>
                      <a:spLocks/>
                    </p:cNvSpPr>
                    <p:nvPr/>
                  </p:nvSpPr>
                  <p:spPr bwMode="auto">
                    <a:xfrm>
                      <a:off x="998" y="3486"/>
                      <a:ext cx="18" cy="3"/>
                    </a:xfrm>
                    <a:custGeom>
                      <a:avLst/>
                      <a:gdLst>
                        <a:gd name="T0" fmla="*/ 0 w 18"/>
                        <a:gd name="T1" fmla="*/ 1 h 3"/>
                        <a:gd name="T2" fmla="*/ 1 w 18"/>
                        <a:gd name="T3" fmla="*/ 2 h 3"/>
                        <a:gd name="T4" fmla="*/ 4 w 18"/>
                        <a:gd name="T5" fmla="*/ 2 h 3"/>
                        <a:gd name="T6" fmla="*/ 7 w 18"/>
                        <a:gd name="T7" fmla="*/ 2 h 3"/>
                        <a:gd name="T8" fmla="*/ 9 w 18"/>
                        <a:gd name="T9" fmla="*/ 2 h 3"/>
                        <a:gd name="T10" fmla="*/ 12 w 18"/>
                        <a:gd name="T11" fmla="*/ 2 h 3"/>
                        <a:gd name="T12" fmla="*/ 14 w 18"/>
                        <a:gd name="T13" fmla="*/ 2 h 3"/>
                        <a:gd name="T14" fmla="*/ 16 w 18"/>
                        <a:gd name="T15" fmla="*/ 2 h 3"/>
                        <a:gd name="T16" fmla="*/ 17 w 18"/>
                        <a:gd name="T17" fmla="*/ 1 h 3"/>
                        <a:gd name="T18" fmla="*/ 15 w 18"/>
                        <a:gd name="T19" fmla="*/ 0 h 3"/>
                        <a:gd name="T20" fmla="*/ 10 w 18"/>
                        <a:gd name="T21" fmla="*/ 0 h 3"/>
                        <a:gd name="T22" fmla="*/ 5 w 18"/>
                        <a:gd name="T23" fmla="*/ 0 h 3"/>
                        <a:gd name="T24" fmla="*/ 2 w 18"/>
                        <a:gd name="T25" fmla="*/ 0 h 3"/>
                        <a:gd name="T26" fmla="*/ 0 w 18"/>
                        <a:gd name="T27" fmla="*/ 1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
                        <a:gd name="T44" fmla="*/ 18 w 18"/>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
                          <a:moveTo>
                            <a:pt x="0" y="1"/>
                          </a:moveTo>
                          <a:lnTo>
                            <a:pt x="1" y="2"/>
                          </a:lnTo>
                          <a:lnTo>
                            <a:pt x="4" y="2"/>
                          </a:lnTo>
                          <a:lnTo>
                            <a:pt x="7" y="2"/>
                          </a:lnTo>
                          <a:lnTo>
                            <a:pt x="9" y="2"/>
                          </a:lnTo>
                          <a:lnTo>
                            <a:pt x="12" y="2"/>
                          </a:lnTo>
                          <a:lnTo>
                            <a:pt x="14" y="2"/>
                          </a:lnTo>
                          <a:lnTo>
                            <a:pt x="16" y="2"/>
                          </a:lnTo>
                          <a:lnTo>
                            <a:pt x="17" y="1"/>
                          </a:lnTo>
                          <a:lnTo>
                            <a:pt x="15" y="0"/>
                          </a:lnTo>
                          <a:lnTo>
                            <a:pt x="10" y="0"/>
                          </a:lnTo>
                          <a:lnTo>
                            <a:pt x="5" y="0"/>
                          </a:lnTo>
                          <a:lnTo>
                            <a:pt x="2" y="0"/>
                          </a:lnTo>
                          <a:lnTo>
                            <a:pt x="0"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41" name="Freeform 371"/>
                    <p:cNvSpPr>
                      <a:spLocks/>
                    </p:cNvSpPr>
                    <p:nvPr/>
                  </p:nvSpPr>
                  <p:spPr bwMode="auto">
                    <a:xfrm>
                      <a:off x="998" y="3471"/>
                      <a:ext cx="15" cy="2"/>
                    </a:xfrm>
                    <a:custGeom>
                      <a:avLst/>
                      <a:gdLst>
                        <a:gd name="T0" fmla="*/ 3 w 15"/>
                        <a:gd name="T1" fmla="*/ 1 h 2"/>
                        <a:gd name="T2" fmla="*/ 1 w 15"/>
                        <a:gd name="T3" fmla="*/ 1 h 2"/>
                        <a:gd name="T4" fmla="*/ 0 w 15"/>
                        <a:gd name="T5" fmla="*/ 1 h 2"/>
                        <a:gd name="T6" fmla="*/ 1 w 15"/>
                        <a:gd name="T7" fmla="*/ 0 h 2"/>
                        <a:gd name="T8" fmla="*/ 3 w 15"/>
                        <a:gd name="T9" fmla="*/ 0 h 2"/>
                        <a:gd name="T10" fmla="*/ 5 w 15"/>
                        <a:gd name="T11" fmla="*/ 0 h 2"/>
                        <a:gd name="T12" fmla="*/ 7 w 15"/>
                        <a:gd name="T13" fmla="*/ 0 h 2"/>
                        <a:gd name="T14" fmla="*/ 9 w 15"/>
                        <a:gd name="T15" fmla="*/ 0 h 2"/>
                        <a:gd name="T16" fmla="*/ 11 w 15"/>
                        <a:gd name="T17" fmla="*/ 0 h 2"/>
                        <a:gd name="T18" fmla="*/ 12 w 15"/>
                        <a:gd name="T19" fmla="*/ 0 h 2"/>
                        <a:gd name="T20" fmla="*/ 13 w 15"/>
                        <a:gd name="T21" fmla="*/ 0 h 2"/>
                        <a:gd name="T22" fmla="*/ 14 w 15"/>
                        <a:gd name="T23" fmla="*/ 1 h 2"/>
                        <a:gd name="T24" fmla="*/ 12 w 15"/>
                        <a:gd name="T25" fmla="*/ 1 h 2"/>
                        <a:gd name="T26" fmla="*/ 11 w 15"/>
                        <a:gd name="T27" fmla="*/ 1 h 2"/>
                        <a:gd name="T28" fmla="*/ 9 w 15"/>
                        <a:gd name="T29" fmla="*/ 1 h 2"/>
                        <a:gd name="T30" fmla="*/ 8 w 15"/>
                        <a:gd name="T31" fmla="*/ 1 h 2"/>
                        <a:gd name="T32" fmla="*/ 7 w 15"/>
                        <a:gd name="T33" fmla="*/ 1 h 2"/>
                        <a:gd name="T34" fmla="*/ 5 w 15"/>
                        <a:gd name="T35" fmla="*/ 1 h 2"/>
                        <a:gd name="T36" fmla="*/ 3 w 15"/>
                        <a:gd name="T37" fmla="*/ 1 h 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
                        <a:gd name="T58" fmla="*/ 0 h 2"/>
                        <a:gd name="T59" fmla="*/ 15 w 15"/>
                        <a:gd name="T60" fmla="*/ 2 h 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 h="2">
                          <a:moveTo>
                            <a:pt x="3" y="1"/>
                          </a:moveTo>
                          <a:lnTo>
                            <a:pt x="1" y="1"/>
                          </a:lnTo>
                          <a:lnTo>
                            <a:pt x="0" y="1"/>
                          </a:lnTo>
                          <a:lnTo>
                            <a:pt x="1" y="0"/>
                          </a:lnTo>
                          <a:lnTo>
                            <a:pt x="3" y="0"/>
                          </a:lnTo>
                          <a:lnTo>
                            <a:pt x="5" y="0"/>
                          </a:lnTo>
                          <a:lnTo>
                            <a:pt x="7" y="0"/>
                          </a:lnTo>
                          <a:lnTo>
                            <a:pt x="9" y="0"/>
                          </a:lnTo>
                          <a:lnTo>
                            <a:pt x="11" y="0"/>
                          </a:lnTo>
                          <a:lnTo>
                            <a:pt x="12" y="0"/>
                          </a:lnTo>
                          <a:lnTo>
                            <a:pt x="13" y="0"/>
                          </a:lnTo>
                          <a:lnTo>
                            <a:pt x="14" y="1"/>
                          </a:lnTo>
                          <a:lnTo>
                            <a:pt x="12" y="1"/>
                          </a:lnTo>
                          <a:lnTo>
                            <a:pt x="11" y="1"/>
                          </a:lnTo>
                          <a:lnTo>
                            <a:pt x="9" y="1"/>
                          </a:lnTo>
                          <a:lnTo>
                            <a:pt x="8" y="1"/>
                          </a:lnTo>
                          <a:lnTo>
                            <a:pt x="7" y="1"/>
                          </a:lnTo>
                          <a:lnTo>
                            <a:pt x="5" y="1"/>
                          </a:lnTo>
                          <a:lnTo>
                            <a:pt x="3"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42" name="Freeform 372"/>
                    <p:cNvSpPr>
                      <a:spLocks/>
                    </p:cNvSpPr>
                    <p:nvPr/>
                  </p:nvSpPr>
                  <p:spPr bwMode="auto">
                    <a:xfrm>
                      <a:off x="976" y="3428"/>
                      <a:ext cx="28" cy="34"/>
                    </a:xfrm>
                    <a:custGeom>
                      <a:avLst/>
                      <a:gdLst>
                        <a:gd name="T0" fmla="*/ 0 w 28"/>
                        <a:gd name="T1" fmla="*/ 6 h 34"/>
                        <a:gd name="T2" fmla="*/ 3 w 28"/>
                        <a:gd name="T3" fmla="*/ 2 h 34"/>
                        <a:gd name="T4" fmla="*/ 8 w 28"/>
                        <a:gd name="T5" fmla="*/ 1 h 34"/>
                        <a:gd name="T6" fmla="*/ 12 w 28"/>
                        <a:gd name="T7" fmla="*/ 0 h 34"/>
                        <a:gd name="T8" fmla="*/ 17 w 28"/>
                        <a:gd name="T9" fmla="*/ 0 h 34"/>
                        <a:gd name="T10" fmla="*/ 20 w 28"/>
                        <a:gd name="T11" fmla="*/ 2 h 34"/>
                        <a:gd name="T12" fmla="*/ 23 w 28"/>
                        <a:gd name="T13" fmla="*/ 7 h 34"/>
                        <a:gd name="T14" fmla="*/ 25 w 28"/>
                        <a:gd name="T15" fmla="*/ 16 h 34"/>
                        <a:gd name="T16" fmla="*/ 26 w 28"/>
                        <a:gd name="T17" fmla="*/ 24 h 34"/>
                        <a:gd name="T18" fmla="*/ 27 w 28"/>
                        <a:gd name="T19" fmla="*/ 33 h 34"/>
                        <a:gd name="T20" fmla="*/ 24 w 28"/>
                        <a:gd name="T21" fmla="*/ 31 h 34"/>
                        <a:gd name="T22" fmla="*/ 22 w 28"/>
                        <a:gd name="T23" fmla="*/ 31 h 34"/>
                        <a:gd name="T24" fmla="*/ 19 w 28"/>
                        <a:gd name="T25" fmla="*/ 32 h 34"/>
                        <a:gd name="T26" fmla="*/ 20 w 28"/>
                        <a:gd name="T27" fmla="*/ 23 h 34"/>
                        <a:gd name="T28" fmla="*/ 22 w 28"/>
                        <a:gd name="T29" fmla="*/ 14 h 34"/>
                        <a:gd name="T30" fmla="*/ 21 w 28"/>
                        <a:gd name="T31" fmla="*/ 9 h 34"/>
                        <a:gd name="T32" fmla="*/ 18 w 28"/>
                        <a:gd name="T33" fmla="*/ 5 h 34"/>
                        <a:gd name="T34" fmla="*/ 10 w 28"/>
                        <a:gd name="T35" fmla="*/ 3 h 34"/>
                        <a:gd name="T36" fmla="*/ 0 w 28"/>
                        <a:gd name="T37" fmla="*/ 6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4"/>
                        <a:gd name="T59" fmla="*/ 28 w 2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4">
                          <a:moveTo>
                            <a:pt x="0" y="6"/>
                          </a:moveTo>
                          <a:lnTo>
                            <a:pt x="3" y="2"/>
                          </a:lnTo>
                          <a:lnTo>
                            <a:pt x="8" y="1"/>
                          </a:lnTo>
                          <a:lnTo>
                            <a:pt x="12" y="0"/>
                          </a:lnTo>
                          <a:lnTo>
                            <a:pt x="17" y="0"/>
                          </a:lnTo>
                          <a:lnTo>
                            <a:pt x="20" y="2"/>
                          </a:lnTo>
                          <a:lnTo>
                            <a:pt x="23" y="7"/>
                          </a:lnTo>
                          <a:lnTo>
                            <a:pt x="25" y="16"/>
                          </a:lnTo>
                          <a:lnTo>
                            <a:pt x="26" y="24"/>
                          </a:lnTo>
                          <a:lnTo>
                            <a:pt x="27" y="33"/>
                          </a:lnTo>
                          <a:lnTo>
                            <a:pt x="24" y="31"/>
                          </a:lnTo>
                          <a:lnTo>
                            <a:pt x="22" y="31"/>
                          </a:lnTo>
                          <a:lnTo>
                            <a:pt x="19" y="32"/>
                          </a:lnTo>
                          <a:lnTo>
                            <a:pt x="20" y="23"/>
                          </a:lnTo>
                          <a:lnTo>
                            <a:pt x="22" y="14"/>
                          </a:lnTo>
                          <a:lnTo>
                            <a:pt x="21" y="9"/>
                          </a:lnTo>
                          <a:lnTo>
                            <a:pt x="18" y="5"/>
                          </a:lnTo>
                          <a:lnTo>
                            <a:pt x="10" y="3"/>
                          </a:lnTo>
                          <a:lnTo>
                            <a:pt x="0" y="6"/>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43" name="Freeform 373"/>
                    <p:cNvSpPr>
                      <a:spLocks/>
                    </p:cNvSpPr>
                    <p:nvPr/>
                  </p:nvSpPr>
                  <p:spPr bwMode="auto">
                    <a:xfrm>
                      <a:off x="1010" y="3429"/>
                      <a:ext cx="20" cy="1"/>
                    </a:xfrm>
                    <a:custGeom>
                      <a:avLst/>
                      <a:gdLst>
                        <a:gd name="T0" fmla="*/ 0 w 20"/>
                        <a:gd name="T1" fmla="*/ 0 h 1"/>
                        <a:gd name="T2" fmla="*/ 4 w 20"/>
                        <a:gd name="T3" fmla="*/ 0 h 1"/>
                        <a:gd name="T4" fmla="*/ 7 w 20"/>
                        <a:gd name="T5" fmla="*/ 0 h 1"/>
                        <a:gd name="T6" fmla="*/ 12 w 20"/>
                        <a:gd name="T7" fmla="*/ 0 h 1"/>
                        <a:gd name="T8" fmla="*/ 17 w 20"/>
                        <a:gd name="T9" fmla="*/ 0 h 1"/>
                        <a:gd name="T10" fmla="*/ 19 w 20"/>
                        <a:gd name="T11" fmla="*/ 0 h 1"/>
                        <a:gd name="T12" fmla="*/ 18 w 20"/>
                        <a:gd name="T13" fmla="*/ 0 h 1"/>
                        <a:gd name="T14" fmla="*/ 15 w 20"/>
                        <a:gd name="T15" fmla="*/ 0 h 1"/>
                        <a:gd name="T16" fmla="*/ 9 w 20"/>
                        <a:gd name="T17" fmla="*/ 0 h 1"/>
                        <a:gd name="T18" fmla="*/ 4 w 20"/>
                        <a:gd name="T19" fmla="*/ 0 h 1"/>
                        <a:gd name="T20" fmla="*/ 0 w 20"/>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
                        <a:gd name="T35" fmla="*/ 20 w 20"/>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
                          <a:moveTo>
                            <a:pt x="0" y="0"/>
                          </a:moveTo>
                          <a:lnTo>
                            <a:pt x="4" y="0"/>
                          </a:lnTo>
                          <a:lnTo>
                            <a:pt x="7" y="0"/>
                          </a:lnTo>
                          <a:lnTo>
                            <a:pt x="12" y="0"/>
                          </a:lnTo>
                          <a:lnTo>
                            <a:pt x="17" y="0"/>
                          </a:lnTo>
                          <a:lnTo>
                            <a:pt x="19" y="0"/>
                          </a:lnTo>
                          <a:lnTo>
                            <a:pt x="18" y="0"/>
                          </a:lnTo>
                          <a:lnTo>
                            <a:pt x="15" y="0"/>
                          </a:lnTo>
                          <a:lnTo>
                            <a:pt x="9" y="0"/>
                          </a:lnTo>
                          <a:lnTo>
                            <a:pt x="4" y="0"/>
                          </a:lnTo>
                          <a:lnTo>
                            <a:pt x="0" y="0"/>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44" name="Freeform 374"/>
                    <p:cNvSpPr>
                      <a:spLocks/>
                    </p:cNvSpPr>
                    <p:nvPr/>
                  </p:nvSpPr>
                  <p:spPr bwMode="auto">
                    <a:xfrm>
                      <a:off x="984" y="3436"/>
                      <a:ext cx="9" cy="3"/>
                    </a:xfrm>
                    <a:custGeom>
                      <a:avLst/>
                      <a:gdLst>
                        <a:gd name="T0" fmla="*/ 0 w 9"/>
                        <a:gd name="T1" fmla="*/ 1 h 3"/>
                        <a:gd name="T2" fmla="*/ 1 w 9"/>
                        <a:gd name="T3" fmla="*/ 2 h 3"/>
                        <a:gd name="T4" fmla="*/ 4 w 9"/>
                        <a:gd name="T5" fmla="*/ 2 h 3"/>
                        <a:gd name="T6" fmla="*/ 5 w 9"/>
                        <a:gd name="T7" fmla="*/ 2 h 3"/>
                        <a:gd name="T8" fmla="*/ 7 w 9"/>
                        <a:gd name="T9" fmla="*/ 1 h 3"/>
                        <a:gd name="T10" fmla="*/ 8 w 9"/>
                        <a:gd name="T11" fmla="*/ 1 h 3"/>
                        <a:gd name="T12" fmla="*/ 6 w 9"/>
                        <a:gd name="T13" fmla="*/ 0 h 3"/>
                        <a:gd name="T14" fmla="*/ 4 w 9"/>
                        <a:gd name="T15" fmla="*/ 0 h 3"/>
                        <a:gd name="T16" fmla="*/ 2 w 9"/>
                        <a:gd name="T17" fmla="*/ 0 h 3"/>
                        <a:gd name="T18" fmla="*/ 0 w 9"/>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3"/>
                        <a:gd name="T32" fmla="*/ 9 w 9"/>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3">
                          <a:moveTo>
                            <a:pt x="0" y="1"/>
                          </a:moveTo>
                          <a:lnTo>
                            <a:pt x="1" y="2"/>
                          </a:lnTo>
                          <a:lnTo>
                            <a:pt x="4" y="2"/>
                          </a:lnTo>
                          <a:lnTo>
                            <a:pt x="5" y="2"/>
                          </a:lnTo>
                          <a:lnTo>
                            <a:pt x="7" y="1"/>
                          </a:lnTo>
                          <a:lnTo>
                            <a:pt x="8" y="1"/>
                          </a:lnTo>
                          <a:lnTo>
                            <a:pt x="6" y="0"/>
                          </a:lnTo>
                          <a:lnTo>
                            <a:pt x="4" y="0"/>
                          </a:lnTo>
                          <a:lnTo>
                            <a:pt x="2" y="0"/>
                          </a:lnTo>
                          <a:lnTo>
                            <a:pt x="0"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45" name="Freeform 375"/>
                    <p:cNvSpPr>
                      <a:spLocks/>
                    </p:cNvSpPr>
                    <p:nvPr/>
                  </p:nvSpPr>
                  <p:spPr bwMode="auto">
                    <a:xfrm>
                      <a:off x="1015" y="3435"/>
                      <a:ext cx="9" cy="3"/>
                    </a:xfrm>
                    <a:custGeom>
                      <a:avLst/>
                      <a:gdLst>
                        <a:gd name="T0" fmla="*/ 8 w 9"/>
                        <a:gd name="T1" fmla="*/ 1 h 3"/>
                        <a:gd name="T2" fmla="*/ 7 w 9"/>
                        <a:gd name="T3" fmla="*/ 1 h 3"/>
                        <a:gd name="T4" fmla="*/ 5 w 9"/>
                        <a:gd name="T5" fmla="*/ 2 h 3"/>
                        <a:gd name="T6" fmla="*/ 3 w 9"/>
                        <a:gd name="T7" fmla="*/ 2 h 3"/>
                        <a:gd name="T8" fmla="*/ 1 w 9"/>
                        <a:gd name="T9" fmla="*/ 1 h 3"/>
                        <a:gd name="T10" fmla="*/ 0 w 9"/>
                        <a:gd name="T11" fmla="*/ 1 h 3"/>
                        <a:gd name="T12" fmla="*/ 2 w 9"/>
                        <a:gd name="T13" fmla="*/ 0 h 3"/>
                        <a:gd name="T14" fmla="*/ 4 w 9"/>
                        <a:gd name="T15" fmla="*/ 0 h 3"/>
                        <a:gd name="T16" fmla="*/ 6 w 9"/>
                        <a:gd name="T17" fmla="*/ 0 h 3"/>
                        <a:gd name="T18" fmla="*/ 8 w 9"/>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3"/>
                        <a:gd name="T32" fmla="*/ 9 w 9"/>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3">
                          <a:moveTo>
                            <a:pt x="8" y="1"/>
                          </a:moveTo>
                          <a:lnTo>
                            <a:pt x="7" y="1"/>
                          </a:lnTo>
                          <a:lnTo>
                            <a:pt x="5" y="2"/>
                          </a:lnTo>
                          <a:lnTo>
                            <a:pt x="3" y="2"/>
                          </a:lnTo>
                          <a:lnTo>
                            <a:pt x="1" y="1"/>
                          </a:lnTo>
                          <a:lnTo>
                            <a:pt x="0" y="1"/>
                          </a:lnTo>
                          <a:lnTo>
                            <a:pt x="2" y="0"/>
                          </a:lnTo>
                          <a:lnTo>
                            <a:pt x="4" y="0"/>
                          </a:lnTo>
                          <a:lnTo>
                            <a:pt x="6" y="0"/>
                          </a:lnTo>
                          <a:lnTo>
                            <a:pt x="8" y="1"/>
                          </a:lnTo>
                        </a:path>
                      </a:pathLst>
                    </a:custGeom>
                    <a:solidFill>
                      <a:srgbClr val="3F5F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7038" name="Freeform 376"/>
                  <p:cNvSpPr>
                    <a:spLocks/>
                  </p:cNvSpPr>
                  <p:nvPr/>
                </p:nvSpPr>
                <p:spPr bwMode="auto">
                  <a:xfrm>
                    <a:off x="900" y="3366"/>
                    <a:ext cx="152" cy="131"/>
                  </a:xfrm>
                  <a:custGeom>
                    <a:avLst/>
                    <a:gdLst>
                      <a:gd name="T0" fmla="*/ 75 w 152"/>
                      <a:gd name="T1" fmla="*/ 3 h 131"/>
                      <a:gd name="T2" fmla="*/ 59 w 152"/>
                      <a:gd name="T3" fmla="*/ 5 h 131"/>
                      <a:gd name="T4" fmla="*/ 46 w 152"/>
                      <a:gd name="T5" fmla="*/ 12 h 131"/>
                      <a:gd name="T6" fmla="*/ 29 w 152"/>
                      <a:gd name="T7" fmla="*/ 26 h 131"/>
                      <a:gd name="T8" fmla="*/ 20 w 152"/>
                      <a:gd name="T9" fmla="*/ 47 h 131"/>
                      <a:gd name="T10" fmla="*/ 13 w 152"/>
                      <a:gd name="T11" fmla="*/ 62 h 131"/>
                      <a:gd name="T12" fmla="*/ 4 w 152"/>
                      <a:gd name="T13" fmla="*/ 73 h 131"/>
                      <a:gd name="T14" fmla="*/ 0 w 152"/>
                      <a:gd name="T15" fmla="*/ 82 h 131"/>
                      <a:gd name="T16" fmla="*/ 6 w 152"/>
                      <a:gd name="T17" fmla="*/ 95 h 131"/>
                      <a:gd name="T18" fmla="*/ 12 w 152"/>
                      <a:gd name="T19" fmla="*/ 104 h 131"/>
                      <a:gd name="T20" fmla="*/ 25 w 152"/>
                      <a:gd name="T21" fmla="*/ 109 h 131"/>
                      <a:gd name="T22" fmla="*/ 38 w 152"/>
                      <a:gd name="T23" fmla="*/ 116 h 131"/>
                      <a:gd name="T24" fmla="*/ 43 w 152"/>
                      <a:gd name="T25" fmla="*/ 122 h 131"/>
                      <a:gd name="T26" fmla="*/ 57 w 152"/>
                      <a:gd name="T27" fmla="*/ 130 h 131"/>
                      <a:gd name="T28" fmla="*/ 64 w 152"/>
                      <a:gd name="T29" fmla="*/ 126 h 131"/>
                      <a:gd name="T30" fmla="*/ 61 w 152"/>
                      <a:gd name="T31" fmla="*/ 88 h 131"/>
                      <a:gd name="T32" fmla="*/ 65 w 152"/>
                      <a:gd name="T33" fmla="*/ 57 h 131"/>
                      <a:gd name="T34" fmla="*/ 72 w 152"/>
                      <a:gd name="T35" fmla="*/ 37 h 131"/>
                      <a:gd name="T36" fmla="*/ 85 w 152"/>
                      <a:gd name="T37" fmla="*/ 24 h 131"/>
                      <a:gd name="T38" fmla="*/ 93 w 152"/>
                      <a:gd name="T39" fmla="*/ 21 h 131"/>
                      <a:gd name="T40" fmla="*/ 103 w 152"/>
                      <a:gd name="T41" fmla="*/ 22 h 131"/>
                      <a:gd name="T42" fmla="*/ 111 w 152"/>
                      <a:gd name="T43" fmla="*/ 26 h 131"/>
                      <a:gd name="T44" fmla="*/ 121 w 152"/>
                      <a:gd name="T45" fmla="*/ 34 h 131"/>
                      <a:gd name="T46" fmla="*/ 124 w 152"/>
                      <a:gd name="T47" fmla="*/ 41 h 131"/>
                      <a:gd name="T48" fmla="*/ 128 w 152"/>
                      <a:gd name="T49" fmla="*/ 50 h 131"/>
                      <a:gd name="T50" fmla="*/ 129 w 152"/>
                      <a:gd name="T51" fmla="*/ 58 h 131"/>
                      <a:gd name="T52" fmla="*/ 127 w 152"/>
                      <a:gd name="T53" fmla="*/ 66 h 131"/>
                      <a:gd name="T54" fmla="*/ 127 w 152"/>
                      <a:gd name="T55" fmla="*/ 73 h 131"/>
                      <a:gd name="T56" fmla="*/ 130 w 152"/>
                      <a:gd name="T57" fmla="*/ 90 h 131"/>
                      <a:gd name="T58" fmla="*/ 128 w 152"/>
                      <a:gd name="T59" fmla="*/ 100 h 131"/>
                      <a:gd name="T60" fmla="*/ 128 w 152"/>
                      <a:gd name="T61" fmla="*/ 111 h 131"/>
                      <a:gd name="T62" fmla="*/ 140 w 152"/>
                      <a:gd name="T63" fmla="*/ 113 h 131"/>
                      <a:gd name="T64" fmla="*/ 147 w 152"/>
                      <a:gd name="T65" fmla="*/ 108 h 131"/>
                      <a:gd name="T66" fmla="*/ 151 w 152"/>
                      <a:gd name="T67" fmla="*/ 99 h 131"/>
                      <a:gd name="T68" fmla="*/ 149 w 152"/>
                      <a:gd name="T69" fmla="*/ 82 h 131"/>
                      <a:gd name="T70" fmla="*/ 142 w 152"/>
                      <a:gd name="T71" fmla="*/ 65 h 131"/>
                      <a:gd name="T72" fmla="*/ 132 w 152"/>
                      <a:gd name="T73" fmla="*/ 47 h 131"/>
                      <a:gd name="T74" fmla="*/ 126 w 152"/>
                      <a:gd name="T75" fmla="*/ 32 h 131"/>
                      <a:gd name="T76" fmla="*/ 120 w 152"/>
                      <a:gd name="T77" fmla="*/ 20 h 131"/>
                      <a:gd name="T78" fmla="*/ 114 w 152"/>
                      <a:gd name="T79" fmla="*/ 13 h 131"/>
                      <a:gd name="T80" fmla="*/ 104 w 152"/>
                      <a:gd name="T81" fmla="*/ 7 h 131"/>
                      <a:gd name="T82" fmla="*/ 86 w 152"/>
                      <a:gd name="T83" fmla="*/ 0 h 131"/>
                      <a:gd name="T84" fmla="*/ 75 w 152"/>
                      <a:gd name="T85" fmla="*/ 3 h 1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2"/>
                      <a:gd name="T130" fmla="*/ 0 h 131"/>
                      <a:gd name="T131" fmla="*/ 152 w 152"/>
                      <a:gd name="T132" fmla="*/ 131 h 1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2" h="131">
                        <a:moveTo>
                          <a:pt x="75" y="3"/>
                        </a:moveTo>
                        <a:lnTo>
                          <a:pt x="59" y="5"/>
                        </a:lnTo>
                        <a:lnTo>
                          <a:pt x="46" y="12"/>
                        </a:lnTo>
                        <a:lnTo>
                          <a:pt x="29" y="26"/>
                        </a:lnTo>
                        <a:lnTo>
                          <a:pt x="20" y="47"/>
                        </a:lnTo>
                        <a:lnTo>
                          <a:pt x="13" y="62"/>
                        </a:lnTo>
                        <a:lnTo>
                          <a:pt x="4" y="73"/>
                        </a:lnTo>
                        <a:lnTo>
                          <a:pt x="0" y="82"/>
                        </a:lnTo>
                        <a:lnTo>
                          <a:pt x="6" y="95"/>
                        </a:lnTo>
                        <a:lnTo>
                          <a:pt x="12" y="104"/>
                        </a:lnTo>
                        <a:lnTo>
                          <a:pt x="25" y="109"/>
                        </a:lnTo>
                        <a:lnTo>
                          <a:pt x="38" y="116"/>
                        </a:lnTo>
                        <a:lnTo>
                          <a:pt x="43" y="122"/>
                        </a:lnTo>
                        <a:lnTo>
                          <a:pt x="57" y="130"/>
                        </a:lnTo>
                        <a:lnTo>
                          <a:pt x="64" y="126"/>
                        </a:lnTo>
                        <a:lnTo>
                          <a:pt x="61" y="88"/>
                        </a:lnTo>
                        <a:lnTo>
                          <a:pt x="65" y="57"/>
                        </a:lnTo>
                        <a:lnTo>
                          <a:pt x="72" y="37"/>
                        </a:lnTo>
                        <a:lnTo>
                          <a:pt x="85" y="24"/>
                        </a:lnTo>
                        <a:lnTo>
                          <a:pt x="93" y="21"/>
                        </a:lnTo>
                        <a:lnTo>
                          <a:pt x="103" y="22"/>
                        </a:lnTo>
                        <a:lnTo>
                          <a:pt x="111" y="26"/>
                        </a:lnTo>
                        <a:lnTo>
                          <a:pt x="121" y="34"/>
                        </a:lnTo>
                        <a:lnTo>
                          <a:pt x="124" y="41"/>
                        </a:lnTo>
                        <a:lnTo>
                          <a:pt x="128" y="50"/>
                        </a:lnTo>
                        <a:lnTo>
                          <a:pt x="129" y="58"/>
                        </a:lnTo>
                        <a:lnTo>
                          <a:pt x="127" y="66"/>
                        </a:lnTo>
                        <a:lnTo>
                          <a:pt x="127" y="73"/>
                        </a:lnTo>
                        <a:lnTo>
                          <a:pt x="130" y="90"/>
                        </a:lnTo>
                        <a:lnTo>
                          <a:pt x="128" y="100"/>
                        </a:lnTo>
                        <a:lnTo>
                          <a:pt x="128" y="111"/>
                        </a:lnTo>
                        <a:lnTo>
                          <a:pt x="140" y="113"/>
                        </a:lnTo>
                        <a:lnTo>
                          <a:pt x="147" y="108"/>
                        </a:lnTo>
                        <a:lnTo>
                          <a:pt x="151" y="99"/>
                        </a:lnTo>
                        <a:lnTo>
                          <a:pt x="149" y="82"/>
                        </a:lnTo>
                        <a:lnTo>
                          <a:pt x="142" y="65"/>
                        </a:lnTo>
                        <a:lnTo>
                          <a:pt x="132" y="47"/>
                        </a:lnTo>
                        <a:lnTo>
                          <a:pt x="126" y="32"/>
                        </a:lnTo>
                        <a:lnTo>
                          <a:pt x="120" y="20"/>
                        </a:lnTo>
                        <a:lnTo>
                          <a:pt x="114" y="13"/>
                        </a:lnTo>
                        <a:lnTo>
                          <a:pt x="104" y="7"/>
                        </a:lnTo>
                        <a:lnTo>
                          <a:pt x="86" y="0"/>
                        </a:lnTo>
                        <a:lnTo>
                          <a:pt x="75" y="3"/>
                        </a:lnTo>
                      </a:path>
                    </a:pathLst>
                  </a:custGeom>
                  <a:solidFill>
                    <a:srgbClr val="9FF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39" name="Freeform 377"/>
                  <p:cNvSpPr>
                    <a:spLocks/>
                  </p:cNvSpPr>
                  <p:nvPr/>
                </p:nvSpPr>
                <p:spPr bwMode="auto">
                  <a:xfrm>
                    <a:off x="877" y="3492"/>
                    <a:ext cx="103" cy="162"/>
                  </a:xfrm>
                  <a:custGeom>
                    <a:avLst/>
                    <a:gdLst>
                      <a:gd name="T0" fmla="*/ 61 w 103"/>
                      <a:gd name="T1" fmla="*/ 0 h 162"/>
                      <a:gd name="T2" fmla="*/ 63 w 103"/>
                      <a:gd name="T3" fmla="*/ 20 h 162"/>
                      <a:gd name="T4" fmla="*/ 69 w 103"/>
                      <a:gd name="T5" fmla="*/ 38 h 162"/>
                      <a:gd name="T6" fmla="*/ 77 w 103"/>
                      <a:gd name="T7" fmla="*/ 50 h 162"/>
                      <a:gd name="T8" fmla="*/ 85 w 103"/>
                      <a:gd name="T9" fmla="*/ 58 h 162"/>
                      <a:gd name="T10" fmla="*/ 83 w 103"/>
                      <a:gd name="T11" fmla="*/ 73 h 162"/>
                      <a:gd name="T12" fmla="*/ 91 w 103"/>
                      <a:gd name="T13" fmla="*/ 97 h 162"/>
                      <a:gd name="T14" fmla="*/ 99 w 103"/>
                      <a:gd name="T15" fmla="*/ 127 h 162"/>
                      <a:gd name="T16" fmla="*/ 102 w 103"/>
                      <a:gd name="T17" fmla="*/ 161 h 162"/>
                      <a:gd name="T18" fmla="*/ 43 w 103"/>
                      <a:gd name="T19" fmla="*/ 161 h 162"/>
                      <a:gd name="T20" fmla="*/ 36 w 103"/>
                      <a:gd name="T21" fmla="*/ 153 h 162"/>
                      <a:gd name="T22" fmla="*/ 28 w 103"/>
                      <a:gd name="T23" fmla="*/ 143 h 162"/>
                      <a:gd name="T24" fmla="*/ 21 w 103"/>
                      <a:gd name="T25" fmla="*/ 130 h 162"/>
                      <a:gd name="T26" fmla="*/ 15 w 103"/>
                      <a:gd name="T27" fmla="*/ 115 h 162"/>
                      <a:gd name="T28" fmla="*/ 8 w 103"/>
                      <a:gd name="T29" fmla="*/ 98 h 162"/>
                      <a:gd name="T30" fmla="*/ 4 w 103"/>
                      <a:gd name="T31" fmla="*/ 80 h 162"/>
                      <a:gd name="T32" fmla="*/ 2 w 103"/>
                      <a:gd name="T33" fmla="*/ 65 h 162"/>
                      <a:gd name="T34" fmla="*/ 0 w 103"/>
                      <a:gd name="T35" fmla="*/ 56 h 162"/>
                      <a:gd name="T36" fmla="*/ 14 w 103"/>
                      <a:gd name="T37" fmla="*/ 56 h 162"/>
                      <a:gd name="T38" fmla="*/ 25 w 103"/>
                      <a:gd name="T39" fmla="*/ 54 h 162"/>
                      <a:gd name="T40" fmla="*/ 37 w 103"/>
                      <a:gd name="T41" fmla="*/ 42 h 162"/>
                      <a:gd name="T42" fmla="*/ 47 w 103"/>
                      <a:gd name="T43" fmla="*/ 27 h 162"/>
                      <a:gd name="T44" fmla="*/ 61 w 103"/>
                      <a:gd name="T45" fmla="*/ 0 h 1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3"/>
                      <a:gd name="T70" fmla="*/ 0 h 162"/>
                      <a:gd name="T71" fmla="*/ 103 w 103"/>
                      <a:gd name="T72" fmla="*/ 162 h 1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3" h="162">
                        <a:moveTo>
                          <a:pt x="61" y="0"/>
                        </a:moveTo>
                        <a:lnTo>
                          <a:pt x="63" y="20"/>
                        </a:lnTo>
                        <a:lnTo>
                          <a:pt x="69" y="38"/>
                        </a:lnTo>
                        <a:lnTo>
                          <a:pt x="77" y="50"/>
                        </a:lnTo>
                        <a:lnTo>
                          <a:pt x="85" y="58"/>
                        </a:lnTo>
                        <a:lnTo>
                          <a:pt x="83" y="73"/>
                        </a:lnTo>
                        <a:lnTo>
                          <a:pt x="91" y="97"/>
                        </a:lnTo>
                        <a:lnTo>
                          <a:pt x="99" y="127"/>
                        </a:lnTo>
                        <a:lnTo>
                          <a:pt x="102" y="161"/>
                        </a:lnTo>
                        <a:lnTo>
                          <a:pt x="43" y="161"/>
                        </a:lnTo>
                        <a:lnTo>
                          <a:pt x="36" y="153"/>
                        </a:lnTo>
                        <a:lnTo>
                          <a:pt x="28" y="143"/>
                        </a:lnTo>
                        <a:lnTo>
                          <a:pt x="21" y="130"/>
                        </a:lnTo>
                        <a:lnTo>
                          <a:pt x="15" y="115"/>
                        </a:lnTo>
                        <a:lnTo>
                          <a:pt x="8" y="98"/>
                        </a:lnTo>
                        <a:lnTo>
                          <a:pt x="4" y="80"/>
                        </a:lnTo>
                        <a:lnTo>
                          <a:pt x="2" y="65"/>
                        </a:lnTo>
                        <a:lnTo>
                          <a:pt x="0" y="56"/>
                        </a:lnTo>
                        <a:lnTo>
                          <a:pt x="14" y="56"/>
                        </a:lnTo>
                        <a:lnTo>
                          <a:pt x="25" y="54"/>
                        </a:lnTo>
                        <a:lnTo>
                          <a:pt x="37" y="42"/>
                        </a:lnTo>
                        <a:lnTo>
                          <a:pt x="47" y="27"/>
                        </a:lnTo>
                        <a:lnTo>
                          <a:pt x="6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sp>
            <p:nvSpPr>
              <p:cNvPr id="37030" name="Freeform 378"/>
              <p:cNvSpPr>
                <a:spLocks/>
              </p:cNvSpPr>
              <p:nvPr/>
            </p:nvSpPr>
            <p:spPr bwMode="auto">
              <a:xfrm>
                <a:off x="775" y="3636"/>
                <a:ext cx="420" cy="68"/>
              </a:xfrm>
              <a:custGeom>
                <a:avLst/>
                <a:gdLst>
                  <a:gd name="T0" fmla="*/ 0 w 420"/>
                  <a:gd name="T1" fmla="*/ 0 h 68"/>
                  <a:gd name="T2" fmla="*/ 419 w 420"/>
                  <a:gd name="T3" fmla="*/ 0 h 68"/>
                  <a:gd name="T4" fmla="*/ 419 w 420"/>
                  <a:gd name="T5" fmla="*/ 67 h 68"/>
                  <a:gd name="T6" fmla="*/ 0 w 420"/>
                  <a:gd name="T7" fmla="*/ 67 h 68"/>
                  <a:gd name="T8" fmla="*/ 0 w 420"/>
                  <a:gd name="T9" fmla="*/ 0 h 68"/>
                  <a:gd name="T10" fmla="*/ 0 60000 65536"/>
                  <a:gd name="T11" fmla="*/ 0 60000 65536"/>
                  <a:gd name="T12" fmla="*/ 0 60000 65536"/>
                  <a:gd name="T13" fmla="*/ 0 60000 65536"/>
                  <a:gd name="T14" fmla="*/ 0 60000 65536"/>
                  <a:gd name="T15" fmla="*/ 0 w 420"/>
                  <a:gd name="T16" fmla="*/ 0 h 68"/>
                  <a:gd name="T17" fmla="*/ 420 w 420"/>
                  <a:gd name="T18" fmla="*/ 68 h 68"/>
                </a:gdLst>
                <a:ahLst/>
                <a:cxnLst>
                  <a:cxn ang="T10">
                    <a:pos x="T0" y="T1"/>
                  </a:cxn>
                  <a:cxn ang="T11">
                    <a:pos x="T2" y="T3"/>
                  </a:cxn>
                  <a:cxn ang="T12">
                    <a:pos x="T4" y="T5"/>
                  </a:cxn>
                  <a:cxn ang="T13">
                    <a:pos x="T6" y="T7"/>
                  </a:cxn>
                  <a:cxn ang="T14">
                    <a:pos x="T8" y="T9"/>
                  </a:cxn>
                </a:cxnLst>
                <a:rect l="T15" t="T16" r="T17" b="T18"/>
                <a:pathLst>
                  <a:path w="420" h="68">
                    <a:moveTo>
                      <a:pt x="0" y="0"/>
                    </a:moveTo>
                    <a:lnTo>
                      <a:pt x="419" y="0"/>
                    </a:lnTo>
                    <a:lnTo>
                      <a:pt x="419" y="67"/>
                    </a:lnTo>
                    <a:lnTo>
                      <a:pt x="0" y="67"/>
                    </a:lnTo>
                    <a:lnTo>
                      <a:pt x="0" y="0"/>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53" name="Rectangle 379"/>
            <p:cNvSpPr>
              <a:spLocks noChangeArrowheads="1"/>
            </p:cNvSpPr>
            <p:nvPr/>
          </p:nvSpPr>
          <p:spPr bwMode="auto">
            <a:xfrm>
              <a:off x="766" y="2808"/>
              <a:ext cx="390" cy="47"/>
            </a:xfrm>
            <a:prstGeom prst="rect">
              <a:avLst/>
            </a:prstGeom>
            <a:solidFill>
              <a:srgbClr val="008000"/>
            </a:solidFill>
            <a:ln w="12700">
              <a:solidFill>
                <a:srgbClr val="DFFFBF"/>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54" name="Group 380"/>
            <p:cNvGrpSpPr>
              <a:grpSpLocks/>
            </p:cNvGrpSpPr>
            <p:nvPr/>
          </p:nvGrpSpPr>
          <p:grpSpPr bwMode="auto">
            <a:xfrm>
              <a:off x="512" y="2809"/>
              <a:ext cx="146" cy="179"/>
              <a:chOff x="512" y="3247"/>
              <a:chExt cx="161" cy="177"/>
            </a:xfrm>
          </p:grpSpPr>
          <p:sp>
            <p:nvSpPr>
              <p:cNvPr id="37025" name="Freeform 381"/>
              <p:cNvSpPr>
                <a:spLocks/>
              </p:cNvSpPr>
              <p:nvPr/>
            </p:nvSpPr>
            <p:spPr bwMode="auto">
              <a:xfrm>
                <a:off x="612" y="3262"/>
                <a:ext cx="61" cy="162"/>
              </a:xfrm>
              <a:custGeom>
                <a:avLst/>
                <a:gdLst>
                  <a:gd name="T0" fmla="*/ 6 w 61"/>
                  <a:gd name="T1" fmla="*/ 68 h 162"/>
                  <a:gd name="T2" fmla="*/ 4 w 61"/>
                  <a:gd name="T3" fmla="*/ 58 h 162"/>
                  <a:gd name="T4" fmla="*/ 1 w 61"/>
                  <a:gd name="T5" fmla="*/ 46 h 162"/>
                  <a:gd name="T6" fmla="*/ 0 w 61"/>
                  <a:gd name="T7" fmla="*/ 32 h 162"/>
                  <a:gd name="T8" fmla="*/ 3 w 61"/>
                  <a:gd name="T9" fmla="*/ 17 h 162"/>
                  <a:gd name="T10" fmla="*/ 8 w 61"/>
                  <a:gd name="T11" fmla="*/ 0 h 162"/>
                  <a:gd name="T12" fmla="*/ 15 w 61"/>
                  <a:gd name="T13" fmla="*/ 15 h 162"/>
                  <a:gd name="T14" fmla="*/ 20 w 61"/>
                  <a:gd name="T15" fmla="*/ 27 h 162"/>
                  <a:gd name="T16" fmla="*/ 21 w 61"/>
                  <a:gd name="T17" fmla="*/ 41 h 162"/>
                  <a:gd name="T18" fmla="*/ 20 w 61"/>
                  <a:gd name="T19" fmla="*/ 57 h 162"/>
                  <a:gd name="T20" fmla="*/ 18 w 61"/>
                  <a:gd name="T21" fmla="*/ 69 h 162"/>
                  <a:gd name="T22" fmla="*/ 16 w 61"/>
                  <a:gd name="T23" fmla="*/ 77 h 162"/>
                  <a:gd name="T24" fmla="*/ 21 w 61"/>
                  <a:gd name="T25" fmla="*/ 69 h 162"/>
                  <a:gd name="T26" fmla="*/ 29 w 61"/>
                  <a:gd name="T27" fmla="*/ 60 h 162"/>
                  <a:gd name="T28" fmla="*/ 36 w 61"/>
                  <a:gd name="T29" fmla="*/ 54 h 162"/>
                  <a:gd name="T30" fmla="*/ 43 w 61"/>
                  <a:gd name="T31" fmla="*/ 50 h 162"/>
                  <a:gd name="T32" fmla="*/ 53 w 61"/>
                  <a:gd name="T33" fmla="*/ 48 h 162"/>
                  <a:gd name="T34" fmla="*/ 60 w 61"/>
                  <a:gd name="T35" fmla="*/ 46 h 162"/>
                  <a:gd name="T36" fmla="*/ 57 w 61"/>
                  <a:gd name="T37" fmla="*/ 57 h 162"/>
                  <a:gd name="T38" fmla="*/ 53 w 61"/>
                  <a:gd name="T39" fmla="*/ 69 h 162"/>
                  <a:gd name="T40" fmla="*/ 46 w 61"/>
                  <a:gd name="T41" fmla="*/ 78 h 162"/>
                  <a:gd name="T42" fmla="*/ 39 w 61"/>
                  <a:gd name="T43" fmla="*/ 84 h 162"/>
                  <a:gd name="T44" fmla="*/ 29 w 61"/>
                  <a:gd name="T45" fmla="*/ 88 h 162"/>
                  <a:gd name="T46" fmla="*/ 19 w 61"/>
                  <a:gd name="T47" fmla="*/ 89 h 162"/>
                  <a:gd name="T48" fmla="*/ 30 w 61"/>
                  <a:gd name="T49" fmla="*/ 96 h 162"/>
                  <a:gd name="T50" fmla="*/ 38 w 61"/>
                  <a:gd name="T51" fmla="*/ 102 h 162"/>
                  <a:gd name="T52" fmla="*/ 41 w 61"/>
                  <a:gd name="T53" fmla="*/ 109 h 162"/>
                  <a:gd name="T54" fmla="*/ 45 w 61"/>
                  <a:gd name="T55" fmla="*/ 117 h 162"/>
                  <a:gd name="T56" fmla="*/ 45 w 61"/>
                  <a:gd name="T57" fmla="*/ 124 h 162"/>
                  <a:gd name="T58" fmla="*/ 47 w 61"/>
                  <a:gd name="T59" fmla="*/ 136 h 162"/>
                  <a:gd name="T60" fmla="*/ 34 w 61"/>
                  <a:gd name="T61" fmla="*/ 130 h 162"/>
                  <a:gd name="T62" fmla="*/ 26 w 61"/>
                  <a:gd name="T63" fmla="*/ 124 h 162"/>
                  <a:gd name="T64" fmla="*/ 22 w 61"/>
                  <a:gd name="T65" fmla="*/ 117 h 162"/>
                  <a:gd name="T66" fmla="*/ 15 w 61"/>
                  <a:gd name="T67" fmla="*/ 102 h 162"/>
                  <a:gd name="T68" fmla="*/ 21 w 61"/>
                  <a:gd name="T69" fmla="*/ 116 h 162"/>
                  <a:gd name="T70" fmla="*/ 23 w 61"/>
                  <a:gd name="T71" fmla="*/ 129 h 162"/>
                  <a:gd name="T72" fmla="*/ 24 w 61"/>
                  <a:gd name="T73" fmla="*/ 139 h 162"/>
                  <a:gd name="T74" fmla="*/ 22 w 61"/>
                  <a:gd name="T75" fmla="*/ 152 h 162"/>
                  <a:gd name="T76" fmla="*/ 22 w 61"/>
                  <a:gd name="T77" fmla="*/ 161 h 162"/>
                  <a:gd name="T78" fmla="*/ 10 w 61"/>
                  <a:gd name="T79" fmla="*/ 149 h 162"/>
                  <a:gd name="T80" fmla="*/ 5 w 61"/>
                  <a:gd name="T81" fmla="*/ 133 h 162"/>
                  <a:gd name="T82" fmla="*/ 3 w 61"/>
                  <a:gd name="T83" fmla="*/ 117 h 162"/>
                  <a:gd name="T84" fmla="*/ 6 w 61"/>
                  <a:gd name="T85" fmla="*/ 99 h 162"/>
                  <a:gd name="T86" fmla="*/ 6 w 61"/>
                  <a:gd name="T87" fmla="*/ 86 h 162"/>
                  <a:gd name="T88" fmla="*/ 6 w 61"/>
                  <a:gd name="T89" fmla="*/ 78 h 162"/>
                  <a:gd name="T90" fmla="*/ 6 w 61"/>
                  <a:gd name="T91" fmla="*/ 68 h 1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1"/>
                  <a:gd name="T139" fmla="*/ 0 h 162"/>
                  <a:gd name="T140" fmla="*/ 61 w 61"/>
                  <a:gd name="T141" fmla="*/ 162 h 1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1" h="162">
                    <a:moveTo>
                      <a:pt x="6" y="68"/>
                    </a:moveTo>
                    <a:lnTo>
                      <a:pt x="4" y="58"/>
                    </a:lnTo>
                    <a:lnTo>
                      <a:pt x="1" y="46"/>
                    </a:lnTo>
                    <a:lnTo>
                      <a:pt x="0" y="32"/>
                    </a:lnTo>
                    <a:lnTo>
                      <a:pt x="3" y="17"/>
                    </a:lnTo>
                    <a:lnTo>
                      <a:pt x="8" y="0"/>
                    </a:lnTo>
                    <a:lnTo>
                      <a:pt x="15" y="15"/>
                    </a:lnTo>
                    <a:lnTo>
                      <a:pt x="20" y="27"/>
                    </a:lnTo>
                    <a:lnTo>
                      <a:pt x="21" y="41"/>
                    </a:lnTo>
                    <a:lnTo>
                      <a:pt x="20" y="57"/>
                    </a:lnTo>
                    <a:lnTo>
                      <a:pt x="18" y="69"/>
                    </a:lnTo>
                    <a:lnTo>
                      <a:pt x="16" y="77"/>
                    </a:lnTo>
                    <a:lnTo>
                      <a:pt x="21" y="69"/>
                    </a:lnTo>
                    <a:lnTo>
                      <a:pt x="29" y="60"/>
                    </a:lnTo>
                    <a:lnTo>
                      <a:pt x="36" y="54"/>
                    </a:lnTo>
                    <a:lnTo>
                      <a:pt x="43" y="50"/>
                    </a:lnTo>
                    <a:lnTo>
                      <a:pt x="53" y="48"/>
                    </a:lnTo>
                    <a:lnTo>
                      <a:pt x="60" y="46"/>
                    </a:lnTo>
                    <a:lnTo>
                      <a:pt x="57" y="57"/>
                    </a:lnTo>
                    <a:lnTo>
                      <a:pt x="53" y="69"/>
                    </a:lnTo>
                    <a:lnTo>
                      <a:pt x="46" y="78"/>
                    </a:lnTo>
                    <a:lnTo>
                      <a:pt x="39" y="84"/>
                    </a:lnTo>
                    <a:lnTo>
                      <a:pt x="29" y="88"/>
                    </a:lnTo>
                    <a:lnTo>
                      <a:pt x="19" y="89"/>
                    </a:lnTo>
                    <a:lnTo>
                      <a:pt x="30" y="96"/>
                    </a:lnTo>
                    <a:lnTo>
                      <a:pt x="38" y="102"/>
                    </a:lnTo>
                    <a:lnTo>
                      <a:pt x="41" y="109"/>
                    </a:lnTo>
                    <a:lnTo>
                      <a:pt x="45" y="117"/>
                    </a:lnTo>
                    <a:lnTo>
                      <a:pt x="45" y="124"/>
                    </a:lnTo>
                    <a:lnTo>
                      <a:pt x="47" y="136"/>
                    </a:lnTo>
                    <a:lnTo>
                      <a:pt x="34" y="130"/>
                    </a:lnTo>
                    <a:lnTo>
                      <a:pt x="26" y="124"/>
                    </a:lnTo>
                    <a:lnTo>
                      <a:pt x="22" y="117"/>
                    </a:lnTo>
                    <a:lnTo>
                      <a:pt x="15" y="102"/>
                    </a:lnTo>
                    <a:lnTo>
                      <a:pt x="21" y="116"/>
                    </a:lnTo>
                    <a:lnTo>
                      <a:pt x="23" y="129"/>
                    </a:lnTo>
                    <a:lnTo>
                      <a:pt x="24" y="139"/>
                    </a:lnTo>
                    <a:lnTo>
                      <a:pt x="22" y="152"/>
                    </a:lnTo>
                    <a:lnTo>
                      <a:pt x="22" y="161"/>
                    </a:lnTo>
                    <a:lnTo>
                      <a:pt x="10" y="149"/>
                    </a:lnTo>
                    <a:lnTo>
                      <a:pt x="5" y="133"/>
                    </a:lnTo>
                    <a:lnTo>
                      <a:pt x="3" y="117"/>
                    </a:lnTo>
                    <a:lnTo>
                      <a:pt x="6" y="99"/>
                    </a:lnTo>
                    <a:lnTo>
                      <a:pt x="6" y="86"/>
                    </a:lnTo>
                    <a:lnTo>
                      <a:pt x="6" y="78"/>
                    </a:lnTo>
                    <a:lnTo>
                      <a:pt x="6" y="68"/>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26" name="Freeform 382"/>
              <p:cNvSpPr>
                <a:spLocks/>
              </p:cNvSpPr>
              <p:nvPr/>
            </p:nvSpPr>
            <p:spPr bwMode="auto">
              <a:xfrm>
                <a:off x="512" y="3247"/>
                <a:ext cx="44" cy="74"/>
              </a:xfrm>
              <a:custGeom>
                <a:avLst/>
                <a:gdLst>
                  <a:gd name="T0" fmla="*/ 17 w 44"/>
                  <a:gd name="T1" fmla="*/ 65 h 74"/>
                  <a:gd name="T2" fmla="*/ 10 w 44"/>
                  <a:gd name="T3" fmla="*/ 59 h 74"/>
                  <a:gd name="T4" fmla="*/ 6 w 44"/>
                  <a:gd name="T5" fmla="*/ 52 h 74"/>
                  <a:gd name="T6" fmla="*/ 2 w 44"/>
                  <a:gd name="T7" fmla="*/ 44 h 74"/>
                  <a:gd name="T8" fmla="*/ 2 w 44"/>
                  <a:gd name="T9" fmla="*/ 37 h 74"/>
                  <a:gd name="T10" fmla="*/ 0 w 44"/>
                  <a:gd name="T11" fmla="*/ 26 h 74"/>
                  <a:gd name="T12" fmla="*/ 13 w 44"/>
                  <a:gd name="T13" fmla="*/ 31 h 74"/>
                  <a:gd name="T14" fmla="*/ 21 w 44"/>
                  <a:gd name="T15" fmla="*/ 38 h 74"/>
                  <a:gd name="T16" fmla="*/ 25 w 44"/>
                  <a:gd name="T17" fmla="*/ 44 h 74"/>
                  <a:gd name="T18" fmla="*/ 32 w 44"/>
                  <a:gd name="T19" fmla="*/ 59 h 74"/>
                  <a:gd name="T20" fmla="*/ 27 w 44"/>
                  <a:gd name="T21" fmla="*/ 46 h 74"/>
                  <a:gd name="T22" fmla="*/ 24 w 44"/>
                  <a:gd name="T23" fmla="*/ 32 h 74"/>
                  <a:gd name="T24" fmla="*/ 24 w 44"/>
                  <a:gd name="T25" fmla="*/ 22 h 74"/>
                  <a:gd name="T26" fmla="*/ 25 w 44"/>
                  <a:gd name="T27" fmla="*/ 10 h 74"/>
                  <a:gd name="T28" fmla="*/ 25 w 44"/>
                  <a:gd name="T29" fmla="*/ 0 h 74"/>
                  <a:gd name="T30" fmla="*/ 36 w 44"/>
                  <a:gd name="T31" fmla="*/ 13 h 74"/>
                  <a:gd name="T32" fmla="*/ 42 w 44"/>
                  <a:gd name="T33" fmla="*/ 28 h 74"/>
                  <a:gd name="T34" fmla="*/ 43 w 44"/>
                  <a:gd name="T35" fmla="*/ 44 h 74"/>
                  <a:gd name="T36" fmla="*/ 43 w 44"/>
                  <a:gd name="T37" fmla="*/ 72 h 74"/>
                  <a:gd name="T38" fmla="*/ 30 w 44"/>
                  <a:gd name="T39" fmla="*/ 73 h 74"/>
                  <a:gd name="T40" fmla="*/ 17 w 44"/>
                  <a:gd name="T41" fmla="*/ 65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74"/>
                  <a:gd name="T65" fmla="*/ 44 w 44"/>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74">
                    <a:moveTo>
                      <a:pt x="17" y="65"/>
                    </a:moveTo>
                    <a:lnTo>
                      <a:pt x="10" y="59"/>
                    </a:lnTo>
                    <a:lnTo>
                      <a:pt x="6" y="52"/>
                    </a:lnTo>
                    <a:lnTo>
                      <a:pt x="2" y="44"/>
                    </a:lnTo>
                    <a:lnTo>
                      <a:pt x="2" y="37"/>
                    </a:lnTo>
                    <a:lnTo>
                      <a:pt x="0" y="26"/>
                    </a:lnTo>
                    <a:lnTo>
                      <a:pt x="13" y="31"/>
                    </a:lnTo>
                    <a:lnTo>
                      <a:pt x="21" y="38"/>
                    </a:lnTo>
                    <a:lnTo>
                      <a:pt x="25" y="44"/>
                    </a:lnTo>
                    <a:lnTo>
                      <a:pt x="32" y="59"/>
                    </a:lnTo>
                    <a:lnTo>
                      <a:pt x="27" y="46"/>
                    </a:lnTo>
                    <a:lnTo>
                      <a:pt x="24" y="32"/>
                    </a:lnTo>
                    <a:lnTo>
                      <a:pt x="24" y="22"/>
                    </a:lnTo>
                    <a:lnTo>
                      <a:pt x="25" y="10"/>
                    </a:lnTo>
                    <a:lnTo>
                      <a:pt x="25" y="0"/>
                    </a:lnTo>
                    <a:lnTo>
                      <a:pt x="36" y="13"/>
                    </a:lnTo>
                    <a:lnTo>
                      <a:pt x="42" y="28"/>
                    </a:lnTo>
                    <a:lnTo>
                      <a:pt x="43" y="44"/>
                    </a:lnTo>
                    <a:lnTo>
                      <a:pt x="43" y="72"/>
                    </a:lnTo>
                    <a:lnTo>
                      <a:pt x="30" y="73"/>
                    </a:lnTo>
                    <a:lnTo>
                      <a:pt x="17" y="6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27" name="Oval 383"/>
              <p:cNvSpPr>
                <a:spLocks noChangeArrowheads="1"/>
              </p:cNvSpPr>
              <p:nvPr/>
            </p:nvSpPr>
            <p:spPr bwMode="auto">
              <a:xfrm>
                <a:off x="530" y="3266"/>
                <a:ext cx="79" cy="151"/>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28" name="Freeform 384"/>
              <p:cNvSpPr>
                <a:spLocks/>
              </p:cNvSpPr>
              <p:nvPr/>
            </p:nvSpPr>
            <p:spPr bwMode="auto">
              <a:xfrm>
                <a:off x="547" y="3291"/>
                <a:ext cx="53" cy="93"/>
              </a:xfrm>
              <a:custGeom>
                <a:avLst/>
                <a:gdLst>
                  <a:gd name="T0" fmla="*/ 2 w 53"/>
                  <a:gd name="T1" fmla="*/ 9 h 93"/>
                  <a:gd name="T2" fmla="*/ 5 w 53"/>
                  <a:gd name="T3" fmla="*/ 9 h 93"/>
                  <a:gd name="T4" fmla="*/ 10 w 53"/>
                  <a:gd name="T5" fmla="*/ 8 h 93"/>
                  <a:gd name="T6" fmla="*/ 13 w 53"/>
                  <a:gd name="T7" fmla="*/ 5 h 93"/>
                  <a:gd name="T8" fmla="*/ 15 w 53"/>
                  <a:gd name="T9" fmla="*/ 3 h 93"/>
                  <a:gd name="T10" fmla="*/ 18 w 53"/>
                  <a:gd name="T11" fmla="*/ 0 h 93"/>
                  <a:gd name="T12" fmla="*/ 41 w 53"/>
                  <a:gd name="T13" fmla="*/ 0 h 93"/>
                  <a:gd name="T14" fmla="*/ 41 w 53"/>
                  <a:gd name="T15" fmla="*/ 77 h 93"/>
                  <a:gd name="T16" fmla="*/ 43 w 53"/>
                  <a:gd name="T17" fmla="*/ 82 h 93"/>
                  <a:gd name="T18" fmla="*/ 45 w 53"/>
                  <a:gd name="T19" fmla="*/ 85 h 93"/>
                  <a:gd name="T20" fmla="*/ 49 w 53"/>
                  <a:gd name="T21" fmla="*/ 88 h 93"/>
                  <a:gd name="T22" fmla="*/ 52 w 53"/>
                  <a:gd name="T23" fmla="*/ 88 h 93"/>
                  <a:gd name="T24" fmla="*/ 52 w 53"/>
                  <a:gd name="T25" fmla="*/ 92 h 93"/>
                  <a:gd name="T26" fmla="*/ 0 w 53"/>
                  <a:gd name="T27" fmla="*/ 92 h 93"/>
                  <a:gd name="T28" fmla="*/ 0 w 53"/>
                  <a:gd name="T29" fmla="*/ 88 h 93"/>
                  <a:gd name="T30" fmla="*/ 3 w 53"/>
                  <a:gd name="T31" fmla="*/ 88 h 93"/>
                  <a:gd name="T32" fmla="*/ 8 w 53"/>
                  <a:gd name="T33" fmla="*/ 85 h 93"/>
                  <a:gd name="T34" fmla="*/ 10 w 53"/>
                  <a:gd name="T35" fmla="*/ 82 h 93"/>
                  <a:gd name="T36" fmla="*/ 11 w 53"/>
                  <a:gd name="T37" fmla="*/ 77 h 93"/>
                  <a:gd name="T38" fmla="*/ 11 w 53"/>
                  <a:gd name="T39" fmla="*/ 19 h 93"/>
                  <a:gd name="T40" fmla="*/ 10 w 53"/>
                  <a:gd name="T41" fmla="*/ 16 h 93"/>
                  <a:gd name="T42" fmla="*/ 8 w 53"/>
                  <a:gd name="T43" fmla="*/ 13 h 93"/>
                  <a:gd name="T44" fmla="*/ 4 w 53"/>
                  <a:gd name="T45" fmla="*/ 12 h 93"/>
                  <a:gd name="T46" fmla="*/ 2 w 53"/>
                  <a:gd name="T47" fmla="*/ 12 h 93"/>
                  <a:gd name="T48" fmla="*/ 2 w 53"/>
                  <a:gd name="T49" fmla="*/ 9 h 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93"/>
                  <a:gd name="T77" fmla="*/ 53 w 53"/>
                  <a:gd name="T78" fmla="*/ 93 h 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93">
                    <a:moveTo>
                      <a:pt x="2" y="9"/>
                    </a:moveTo>
                    <a:lnTo>
                      <a:pt x="5" y="9"/>
                    </a:lnTo>
                    <a:lnTo>
                      <a:pt x="10" y="8"/>
                    </a:lnTo>
                    <a:lnTo>
                      <a:pt x="13" y="5"/>
                    </a:lnTo>
                    <a:lnTo>
                      <a:pt x="15" y="3"/>
                    </a:lnTo>
                    <a:lnTo>
                      <a:pt x="18" y="0"/>
                    </a:lnTo>
                    <a:lnTo>
                      <a:pt x="41" y="0"/>
                    </a:lnTo>
                    <a:lnTo>
                      <a:pt x="41" y="77"/>
                    </a:lnTo>
                    <a:lnTo>
                      <a:pt x="43" y="82"/>
                    </a:lnTo>
                    <a:lnTo>
                      <a:pt x="45" y="85"/>
                    </a:lnTo>
                    <a:lnTo>
                      <a:pt x="49" y="88"/>
                    </a:lnTo>
                    <a:lnTo>
                      <a:pt x="52" y="88"/>
                    </a:lnTo>
                    <a:lnTo>
                      <a:pt x="52" y="92"/>
                    </a:lnTo>
                    <a:lnTo>
                      <a:pt x="0" y="92"/>
                    </a:lnTo>
                    <a:lnTo>
                      <a:pt x="0" y="88"/>
                    </a:lnTo>
                    <a:lnTo>
                      <a:pt x="3" y="88"/>
                    </a:lnTo>
                    <a:lnTo>
                      <a:pt x="8" y="85"/>
                    </a:lnTo>
                    <a:lnTo>
                      <a:pt x="10" y="82"/>
                    </a:lnTo>
                    <a:lnTo>
                      <a:pt x="11" y="77"/>
                    </a:lnTo>
                    <a:lnTo>
                      <a:pt x="11" y="19"/>
                    </a:lnTo>
                    <a:lnTo>
                      <a:pt x="10" y="16"/>
                    </a:lnTo>
                    <a:lnTo>
                      <a:pt x="8" y="13"/>
                    </a:lnTo>
                    <a:lnTo>
                      <a:pt x="4" y="12"/>
                    </a:lnTo>
                    <a:lnTo>
                      <a:pt x="2" y="12"/>
                    </a:lnTo>
                    <a:lnTo>
                      <a:pt x="2" y="9"/>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55" name="Group 385"/>
            <p:cNvGrpSpPr>
              <a:grpSpLocks/>
            </p:cNvGrpSpPr>
            <p:nvPr/>
          </p:nvGrpSpPr>
          <p:grpSpPr bwMode="auto">
            <a:xfrm>
              <a:off x="1297" y="2809"/>
              <a:ext cx="147" cy="179"/>
              <a:chOff x="1297" y="3247"/>
              <a:chExt cx="162" cy="177"/>
            </a:xfrm>
          </p:grpSpPr>
          <p:sp>
            <p:nvSpPr>
              <p:cNvPr id="37021" name="Freeform 386"/>
              <p:cNvSpPr>
                <a:spLocks/>
              </p:cNvSpPr>
              <p:nvPr/>
            </p:nvSpPr>
            <p:spPr bwMode="auto">
              <a:xfrm>
                <a:off x="1297" y="3262"/>
                <a:ext cx="62" cy="162"/>
              </a:xfrm>
              <a:custGeom>
                <a:avLst/>
                <a:gdLst>
                  <a:gd name="T0" fmla="*/ 55 w 62"/>
                  <a:gd name="T1" fmla="*/ 68 h 162"/>
                  <a:gd name="T2" fmla="*/ 57 w 62"/>
                  <a:gd name="T3" fmla="*/ 58 h 162"/>
                  <a:gd name="T4" fmla="*/ 59 w 62"/>
                  <a:gd name="T5" fmla="*/ 46 h 162"/>
                  <a:gd name="T6" fmla="*/ 61 w 62"/>
                  <a:gd name="T7" fmla="*/ 32 h 162"/>
                  <a:gd name="T8" fmla="*/ 58 w 62"/>
                  <a:gd name="T9" fmla="*/ 17 h 162"/>
                  <a:gd name="T10" fmla="*/ 53 w 62"/>
                  <a:gd name="T11" fmla="*/ 0 h 162"/>
                  <a:gd name="T12" fmla="*/ 46 w 62"/>
                  <a:gd name="T13" fmla="*/ 15 h 162"/>
                  <a:gd name="T14" fmla="*/ 41 w 62"/>
                  <a:gd name="T15" fmla="*/ 27 h 162"/>
                  <a:gd name="T16" fmla="*/ 40 w 62"/>
                  <a:gd name="T17" fmla="*/ 41 h 162"/>
                  <a:gd name="T18" fmla="*/ 41 w 62"/>
                  <a:gd name="T19" fmla="*/ 57 h 162"/>
                  <a:gd name="T20" fmla="*/ 42 w 62"/>
                  <a:gd name="T21" fmla="*/ 69 h 162"/>
                  <a:gd name="T22" fmla="*/ 45 w 62"/>
                  <a:gd name="T23" fmla="*/ 77 h 162"/>
                  <a:gd name="T24" fmla="*/ 40 w 62"/>
                  <a:gd name="T25" fmla="*/ 69 h 162"/>
                  <a:gd name="T26" fmla="*/ 32 w 62"/>
                  <a:gd name="T27" fmla="*/ 60 h 162"/>
                  <a:gd name="T28" fmla="*/ 24 w 62"/>
                  <a:gd name="T29" fmla="*/ 54 h 162"/>
                  <a:gd name="T30" fmla="*/ 18 w 62"/>
                  <a:gd name="T31" fmla="*/ 50 h 162"/>
                  <a:gd name="T32" fmla="*/ 8 w 62"/>
                  <a:gd name="T33" fmla="*/ 48 h 162"/>
                  <a:gd name="T34" fmla="*/ 0 w 62"/>
                  <a:gd name="T35" fmla="*/ 46 h 162"/>
                  <a:gd name="T36" fmla="*/ 4 w 62"/>
                  <a:gd name="T37" fmla="*/ 57 h 162"/>
                  <a:gd name="T38" fmla="*/ 8 w 62"/>
                  <a:gd name="T39" fmla="*/ 69 h 162"/>
                  <a:gd name="T40" fmla="*/ 15 w 62"/>
                  <a:gd name="T41" fmla="*/ 78 h 162"/>
                  <a:gd name="T42" fmla="*/ 21 w 62"/>
                  <a:gd name="T43" fmla="*/ 84 h 162"/>
                  <a:gd name="T44" fmla="*/ 32 w 62"/>
                  <a:gd name="T45" fmla="*/ 88 h 162"/>
                  <a:gd name="T46" fmla="*/ 42 w 62"/>
                  <a:gd name="T47" fmla="*/ 89 h 162"/>
                  <a:gd name="T48" fmla="*/ 31 w 62"/>
                  <a:gd name="T49" fmla="*/ 96 h 162"/>
                  <a:gd name="T50" fmla="*/ 24 w 62"/>
                  <a:gd name="T51" fmla="*/ 102 h 162"/>
                  <a:gd name="T52" fmla="*/ 20 w 62"/>
                  <a:gd name="T53" fmla="*/ 109 h 162"/>
                  <a:gd name="T54" fmla="*/ 16 w 62"/>
                  <a:gd name="T55" fmla="*/ 117 h 162"/>
                  <a:gd name="T56" fmla="*/ 16 w 62"/>
                  <a:gd name="T57" fmla="*/ 124 h 162"/>
                  <a:gd name="T58" fmla="*/ 14 w 62"/>
                  <a:gd name="T59" fmla="*/ 136 h 162"/>
                  <a:gd name="T60" fmla="*/ 27 w 62"/>
                  <a:gd name="T61" fmla="*/ 130 h 162"/>
                  <a:gd name="T62" fmla="*/ 35 w 62"/>
                  <a:gd name="T63" fmla="*/ 124 h 162"/>
                  <a:gd name="T64" fmla="*/ 39 w 62"/>
                  <a:gd name="T65" fmla="*/ 117 h 162"/>
                  <a:gd name="T66" fmla="*/ 46 w 62"/>
                  <a:gd name="T67" fmla="*/ 102 h 162"/>
                  <a:gd name="T68" fmla="*/ 40 w 62"/>
                  <a:gd name="T69" fmla="*/ 116 h 162"/>
                  <a:gd name="T70" fmla="*/ 38 w 62"/>
                  <a:gd name="T71" fmla="*/ 129 h 162"/>
                  <a:gd name="T72" fmla="*/ 37 w 62"/>
                  <a:gd name="T73" fmla="*/ 139 h 162"/>
                  <a:gd name="T74" fmla="*/ 39 w 62"/>
                  <a:gd name="T75" fmla="*/ 152 h 162"/>
                  <a:gd name="T76" fmla="*/ 39 w 62"/>
                  <a:gd name="T77" fmla="*/ 161 h 162"/>
                  <a:gd name="T78" fmla="*/ 51 w 62"/>
                  <a:gd name="T79" fmla="*/ 149 h 162"/>
                  <a:gd name="T80" fmla="*/ 56 w 62"/>
                  <a:gd name="T81" fmla="*/ 133 h 162"/>
                  <a:gd name="T82" fmla="*/ 58 w 62"/>
                  <a:gd name="T83" fmla="*/ 117 h 162"/>
                  <a:gd name="T84" fmla="*/ 55 w 62"/>
                  <a:gd name="T85" fmla="*/ 99 h 162"/>
                  <a:gd name="T86" fmla="*/ 55 w 62"/>
                  <a:gd name="T87" fmla="*/ 86 h 162"/>
                  <a:gd name="T88" fmla="*/ 55 w 62"/>
                  <a:gd name="T89" fmla="*/ 78 h 162"/>
                  <a:gd name="T90" fmla="*/ 55 w 62"/>
                  <a:gd name="T91" fmla="*/ 68 h 1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2"/>
                  <a:gd name="T139" fmla="*/ 0 h 162"/>
                  <a:gd name="T140" fmla="*/ 62 w 62"/>
                  <a:gd name="T141" fmla="*/ 162 h 1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2" h="162">
                    <a:moveTo>
                      <a:pt x="55" y="68"/>
                    </a:moveTo>
                    <a:lnTo>
                      <a:pt x="57" y="58"/>
                    </a:lnTo>
                    <a:lnTo>
                      <a:pt x="59" y="46"/>
                    </a:lnTo>
                    <a:lnTo>
                      <a:pt x="61" y="32"/>
                    </a:lnTo>
                    <a:lnTo>
                      <a:pt x="58" y="17"/>
                    </a:lnTo>
                    <a:lnTo>
                      <a:pt x="53" y="0"/>
                    </a:lnTo>
                    <a:lnTo>
                      <a:pt x="46" y="15"/>
                    </a:lnTo>
                    <a:lnTo>
                      <a:pt x="41" y="27"/>
                    </a:lnTo>
                    <a:lnTo>
                      <a:pt x="40" y="41"/>
                    </a:lnTo>
                    <a:lnTo>
                      <a:pt x="41" y="57"/>
                    </a:lnTo>
                    <a:lnTo>
                      <a:pt x="42" y="69"/>
                    </a:lnTo>
                    <a:lnTo>
                      <a:pt x="45" y="77"/>
                    </a:lnTo>
                    <a:lnTo>
                      <a:pt x="40" y="69"/>
                    </a:lnTo>
                    <a:lnTo>
                      <a:pt x="32" y="60"/>
                    </a:lnTo>
                    <a:lnTo>
                      <a:pt x="24" y="54"/>
                    </a:lnTo>
                    <a:lnTo>
                      <a:pt x="18" y="50"/>
                    </a:lnTo>
                    <a:lnTo>
                      <a:pt x="8" y="48"/>
                    </a:lnTo>
                    <a:lnTo>
                      <a:pt x="0" y="46"/>
                    </a:lnTo>
                    <a:lnTo>
                      <a:pt x="4" y="57"/>
                    </a:lnTo>
                    <a:lnTo>
                      <a:pt x="8" y="69"/>
                    </a:lnTo>
                    <a:lnTo>
                      <a:pt x="15" y="78"/>
                    </a:lnTo>
                    <a:lnTo>
                      <a:pt x="21" y="84"/>
                    </a:lnTo>
                    <a:lnTo>
                      <a:pt x="32" y="88"/>
                    </a:lnTo>
                    <a:lnTo>
                      <a:pt x="42" y="89"/>
                    </a:lnTo>
                    <a:lnTo>
                      <a:pt x="31" y="96"/>
                    </a:lnTo>
                    <a:lnTo>
                      <a:pt x="24" y="102"/>
                    </a:lnTo>
                    <a:lnTo>
                      <a:pt x="20" y="109"/>
                    </a:lnTo>
                    <a:lnTo>
                      <a:pt x="16" y="117"/>
                    </a:lnTo>
                    <a:lnTo>
                      <a:pt x="16" y="124"/>
                    </a:lnTo>
                    <a:lnTo>
                      <a:pt x="14" y="136"/>
                    </a:lnTo>
                    <a:lnTo>
                      <a:pt x="27" y="130"/>
                    </a:lnTo>
                    <a:lnTo>
                      <a:pt x="35" y="124"/>
                    </a:lnTo>
                    <a:lnTo>
                      <a:pt x="39" y="117"/>
                    </a:lnTo>
                    <a:lnTo>
                      <a:pt x="46" y="102"/>
                    </a:lnTo>
                    <a:lnTo>
                      <a:pt x="40" y="116"/>
                    </a:lnTo>
                    <a:lnTo>
                      <a:pt x="38" y="129"/>
                    </a:lnTo>
                    <a:lnTo>
                      <a:pt x="37" y="139"/>
                    </a:lnTo>
                    <a:lnTo>
                      <a:pt x="39" y="152"/>
                    </a:lnTo>
                    <a:lnTo>
                      <a:pt x="39" y="161"/>
                    </a:lnTo>
                    <a:lnTo>
                      <a:pt x="51" y="149"/>
                    </a:lnTo>
                    <a:lnTo>
                      <a:pt x="56" y="133"/>
                    </a:lnTo>
                    <a:lnTo>
                      <a:pt x="58" y="117"/>
                    </a:lnTo>
                    <a:lnTo>
                      <a:pt x="55" y="99"/>
                    </a:lnTo>
                    <a:lnTo>
                      <a:pt x="55" y="86"/>
                    </a:lnTo>
                    <a:lnTo>
                      <a:pt x="55" y="78"/>
                    </a:lnTo>
                    <a:lnTo>
                      <a:pt x="55" y="68"/>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22" name="Freeform 387"/>
              <p:cNvSpPr>
                <a:spLocks/>
              </p:cNvSpPr>
              <p:nvPr/>
            </p:nvSpPr>
            <p:spPr bwMode="auto">
              <a:xfrm>
                <a:off x="1414" y="3247"/>
                <a:ext cx="45" cy="74"/>
              </a:xfrm>
              <a:custGeom>
                <a:avLst/>
                <a:gdLst>
                  <a:gd name="T0" fmla="*/ 27 w 45"/>
                  <a:gd name="T1" fmla="*/ 65 h 74"/>
                  <a:gd name="T2" fmla="*/ 34 w 45"/>
                  <a:gd name="T3" fmla="*/ 59 h 74"/>
                  <a:gd name="T4" fmla="*/ 38 w 45"/>
                  <a:gd name="T5" fmla="*/ 52 h 74"/>
                  <a:gd name="T6" fmla="*/ 42 w 45"/>
                  <a:gd name="T7" fmla="*/ 44 h 74"/>
                  <a:gd name="T8" fmla="*/ 42 w 45"/>
                  <a:gd name="T9" fmla="*/ 37 h 74"/>
                  <a:gd name="T10" fmla="*/ 44 w 45"/>
                  <a:gd name="T11" fmla="*/ 26 h 74"/>
                  <a:gd name="T12" fmla="*/ 31 w 45"/>
                  <a:gd name="T13" fmla="*/ 31 h 74"/>
                  <a:gd name="T14" fmla="*/ 23 w 45"/>
                  <a:gd name="T15" fmla="*/ 38 h 74"/>
                  <a:gd name="T16" fmla="*/ 19 w 45"/>
                  <a:gd name="T17" fmla="*/ 44 h 74"/>
                  <a:gd name="T18" fmla="*/ 12 w 45"/>
                  <a:gd name="T19" fmla="*/ 59 h 74"/>
                  <a:gd name="T20" fmla="*/ 18 w 45"/>
                  <a:gd name="T21" fmla="*/ 46 h 74"/>
                  <a:gd name="T22" fmla="*/ 19 w 45"/>
                  <a:gd name="T23" fmla="*/ 32 h 74"/>
                  <a:gd name="T24" fmla="*/ 20 w 45"/>
                  <a:gd name="T25" fmla="*/ 22 h 74"/>
                  <a:gd name="T26" fmla="*/ 19 w 45"/>
                  <a:gd name="T27" fmla="*/ 10 h 74"/>
                  <a:gd name="T28" fmla="*/ 19 w 45"/>
                  <a:gd name="T29" fmla="*/ 0 h 74"/>
                  <a:gd name="T30" fmla="*/ 8 w 45"/>
                  <a:gd name="T31" fmla="*/ 13 h 74"/>
                  <a:gd name="T32" fmla="*/ 2 w 45"/>
                  <a:gd name="T33" fmla="*/ 28 h 74"/>
                  <a:gd name="T34" fmla="*/ 1 w 45"/>
                  <a:gd name="T35" fmla="*/ 44 h 74"/>
                  <a:gd name="T36" fmla="*/ 0 w 45"/>
                  <a:gd name="T37" fmla="*/ 72 h 74"/>
                  <a:gd name="T38" fmla="*/ 14 w 45"/>
                  <a:gd name="T39" fmla="*/ 73 h 74"/>
                  <a:gd name="T40" fmla="*/ 27 w 45"/>
                  <a:gd name="T41" fmla="*/ 65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74"/>
                  <a:gd name="T65" fmla="*/ 45 w 45"/>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74">
                    <a:moveTo>
                      <a:pt x="27" y="65"/>
                    </a:moveTo>
                    <a:lnTo>
                      <a:pt x="34" y="59"/>
                    </a:lnTo>
                    <a:lnTo>
                      <a:pt x="38" y="52"/>
                    </a:lnTo>
                    <a:lnTo>
                      <a:pt x="42" y="44"/>
                    </a:lnTo>
                    <a:lnTo>
                      <a:pt x="42" y="37"/>
                    </a:lnTo>
                    <a:lnTo>
                      <a:pt x="44" y="26"/>
                    </a:lnTo>
                    <a:lnTo>
                      <a:pt x="31" y="31"/>
                    </a:lnTo>
                    <a:lnTo>
                      <a:pt x="23" y="38"/>
                    </a:lnTo>
                    <a:lnTo>
                      <a:pt x="19" y="44"/>
                    </a:lnTo>
                    <a:lnTo>
                      <a:pt x="12" y="59"/>
                    </a:lnTo>
                    <a:lnTo>
                      <a:pt x="18" y="46"/>
                    </a:lnTo>
                    <a:lnTo>
                      <a:pt x="19" y="32"/>
                    </a:lnTo>
                    <a:lnTo>
                      <a:pt x="20" y="22"/>
                    </a:lnTo>
                    <a:lnTo>
                      <a:pt x="19" y="10"/>
                    </a:lnTo>
                    <a:lnTo>
                      <a:pt x="19" y="0"/>
                    </a:lnTo>
                    <a:lnTo>
                      <a:pt x="8" y="13"/>
                    </a:lnTo>
                    <a:lnTo>
                      <a:pt x="2" y="28"/>
                    </a:lnTo>
                    <a:lnTo>
                      <a:pt x="1" y="44"/>
                    </a:lnTo>
                    <a:lnTo>
                      <a:pt x="0" y="72"/>
                    </a:lnTo>
                    <a:lnTo>
                      <a:pt x="14" y="73"/>
                    </a:lnTo>
                    <a:lnTo>
                      <a:pt x="27" y="65"/>
                    </a:lnTo>
                  </a:path>
                </a:pathLst>
              </a:custGeom>
              <a:solidFill>
                <a:srgbClr val="008000"/>
              </a:solidFill>
              <a:ln w="12700" cap="rnd">
                <a:solidFill>
                  <a:srgbClr val="BFFFBF"/>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23" name="Oval 388"/>
              <p:cNvSpPr>
                <a:spLocks noChangeArrowheads="1"/>
              </p:cNvSpPr>
              <p:nvPr/>
            </p:nvSpPr>
            <p:spPr bwMode="auto">
              <a:xfrm>
                <a:off x="1353" y="3266"/>
                <a:ext cx="79" cy="151"/>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24" name="Freeform 389"/>
              <p:cNvSpPr>
                <a:spLocks/>
              </p:cNvSpPr>
              <p:nvPr/>
            </p:nvSpPr>
            <p:spPr bwMode="auto">
              <a:xfrm>
                <a:off x="1371" y="3291"/>
                <a:ext cx="53" cy="93"/>
              </a:xfrm>
              <a:custGeom>
                <a:avLst/>
                <a:gdLst>
                  <a:gd name="T0" fmla="*/ 1 w 53"/>
                  <a:gd name="T1" fmla="*/ 9 h 93"/>
                  <a:gd name="T2" fmla="*/ 5 w 53"/>
                  <a:gd name="T3" fmla="*/ 9 h 93"/>
                  <a:gd name="T4" fmla="*/ 9 w 53"/>
                  <a:gd name="T5" fmla="*/ 8 h 93"/>
                  <a:gd name="T6" fmla="*/ 13 w 53"/>
                  <a:gd name="T7" fmla="*/ 5 h 93"/>
                  <a:gd name="T8" fmla="*/ 15 w 53"/>
                  <a:gd name="T9" fmla="*/ 3 h 93"/>
                  <a:gd name="T10" fmla="*/ 17 w 53"/>
                  <a:gd name="T11" fmla="*/ 0 h 93"/>
                  <a:gd name="T12" fmla="*/ 41 w 53"/>
                  <a:gd name="T13" fmla="*/ 0 h 93"/>
                  <a:gd name="T14" fmla="*/ 41 w 53"/>
                  <a:gd name="T15" fmla="*/ 77 h 93"/>
                  <a:gd name="T16" fmla="*/ 42 w 53"/>
                  <a:gd name="T17" fmla="*/ 82 h 93"/>
                  <a:gd name="T18" fmla="*/ 45 w 53"/>
                  <a:gd name="T19" fmla="*/ 85 h 93"/>
                  <a:gd name="T20" fmla="*/ 49 w 53"/>
                  <a:gd name="T21" fmla="*/ 88 h 93"/>
                  <a:gd name="T22" fmla="*/ 52 w 53"/>
                  <a:gd name="T23" fmla="*/ 88 h 93"/>
                  <a:gd name="T24" fmla="*/ 52 w 53"/>
                  <a:gd name="T25" fmla="*/ 92 h 93"/>
                  <a:gd name="T26" fmla="*/ 0 w 53"/>
                  <a:gd name="T27" fmla="*/ 92 h 93"/>
                  <a:gd name="T28" fmla="*/ 0 w 53"/>
                  <a:gd name="T29" fmla="*/ 88 h 93"/>
                  <a:gd name="T30" fmla="*/ 3 w 53"/>
                  <a:gd name="T31" fmla="*/ 88 h 93"/>
                  <a:gd name="T32" fmla="*/ 7 w 53"/>
                  <a:gd name="T33" fmla="*/ 85 h 93"/>
                  <a:gd name="T34" fmla="*/ 9 w 53"/>
                  <a:gd name="T35" fmla="*/ 82 h 93"/>
                  <a:gd name="T36" fmla="*/ 10 w 53"/>
                  <a:gd name="T37" fmla="*/ 77 h 93"/>
                  <a:gd name="T38" fmla="*/ 10 w 53"/>
                  <a:gd name="T39" fmla="*/ 19 h 93"/>
                  <a:gd name="T40" fmla="*/ 9 w 53"/>
                  <a:gd name="T41" fmla="*/ 16 h 93"/>
                  <a:gd name="T42" fmla="*/ 7 w 53"/>
                  <a:gd name="T43" fmla="*/ 13 h 93"/>
                  <a:gd name="T44" fmla="*/ 4 w 53"/>
                  <a:gd name="T45" fmla="*/ 12 h 93"/>
                  <a:gd name="T46" fmla="*/ 1 w 53"/>
                  <a:gd name="T47" fmla="*/ 12 h 93"/>
                  <a:gd name="T48" fmla="*/ 1 w 53"/>
                  <a:gd name="T49" fmla="*/ 9 h 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93"/>
                  <a:gd name="T77" fmla="*/ 53 w 53"/>
                  <a:gd name="T78" fmla="*/ 93 h 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93">
                    <a:moveTo>
                      <a:pt x="1" y="9"/>
                    </a:moveTo>
                    <a:lnTo>
                      <a:pt x="5" y="9"/>
                    </a:lnTo>
                    <a:lnTo>
                      <a:pt x="9" y="8"/>
                    </a:lnTo>
                    <a:lnTo>
                      <a:pt x="13" y="5"/>
                    </a:lnTo>
                    <a:lnTo>
                      <a:pt x="15" y="3"/>
                    </a:lnTo>
                    <a:lnTo>
                      <a:pt x="17" y="0"/>
                    </a:lnTo>
                    <a:lnTo>
                      <a:pt x="41" y="0"/>
                    </a:lnTo>
                    <a:lnTo>
                      <a:pt x="41" y="77"/>
                    </a:lnTo>
                    <a:lnTo>
                      <a:pt x="42" y="82"/>
                    </a:lnTo>
                    <a:lnTo>
                      <a:pt x="45" y="85"/>
                    </a:lnTo>
                    <a:lnTo>
                      <a:pt x="49" y="88"/>
                    </a:lnTo>
                    <a:lnTo>
                      <a:pt x="52" y="88"/>
                    </a:lnTo>
                    <a:lnTo>
                      <a:pt x="52" y="92"/>
                    </a:lnTo>
                    <a:lnTo>
                      <a:pt x="0" y="92"/>
                    </a:lnTo>
                    <a:lnTo>
                      <a:pt x="0" y="88"/>
                    </a:lnTo>
                    <a:lnTo>
                      <a:pt x="3" y="88"/>
                    </a:lnTo>
                    <a:lnTo>
                      <a:pt x="7" y="85"/>
                    </a:lnTo>
                    <a:lnTo>
                      <a:pt x="9" y="82"/>
                    </a:lnTo>
                    <a:lnTo>
                      <a:pt x="10" y="77"/>
                    </a:lnTo>
                    <a:lnTo>
                      <a:pt x="10" y="19"/>
                    </a:lnTo>
                    <a:lnTo>
                      <a:pt x="9" y="16"/>
                    </a:lnTo>
                    <a:lnTo>
                      <a:pt x="7" y="13"/>
                    </a:lnTo>
                    <a:lnTo>
                      <a:pt x="4" y="12"/>
                    </a:lnTo>
                    <a:lnTo>
                      <a:pt x="1" y="12"/>
                    </a:lnTo>
                    <a:lnTo>
                      <a:pt x="1" y="9"/>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sp>
          <p:nvSpPr>
            <p:cNvPr id="36956" name="Oval 390"/>
            <p:cNvSpPr>
              <a:spLocks noChangeArrowheads="1"/>
            </p:cNvSpPr>
            <p:nvPr/>
          </p:nvSpPr>
          <p:spPr bwMode="auto">
            <a:xfrm>
              <a:off x="516" y="3138"/>
              <a:ext cx="67" cy="110"/>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57" name="Oval 391"/>
            <p:cNvSpPr>
              <a:spLocks noChangeArrowheads="1"/>
            </p:cNvSpPr>
            <p:nvPr/>
          </p:nvSpPr>
          <p:spPr bwMode="auto">
            <a:xfrm>
              <a:off x="526" y="3152"/>
              <a:ext cx="49" cy="83"/>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58" name="Freeform 392"/>
            <p:cNvSpPr>
              <a:spLocks/>
            </p:cNvSpPr>
            <p:nvPr/>
          </p:nvSpPr>
          <p:spPr bwMode="auto">
            <a:xfrm>
              <a:off x="540" y="3167"/>
              <a:ext cx="47" cy="61"/>
            </a:xfrm>
            <a:custGeom>
              <a:avLst/>
              <a:gdLst>
                <a:gd name="T0" fmla="*/ 1 w 34"/>
                <a:gd name="T1" fmla="*/ 6 h 60"/>
                <a:gd name="T2" fmla="*/ 11 w 34"/>
                <a:gd name="T3" fmla="*/ 6 h 60"/>
                <a:gd name="T4" fmla="*/ 15 w 34"/>
                <a:gd name="T5" fmla="*/ 5 h 60"/>
                <a:gd name="T6" fmla="*/ 21 w 34"/>
                <a:gd name="T7" fmla="*/ 4 h 60"/>
                <a:gd name="T8" fmla="*/ 26 w 34"/>
                <a:gd name="T9" fmla="*/ 2 h 60"/>
                <a:gd name="T10" fmla="*/ 29 w 34"/>
                <a:gd name="T11" fmla="*/ 0 h 60"/>
                <a:gd name="T12" fmla="*/ 70 w 34"/>
                <a:gd name="T13" fmla="*/ 0 h 60"/>
                <a:gd name="T14" fmla="*/ 70 w 34"/>
                <a:gd name="T15" fmla="*/ 53 h 60"/>
                <a:gd name="T16" fmla="*/ 70 w 34"/>
                <a:gd name="T17" fmla="*/ 56 h 60"/>
                <a:gd name="T18" fmla="*/ 76 w 34"/>
                <a:gd name="T19" fmla="*/ 58 h 60"/>
                <a:gd name="T20" fmla="*/ 82 w 34"/>
                <a:gd name="T21" fmla="*/ 59 h 60"/>
                <a:gd name="T22" fmla="*/ 88 w 34"/>
                <a:gd name="T23" fmla="*/ 59 h 60"/>
                <a:gd name="T24" fmla="*/ 88 w 34"/>
                <a:gd name="T25" fmla="*/ 62 h 60"/>
                <a:gd name="T26" fmla="*/ 0 w 34"/>
                <a:gd name="T27" fmla="*/ 62 h 60"/>
                <a:gd name="T28" fmla="*/ 0 w 34"/>
                <a:gd name="T29" fmla="*/ 59 h 60"/>
                <a:gd name="T30" fmla="*/ 6 w 34"/>
                <a:gd name="T31" fmla="*/ 59 h 60"/>
                <a:gd name="T32" fmla="*/ 14 w 34"/>
                <a:gd name="T33" fmla="*/ 58 h 60"/>
                <a:gd name="T34" fmla="*/ 15 w 34"/>
                <a:gd name="T35" fmla="*/ 56 h 60"/>
                <a:gd name="T36" fmla="*/ 19 w 34"/>
                <a:gd name="T37" fmla="*/ 53 h 60"/>
                <a:gd name="T38" fmla="*/ 19 w 34"/>
                <a:gd name="T39" fmla="*/ 13 h 60"/>
                <a:gd name="T40" fmla="*/ 15 w 34"/>
                <a:gd name="T41" fmla="*/ 11 h 60"/>
                <a:gd name="T42" fmla="*/ 14 w 34"/>
                <a:gd name="T43" fmla="*/ 9 h 60"/>
                <a:gd name="T44" fmla="*/ 8 w 34"/>
                <a:gd name="T45" fmla="*/ 8 h 60"/>
                <a:gd name="T46" fmla="*/ 1 w 34"/>
                <a:gd name="T47" fmla="*/ 8 h 60"/>
                <a:gd name="T48" fmla="*/ 1 w 34"/>
                <a:gd name="T49" fmla="*/ 6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60"/>
                <a:gd name="T77" fmla="*/ 34 w 34"/>
                <a:gd name="T78" fmla="*/ 60 h 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60">
                  <a:moveTo>
                    <a:pt x="1" y="6"/>
                  </a:moveTo>
                  <a:lnTo>
                    <a:pt x="4" y="6"/>
                  </a:lnTo>
                  <a:lnTo>
                    <a:pt x="6" y="5"/>
                  </a:lnTo>
                  <a:lnTo>
                    <a:pt x="8" y="4"/>
                  </a:lnTo>
                  <a:lnTo>
                    <a:pt x="10" y="2"/>
                  </a:lnTo>
                  <a:lnTo>
                    <a:pt x="11" y="0"/>
                  </a:lnTo>
                  <a:lnTo>
                    <a:pt x="27" y="0"/>
                  </a:lnTo>
                  <a:lnTo>
                    <a:pt x="27" y="50"/>
                  </a:lnTo>
                  <a:lnTo>
                    <a:pt x="27" y="53"/>
                  </a:lnTo>
                  <a:lnTo>
                    <a:pt x="29" y="55"/>
                  </a:lnTo>
                  <a:lnTo>
                    <a:pt x="31" y="56"/>
                  </a:lnTo>
                  <a:lnTo>
                    <a:pt x="33" y="56"/>
                  </a:lnTo>
                  <a:lnTo>
                    <a:pt x="33" y="59"/>
                  </a:lnTo>
                  <a:lnTo>
                    <a:pt x="0" y="59"/>
                  </a:lnTo>
                  <a:lnTo>
                    <a:pt x="0" y="56"/>
                  </a:lnTo>
                  <a:lnTo>
                    <a:pt x="2" y="56"/>
                  </a:lnTo>
                  <a:lnTo>
                    <a:pt x="5" y="55"/>
                  </a:lnTo>
                  <a:lnTo>
                    <a:pt x="6" y="53"/>
                  </a:lnTo>
                  <a:lnTo>
                    <a:pt x="7" y="50"/>
                  </a:lnTo>
                  <a:lnTo>
                    <a:pt x="7" y="13"/>
                  </a:lnTo>
                  <a:lnTo>
                    <a:pt x="6" y="11"/>
                  </a:lnTo>
                  <a:lnTo>
                    <a:pt x="5" y="9"/>
                  </a:lnTo>
                  <a:lnTo>
                    <a:pt x="3" y="8"/>
                  </a:lnTo>
                  <a:lnTo>
                    <a:pt x="1" y="8"/>
                  </a:lnTo>
                  <a:lnTo>
                    <a:pt x="1" y="6"/>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59" name="Oval 393"/>
            <p:cNvSpPr>
              <a:spLocks noChangeArrowheads="1"/>
            </p:cNvSpPr>
            <p:nvPr/>
          </p:nvSpPr>
          <p:spPr bwMode="auto">
            <a:xfrm>
              <a:off x="1377" y="3141"/>
              <a:ext cx="67" cy="109"/>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60" name="Oval 394"/>
            <p:cNvSpPr>
              <a:spLocks noChangeArrowheads="1"/>
            </p:cNvSpPr>
            <p:nvPr/>
          </p:nvSpPr>
          <p:spPr bwMode="auto">
            <a:xfrm>
              <a:off x="1387" y="3154"/>
              <a:ext cx="49" cy="83"/>
            </a:xfrm>
            <a:prstGeom prst="ellipse">
              <a:avLst/>
            </a:prstGeom>
            <a:solidFill>
              <a:srgbClr val="008000"/>
            </a:solidFill>
            <a:ln w="12700">
              <a:solidFill>
                <a:srgbClr val="9FFF9F"/>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61" name="Freeform 395"/>
            <p:cNvSpPr>
              <a:spLocks/>
            </p:cNvSpPr>
            <p:nvPr/>
          </p:nvSpPr>
          <p:spPr bwMode="auto">
            <a:xfrm>
              <a:off x="1401" y="3170"/>
              <a:ext cx="47" cy="60"/>
            </a:xfrm>
            <a:custGeom>
              <a:avLst/>
              <a:gdLst>
                <a:gd name="T0" fmla="*/ 1 w 34"/>
                <a:gd name="T1" fmla="*/ 6 h 59"/>
                <a:gd name="T2" fmla="*/ 11 w 34"/>
                <a:gd name="T3" fmla="*/ 6 h 59"/>
                <a:gd name="T4" fmla="*/ 15 w 34"/>
                <a:gd name="T5" fmla="*/ 5 h 59"/>
                <a:gd name="T6" fmla="*/ 21 w 34"/>
                <a:gd name="T7" fmla="*/ 3 h 59"/>
                <a:gd name="T8" fmla="*/ 26 w 34"/>
                <a:gd name="T9" fmla="*/ 2 h 59"/>
                <a:gd name="T10" fmla="*/ 29 w 34"/>
                <a:gd name="T11" fmla="*/ 0 h 59"/>
                <a:gd name="T12" fmla="*/ 70 w 34"/>
                <a:gd name="T13" fmla="*/ 0 h 59"/>
                <a:gd name="T14" fmla="*/ 70 w 34"/>
                <a:gd name="T15" fmla="*/ 52 h 59"/>
                <a:gd name="T16" fmla="*/ 70 w 34"/>
                <a:gd name="T17" fmla="*/ 55 h 59"/>
                <a:gd name="T18" fmla="*/ 76 w 34"/>
                <a:gd name="T19" fmla="*/ 57 h 59"/>
                <a:gd name="T20" fmla="*/ 84 w 34"/>
                <a:gd name="T21" fmla="*/ 59 h 59"/>
                <a:gd name="T22" fmla="*/ 88 w 34"/>
                <a:gd name="T23" fmla="*/ 59 h 59"/>
                <a:gd name="T24" fmla="*/ 88 w 34"/>
                <a:gd name="T25" fmla="*/ 61 h 59"/>
                <a:gd name="T26" fmla="*/ 0 w 34"/>
                <a:gd name="T27" fmla="*/ 61 h 59"/>
                <a:gd name="T28" fmla="*/ 0 w 34"/>
                <a:gd name="T29" fmla="*/ 59 h 59"/>
                <a:gd name="T30" fmla="*/ 6 w 34"/>
                <a:gd name="T31" fmla="*/ 59 h 59"/>
                <a:gd name="T32" fmla="*/ 14 w 34"/>
                <a:gd name="T33" fmla="*/ 57 h 59"/>
                <a:gd name="T34" fmla="*/ 15 w 34"/>
                <a:gd name="T35" fmla="*/ 55 h 59"/>
                <a:gd name="T36" fmla="*/ 19 w 34"/>
                <a:gd name="T37" fmla="*/ 52 h 59"/>
                <a:gd name="T38" fmla="*/ 19 w 34"/>
                <a:gd name="T39" fmla="*/ 12 h 59"/>
                <a:gd name="T40" fmla="*/ 15 w 34"/>
                <a:gd name="T41" fmla="*/ 10 h 59"/>
                <a:gd name="T42" fmla="*/ 14 w 34"/>
                <a:gd name="T43" fmla="*/ 8 h 59"/>
                <a:gd name="T44" fmla="*/ 8 w 34"/>
                <a:gd name="T45" fmla="*/ 8 h 59"/>
                <a:gd name="T46" fmla="*/ 1 w 34"/>
                <a:gd name="T47" fmla="*/ 8 h 59"/>
                <a:gd name="T48" fmla="*/ 1 w 34"/>
                <a:gd name="T49" fmla="*/ 6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59"/>
                <a:gd name="T77" fmla="*/ 34 w 34"/>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59">
                  <a:moveTo>
                    <a:pt x="1" y="6"/>
                  </a:moveTo>
                  <a:lnTo>
                    <a:pt x="4" y="6"/>
                  </a:lnTo>
                  <a:lnTo>
                    <a:pt x="6" y="5"/>
                  </a:lnTo>
                  <a:lnTo>
                    <a:pt x="8" y="3"/>
                  </a:lnTo>
                  <a:lnTo>
                    <a:pt x="10" y="2"/>
                  </a:lnTo>
                  <a:lnTo>
                    <a:pt x="11" y="0"/>
                  </a:lnTo>
                  <a:lnTo>
                    <a:pt x="27" y="0"/>
                  </a:lnTo>
                  <a:lnTo>
                    <a:pt x="27" y="49"/>
                  </a:lnTo>
                  <a:lnTo>
                    <a:pt x="27" y="52"/>
                  </a:lnTo>
                  <a:lnTo>
                    <a:pt x="29" y="54"/>
                  </a:lnTo>
                  <a:lnTo>
                    <a:pt x="32" y="56"/>
                  </a:lnTo>
                  <a:lnTo>
                    <a:pt x="33" y="56"/>
                  </a:lnTo>
                  <a:lnTo>
                    <a:pt x="33" y="58"/>
                  </a:lnTo>
                  <a:lnTo>
                    <a:pt x="0" y="58"/>
                  </a:lnTo>
                  <a:lnTo>
                    <a:pt x="0" y="56"/>
                  </a:lnTo>
                  <a:lnTo>
                    <a:pt x="2" y="56"/>
                  </a:lnTo>
                  <a:lnTo>
                    <a:pt x="5" y="54"/>
                  </a:lnTo>
                  <a:lnTo>
                    <a:pt x="6" y="52"/>
                  </a:lnTo>
                  <a:lnTo>
                    <a:pt x="7" y="49"/>
                  </a:lnTo>
                  <a:lnTo>
                    <a:pt x="7" y="12"/>
                  </a:lnTo>
                  <a:lnTo>
                    <a:pt x="6" y="10"/>
                  </a:lnTo>
                  <a:lnTo>
                    <a:pt x="5" y="8"/>
                  </a:lnTo>
                  <a:lnTo>
                    <a:pt x="3" y="8"/>
                  </a:lnTo>
                  <a:lnTo>
                    <a:pt x="1" y="8"/>
                  </a:lnTo>
                  <a:lnTo>
                    <a:pt x="1" y="6"/>
                  </a:lnTo>
                </a:path>
              </a:pathLst>
            </a:custGeom>
            <a:solidFill>
              <a:srgbClr val="BFFFBF"/>
            </a:solidFill>
            <a:ln w="12700" cap="rnd">
              <a:solidFill>
                <a:srgbClr val="3F5F00"/>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36962" name="Group 396"/>
            <p:cNvGrpSpPr>
              <a:grpSpLocks/>
            </p:cNvGrpSpPr>
            <p:nvPr/>
          </p:nvGrpSpPr>
          <p:grpSpPr bwMode="auto">
            <a:xfrm>
              <a:off x="695" y="2981"/>
              <a:ext cx="76" cy="102"/>
              <a:chOff x="695" y="3419"/>
              <a:chExt cx="83" cy="100"/>
            </a:xfrm>
          </p:grpSpPr>
          <p:sp>
            <p:nvSpPr>
              <p:cNvPr id="37019" name="Oval 397"/>
              <p:cNvSpPr>
                <a:spLocks noChangeArrowheads="1"/>
              </p:cNvSpPr>
              <p:nvPr/>
            </p:nvSpPr>
            <p:spPr bwMode="auto">
              <a:xfrm>
                <a:off x="695" y="3419"/>
                <a:ext cx="83" cy="100"/>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20" name="Oval 398"/>
              <p:cNvSpPr>
                <a:spLocks noChangeArrowheads="1"/>
              </p:cNvSpPr>
              <p:nvPr/>
            </p:nvSpPr>
            <p:spPr bwMode="auto">
              <a:xfrm>
                <a:off x="716" y="3443"/>
                <a:ext cx="41" cy="52"/>
              </a:xfrm>
              <a:prstGeom prst="ellipse">
                <a:avLst/>
              </a:prstGeom>
              <a:solidFill>
                <a:srgbClr val="9FFF9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63" name="Group 399"/>
            <p:cNvGrpSpPr>
              <a:grpSpLocks/>
            </p:cNvGrpSpPr>
            <p:nvPr/>
          </p:nvGrpSpPr>
          <p:grpSpPr bwMode="auto">
            <a:xfrm>
              <a:off x="1183" y="2995"/>
              <a:ext cx="75" cy="102"/>
              <a:chOff x="1183" y="3433"/>
              <a:chExt cx="82" cy="100"/>
            </a:xfrm>
          </p:grpSpPr>
          <p:sp>
            <p:nvSpPr>
              <p:cNvPr id="37017" name="Oval 400"/>
              <p:cNvSpPr>
                <a:spLocks noChangeArrowheads="1"/>
              </p:cNvSpPr>
              <p:nvPr/>
            </p:nvSpPr>
            <p:spPr bwMode="auto">
              <a:xfrm>
                <a:off x="1183" y="3433"/>
                <a:ext cx="82" cy="100"/>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18" name="Oval 401"/>
              <p:cNvSpPr>
                <a:spLocks noChangeArrowheads="1"/>
              </p:cNvSpPr>
              <p:nvPr/>
            </p:nvSpPr>
            <p:spPr bwMode="auto">
              <a:xfrm>
                <a:off x="1203" y="3457"/>
                <a:ext cx="41" cy="51"/>
              </a:xfrm>
              <a:prstGeom prst="ellipse">
                <a:avLst/>
              </a:prstGeom>
              <a:solidFill>
                <a:srgbClr val="BFFFBF"/>
              </a:solidFill>
              <a:ln w="12700">
                <a:solidFill>
                  <a:srgbClr val="008000"/>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64" name="Group 402"/>
            <p:cNvGrpSpPr>
              <a:grpSpLocks/>
            </p:cNvGrpSpPr>
            <p:nvPr/>
          </p:nvGrpSpPr>
          <p:grpSpPr bwMode="auto">
            <a:xfrm>
              <a:off x="801" y="3210"/>
              <a:ext cx="323" cy="47"/>
              <a:chOff x="801" y="3648"/>
              <a:chExt cx="356" cy="38"/>
            </a:xfrm>
          </p:grpSpPr>
          <p:grpSp>
            <p:nvGrpSpPr>
              <p:cNvPr id="36996" name="Group 403"/>
              <p:cNvGrpSpPr>
                <a:grpSpLocks/>
              </p:cNvGrpSpPr>
              <p:nvPr/>
            </p:nvGrpSpPr>
            <p:grpSpPr bwMode="auto">
              <a:xfrm>
                <a:off x="1127" y="3648"/>
                <a:ext cx="30" cy="36"/>
                <a:chOff x="1127" y="3648"/>
                <a:chExt cx="30" cy="36"/>
              </a:xfrm>
            </p:grpSpPr>
            <p:sp>
              <p:nvSpPr>
                <p:cNvPr id="37015" name="Freeform 404"/>
                <p:cNvSpPr>
                  <a:spLocks/>
                </p:cNvSpPr>
                <p:nvPr/>
              </p:nvSpPr>
              <p:spPr bwMode="auto">
                <a:xfrm>
                  <a:off x="1127" y="3648"/>
                  <a:ext cx="30" cy="36"/>
                </a:xfrm>
                <a:custGeom>
                  <a:avLst/>
                  <a:gdLst>
                    <a:gd name="T0" fmla="*/ 0 w 30"/>
                    <a:gd name="T1" fmla="*/ 0 h 36"/>
                    <a:gd name="T2" fmla="*/ 20 w 30"/>
                    <a:gd name="T3" fmla="*/ 0 h 36"/>
                    <a:gd name="T4" fmla="*/ 24 w 30"/>
                    <a:gd name="T5" fmla="*/ 2 h 36"/>
                    <a:gd name="T6" fmla="*/ 25 w 30"/>
                    <a:gd name="T7" fmla="*/ 3 h 36"/>
                    <a:gd name="T8" fmla="*/ 26 w 30"/>
                    <a:gd name="T9" fmla="*/ 7 h 36"/>
                    <a:gd name="T10" fmla="*/ 26 w 30"/>
                    <a:gd name="T11" fmla="*/ 13 h 36"/>
                    <a:gd name="T12" fmla="*/ 25 w 30"/>
                    <a:gd name="T13" fmla="*/ 17 h 36"/>
                    <a:gd name="T14" fmla="*/ 23 w 30"/>
                    <a:gd name="T15" fmla="*/ 19 h 36"/>
                    <a:gd name="T16" fmla="*/ 20 w 30"/>
                    <a:gd name="T17" fmla="*/ 20 h 36"/>
                    <a:gd name="T18" fmla="*/ 23 w 30"/>
                    <a:gd name="T19" fmla="*/ 21 h 36"/>
                    <a:gd name="T20" fmla="*/ 25 w 30"/>
                    <a:gd name="T21" fmla="*/ 23 h 36"/>
                    <a:gd name="T22" fmla="*/ 26 w 30"/>
                    <a:gd name="T23" fmla="*/ 27 h 36"/>
                    <a:gd name="T24" fmla="*/ 27 w 30"/>
                    <a:gd name="T25" fmla="*/ 30 h 36"/>
                    <a:gd name="T26" fmla="*/ 27 w 30"/>
                    <a:gd name="T27" fmla="*/ 33 h 36"/>
                    <a:gd name="T28" fmla="*/ 29 w 30"/>
                    <a:gd name="T29" fmla="*/ 33 h 36"/>
                    <a:gd name="T30" fmla="*/ 29 w 30"/>
                    <a:gd name="T31" fmla="*/ 35 h 36"/>
                    <a:gd name="T32" fmla="*/ 18 w 30"/>
                    <a:gd name="T33" fmla="*/ 35 h 36"/>
                    <a:gd name="T34" fmla="*/ 18 w 30"/>
                    <a:gd name="T35" fmla="*/ 33 h 36"/>
                    <a:gd name="T36" fmla="*/ 20 w 30"/>
                    <a:gd name="T37" fmla="*/ 33 h 36"/>
                    <a:gd name="T38" fmla="*/ 20 w 30"/>
                    <a:gd name="T39" fmla="*/ 29 h 36"/>
                    <a:gd name="T40" fmla="*/ 18 w 30"/>
                    <a:gd name="T41" fmla="*/ 27 h 36"/>
                    <a:gd name="T42" fmla="*/ 16 w 30"/>
                    <a:gd name="T43" fmla="*/ 24 h 36"/>
                    <a:gd name="T44" fmla="*/ 15 w 30"/>
                    <a:gd name="T45" fmla="*/ 21 h 36"/>
                    <a:gd name="T46" fmla="*/ 13 w 30"/>
                    <a:gd name="T47" fmla="*/ 20 h 36"/>
                    <a:gd name="T48" fmla="*/ 13 w 30"/>
                    <a:gd name="T49" fmla="*/ 33 h 36"/>
                    <a:gd name="T50" fmla="*/ 15 w 30"/>
                    <a:gd name="T51" fmla="*/ 33 h 36"/>
                    <a:gd name="T52" fmla="*/ 15 w 30"/>
                    <a:gd name="T53" fmla="*/ 35 h 36"/>
                    <a:gd name="T54" fmla="*/ 1 w 30"/>
                    <a:gd name="T55" fmla="*/ 35 h 36"/>
                    <a:gd name="T56" fmla="*/ 1 w 30"/>
                    <a:gd name="T57" fmla="*/ 33 h 36"/>
                    <a:gd name="T58" fmla="*/ 3 w 30"/>
                    <a:gd name="T59" fmla="*/ 33 h 36"/>
                    <a:gd name="T60" fmla="*/ 3 w 30"/>
                    <a:gd name="T61" fmla="*/ 2 h 36"/>
                    <a:gd name="T62" fmla="*/ 0 w 30"/>
                    <a:gd name="T63" fmla="*/ 2 h 36"/>
                    <a:gd name="T64" fmla="*/ 0 w 30"/>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
                    <a:gd name="T100" fmla="*/ 0 h 36"/>
                    <a:gd name="T101" fmla="*/ 30 w 30"/>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 h="36">
                      <a:moveTo>
                        <a:pt x="0" y="0"/>
                      </a:moveTo>
                      <a:lnTo>
                        <a:pt x="20" y="0"/>
                      </a:lnTo>
                      <a:lnTo>
                        <a:pt x="24" y="2"/>
                      </a:lnTo>
                      <a:lnTo>
                        <a:pt x="25" y="3"/>
                      </a:lnTo>
                      <a:lnTo>
                        <a:pt x="26" y="7"/>
                      </a:lnTo>
                      <a:lnTo>
                        <a:pt x="26" y="13"/>
                      </a:lnTo>
                      <a:lnTo>
                        <a:pt x="25" y="17"/>
                      </a:lnTo>
                      <a:lnTo>
                        <a:pt x="23" y="19"/>
                      </a:lnTo>
                      <a:lnTo>
                        <a:pt x="20" y="20"/>
                      </a:lnTo>
                      <a:lnTo>
                        <a:pt x="23" y="21"/>
                      </a:lnTo>
                      <a:lnTo>
                        <a:pt x="25" y="23"/>
                      </a:lnTo>
                      <a:lnTo>
                        <a:pt x="26" y="27"/>
                      </a:lnTo>
                      <a:lnTo>
                        <a:pt x="27" y="30"/>
                      </a:lnTo>
                      <a:lnTo>
                        <a:pt x="27" y="33"/>
                      </a:lnTo>
                      <a:lnTo>
                        <a:pt x="29" y="33"/>
                      </a:lnTo>
                      <a:lnTo>
                        <a:pt x="29" y="35"/>
                      </a:lnTo>
                      <a:lnTo>
                        <a:pt x="18" y="35"/>
                      </a:lnTo>
                      <a:lnTo>
                        <a:pt x="18" y="33"/>
                      </a:lnTo>
                      <a:lnTo>
                        <a:pt x="20" y="33"/>
                      </a:lnTo>
                      <a:lnTo>
                        <a:pt x="20" y="29"/>
                      </a:lnTo>
                      <a:lnTo>
                        <a:pt x="18" y="27"/>
                      </a:lnTo>
                      <a:lnTo>
                        <a:pt x="16" y="24"/>
                      </a:lnTo>
                      <a:lnTo>
                        <a:pt x="15" y="21"/>
                      </a:lnTo>
                      <a:lnTo>
                        <a:pt x="13" y="20"/>
                      </a:lnTo>
                      <a:lnTo>
                        <a:pt x="13" y="33"/>
                      </a:lnTo>
                      <a:lnTo>
                        <a:pt x="15" y="33"/>
                      </a:lnTo>
                      <a:lnTo>
                        <a:pt x="15"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16" name="Freeform 405"/>
                <p:cNvSpPr>
                  <a:spLocks/>
                </p:cNvSpPr>
                <p:nvPr/>
              </p:nvSpPr>
              <p:spPr bwMode="auto">
                <a:xfrm>
                  <a:off x="1141" y="3655"/>
                  <a:ext cx="3" cy="4"/>
                </a:xfrm>
                <a:custGeom>
                  <a:avLst/>
                  <a:gdLst>
                    <a:gd name="T0" fmla="*/ 2 w 3"/>
                    <a:gd name="T1" fmla="*/ 0 h 4"/>
                    <a:gd name="T2" fmla="*/ 2 w 3"/>
                    <a:gd name="T3" fmla="*/ 3 h 4"/>
                    <a:gd name="T4" fmla="*/ 1 w 3"/>
                    <a:gd name="T5" fmla="*/ 3 h 4"/>
                    <a:gd name="T6" fmla="*/ 0 w 3"/>
                    <a:gd name="T7" fmla="*/ 3 h 4"/>
                    <a:gd name="T8" fmla="*/ 0 w 3"/>
                    <a:gd name="T9" fmla="*/ 2 h 4"/>
                    <a:gd name="T10" fmla="*/ 0 w 3"/>
                    <a:gd name="T11" fmla="*/ 1 h 4"/>
                    <a:gd name="T12" fmla="*/ 0 w 3"/>
                    <a:gd name="T13" fmla="*/ 0 h 4"/>
                    <a:gd name="T14" fmla="*/ 1 w 3"/>
                    <a:gd name="T15" fmla="*/ 0 h 4"/>
                    <a:gd name="T16" fmla="*/ 2 w 3"/>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4"/>
                    <a:gd name="T29" fmla="*/ 3 w 3"/>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4">
                      <a:moveTo>
                        <a:pt x="2" y="0"/>
                      </a:moveTo>
                      <a:lnTo>
                        <a:pt x="2" y="3"/>
                      </a:lnTo>
                      <a:lnTo>
                        <a:pt x="1" y="3"/>
                      </a:lnTo>
                      <a:lnTo>
                        <a:pt x="0" y="3"/>
                      </a:lnTo>
                      <a:lnTo>
                        <a:pt x="0" y="2"/>
                      </a:lnTo>
                      <a:lnTo>
                        <a:pt x="0" y="1"/>
                      </a:lnTo>
                      <a:lnTo>
                        <a:pt x="0" y="0"/>
                      </a:lnTo>
                      <a:lnTo>
                        <a:pt x="1" y="0"/>
                      </a:lnTo>
                      <a:lnTo>
                        <a:pt x="2"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97" name="Group 406"/>
              <p:cNvGrpSpPr>
                <a:grpSpLocks/>
              </p:cNvGrpSpPr>
              <p:nvPr/>
            </p:nvGrpSpPr>
            <p:grpSpPr bwMode="auto">
              <a:xfrm>
                <a:off x="801" y="3648"/>
                <a:ext cx="29" cy="38"/>
                <a:chOff x="801" y="3648"/>
                <a:chExt cx="29" cy="38"/>
              </a:xfrm>
            </p:grpSpPr>
            <p:sp>
              <p:nvSpPr>
                <p:cNvPr id="37013" name="Freeform 407"/>
                <p:cNvSpPr>
                  <a:spLocks/>
                </p:cNvSpPr>
                <p:nvPr/>
              </p:nvSpPr>
              <p:spPr bwMode="auto">
                <a:xfrm>
                  <a:off x="801" y="3648"/>
                  <a:ext cx="29" cy="38"/>
                </a:xfrm>
                <a:custGeom>
                  <a:avLst/>
                  <a:gdLst>
                    <a:gd name="T0" fmla="*/ 9 w 29"/>
                    <a:gd name="T1" fmla="*/ 0 h 38"/>
                    <a:gd name="T2" fmla="*/ 19 w 29"/>
                    <a:gd name="T3" fmla="*/ 0 h 38"/>
                    <a:gd name="T4" fmla="*/ 22 w 29"/>
                    <a:gd name="T5" fmla="*/ 2 h 38"/>
                    <a:gd name="T6" fmla="*/ 26 w 29"/>
                    <a:gd name="T7" fmla="*/ 5 h 38"/>
                    <a:gd name="T8" fmla="*/ 27 w 29"/>
                    <a:gd name="T9" fmla="*/ 10 h 38"/>
                    <a:gd name="T10" fmla="*/ 28 w 29"/>
                    <a:gd name="T11" fmla="*/ 15 h 38"/>
                    <a:gd name="T12" fmla="*/ 28 w 29"/>
                    <a:gd name="T13" fmla="*/ 21 h 38"/>
                    <a:gd name="T14" fmla="*/ 27 w 29"/>
                    <a:gd name="T15" fmla="*/ 27 h 38"/>
                    <a:gd name="T16" fmla="*/ 26 w 29"/>
                    <a:gd name="T17" fmla="*/ 31 h 38"/>
                    <a:gd name="T18" fmla="*/ 21 w 29"/>
                    <a:gd name="T19" fmla="*/ 35 h 38"/>
                    <a:gd name="T20" fmla="*/ 19 w 29"/>
                    <a:gd name="T21" fmla="*/ 37 h 38"/>
                    <a:gd name="T22" fmla="*/ 9 w 29"/>
                    <a:gd name="T23" fmla="*/ 37 h 38"/>
                    <a:gd name="T24" fmla="*/ 6 w 29"/>
                    <a:gd name="T25" fmla="*/ 35 h 38"/>
                    <a:gd name="T26" fmla="*/ 2 w 29"/>
                    <a:gd name="T27" fmla="*/ 32 h 38"/>
                    <a:gd name="T28" fmla="*/ 1 w 29"/>
                    <a:gd name="T29" fmla="*/ 28 h 38"/>
                    <a:gd name="T30" fmla="*/ 0 w 29"/>
                    <a:gd name="T31" fmla="*/ 23 h 38"/>
                    <a:gd name="T32" fmla="*/ 0 w 29"/>
                    <a:gd name="T33" fmla="*/ 15 h 38"/>
                    <a:gd name="T34" fmla="*/ 1 w 29"/>
                    <a:gd name="T35" fmla="*/ 10 h 38"/>
                    <a:gd name="T36" fmla="*/ 2 w 29"/>
                    <a:gd name="T37" fmla="*/ 5 h 38"/>
                    <a:gd name="T38" fmla="*/ 6 w 29"/>
                    <a:gd name="T39" fmla="*/ 2 h 38"/>
                    <a:gd name="T40" fmla="*/ 9 w 29"/>
                    <a:gd name="T41" fmla="*/ 0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8"/>
                    <a:gd name="T65" fmla="*/ 29 w 29"/>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8">
                      <a:moveTo>
                        <a:pt x="9" y="0"/>
                      </a:moveTo>
                      <a:lnTo>
                        <a:pt x="19" y="0"/>
                      </a:lnTo>
                      <a:lnTo>
                        <a:pt x="22" y="2"/>
                      </a:lnTo>
                      <a:lnTo>
                        <a:pt x="26" y="5"/>
                      </a:lnTo>
                      <a:lnTo>
                        <a:pt x="27" y="10"/>
                      </a:lnTo>
                      <a:lnTo>
                        <a:pt x="28" y="15"/>
                      </a:lnTo>
                      <a:lnTo>
                        <a:pt x="28" y="21"/>
                      </a:lnTo>
                      <a:lnTo>
                        <a:pt x="27" y="27"/>
                      </a:lnTo>
                      <a:lnTo>
                        <a:pt x="26" y="31"/>
                      </a:lnTo>
                      <a:lnTo>
                        <a:pt x="21" y="35"/>
                      </a:lnTo>
                      <a:lnTo>
                        <a:pt x="19" y="37"/>
                      </a:lnTo>
                      <a:lnTo>
                        <a:pt x="9" y="37"/>
                      </a:lnTo>
                      <a:lnTo>
                        <a:pt x="6" y="35"/>
                      </a:lnTo>
                      <a:lnTo>
                        <a:pt x="2" y="32"/>
                      </a:lnTo>
                      <a:lnTo>
                        <a:pt x="1" y="28"/>
                      </a:lnTo>
                      <a:lnTo>
                        <a:pt x="0" y="23"/>
                      </a:lnTo>
                      <a:lnTo>
                        <a:pt x="0" y="15"/>
                      </a:lnTo>
                      <a:lnTo>
                        <a:pt x="1" y="10"/>
                      </a:lnTo>
                      <a:lnTo>
                        <a:pt x="2" y="5"/>
                      </a:lnTo>
                      <a:lnTo>
                        <a:pt x="6" y="2"/>
                      </a:lnTo>
                      <a:lnTo>
                        <a:pt x="9"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14" name="Freeform 408"/>
                <p:cNvSpPr>
                  <a:spLocks/>
                </p:cNvSpPr>
                <p:nvPr/>
              </p:nvSpPr>
              <p:spPr bwMode="auto">
                <a:xfrm>
                  <a:off x="814" y="3653"/>
                  <a:ext cx="3" cy="28"/>
                </a:xfrm>
                <a:custGeom>
                  <a:avLst/>
                  <a:gdLst>
                    <a:gd name="T0" fmla="*/ 1 w 3"/>
                    <a:gd name="T1" fmla="*/ 0 h 28"/>
                    <a:gd name="T2" fmla="*/ 0 w 3"/>
                    <a:gd name="T3" fmla="*/ 2 h 28"/>
                    <a:gd name="T4" fmla="*/ 0 w 3"/>
                    <a:gd name="T5" fmla="*/ 5 h 28"/>
                    <a:gd name="T6" fmla="*/ 0 w 3"/>
                    <a:gd name="T7" fmla="*/ 23 h 28"/>
                    <a:gd name="T8" fmla="*/ 0 w 3"/>
                    <a:gd name="T9" fmla="*/ 25 h 28"/>
                    <a:gd name="T10" fmla="*/ 1 w 3"/>
                    <a:gd name="T11" fmla="*/ 27 h 28"/>
                    <a:gd name="T12" fmla="*/ 2 w 3"/>
                    <a:gd name="T13" fmla="*/ 25 h 28"/>
                    <a:gd name="T14" fmla="*/ 2 w 3"/>
                    <a:gd name="T15" fmla="*/ 23 h 28"/>
                    <a:gd name="T16" fmla="*/ 2 w 3"/>
                    <a:gd name="T17" fmla="*/ 5 h 28"/>
                    <a:gd name="T18" fmla="*/ 2 w 3"/>
                    <a:gd name="T19" fmla="*/ 2 h 28"/>
                    <a:gd name="T20" fmla="*/ 1 w 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28"/>
                    <a:gd name="T35" fmla="*/ 3 w 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28">
                      <a:moveTo>
                        <a:pt x="1" y="0"/>
                      </a:moveTo>
                      <a:lnTo>
                        <a:pt x="0" y="2"/>
                      </a:lnTo>
                      <a:lnTo>
                        <a:pt x="0" y="5"/>
                      </a:lnTo>
                      <a:lnTo>
                        <a:pt x="0" y="23"/>
                      </a:lnTo>
                      <a:lnTo>
                        <a:pt x="0" y="25"/>
                      </a:lnTo>
                      <a:lnTo>
                        <a:pt x="1" y="27"/>
                      </a:lnTo>
                      <a:lnTo>
                        <a:pt x="2" y="25"/>
                      </a:lnTo>
                      <a:lnTo>
                        <a:pt x="2" y="23"/>
                      </a:lnTo>
                      <a:lnTo>
                        <a:pt x="2" y="5"/>
                      </a:lnTo>
                      <a:lnTo>
                        <a:pt x="2" y="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98" name="Group 409"/>
              <p:cNvGrpSpPr>
                <a:grpSpLocks/>
              </p:cNvGrpSpPr>
              <p:nvPr/>
            </p:nvGrpSpPr>
            <p:grpSpPr bwMode="auto">
              <a:xfrm>
                <a:off x="838" y="3650"/>
                <a:ext cx="70" cy="36"/>
                <a:chOff x="838" y="3650"/>
                <a:chExt cx="70" cy="36"/>
              </a:xfrm>
            </p:grpSpPr>
            <p:sp>
              <p:nvSpPr>
                <p:cNvPr id="37011" name="Freeform 410"/>
                <p:cNvSpPr>
                  <a:spLocks/>
                </p:cNvSpPr>
                <p:nvPr/>
              </p:nvSpPr>
              <p:spPr bwMode="auto">
                <a:xfrm>
                  <a:off x="838" y="3650"/>
                  <a:ext cx="34" cy="36"/>
                </a:xfrm>
                <a:custGeom>
                  <a:avLst/>
                  <a:gdLst>
                    <a:gd name="T0" fmla="*/ 1 w 34"/>
                    <a:gd name="T1" fmla="*/ 35 h 36"/>
                    <a:gd name="T2" fmla="*/ 9 w 34"/>
                    <a:gd name="T3" fmla="*/ 35 h 36"/>
                    <a:gd name="T4" fmla="*/ 9 w 34"/>
                    <a:gd name="T5" fmla="*/ 33 h 36"/>
                    <a:gd name="T6" fmla="*/ 6 w 34"/>
                    <a:gd name="T7" fmla="*/ 33 h 36"/>
                    <a:gd name="T8" fmla="*/ 6 w 34"/>
                    <a:gd name="T9" fmla="*/ 7 h 36"/>
                    <a:gd name="T10" fmla="*/ 20 w 34"/>
                    <a:gd name="T11" fmla="*/ 35 h 36"/>
                    <a:gd name="T12" fmla="*/ 30 w 34"/>
                    <a:gd name="T13" fmla="*/ 35 h 36"/>
                    <a:gd name="T14" fmla="*/ 30 w 34"/>
                    <a:gd name="T15" fmla="*/ 2 h 36"/>
                    <a:gd name="T16" fmla="*/ 33 w 34"/>
                    <a:gd name="T17" fmla="*/ 2 h 36"/>
                    <a:gd name="T18" fmla="*/ 33 w 34"/>
                    <a:gd name="T19" fmla="*/ 0 h 36"/>
                    <a:gd name="T20" fmla="*/ 24 w 34"/>
                    <a:gd name="T21" fmla="*/ 0 h 36"/>
                    <a:gd name="T22" fmla="*/ 24 w 34"/>
                    <a:gd name="T23" fmla="*/ 2 h 36"/>
                    <a:gd name="T24" fmla="*/ 27 w 34"/>
                    <a:gd name="T25" fmla="*/ 2 h 36"/>
                    <a:gd name="T26" fmla="*/ 27 w 34"/>
                    <a:gd name="T27" fmla="*/ 23 h 36"/>
                    <a:gd name="T28" fmla="*/ 14 w 34"/>
                    <a:gd name="T29" fmla="*/ 0 h 36"/>
                    <a:gd name="T30" fmla="*/ 0 w 34"/>
                    <a:gd name="T31" fmla="*/ 0 h 36"/>
                    <a:gd name="T32" fmla="*/ 0 w 34"/>
                    <a:gd name="T33" fmla="*/ 3 h 36"/>
                    <a:gd name="T34" fmla="*/ 3 w 34"/>
                    <a:gd name="T35" fmla="*/ 3 h 36"/>
                    <a:gd name="T36" fmla="*/ 3 w 34"/>
                    <a:gd name="T37" fmla="*/ 33 h 36"/>
                    <a:gd name="T38" fmla="*/ 1 w 34"/>
                    <a:gd name="T39" fmla="*/ 33 h 36"/>
                    <a:gd name="T40" fmla="*/ 1 w 34"/>
                    <a:gd name="T41" fmla="*/ 35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36"/>
                    <a:gd name="T65" fmla="*/ 34 w 34"/>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36">
                      <a:moveTo>
                        <a:pt x="1" y="35"/>
                      </a:moveTo>
                      <a:lnTo>
                        <a:pt x="9" y="35"/>
                      </a:lnTo>
                      <a:lnTo>
                        <a:pt x="9" y="33"/>
                      </a:lnTo>
                      <a:lnTo>
                        <a:pt x="6" y="33"/>
                      </a:lnTo>
                      <a:lnTo>
                        <a:pt x="6" y="7"/>
                      </a:lnTo>
                      <a:lnTo>
                        <a:pt x="20" y="35"/>
                      </a:lnTo>
                      <a:lnTo>
                        <a:pt x="30" y="35"/>
                      </a:lnTo>
                      <a:lnTo>
                        <a:pt x="30" y="2"/>
                      </a:lnTo>
                      <a:lnTo>
                        <a:pt x="33" y="2"/>
                      </a:lnTo>
                      <a:lnTo>
                        <a:pt x="33" y="0"/>
                      </a:lnTo>
                      <a:lnTo>
                        <a:pt x="24" y="0"/>
                      </a:lnTo>
                      <a:lnTo>
                        <a:pt x="24" y="2"/>
                      </a:lnTo>
                      <a:lnTo>
                        <a:pt x="27" y="2"/>
                      </a:lnTo>
                      <a:lnTo>
                        <a:pt x="27" y="23"/>
                      </a:lnTo>
                      <a:lnTo>
                        <a:pt x="14" y="0"/>
                      </a:lnTo>
                      <a:lnTo>
                        <a:pt x="0" y="0"/>
                      </a:lnTo>
                      <a:lnTo>
                        <a:pt x="0" y="3"/>
                      </a:lnTo>
                      <a:lnTo>
                        <a:pt x="3" y="3"/>
                      </a:lnTo>
                      <a:lnTo>
                        <a:pt x="3" y="33"/>
                      </a:lnTo>
                      <a:lnTo>
                        <a:pt x="1" y="33"/>
                      </a:lnTo>
                      <a:lnTo>
                        <a:pt x="1" y="35"/>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12" name="Freeform 411"/>
                <p:cNvSpPr>
                  <a:spLocks/>
                </p:cNvSpPr>
                <p:nvPr/>
              </p:nvSpPr>
              <p:spPr bwMode="auto">
                <a:xfrm>
                  <a:off x="879" y="3650"/>
                  <a:ext cx="29" cy="36"/>
                </a:xfrm>
                <a:custGeom>
                  <a:avLst/>
                  <a:gdLst>
                    <a:gd name="T0" fmla="*/ 0 w 29"/>
                    <a:gd name="T1" fmla="*/ 0 h 36"/>
                    <a:gd name="T2" fmla="*/ 27 w 29"/>
                    <a:gd name="T3" fmla="*/ 0 h 36"/>
                    <a:gd name="T4" fmla="*/ 27 w 29"/>
                    <a:gd name="T5" fmla="*/ 9 h 36"/>
                    <a:gd name="T6" fmla="*/ 25 w 29"/>
                    <a:gd name="T7" fmla="*/ 9 h 36"/>
                    <a:gd name="T8" fmla="*/ 16 w 29"/>
                    <a:gd name="T9" fmla="*/ 2 h 36"/>
                    <a:gd name="T10" fmla="*/ 12 w 29"/>
                    <a:gd name="T11" fmla="*/ 2 h 36"/>
                    <a:gd name="T12" fmla="*/ 12 w 29"/>
                    <a:gd name="T13" fmla="*/ 16 h 36"/>
                    <a:gd name="T14" fmla="*/ 16 w 29"/>
                    <a:gd name="T15" fmla="*/ 16 h 36"/>
                    <a:gd name="T16" fmla="*/ 21 w 29"/>
                    <a:gd name="T17" fmla="*/ 10 h 36"/>
                    <a:gd name="T18" fmla="*/ 21 w 29"/>
                    <a:gd name="T19" fmla="*/ 25 h 36"/>
                    <a:gd name="T20" fmla="*/ 16 w 29"/>
                    <a:gd name="T21" fmla="*/ 19 h 36"/>
                    <a:gd name="T22" fmla="*/ 12 w 29"/>
                    <a:gd name="T23" fmla="*/ 19 h 36"/>
                    <a:gd name="T24" fmla="*/ 12 w 29"/>
                    <a:gd name="T25" fmla="*/ 31 h 36"/>
                    <a:gd name="T26" fmla="*/ 16 w 29"/>
                    <a:gd name="T27" fmla="*/ 31 h 36"/>
                    <a:gd name="T28" fmla="*/ 26 w 29"/>
                    <a:gd name="T29" fmla="*/ 25 h 36"/>
                    <a:gd name="T30" fmla="*/ 28 w 29"/>
                    <a:gd name="T31" fmla="*/ 25 h 36"/>
                    <a:gd name="T32" fmla="*/ 28 w 29"/>
                    <a:gd name="T33" fmla="*/ 35 h 36"/>
                    <a:gd name="T34" fmla="*/ 1 w 29"/>
                    <a:gd name="T35" fmla="*/ 35 h 36"/>
                    <a:gd name="T36" fmla="*/ 1 w 29"/>
                    <a:gd name="T37" fmla="*/ 33 h 36"/>
                    <a:gd name="T38" fmla="*/ 3 w 29"/>
                    <a:gd name="T39" fmla="*/ 33 h 36"/>
                    <a:gd name="T40" fmla="*/ 3 w 29"/>
                    <a:gd name="T41" fmla="*/ 2 h 36"/>
                    <a:gd name="T42" fmla="*/ 0 w 29"/>
                    <a:gd name="T43" fmla="*/ 2 h 36"/>
                    <a:gd name="T44" fmla="*/ 0 w 29"/>
                    <a:gd name="T45" fmla="*/ 0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
                    <a:gd name="T70" fmla="*/ 0 h 36"/>
                    <a:gd name="T71" fmla="*/ 29 w 29"/>
                    <a:gd name="T72" fmla="*/ 36 h 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 h="36">
                      <a:moveTo>
                        <a:pt x="0" y="0"/>
                      </a:moveTo>
                      <a:lnTo>
                        <a:pt x="27" y="0"/>
                      </a:lnTo>
                      <a:lnTo>
                        <a:pt x="27" y="9"/>
                      </a:lnTo>
                      <a:lnTo>
                        <a:pt x="25" y="9"/>
                      </a:lnTo>
                      <a:lnTo>
                        <a:pt x="16" y="2"/>
                      </a:lnTo>
                      <a:lnTo>
                        <a:pt x="12" y="2"/>
                      </a:lnTo>
                      <a:lnTo>
                        <a:pt x="12" y="16"/>
                      </a:lnTo>
                      <a:lnTo>
                        <a:pt x="16" y="16"/>
                      </a:lnTo>
                      <a:lnTo>
                        <a:pt x="21" y="10"/>
                      </a:lnTo>
                      <a:lnTo>
                        <a:pt x="21" y="25"/>
                      </a:lnTo>
                      <a:lnTo>
                        <a:pt x="16" y="19"/>
                      </a:lnTo>
                      <a:lnTo>
                        <a:pt x="12" y="19"/>
                      </a:lnTo>
                      <a:lnTo>
                        <a:pt x="12" y="31"/>
                      </a:lnTo>
                      <a:lnTo>
                        <a:pt x="16" y="31"/>
                      </a:lnTo>
                      <a:lnTo>
                        <a:pt x="26" y="25"/>
                      </a:lnTo>
                      <a:lnTo>
                        <a:pt x="28" y="25"/>
                      </a:lnTo>
                      <a:lnTo>
                        <a:pt x="28"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99" name="Group 412"/>
              <p:cNvGrpSpPr>
                <a:grpSpLocks/>
              </p:cNvGrpSpPr>
              <p:nvPr/>
            </p:nvGrpSpPr>
            <p:grpSpPr bwMode="auto">
              <a:xfrm>
                <a:off x="976" y="3648"/>
                <a:ext cx="29" cy="37"/>
                <a:chOff x="976" y="3648"/>
                <a:chExt cx="29" cy="37"/>
              </a:xfrm>
            </p:grpSpPr>
            <p:sp>
              <p:nvSpPr>
                <p:cNvPr id="37009" name="Freeform 413"/>
                <p:cNvSpPr>
                  <a:spLocks/>
                </p:cNvSpPr>
                <p:nvPr/>
              </p:nvSpPr>
              <p:spPr bwMode="auto">
                <a:xfrm>
                  <a:off x="976" y="3648"/>
                  <a:ext cx="29" cy="37"/>
                </a:xfrm>
                <a:custGeom>
                  <a:avLst/>
                  <a:gdLst>
                    <a:gd name="T0" fmla="*/ 9 w 29"/>
                    <a:gd name="T1" fmla="*/ 0 h 37"/>
                    <a:gd name="T2" fmla="*/ 19 w 29"/>
                    <a:gd name="T3" fmla="*/ 0 h 37"/>
                    <a:gd name="T4" fmla="*/ 22 w 29"/>
                    <a:gd name="T5" fmla="*/ 2 h 37"/>
                    <a:gd name="T6" fmla="*/ 26 w 29"/>
                    <a:gd name="T7" fmla="*/ 5 h 37"/>
                    <a:gd name="T8" fmla="*/ 27 w 29"/>
                    <a:gd name="T9" fmla="*/ 9 h 37"/>
                    <a:gd name="T10" fmla="*/ 28 w 29"/>
                    <a:gd name="T11" fmla="*/ 15 h 37"/>
                    <a:gd name="T12" fmla="*/ 28 w 29"/>
                    <a:gd name="T13" fmla="*/ 20 h 37"/>
                    <a:gd name="T14" fmla="*/ 27 w 29"/>
                    <a:gd name="T15" fmla="*/ 26 h 37"/>
                    <a:gd name="T16" fmla="*/ 26 w 29"/>
                    <a:gd name="T17" fmla="*/ 31 h 37"/>
                    <a:gd name="T18" fmla="*/ 21 w 29"/>
                    <a:gd name="T19" fmla="*/ 35 h 37"/>
                    <a:gd name="T20" fmla="*/ 19 w 29"/>
                    <a:gd name="T21" fmla="*/ 36 h 37"/>
                    <a:gd name="T22" fmla="*/ 9 w 29"/>
                    <a:gd name="T23" fmla="*/ 36 h 37"/>
                    <a:gd name="T24" fmla="*/ 6 w 29"/>
                    <a:gd name="T25" fmla="*/ 35 h 37"/>
                    <a:gd name="T26" fmla="*/ 2 w 29"/>
                    <a:gd name="T27" fmla="*/ 31 h 37"/>
                    <a:gd name="T28" fmla="*/ 1 w 29"/>
                    <a:gd name="T29" fmla="*/ 27 h 37"/>
                    <a:gd name="T30" fmla="*/ 0 w 29"/>
                    <a:gd name="T31" fmla="*/ 22 h 37"/>
                    <a:gd name="T32" fmla="*/ 0 w 29"/>
                    <a:gd name="T33" fmla="*/ 15 h 37"/>
                    <a:gd name="T34" fmla="*/ 1 w 29"/>
                    <a:gd name="T35" fmla="*/ 9 h 37"/>
                    <a:gd name="T36" fmla="*/ 2 w 29"/>
                    <a:gd name="T37" fmla="*/ 5 h 37"/>
                    <a:gd name="T38" fmla="*/ 6 w 29"/>
                    <a:gd name="T39" fmla="*/ 2 h 37"/>
                    <a:gd name="T40" fmla="*/ 9 w 29"/>
                    <a:gd name="T41" fmla="*/ 0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7"/>
                    <a:gd name="T65" fmla="*/ 29 w 29"/>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7">
                      <a:moveTo>
                        <a:pt x="9" y="0"/>
                      </a:moveTo>
                      <a:lnTo>
                        <a:pt x="19" y="0"/>
                      </a:lnTo>
                      <a:lnTo>
                        <a:pt x="22" y="2"/>
                      </a:lnTo>
                      <a:lnTo>
                        <a:pt x="26" y="5"/>
                      </a:lnTo>
                      <a:lnTo>
                        <a:pt x="27" y="9"/>
                      </a:lnTo>
                      <a:lnTo>
                        <a:pt x="28" y="15"/>
                      </a:lnTo>
                      <a:lnTo>
                        <a:pt x="28" y="20"/>
                      </a:lnTo>
                      <a:lnTo>
                        <a:pt x="27" y="26"/>
                      </a:lnTo>
                      <a:lnTo>
                        <a:pt x="26" y="31"/>
                      </a:lnTo>
                      <a:lnTo>
                        <a:pt x="21" y="35"/>
                      </a:lnTo>
                      <a:lnTo>
                        <a:pt x="19" y="36"/>
                      </a:lnTo>
                      <a:lnTo>
                        <a:pt x="9" y="36"/>
                      </a:lnTo>
                      <a:lnTo>
                        <a:pt x="6" y="35"/>
                      </a:lnTo>
                      <a:lnTo>
                        <a:pt x="2" y="31"/>
                      </a:lnTo>
                      <a:lnTo>
                        <a:pt x="1" y="27"/>
                      </a:lnTo>
                      <a:lnTo>
                        <a:pt x="0" y="22"/>
                      </a:lnTo>
                      <a:lnTo>
                        <a:pt x="0" y="15"/>
                      </a:lnTo>
                      <a:lnTo>
                        <a:pt x="1" y="9"/>
                      </a:lnTo>
                      <a:lnTo>
                        <a:pt x="2" y="5"/>
                      </a:lnTo>
                      <a:lnTo>
                        <a:pt x="6" y="2"/>
                      </a:lnTo>
                      <a:lnTo>
                        <a:pt x="9"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10" name="Freeform 414"/>
                <p:cNvSpPr>
                  <a:spLocks/>
                </p:cNvSpPr>
                <p:nvPr/>
              </p:nvSpPr>
              <p:spPr bwMode="auto">
                <a:xfrm>
                  <a:off x="989" y="3653"/>
                  <a:ext cx="3" cy="28"/>
                </a:xfrm>
                <a:custGeom>
                  <a:avLst/>
                  <a:gdLst>
                    <a:gd name="T0" fmla="*/ 1 w 3"/>
                    <a:gd name="T1" fmla="*/ 0 h 28"/>
                    <a:gd name="T2" fmla="*/ 0 w 3"/>
                    <a:gd name="T3" fmla="*/ 2 h 28"/>
                    <a:gd name="T4" fmla="*/ 0 w 3"/>
                    <a:gd name="T5" fmla="*/ 5 h 28"/>
                    <a:gd name="T6" fmla="*/ 0 w 3"/>
                    <a:gd name="T7" fmla="*/ 22 h 28"/>
                    <a:gd name="T8" fmla="*/ 0 w 3"/>
                    <a:gd name="T9" fmla="*/ 25 h 28"/>
                    <a:gd name="T10" fmla="*/ 1 w 3"/>
                    <a:gd name="T11" fmla="*/ 27 h 28"/>
                    <a:gd name="T12" fmla="*/ 2 w 3"/>
                    <a:gd name="T13" fmla="*/ 25 h 28"/>
                    <a:gd name="T14" fmla="*/ 2 w 3"/>
                    <a:gd name="T15" fmla="*/ 22 h 28"/>
                    <a:gd name="T16" fmla="*/ 2 w 3"/>
                    <a:gd name="T17" fmla="*/ 5 h 28"/>
                    <a:gd name="T18" fmla="*/ 2 w 3"/>
                    <a:gd name="T19" fmla="*/ 2 h 28"/>
                    <a:gd name="T20" fmla="*/ 1 w 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28"/>
                    <a:gd name="T35" fmla="*/ 3 w 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28">
                      <a:moveTo>
                        <a:pt x="1" y="0"/>
                      </a:moveTo>
                      <a:lnTo>
                        <a:pt x="0" y="2"/>
                      </a:lnTo>
                      <a:lnTo>
                        <a:pt x="0" y="5"/>
                      </a:lnTo>
                      <a:lnTo>
                        <a:pt x="0" y="22"/>
                      </a:lnTo>
                      <a:lnTo>
                        <a:pt x="0" y="25"/>
                      </a:lnTo>
                      <a:lnTo>
                        <a:pt x="1" y="27"/>
                      </a:lnTo>
                      <a:lnTo>
                        <a:pt x="2" y="25"/>
                      </a:lnTo>
                      <a:lnTo>
                        <a:pt x="2" y="22"/>
                      </a:lnTo>
                      <a:lnTo>
                        <a:pt x="2" y="5"/>
                      </a:lnTo>
                      <a:lnTo>
                        <a:pt x="2" y="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00" name="Group 415"/>
              <p:cNvGrpSpPr>
                <a:grpSpLocks/>
              </p:cNvGrpSpPr>
              <p:nvPr/>
            </p:nvGrpSpPr>
            <p:grpSpPr bwMode="auto">
              <a:xfrm>
                <a:off x="1013" y="3648"/>
                <a:ext cx="60" cy="36"/>
                <a:chOff x="1013" y="3648"/>
                <a:chExt cx="60" cy="36"/>
              </a:xfrm>
            </p:grpSpPr>
            <p:sp>
              <p:nvSpPr>
                <p:cNvPr id="37007" name="Freeform 416"/>
                <p:cNvSpPr>
                  <a:spLocks/>
                </p:cNvSpPr>
                <p:nvPr/>
              </p:nvSpPr>
              <p:spPr bwMode="auto">
                <a:xfrm>
                  <a:off x="1013" y="3648"/>
                  <a:ext cx="27" cy="36"/>
                </a:xfrm>
                <a:custGeom>
                  <a:avLst/>
                  <a:gdLst>
                    <a:gd name="T0" fmla="*/ 0 w 27"/>
                    <a:gd name="T1" fmla="*/ 0 h 36"/>
                    <a:gd name="T2" fmla="*/ 16 w 27"/>
                    <a:gd name="T3" fmla="*/ 0 h 36"/>
                    <a:gd name="T4" fmla="*/ 16 w 27"/>
                    <a:gd name="T5" fmla="*/ 2 h 36"/>
                    <a:gd name="T6" fmla="*/ 12 w 27"/>
                    <a:gd name="T7" fmla="*/ 2 h 36"/>
                    <a:gd name="T8" fmla="*/ 12 w 27"/>
                    <a:gd name="T9" fmla="*/ 31 h 36"/>
                    <a:gd name="T10" fmla="*/ 16 w 27"/>
                    <a:gd name="T11" fmla="*/ 31 h 36"/>
                    <a:gd name="T12" fmla="*/ 23 w 27"/>
                    <a:gd name="T13" fmla="*/ 26 h 36"/>
                    <a:gd name="T14" fmla="*/ 26 w 27"/>
                    <a:gd name="T15" fmla="*/ 26 h 36"/>
                    <a:gd name="T16" fmla="*/ 26 w 27"/>
                    <a:gd name="T17" fmla="*/ 35 h 36"/>
                    <a:gd name="T18" fmla="*/ 1 w 27"/>
                    <a:gd name="T19" fmla="*/ 35 h 36"/>
                    <a:gd name="T20" fmla="*/ 1 w 27"/>
                    <a:gd name="T21" fmla="*/ 33 h 36"/>
                    <a:gd name="T22" fmla="*/ 3 w 27"/>
                    <a:gd name="T23" fmla="*/ 33 h 36"/>
                    <a:gd name="T24" fmla="*/ 3 w 27"/>
                    <a:gd name="T25" fmla="*/ 2 h 36"/>
                    <a:gd name="T26" fmla="*/ 0 w 27"/>
                    <a:gd name="T27" fmla="*/ 2 h 36"/>
                    <a:gd name="T28" fmla="*/ 0 w 27"/>
                    <a:gd name="T29" fmla="*/ 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36"/>
                    <a:gd name="T47" fmla="*/ 27 w 27"/>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36">
                      <a:moveTo>
                        <a:pt x="0" y="0"/>
                      </a:moveTo>
                      <a:lnTo>
                        <a:pt x="16" y="0"/>
                      </a:lnTo>
                      <a:lnTo>
                        <a:pt x="16" y="2"/>
                      </a:lnTo>
                      <a:lnTo>
                        <a:pt x="12" y="2"/>
                      </a:lnTo>
                      <a:lnTo>
                        <a:pt x="12" y="31"/>
                      </a:lnTo>
                      <a:lnTo>
                        <a:pt x="16" y="31"/>
                      </a:lnTo>
                      <a:lnTo>
                        <a:pt x="23" y="26"/>
                      </a:lnTo>
                      <a:lnTo>
                        <a:pt x="26" y="26"/>
                      </a:lnTo>
                      <a:lnTo>
                        <a:pt x="26"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08" name="Freeform 417"/>
                <p:cNvSpPr>
                  <a:spLocks/>
                </p:cNvSpPr>
                <p:nvPr/>
              </p:nvSpPr>
              <p:spPr bwMode="auto">
                <a:xfrm>
                  <a:off x="1047" y="3648"/>
                  <a:ext cx="26" cy="36"/>
                </a:xfrm>
                <a:custGeom>
                  <a:avLst/>
                  <a:gdLst>
                    <a:gd name="T0" fmla="*/ 0 w 26"/>
                    <a:gd name="T1" fmla="*/ 0 h 36"/>
                    <a:gd name="T2" fmla="*/ 16 w 26"/>
                    <a:gd name="T3" fmla="*/ 0 h 36"/>
                    <a:gd name="T4" fmla="*/ 16 w 26"/>
                    <a:gd name="T5" fmla="*/ 2 h 36"/>
                    <a:gd name="T6" fmla="*/ 11 w 26"/>
                    <a:gd name="T7" fmla="*/ 2 h 36"/>
                    <a:gd name="T8" fmla="*/ 11 w 26"/>
                    <a:gd name="T9" fmla="*/ 31 h 36"/>
                    <a:gd name="T10" fmla="*/ 16 w 26"/>
                    <a:gd name="T11" fmla="*/ 31 h 36"/>
                    <a:gd name="T12" fmla="*/ 22 w 26"/>
                    <a:gd name="T13" fmla="*/ 26 h 36"/>
                    <a:gd name="T14" fmla="*/ 25 w 26"/>
                    <a:gd name="T15" fmla="*/ 26 h 36"/>
                    <a:gd name="T16" fmla="*/ 25 w 26"/>
                    <a:gd name="T17" fmla="*/ 35 h 36"/>
                    <a:gd name="T18" fmla="*/ 0 w 26"/>
                    <a:gd name="T19" fmla="*/ 35 h 36"/>
                    <a:gd name="T20" fmla="*/ 0 w 26"/>
                    <a:gd name="T21" fmla="*/ 33 h 36"/>
                    <a:gd name="T22" fmla="*/ 3 w 26"/>
                    <a:gd name="T23" fmla="*/ 33 h 36"/>
                    <a:gd name="T24" fmla="*/ 3 w 26"/>
                    <a:gd name="T25" fmla="*/ 2 h 36"/>
                    <a:gd name="T26" fmla="*/ 0 w 26"/>
                    <a:gd name="T27" fmla="*/ 2 h 36"/>
                    <a:gd name="T28" fmla="*/ 0 w 26"/>
                    <a:gd name="T29" fmla="*/ 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
                    <a:gd name="T46" fmla="*/ 0 h 36"/>
                    <a:gd name="T47" fmla="*/ 26 w 26"/>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 h="36">
                      <a:moveTo>
                        <a:pt x="0" y="0"/>
                      </a:moveTo>
                      <a:lnTo>
                        <a:pt x="16" y="0"/>
                      </a:lnTo>
                      <a:lnTo>
                        <a:pt x="16" y="2"/>
                      </a:lnTo>
                      <a:lnTo>
                        <a:pt x="11" y="2"/>
                      </a:lnTo>
                      <a:lnTo>
                        <a:pt x="11" y="31"/>
                      </a:lnTo>
                      <a:lnTo>
                        <a:pt x="16" y="31"/>
                      </a:lnTo>
                      <a:lnTo>
                        <a:pt x="22" y="26"/>
                      </a:lnTo>
                      <a:lnTo>
                        <a:pt x="25" y="26"/>
                      </a:lnTo>
                      <a:lnTo>
                        <a:pt x="25" y="35"/>
                      </a:lnTo>
                      <a:lnTo>
                        <a:pt x="0" y="35"/>
                      </a:lnTo>
                      <a:lnTo>
                        <a:pt x="0"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01" name="Group 418"/>
              <p:cNvGrpSpPr>
                <a:grpSpLocks/>
              </p:cNvGrpSpPr>
              <p:nvPr/>
            </p:nvGrpSpPr>
            <p:grpSpPr bwMode="auto">
              <a:xfrm>
                <a:off x="1079" y="3649"/>
                <a:ext cx="42" cy="36"/>
                <a:chOff x="1079" y="3649"/>
                <a:chExt cx="42" cy="36"/>
              </a:xfrm>
            </p:grpSpPr>
            <p:sp>
              <p:nvSpPr>
                <p:cNvPr id="37005" name="Freeform 419"/>
                <p:cNvSpPr>
                  <a:spLocks/>
                </p:cNvSpPr>
                <p:nvPr/>
              </p:nvSpPr>
              <p:spPr bwMode="auto">
                <a:xfrm>
                  <a:off x="1079" y="3649"/>
                  <a:ext cx="42" cy="36"/>
                </a:xfrm>
                <a:custGeom>
                  <a:avLst/>
                  <a:gdLst>
                    <a:gd name="T0" fmla="*/ 24 w 42"/>
                    <a:gd name="T1" fmla="*/ 0 h 36"/>
                    <a:gd name="T2" fmla="*/ 38 w 42"/>
                    <a:gd name="T3" fmla="*/ 32 h 36"/>
                    <a:gd name="T4" fmla="*/ 41 w 42"/>
                    <a:gd name="T5" fmla="*/ 32 h 36"/>
                    <a:gd name="T6" fmla="*/ 41 w 42"/>
                    <a:gd name="T7" fmla="*/ 35 h 36"/>
                    <a:gd name="T8" fmla="*/ 18 w 42"/>
                    <a:gd name="T9" fmla="*/ 35 h 36"/>
                    <a:gd name="T10" fmla="*/ 18 w 42"/>
                    <a:gd name="T11" fmla="*/ 32 h 36"/>
                    <a:gd name="T12" fmla="*/ 22 w 42"/>
                    <a:gd name="T13" fmla="*/ 32 h 36"/>
                    <a:gd name="T14" fmla="*/ 18 w 42"/>
                    <a:gd name="T15" fmla="*/ 22 h 36"/>
                    <a:gd name="T16" fmla="*/ 10 w 42"/>
                    <a:gd name="T17" fmla="*/ 22 h 36"/>
                    <a:gd name="T18" fmla="*/ 7 w 42"/>
                    <a:gd name="T19" fmla="*/ 32 h 36"/>
                    <a:gd name="T20" fmla="*/ 11 w 42"/>
                    <a:gd name="T21" fmla="*/ 32 h 36"/>
                    <a:gd name="T22" fmla="*/ 11 w 42"/>
                    <a:gd name="T23" fmla="*/ 35 h 36"/>
                    <a:gd name="T24" fmla="*/ 0 w 42"/>
                    <a:gd name="T25" fmla="*/ 35 h 36"/>
                    <a:gd name="T26" fmla="*/ 0 w 42"/>
                    <a:gd name="T27" fmla="*/ 32 h 36"/>
                    <a:gd name="T28" fmla="*/ 3 w 42"/>
                    <a:gd name="T29" fmla="*/ 32 h 36"/>
                    <a:gd name="T30" fmla="*/ 14 w 42"/>
                    <a:gd name="T31" fmla="*/ 0 h 36"/>
                    <a:gd name="T32" fmla="*/ 24 w 42"/>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36"/>
                    <a:gd name="T53" fmla="*/ 42 w 42"/>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36">
                      <a:moveTo>
                        <a:pt x="24" y="0"/>
                      </a:moveTo>
                      <a:lnTo>
                        <a:pt x="38" y="32"/>
                      </a:lnTo>
                      <a:lnTo>
                        <a:pt x="41" y="32"/>
                      </a:lnTo>
                      <a:lnTo>
                        <a:pt x="41" y="35"/>
                      </a:lnTo>
                      <a:lnTo>
                        <a:pt x="18" y="35"/>
                      </a:lnTo>
                      <a:lnTo>
                        <a:pt x="18" y="32"/>
                      </a:lnTo>
                      <a:lnTo>
                        <a:pt x="22" y="32"/>
                      </a:lnTo>
                      <a:lnTo>
                        <a:pt x="18" y="22"/>
                      </a:lnTo>
                      <a:lnTo>
                        <a:pt x="10" y="22"/>
                      </a:lnTo>
                      <a:lnTo>
                        <a:pt x="7" y="32"/>
                      </a:lnTo>
                      <a:lnTo>
                        <a:pt x="11" y="32"/>
                      </a:lnTo>
                      <a:lnTo>
                        <a:pt x="11" y="35"/>
                      </a:lnTo>
                      <a:lnTo>
                        <a:pt x="0" y="35"/>
                      </a:lnTo>
                      <a:lnTo>
                        <a:pt x="0" y="32"/>
                      </a:lnTo>
                      <a:lnTo>
                        <a:pt x="3" y="32"/>
                      </a:lnTo>
                      <a:lnTo>
                        <a:pt x="14" y="0"/>
                      </a:lnTo>
                      <a:lnTo>
                        <a:pt x="24"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06" name="Freeform 420"/>
                <p:cNvSpPr>
                  <a:spLocks/>
                </p:cNvSpPr>
                <p:nvPr/>
              </p:nvSpPr>
              <p:spPr bwMode="auto">
                <a:xfrm>
                  <a:off x="1092" y="3660"/>
                  <a:ext cx="2" cy="4"/>
                </a:xfrm>
                <a:custGeom>
                  <a:avLst/>
                  <a:gdLst>
                    <a:gd name="T0" fmla="*/ 1 w 2"/>
                    <a:gd name="T1" fmla="*/ 0 h 4"/>
                    <a:gd name="T2" fmla="*/ 1 w 2"/>
                    <a:gd name="T3" fmla="*/ 3 h 4"/>
                    <a:gd name="T4" fmla="*/ 0 w 2"/>
                    <a:gd name="T5" fmla="*/ 3 h 4"/>
                    <a:gd name="T6" fmla="*/ 1 w 2"/>
                    <a:gd name="T7" fmla="*/ 0 h 4"/>
                    <a:gd name="T8" fmla="*/ 0 60000 65536"/>
                    <a:gd name="T9" fmla="*/ 0 60000 65536"/>
                    <a:gd name="T10" fmla="*/ 0 60000 65536"/>
                    <a:gd name="T11" fmla="*/ 0 60000 65536"/>
                    <a:gd name="T12" fmla="*/ 0 w 2"/>
                    <a:gd name="T13" fmla="*/ 0 h 4"/>
                    <a:gd name="T14" fmla="*/ 2 w 2"/>
                    <a:gd name="T15" fmla="*/ 4 h 4"/>
                  </a:gdLst>
                  <a:ahLst/>
                  <a:cxnLst>
                    <a:cxn ang="T8">
                      <a:pos x="T0" y="T1"/>
                    </a:cxn>
                    <a:cxn ang="T9">
                      <a:pos x="T2" y="T3"/>
                    </a:cxn>
                    <a:cxn ang="T10">
                      <a:pos x="T4" y="T5"/>
                    </a:cxn>
                    <a:cxn ang="T11">
                      <a:pos x="T6" y="T7"/>
                    </a:cxn>
                  </a:cxnLst>
                  <a:rect l="T12" t="T13" r="T14" b="T15"/>
                  <a:pathLst>
                    <a:path w="2" h="4">
                      <a:moveTo>
                        <a:pt x="1" y="0"/>
                      </a:moveTo>
                      <a:lnTo>
                        <a:pt x="1" y="3"/>
                      </a:lnTo>
                      <a:lnTo>
                        <a:pt x="0" y="3"/>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7002" name="Group 421"/>
              <p:cNvGrpSpPr>
                <a:grpSpLocks/>
              </p:cNvGrpSpPr>
              <p:nvPr/>
            </p:nvGrpSpPr>
            <p:grpSpPr bwMode="auto">
              <a:xfrm>
                <a:off x="931" y="3650"/>
                <a:ext cx="35" cy="35"/>
                <a:chOff x="931" y="3650"/>
                <a:chExt cx="35" cy="35"/>
              </a:xfrm>
            </p:grpSpPr>
            <p:sp>
              <p:nvSpPr>
                <p:cNvPr id="37003" name="Freeform 422"/>
                <p:cNvSpPr>
                  <a:spLocks/>
                </p:cNvSpPr>
                <p:nvPr/>
              </p:nvSpPr>
              <p:spPr bwMode="auto">
                <a:xfrm>
                  <a:off x="931" y="3650"/>
                  <a:ext cx="35" cy="35"/>
                </a:xfrm>
                <a:custGeom>
                  <a:avLst/>
                  <a:gdLst>
                    <a:gd name="T0" fmla="*/ 13 w 35"/>
                    <a:gd name="T1" fmla="*/ 0 h 35"/>
                    <a:gd name="T2" fmla="*/ 24 w 35"/>
                    <a:gd name="T3" fmla="*/ 0 h 35"/>
                    <a:gd name="T4" fmla="*/ 27 w 35"/>
                    <a:gd name="T5" fmla="*/ 1 h 35"/>
                    <a:gd name="T6" fmla="*/ 32 w 35"/>
                    <a:gd name="T7" fmla="*/ 4 h 35"/>
                    <a:gd name="T8" fmla="*/ 33 w 35"/>
                    <a:gd name="T9" fmla="*/ 9 h 35"/>
                    <a:gd name="T10" fmla="*/ 34 w 35"/>
                    <a:gd name="T11" fmla="*/ 14 h 35"/>
                    <a:gd name="T12" fmla="*/ 34 w 35"/>
                    <a:gd name="T13" fmla="*/ 19 h 35"/>
                    <a:gd name="T14" fmla="*/ 33 w 35"/>
                    <a:gd name="T15" fmla="*/ 25 h 35"/>
                    <a:gd name="T16" fmla="*/ 32 w 35"/>
                    <a:gd name="T17" fmla="*/ 29 h 35"/>
                    <a:gd name="T18" fmla="*/ 26 w 35"/>
                    <a:gd name="T19" fmla="*/ 33 h 35"/>
                    <a:gd name="T20" fmla="*/ 23 w 35"/>
                    <a:gd name="T21" fmla="*/ 34 h 35"/>
                    <a:gd name="T22" fmla="*/ 13 w 35"/>
                    <a:gd name="T23" fmla="*/ 34 h 35"/>
                    <a:gd name="T24" fmla="*/ 0 w 35"/>
                    <a:gd name="T25" fmla="*/ 34 h 35"/>
                    <a:gd name="T26" fmla="*/ 1 w 35"/>
                    <a:gd name="T27" fmla="*/ 31 h 35"/>
                    <a:gd name="T28" fmla="*/ 4 w 35"/>
                    <a:gd name="T29" fmla="*/ 31 h 35"/>
                    <a:gd name="T30" fmla="*/ 4 w 35"/>
                    <a:gd name="T31" fmla="*/ 21 h 35"/>
                    <a:gd name="T32" fmla="*/ 4 w 35"/>
                    <a:gd name="T33" fmla="*/ 14 h 35"/>
                    <a:gd name="T34" fmla="*/ 4 w 35"/>
                    <a:gd name="T35" fmla="*/ 9 h 35"/>
                    <a:gd name="T36" fmla="*/ 4 w 35"/>
                    <a:gd name="T37" fmla="*/ 3 h 35"/>
                    <a:gd name="T38" fmla="*/ 0 w 35"/>
                    <a:gd name="T39" fmla="*/ 3 h 35"/>
                    <a:gd name="T40" fmla="*/ 0 w 35"/>
                    <a:gd name="T41" fmla="*/ 0 h 35"/>
                    <a:gd name="T42" fmla="*/ 13 w 35"/>
                    <a:gd name="T43" fmla="*/ 0 h 3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
                    <a:gd name="T67" fmla="*/ 0 h 35"/>
                    <a:gd name="T68" fmla="*/ 35 w 35"/>
                    <a:gd name="T69" fmla="*/ 35 h 3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 h="35">
                      <a:moveTo>
                        <a:pt x="13" y="0"/>
                      </a:moveTo>
                      <a:lnTo>
                        <a:pt x="24" y="0"/>
                      </a:lnTo>
                      <a:lnTo>
                        <a:pt x="27" y="1"/>
                      </a:lnTo>
                      <a:lnTo>
                        <a:pt x="32" y="4"/>
                      </a:lnTo>
                      <a:lnTo>
                        <a:pt x="33" y="9"/>
                      </a:lnTo>
                      <a:lnTo>
                        <a:pt x="34" y="14"/>
                      </a:lnTo>
                      <a:lnTo>
                        <a:pt x="34" y="19"/>
                      </a:lnTo>
                      <a:lnTo>
                        <a:pt x="33" y="25"/>
                      </a:lnTo>
                      <a:lnTo>
                        <a:pt x="32" y="29"/>
                      </a:lnTo>
                      <a:lnTo>
                        <a:pt x="26" y="33"/>
                      </a:lnTo>
                      <a:lnTo>
                        <a:pt x="23" y="34"/>
                      </a:lnTo>
                      <a:lnTo>
                        <a:pt x="13" y="34"/>
                      </a:lnTo>
                      <a:lnTo>
                        <a:pt x="0" y="34"/>
                      </a:lnTo>
                      <a:lnTo>
                        <a:pt x="1" y="31"/>
                      </a:lnTo>
                      <a:lnTo>
                        <a:pt x="4" y="31"/>
                      </a:lnTo>
                      <a:lnTo>
                        <a:pt x="4" y="21"/>
                      </a:lnTo>
                      <a:lnTo>
                        <a:pt x="4" y="14"/>
                      </a:lnTo>
                      <a:lnTo>
                        <a:pt x="4" y="9"/>
                      </a:lnTo>
                      <a:lnTo>
                        <a:pt x="4" y="3"/>
                      </a:lnTo>
                      <a:lnTo>
                        <a:pt x="0" y="3"/>
                      </a:lnTo>
                      <a:lnTo>
                        <a:pt x="0" y="0"/>
                      </a:lnTo>
                      <a:lnTo>
                        <a:pt x="13" y="0"/>
                      </a:lnTo>
                    </a:path>
                  </a:pathLst>
                </a:custGeom>
                <a:solidFill>
                  <a:srgbClr val="BFF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004" name="Freeform 423"/>
                <p:cNvSpPr>
                  <a:spLocks/>
                </p:cNvSpPr>
                <p:nvPr/>
              </p:nvSpPr>
              <p:spPr bwMode="auto">
                <a:xfrm>
                  <a:off x="949" y="3655"/>
                  <a:ext cx="3" cy="26"/>
                </a:xfrm>
                <a:custGeom>
                  <a:avLst/>
                  <a:gdLst>
                    <a:gd name="T0" fmla="*/ 1 w 3"/>
                    <a:gd name="T1" fmla="*/ 0 h 26"/>
                    <a:gd name="T2" fmla="*/ 0 w 3"/>
                    <a:gd name="T3" fmla="*/ 0 h 26"/>
                    <a:gd name="T4" fmla="*/ 0 w 3"/>
                    <a:gd name="T5" fmla="*/ 25 h 26"/>
                    <a:gd name="T6" fmla="*/ 1 w 3"/>
                    <a:gd name="T7" fmla="*/ 25 h 26"/>
                    <a:gd name="T8" fmla="*/ 2 w 3"/>
                    <a:gd name="T9" fmla="*/ 23 h 26"/>
                    <a:gd name="T10" fmla="*/ 2 w 3"/>
                    <a:gd name="T11" fmla="*/ 21 h 26"/>
                    <a:gd name="T12" fmla="*/ 2 w 3"/>
                    <a:gd name="T13" fmla="*/ 4 h 26"/>
                    <a:gd name="T14" fmla="*/ 2 w 3"/>
                    <a:gd name="T15" fmla="*/ 2 h 26"/>
                    <a:gd name="T16" fmla="*/ 1 w 3"/>
                    <a:gd name="T17" fmla="*/ 0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26"/>
                    <a:gd name="T29" fmla="*/ 3 w 3"/>
                    <a:gd name="T30" fmla="*/ 26 h 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26">
                      <a:moveTo>
                        <a:pt x="1" y="0"/>
                      </a:moveTo>
                      <a:lnTo>
                        <a:pt x="0" y="0"/>
                      </a:lnTo>
                      <a:lnTo>
                        <a:pt x="0" y="25"/>
                      </a:lnTo>
                      <a:lnTo>
                        <a:pt x="1" y="25"/>
                      </a:lnTo>
                      <a:lnTo>
                        <a:pt x="2" y="23"/>
                      </a:lnTo>
                      <a:lnTo>
                        <a:pt x="2" y="21"/>
                      </a:lnTo>
                      <a:lnTo>
                        <a:pt x="2" y="4"/>
                      </a:lnTo>
                      <a:lnTo>
                        <a:pt x="2" y="2"/>
                      </a:lnTo>
                      <a:lnTo>
                        <a:pt x="1"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grpSp>
          <p:nvGrpSpPr>
            <p:cNvPr id="36965" name="Group 424"/>
            <p:cNvGrpSpPr>
              <a:grpSpLocks/>
            </p:cNvGrpSpPr>
            <p:nvPr/>
          </p:nvGrpSpPr>
          <p:grpSpPr bwMode="auto">
            <a:xfrm>
              <a:off x="696" y="2859"/>
              <a:ext cx="520" cy="47"/>
              <a:chOff x="696" y="3297"/>
              <a:chExt cx="573" cy="31"/>
            </a:xfrm>
          </p:grpSpPr>
          <p:grpSp>
            <p:nvGrpSpPr>
              <p:cNvPr id="36967" name="Group 425"/>
              <p:cNvGrpSpPr>
                <a:grpSpLocks/>
              </p:cNvGrpSpPr>
              <p:nvPr/>
            </p:nvGrpSpPr>
            <p:grpSpPr bwMode="auto">
              <a:xfrm>
                <a:off x="696" y="3297"/>
                <a:ext cx="57" cy="31"/>
                <a:chOff x="696" y="3297"/>
                <a:chExt cx="57" cy="31"/>
              </a:xfrm>
            </p:grpSpPr>
            <p:sp>
              <p:nvSpPr>
                <p:cNvPr id="36993" name="Freeform 426"/>
                <p:cNvSpPr>
                  <a:spLocks/>
                </p:cNvSpPr>
                <p:nvPr/>
              </p:nvSpPr>
              <p:spPr bwMode="auto">
                <a:xfrm>
                  <a:off x="696" y="3297"/>
                  <a:ext cx="11" cy="31"/>
                </a:xfrm>
                <a:custGeom>
                  <a:avLst/>
                  <a:gdLst>
                    <a:gd name="T0" fmla="*/ 0 w 11"/>
                    <a:gd name="T1" fmla="*/ 0 h 31"/>
                    <a:gd name="T2" fmla="*/ 10 w 11"/>
                    <a:gd name="T3" fmla="*/ 0 h 31"/>
                    <a:gd name="T4" fmla="*/ 10 w 11"/>
                    <a:gd name="T5" fmla="*/ 6 h 31"/>
                    <a:gd name="T6" fmla="*/ 8 w 11"/>
                    <a:gd name="T7" fmla="*/ 6 h 31"/>
                    <a:gd name="T8" fmla="*/ 8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94" name="Freeform 427"/>
                <p:cNvSpPr>
                  <a:spLocks/>
                </p:cNvSpPr>
                <p:nvPr/>
              </p:nvSpPr>
              <p:spPr bwMode="auto">
                <a:xfrm>
                  <a:off x="716" y="3297"/>
                  <a:ext cx="17" cy="31"/>
                </a:xfrm>
                <a:custGeom>
                  <a:avLst/>
                  <a:gdLst>
                    <a:gd name="T0" fmla="*/ 0 w 17"/>
                    <a:gd name="T1" fmla="*/ 0 h 31"/>
                    <a:gd name="T2" fmla="*/ 5 w 17"/>
                    <a:gd name="T3" fmla="*/ 0 h 31"/>
                    <a:gd name="T4" fmla="*/ 5 w 17"/>
                    <a:gd name="T5" fmla="*/ 12 h 31"/>
                    <a:gd name="T6" fmla="*/ 11 w 17"/>
                    <a:gd name="T7" fmla="*/ 12 h 31"/>
                    <a:gd name="T8" fmla="*/ 11 w 17"/>
                    <a:gd name="T9" fmla="*/ 0 h 31"/>
                    <a:gd name="T10" fmla="*/ 16 w 17"/>
                    <a:gd name="T11" fmla="*/ 0 h 31"/>
                    <a:gd name="T12" fmla="*/ 16 w 17"/>
                    <a:gd name="T13" fmla="*/ 30 h 31"/>
                    <a:gd name="T14" fmla="*/ 11 w 17"/>
                    <a:gd name="T15" fmla="*/ 30 h 31"/>
                    <a:gd name="T16" fmla="*/ 11 w 17"/>
                    <a:gd name="T17" fmla="*/ 17 h 31"/>
                    <a:gd name="T18" fmla="*/ 5 w 17"/>
                    <a:gd name="T19" fmla="*/ 17 h 31"/>
                    <a:gd name="T20" fmla="*/ 5 w 17"/>
                    <a:gd name="T21" fmla="*/ 30 h 31"/>
                    <a:gd name="T22" fmla="*/ 0 w 17"/>
                    <a:gd name="T23" fmla="*/ 30 h 31"/>
                    <a:gd name="T24" fmla="*/ 0 w 17"/>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31"/>
                    <a:gd name="T41" fmla="*/ 17 w 17"/>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31">
                      <a:moveTo>
                        <a:pt x="0" y="0"/>
                      </a:moveTo>
                      <a:lnTo>
                        <a:pt x="5" y="0"/>
                      </a:lnTo>
                      <a:lnTo>
                        <a:pt x="5" y="12"/>
                      </a:lnTo>
                      <a:lnTo>
                        <a:pt x="11" y="12"/>
                      </a:lnTo>
                      <a:lnTo>
                        <a:pt x="11" y="0"/>
                      </a:lnTo>
                      <a:lnTo>
                        <a:pt x="16" y="0"/>
                      </a:lnTo>
                      <a:lnTo>
                        <a:pt x="16" y="30"/>
                      </a:lnTo>
                      <a:lnTo>
                        <a:pt x="11" y="30"/>
                      </a:lnTo>
                      <a:lnTo>
                        <a:pt x="11" y="17"/>
                      </a:lnTo>
                      <a:lnTo>
                        <a:pt x="5" y="17"/>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95" name="Freeform 428"/>
                <p:cNvSpPr>
                  <a:spLocks/>
                </p:cNvSpPr>
                <p:nvPr/>
              </p:nvSpPr>
              <p:spPr bwMode="auto">
                <a:xfrm>
                  <a:off x="742" y="3297"/>
                  <a:ext cx="11" cy="31"/>
                </a:xfrm>
                <a:custGeom>
                  <a:avLst/>
                  <a:gdLst>
                    <a:gd name="T0" fmla="*/ 0 w 11"/>
                    <a:gd name="T1" fmla="*/ 0 h 31"/>
                    <a:gd name="T2" fmla="*/ 10 w 11"/>
                    <a:gd name="T3" fmla="*/ 0 h 31"/>
                    <a:gd name="T4" fmla="*/ 10 w 11"/>
                    <a:gd name="T5" fmla="*/ 6 h 31"/>
                    <a:gd name="T6" fmla="*/ 5 w 11"/>
                    <a:gd name="T7" fmla="*/ 6 h 31"/>
                    <a:gd name="T8" fmla="*/ 5 w 11"/>
                    <a:gd name="T9" fmla="*/ 12 h 31"/>
                    <a:gd name="T10" fmla="*/ 9 w 11"/>
                    <a:gd name="T11" fmla="*/ 12 h 31"/>
                    <a:gd name="T12" fmla="*/ 9 w 11"/>
                    <a:gd name="T13" fmla="*/ 17 h 31"/>
                    <a:gd name="T14" fmla="*/ 5 w 11"/>
                    <a:gd name="T15" fmla="*/ 17 h 31"/>
                    <a:gd name="T16" fmla="*/ 5 w 11"/>
                    <a:gd name="T17" fmla="*/ 24 h 31"/>
                    <a:gd name="T18" fmla="*/ 10 w 11"/>
                    <a:gd name="T19" fmla="*/ 24 h 31"/>
                    <a:gd name="T20" fmla="*/ 10 w 11"/>
                    <a:gd name="T21" fmla="*/ 30 h 31"/>
                    <a:gd name="T22" fmla="*/ 0 w 11"/>
                    <a:gd name="T23" fmla="*/ 30 h 31"/>
                    <a:gd name="T24" fmla="*/ 0 w 11"/>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31"/>
                    <a:gd name="T41" fmla="*/ 11 w 11"/>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68" name="Group 429"/>
              <p:cNvGrpSpPr>
                <a:grpSpLocks/>
              </p:cNvGrpSpPr>
              <p:nvPr/>
            </p:nvGrpSpPr>
            <p:grpSpPr bwMode="auto">
              <a:xfrm>
                <a:off x="774" y="3297"/>
                <a:ext cx="118" cy="31"/>
                <a:chOff x="774" y="3297"/>
                <a:chExt cx="118" cy="31"/>
              </a:xfrm>
            </p:grpSpPr>
            <p:sp>
              <p:nvSpPr>
                <p:cNvPr id="36987" name="Freeform 430"/>
                <p:cNvSpPr>
                  <a:spLocks/>
                </p:cNvSpPr>
                <p:nvPr/>
              </p:nvSpPr>
              <p:spPr bwMode="auto">
                <a:xfrm>
                  <a:off x="774" y="3297"/>
                  <a:ext cx="14" cy="31"/>
                </a:xfrm>
                <a:custGeom>
                  <a:avLst/>
                  <a:gdLst>
                    <a:gd name="T0" fmla="*/ 0 w 14"/>
                    <a:gd name="T1" fmla="*/ 0 h 31"/>
                    <a:gd name="T2" fmla="*/ 5 w 14"/>
                    <a:gd name="T3" fmla="*/ 0 h 31"/>
                    <a:gd name="T4" fmla="*/ 5 w 14"/>
                    <a:gd name="T5" fmla="*/ 24 h 31"/>
                    <a:gd name="T6" fmla="*/ 8 w 14"/>
                    <a:gd name="T7" fmla="*/ 24 h 31"/>
                    <a:gd name="T8" fmla="*/ 8 w 14"/>
                    <a:gd name="T9" fmla="*/ 0 h 31"/>
                    <a:gd name="T10" fmla="*/ 13 w 14"/>
                    <a:gd name="T11" fmla="*/ 0 h 31"/>
                    <a:gd name="T12" fmla="*/ 13 w 14"/>
                    <a:gd name="T13" fmla="*/ 26 h 31"/>
                    <a:gd name="T14" fmla="*/ 9 w 14"/>
                    <a:gd name="T15" fmla="*/ 30 h 31"/>
                    <a:gd name="T16" fmla="*/ 3 w 14"/>
                    <a:gd name="T17" fmla="*/ 30 h 31"/>
                    <a:gd name="T18" fmla="*/ 0 w 14"/>
                    <a:gd name="T19" fmla="*/ 26 h 31"/>
                    <a:gd name="T20" fmla="*/ 0 w 14"/>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31"/>
                    <a:gd name="T35" fmla="*/ 14 w 14"/>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31">
                      <a:moveTo>
                        <a:pt x="0" y="0"/>
                      </a:moveTo>
                      <a:lnTo>
                        <a:pt x="5" y="0"/>
                      </a:lnTo>
                      <a:lnTo>
                        <a:pt x="5" y="24"/>
                      </a:lnTo>
                      <a:lnTo>
                        <a:pt x="8" y="24"/>
                      </a:lnTo>
                      <a:lnTo>
                        <a:pt x="8" y="0"/>
                      </a:lnTo>
                      <a:lnTo>
                        <a:pt x="13" y="0"/>
                      </a:lnTo>
                      <a:lnTo>
                        <a:pt x="13" y="26"/>
                      </a:lnTo>
                      <a:lnTo>
                        <a:pt x="9" y="30"/>
                      </a:lnTo>
                      <a:lnTo>
                        <a:pt x="3" y="30"/>
                      </a:lnTo>
                      <a:lnTo>
                        <a:pt x="0" y="2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8" name="Freeform 431"/>
                <p:cNvSpPr>
                  <a:spLocks/>
                </p:cNvSpPr>
                <p:nvPr/>
              </p:nvSpPr>
              <p:spPr bwMode="auto">
                <a:xfrm>
                  <a:off x="799" y="3297"/>
                  <a:ext cx="16" cy="31"/>
                </a:xfrm>
                <a:custGeom>
                  <a:avLst/>
                  <a:gdLst>
                    <a:gd name="T0" fmla="*/ 0 w 16"/>
                    <a:gd name="T1" fmla="*/ 0 h 31"/>
                    <a:gd name="T2" fmla="*/ 5 w 16"/>
                    <a:gd name="T3" fmla="*/ 0 h 31"/>
                    <a:gd name="T4" fmla="*/ 9 w 16"/>
                    <a:gd name="T5" fmla="*/ 14 h 31"/>
                    <a:gd name="T6" fmla="*/ 9 w 16"/>
                    <a:gd name="T7" fmla="*/ 0 h 31"/>
                    <a:gd name="T8" fmla="*/ 15 w 16"/>
                    <a:gd name="T9" fmla="*/ 0 h 31"/>
                    <a:gd name="T10" fmla="*/ 15 w 16"/>
                    <a:gd name="T11" fmla="*/ 30 h 31"/>
                    <a:gd name="T12" fmla="*/ 9 w 16"/>
                    <a:gd name="T13" fmla="*/ 30 h 31"/>
                    <a:gd name="T14" fmla="*/ 6 w 16"/>
                    <a:gd name="T15" fmla="*/ 16 h 31"/>
                    <a:gd name="T16" fmla="*/ 6 w 16"/>
                    <a:gd name="T17" fmla="*/ 30 h 31"/>
                    <a:gd name="T18" fmla="*/ 0 w 16"/>
                    <a:gd name="T19" fmla="*/ 30 h 31"/>
                    <a:gd name="T20" fmla="*/ 0 w 16"/>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31"/>
                    <a:gd name="T35" fmla="*/ 16 w 16"/>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31">
                      <a:moveTo>
                        <a:pt x="0" y="0"/>
                      </a:moveTo>
                      <a:lnTo>
                        <a:pt x="5" y="0"/>
                      </a:lnTo>
                      <a:lnTo>
                        <a:pt x="9" y="14"/>
                      </a:lnTo>
                      <a:lnTo>
                        <a:pt x="9" y="0"/>
                      </a:lnTo>
                      <a:lnTo>
                        <a:pt x="15" y="0"/>
                      </a:lnTo>
                      <a:lnTo>
                        <a:pt x="15" y="30"/>
                      </a:lnTo>
                      <a:lnTo>
                        <a:pt x="9" y="30"/>
                      </a:lnTo>
                      <a:lnTo>
                        <a:pt x="6" y="16"/>
                      </a:lnTo>
                      <a:lnTo>
                        <a:pt x="6"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9" name="Freeform 432"/>
                <p:cNvSpPr>
                  <a:spLocks/>
                </p:cNvSpPr>
                <p:nvPr/>
              </p:nvSpPr>
              <p:spPr bwMode="auto">
                <a:xfrm>
                  <a:off x="825" y="3297"/>
                  <a:ext cx="1" cy="31"/>
                </a:xfrm>
                <a:custGeom>
                  <a:avLst/>
                  <a:gdLst>
                    <a:gd name="T0" fmla="*/ 0 w 1"/>
                    <a:gd name="T1" fmla="*/ 0 h 31"/>
                    <a:gd name="T2" fmla="*/ 0 w 1"/>
                    <a:gd name="T3" fmla="*/ 30 h 31"/>
                    <a:gd name="T4" fmla="*/ 0 w 1"/>
                    <a:gd name="T5" fmla="*/ 0 h 31"/>
                    <a:gd name="T6" fmla="*/ 0 60000 65536"/>
                    <a:gd name="T7" fmla="*/ 0 60000 65536"/>
                    <a:gd name="T8" fmla="*/ 0 60000 65536"/>
                    <a:gd name="T9" fmla="*/ 0 w 1"/>
                    <a:gd name="T10" fmla="*/ 0 h 31"/>
                    <a:gd name="T11" fmla="*/ 1 w 1"/>
                    <a:gd name="T12" fmla="*/ 31 h 31"/>
                  </a:gdLst>
                  <a:ahLst/>
                  <a:cxnLst>
                    <a:cxn ang="T6">
                      <a:pos x="T0" y="T1"/>
                    </a:cxn>
                    <a:cxn ang="T7">
                      <a:pos x="T2" y="T3"/>
                    </a:cxn>
                    <a:cxn ang="T8">
                      <a:pos x="T4" y="T5"/>
                    </a:cxn>
                  </a:cxnLst>
                  <a:rect l="T9" t="T10" r="T11" b="T12"/>
                  <a:pathLst>
                    <a:path w="1" h="31">
                      <a:moveTo>
                        <a:pt x="0" y="0"/>
                      </a:move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90" name="Freeform 433"/>
                <p:cNvSpPr>
                  <a:spLocks/>
                </p:cNvSpPr>
                <p:nvPr/>
              </p:nvSpPr>
              <p:spPr bwMode="auto">
                <a:xfrm>
                  <a:off x="836" y="3297"/>
                  <a:ext cx="11" cy="31"/>
                </a:xfrm>
                <a:custGeom>
                  <a:avLst/>
                  <a:gdLst>
                    <a:gd name="T0" fmla="*/ 0 w 11"/>
                    <a:gd name="T1" fmla="*/ 0 h 31"/>
                    <a:gd name="T2" fmla="*/ 10 w 11"/>
                    <a:gd name="T3" fmla="*/ 0 h 31"/>
                    <a:gd name="T4" fmla="*/ 10 w 11"/>
                    <a:gd name="T5" fmla="*/ 6 h 31"/>
                    <a:gd name="T6" fmla="*/ 7 w 11"/>
                    <a:gd name="T7" fmla="*/ 6 h 31"/>
                    <a:gd name="T8" fmla="*/ 7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7" y="6"/>
                      </a:lnTo>
                      <a:lnTo>
                        <a:pt x="7"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91" name="Freeform 434"/>
                <p:cNvSpPr>
                  <a:spLocks/>
                </p:cNvSpPr>
                <p:nvPr/>
              </p:nvSpPr>
              <p:spPr bwMode="auto">
                <a:xfrm>
                  <a:off x="857" y="3297"/>
                  <a:ext cx="10" cy="31"/>
                </a:xfrm>
                <a:custGeom>
                  <a:avLst/>
                  <a:gdLst>
                    <a:gd name="T0" fmla="*/ 0 w 10"/>
                    <a:gd name="T1" fmla="*/ 0 h 31"/>
                    <a:gd name="T2" fmla="*/ 9 w 10"/>
                    <a:gd name="T3" fmla="*/ 0 h 31"/>
                    <a:gd name="T4" fmla="*/ 9 w 10"/>
                    <a:gd name="T5" fmla="*/ 6 h 31"/>
                    <a:gd name="T6" fmla="*/ 4 w 10"/>
                    <a:gd name="T7" fmla="*/ 6 h 31"/>
                    <a:gd name="T8" fmla="*/ 4 w 10"/>
                    <a:gd name="T9" fmla="*/ 12 h 31"/>
                    <a:gd name="T10" fmla="*/ 8 w 10"/>
                    <a:gd name="T11" fmla="*/ 12 h 31"/>
                    <a:gd name="T12" fmla="*/ 8 w 10"/>
                    <a:gd name="T13" fmla="*/ 17 h 31"/>
                    <a:gd name="T14" fmla="*/ 4 w 10"/>
                    <a:gd name="T15" fmla="*/ 17 h 31"/>
                    <a:gd name="T16" fmla="*/ 4 w 10"/>
                    <a:gd name="T17" fmla="*/ 24 h 31"/>
                    <a:gd name="T18" fmla="*/ 9 w 10"/>
                    <a:gd name="T19" fmla="*/ 24 h 31"/>
                    <a:gd name="T20" fmla="*/ 9 w 10"/>
                    <a:gd name="T21" fmla="*/ 30 h 31"/>
                    <a:gd name="T22" fmla="*/ 0 w 10"/>
                    <a:gd name="T23" fmla="*/ 30 h 31"/>
                    <a:gd name="T24" fmla="*/ 0 w 1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31"/>
                    <a:gd name="T41" fmla="*/ 10 w 10"/>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92" name="Freeform 435"/>
                <p:cNvSpPr>
                  <a:spLocks/>
                </p:cNvSpPr>
                <p:nvPr/>
              </p:nvSpPr>
              <p:spPr bwMode="auto">
                <a:xfrm>
                  <a:off x="877" y="3297"/>
                  <a:ext cx="15" cy="31"/>
                </a:xfrm>
                <a:custGeom>
                  <a:avLst/>
                  <a:gdLst>
                    <a:gd name="T0" fmla="*/ 0 w 15"/>
                    <a:gd name="T1" fmla="*/ 0 h 31"/>
                    <a:gd name="T2" fmla="*/ 11 w 15"/>
                    <a:gd name="T3" fmla="*/ 0 h 31"/>
                    <a:gd name="T4" fmla="*/ 14 w 15"/>
                    <a:gd name="T5" fmla="*/ 4 h 31"/>
                    <a:gd name="T6" fmla="*/ 14 w 15"/>
                    <a:gd name="T7" fmla="*/ 26 h 31"/>
                    <a:gd name="T8" fmla="*/ 11 w 15"/>
                    <a:gd name="T9" fmla="*/ 30 h 31"/>
                    <a:gd name="T10" fmla="*/ 0 w 15"/>
                    <a:gd name="T11" fmla="*/ 30 h 31"/>
                    <a:gd name="T12" fmla="*/ 0 w 15"/>
                    <a:gd name="T13" fmla="*/ 6 h 31"/>
                    <a:gd name="T14" fmla="*/ 5 w 15"/>
                    <a:gd name="T15" fmla="*/ 6 h 31"/>
                    <a:gd name="T16" fmla="*/ 5 w 15"/>
                    <a:gd name="T17" fmla="*/ 24 h 31"/>
                    <a:gd name="T18" fmla="*/ 8 w 15"/>
                    <a:gd name="T19" fmla="*/ 24 h 31"/>
                    <a:gd name="T20" fmla="*/ 8 w 15"/>
                    <a:gd name="T21" fmla="*/ 6 h 31"/>
                    <a:gd name="T22" fmla="*/ 5 w 15"/>
                    <a:gd name="T23" fmla="*/ 6 h 31"/>
                    <a:gd name="T24" fmla="*/ 0 w 15"/>
                    <a:gd name="T25" fmla="*/ 6 h 31"/>
                    <a:gd name="T26" fmla="*/ 0 w 15"/>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1"/>
                    <a:gd name="T44" fmla="*/ 15 w 1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1">
                      <a:moveTo>
                        <a:pt x="0" y="0"/>
                      </a:moveTo>
                      <a:lnTo>
                        <a:pt x="11" y="0"/>
                      </a:lnTo>
                      <a:lnTo>
                        <a:pt x="14" y="4"/>
                      </a:lnTo>
                      <a:lnTo>
                        <a:pt x="14" y="26"/>
                      </a:lnTo>
                      <a:lnTo>
                        <a:pt x="11" y="30"/>
                      </a:lnTo>
                      <a:lnTo>
                        <a:pt x="0" y="30"/>
                      </a:lnTo>
                      <a:lnTo>
                        <a:pt x="0" y="6"/>
                      </a:lnTo>
                      <a:lnTo>
                        <a:pt x="5" y="6"/>
                      </a:lnTo>
                      <a:lnTo>
                        <a:pt x="5" y="24"/>
                      </a:lnTo>
                      <a:lnTo>
                        <a:pt x="8" y="24"/>
                      </a:lnTo>
                      <a:lnTo>
                        <a:pt x="8" y="6"/>
                      </a:lnTo>
                      <a:lnTo>
                        <a:pt x="5"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69" name="Group 436"/>
              <p:cNvGrpSpPr>
                <a:grpSpLocks/>
              </p:cNvGrpSpPr>
              <p:nvPr/>
            </p:nvGrpSpPr>
            <p:grpSpPr bwMode="auto">
              <a:xfrm>
                <a:off x="915" y="3297"/>
                <a:ext cx="119" cy="31"/>
                <a:chOff x="915" y="3297"/>
                <a:chExt cx="119" cy="31"/>
              </a:xfrm>
            </p:grpSpPr>
            <p:sp>
              <p:nvSpPr>
                <p:cNvPr id="36981" name="Freeform 437"/>
                <p:cNvSpPr>
                  <a:spLocks/>
                </p:cNvSpPr>
                <p:nvPr/>
              </p:nvSpPr>
              <p:spPr bwMode="auto">
                <a:xfrm>
                  <a:off x="915" y="3297"/>
                  <a:ext cx="14" cy="31"/>
                </a:xfrm>
                <a:custGeom>
                  <a:avLst/>
                  <a:gdLst>
                    <a:gd name="T0" fmla="*/ 3 w 14"/>
                    <a:gd name="T1" fmla="*/ 0 h 31"/>
                    <a:gd name="T2" fmla="*/ 10 w 14"/>
                    <a:gd name="T3" fmla="*/ 0 h 31"/>
                    <a:gd name="T4" fmla="*/ 13 w 14"/>
                    <a:gd name="T5" fmla="*/ 4 h 31"/>
                    <a:gd name="T6" fmla="*/ 13 w 14"/>
                    <a:gd name="T7" fmla="*/ 9 h 31"/>
                    <a:gd name="T8" fmla="*/ 8 w 14"/>
                    <a:gd name="T9" fmla="*/ 9 h 31"/>
                    <a:gd name="T10" fmla="*/ 8 w 14"/>
                    <a:gd name="T11" fmla="*/ 6 h 31"/>
                    <a:gd name="T12" fmla="*/ 5 w 14"/>
                    <a:gd name="T13" fmla="*/ 6 h 31"/>
                    <a:gd name="T14" fmla="*/ 5 w 14"/>
                    <a:gd name="T15" fmla="*/ 12 h 31"/>
                    <a:gd name="T16" fmla="*/ 9 w 14"/>
                    <a:gd name="T17" fmla="*/ 12 h 31"/>
                    <a:gd name="T18" fmla="*/ 13 w 14"/>
                    <a:gd name="T19" fmla="*/ 17 h 31"/>
                    <a:gd name="T20" fmla="*/ 13 w 14"/>
                    <a:gd name="T21" fmla="*/ 26 h 31"/>
                    <a:gd name="T22" fmla="*/ 10 w 14"/>
                    <a:gd name="T23" fmla="*/ 30 h 31"/>
                    <a:gd name="T24" fmla="*/ 3 w 14"/>
                    <a:gd name="T25" fmla="*/ 30 h 31"/>
                    <a:gd name="T26" fmla="*/ 0 w 14"/>
                    <a:gd name="T27" fmla="*/ 26 h 31"/>
                    <a:gd name="T28" fmla="*/ 0 w 14"/>
                    <a:gd name="T29" fmla="*/ 21 h 31"/>
                    <a:gd name="T30" fmla="*/ 4 w 14"/>
                    <a:gd name="T31" fmla="*/ 21 h 31"/>
                    <a:gd name="T32" fmla="*/ 4 w 14"/>
                    <a:gd name="T33" fmla="*/ 24 h 31"/>
                    <a:gd name="T34" fmla="*/ 8 w 14"/>
                    <a:gd name="T35" fmla="*/ 24 h 31"/>
                    <a:gd name="T36" fmla="*/ 8 w 14"/>
                    <a:gd name="T37" fmla="*/ 18 h 31"/>
                    <a:gd name="T38" fmla="*/ 4 w 14"/>
                    <a:gd name="T39" fmla="*/ 18 h 31"/>
                    <a:gd name="T40" fmla="*/ 0 w 14"/>
                    <a:gd name="T41" fmla="*/ 14 h 31"/>
                    <a:gd name="T42" fmla="*/ 0 w 14"/>
                    <a:gd name="T43" fmla="*/ 4 h 31"/>
                    <a:gd name="T44" fmla="*/ 3 w 14"/>
                    <a:gd name="T45" fmla="*/ 0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
                    <a:gd name="T70" fmla="*/ 0 h 31"/>
                    <a:gd name="T71" fmla="*/ 14 w 14"/>
                    <a:gd name="T72" fmla="*/ 31 h 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 h="31">
                      <a:moveTo>
                        <a:pt x="3" y="0"/>
                      </a:moveTo>
                      <a:lnTo>
                        <a:pt x="10" y="0"/>
                      </a:lnTo>
                      <a:lnTo>
                        <a:pt x="13" y="4"/>
                      </a:lnTo>
                      <a:lnTo>
                        <a:pt x="13" y="9"/>
                      </a:lnTo>
                      <a:lnTo>
                        <a:pt x="8" y="9"/>
                      </a:lnTo>
                      <a:lnTo>
                        <a:pt x="8" y="6"/>
                      </a:lnTo>
                      <a:lnTo>
                        <a:pt x="5" y="6"/>
                      </a:lnTo>
                      <a:lnTo>
                        <a:pt x="5" y="12"/>
                      </a:lnTo>
                      <a:lnTo>
                        <a:pt x="9" y="12"/>
                      </a:lnTo>
                      <a:lnTo>
                        <a:pt x="13" y="17"/>
                      </a:lnTo>
                      <a:lnTo>
                        <a:pt x="13" y="26"/>
                      </a:lnTo>
                      <a:lnTo>
                        <a:pt x="10" y="30"/>
                      </a:lnTo>
                      <a:lnTo>
                        <a:pt x="3" y="30"/>
                      </a:lnTo>
                      <a:lnTo>
                        <a:pt x="0" y="26"/>
                      </a:lnTo>
                      <a:lnTo>
                        <a:pt x="0" y="21"/>
                      </a:lnTo>
                      <a:lnTo>
                        <a:pt x="4" y="21"/>
                      </a:lnTo>
                      <a:lnTo>
                        <a:pt x="4" y="24"/>
                      </a:lnTo>
                      <a:lnTo>
                        <a:pt x="8" y="24"/>
                      </a:lnTo>
                      <a:lnTo>
                        <a:pt x="8" y="18"/>
                      </a:lnTo>
                      <a:lnTo>
                        <a:pt x="4" y="18"/>
                      </a:lnTo>
                      <a:lnTo>
                        <a:pt x="0" y="14"/>
                      </a:lnTo>
                      <a:lnTo>
                        <a:pt x="0" y="4"/>
                      </a:lnTo>
                      <a:lnTo>
                        <a:pt x="3"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2" name="Freeform 438"/>
                <p:cNvSpPr>
                  <a:spLocks/>
                </p:cNvSpPr>
                <p:nvPr/>
              </p:nvSpPr>
              <p:spPr bwMode="auto">
                <a:xfrm>
                  <a:off x="938" y="3297"/>
                  <a:ext cx="11" cy="31"/>
                </a:xfrm>
                <a:custGeom>
                  <a:avLst/>
                  <a:gdLst>
                    <a:gd name="T0" fmla="*/ 0 w 11"/>
                    <a:gd name="T1" fmla="*/ 0 h 31"/>
                    <a:gd name="T2" fmla="*/ 10 w 11"/>
                    <a:gd name="T3" fmla="*/ 0 h 31"/>
                    <a:gd name="T4" fmla="*/ 10 w 11"/>
                    <a:gd name="T5" fmla="*/ 6 h 31"/>
                    <a:gd name="T6" fmla="*/ 8 w 11"/>
                    <a:gd name="T7" fmla="*/ 6 h 31"/>
                    <a:gd name="T8" fmla="*/ 8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3" name="Freeform 439"/>
                <p:cNvSpPr>
                  <a:spLocks/>
                </p:cNvSpPr>
                <p:nvPr/>
              </p:nvSpPr>
              <p:spPr bwMode="auto">
                <a:xfrm>
                  <a:off x="954" y="3297"/>
                  <a:ext cx="18" cy="31"/>
                </a:xfrm>
                <a:custGeom>
                  <a:avLst/>
                  <a:gdLst>
                    <a:gd name="T0" fmla="*/ 5 w 18"/>
                    <a:gd name="T1" fmla="*/ 0 h 31"/>
                    <a:gd name="T2" fmla="*/ 13 w 18"/>
                    <a:gd name="T3" fmla="*/ 0 h 31"/>
                    <a:gd name="T4" fmla="*/ 17 w 18"/>
                    <a:gd name="T5" fmla="*/ 30 h 31"/>
                    <a:gd name="T6" fmla="*/ 12 w 18"/>
                    <a:gd name="T7" fmla="*/ 30 h 31"/>
                    <a:gd name="T8" fmla="*/ 11 w 18"/>
                    <a:gd name="T9" fmla="*/ 24 h 31"/>
                    <a:gd name="T10" fmla="*/ 11 w 18"/>
                    <a:gd name="T11" fmla="*/ 19 h 31"/>
                    <a:gd name="T12" fmla="*/ 9 w 18"/>
                    <a:gd name="T13" fmla="*/ 5 h 31"/>
                    <a:gd name="T14" fmla="*/ 7 w 18"/>
                    <a:gd name="T15" fmla="*/ 19 h 31"/>
                    <a:gd name="T16" fmla="*/ 11 w 18"/>
                    <a:gd name="T17" fmla="*/ 19 h 31"/>
                    <a:gd name="T18" fmla="*/ 11 w 18"/>
                    <a:gd name="T19" fmla="*/ 24 h 31"/>
                    <a:gd name="T20" fmla="*/ 7 w 18"/>
                    <a:gd name="T21" fmla="*/ 24 h 31"/>
                    <a:gd name="T22" fmla="*/ 6 w 18"/>
                    <a:gd name="T23" fmla="*/ 30 h 31"/>
                    <a:gd name="T24" fmla="*/ 0 w 18"/>
                    <a:gd name="T25" fmla="*/ 30 h 31"/>
                    <a:gd name="T26" fmla="*/ 5 w 18"/>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1"/>
                    <a:gd name="T44" fmla="*/ 18 w 18"/>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1">
                      <a:moveTo>
                        <a:pt x="5" y="0"/>
                      </a:moveTo>
                      <a:lnTo>
                        <a:pt x="13" y="0"/>
                      </a:lnTo>
                      <a:lnTo>
                        <a:pt x="17"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4" name="Freeform 440"/>
                <p:cNvSpPr>
                  <a:spLocks/>
                </p:cNvSpPr>
                <p:nvPr/>
              </p:nvSpPr>
              <p:spPr bwMode="auto">
                <a:xfrm>
                  <a:off x="977" y="3297"/>
                  <a:ext cx="12" cy="31"/>
                </a:xfrm>
                <a:custGeom>
                  <a:avLst/>
                  <a:gdLst>
                    <a:gd name="T0" fmla="*/ 0 w 12"/>
                    <a:gd name="T1" fmla="*/ 0 h 31"/>
                    <a:gd name="T2" fmla="*/ 11 w 12"/>
                    <a:gd name="T3" fmla="*/ 0 h 31"/>
                    <a:gd name="T4" fmla="*/ 11 w 12"/>
                    <a:gd name="T5" fmla="*/ 6 h 31"/>
                    <a:gd name="T6" fmla="*/ 8 w 12"/>
                    <a:gd name="T7" fmla="*/ 6 h 31"/>
                    <a:gd name="T8" fmla="*/ 8 w 12"/>
                    <a:gd name="T9" fmla="*/ 30 h 31"/>
                    <a:gd name="T10" fmla="*/ 3 w 12"/>
                    <a:gd name="T11" fmla="*/ 30 h 31"/>
                    <a:gd name="T12" fmla="*/ 3 w 12"/>
                    <a:gd name="T13" fmla="*/ 6 h 31"/>
                    <a:gd name="T14" fmla="*/ 0 w 12"/>
                    <a:gd name="T15" fmla="*/ 6 h 31"/>
                    <a:gd name="T16" fmla="*/ 0 w 12"/>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31"/>
                    <a:gd name="T29" fmla="*/ 12 w 12"/>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31">
                      <a:moveTo>
                        <a:pt x="0" y="0"/>
                      </a:moveTo>
                      <a:lnTo>
                        <a:pt x="11" y="0"/>
                      </a:lnTo>
                      <a:lnTo>
                        <a:pt x="11"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5" name="Freeform 441"/>
                <p:cNvSpPr>
                  <a:spLocks/>
                </p:cNvSpPr>
                <p:nvPr/>
              </p:nvSpPr>
              <p:spPr bwMode="auto">
                <a:xfrm>
                  <a:off x="999" y="3297"/>
                  <a:ext cx="11" cy="31"/>
                </a:xfrm>
                <a:custGeom>
                  <a:avLst/>
                  <a:gdLst>
                    <a:gd name="T0" fmla="*/ 0 w 11"/>
                    <a:gd name="T1" fmla="*/ 0 h 31"/>
                    <a:gd name="T2" fmla="*/ 10 w 11"/>
                    <a:gd name="T3" fmla="*/ 0 h 31"/>
                    <a:gd name="T4" fmla="*/ 10 w 11"/>
                    <a:gd name="T5" fmla="*/ 6 h 31"/>
                    <a:gd name="T6" fmla="*/ 5 w 11"/>
                    <a:gd name="T7" fmla="*/ 6 h 31"/>
                    <a:gd name="T8" fmla="*/ 5 w 11"/>
                    <a:gd name="T9" fmla="*/ 12 h 31"/>
                    <a:gd name="T10" fmla="*/ 9 w 11"/>
                    <a:gd name="T11" fmla="*/ 12 h 31"/>
                    <a:gd name="T12" fmla="*/ 9 w 11"/>
                    <a:gd name="T13" fmla="*/ 17 h 31"/>
                    <a:gd name="T14" fmla="*/ 5 w 11"/>
                    <a:gd name="T15" fmla="*/ 17 h 31"/>
                    <a:gd name="T16" fmla="*/ 5 w 11"/>
                    <a:gd name="T17" fmla="*/ 24 h 31"/>
                    <a:gd name="T18" fmla="*/ 10 w 11"/>
                    <a:gd name="T19" fmla="*/ 24 h 31"/>
                    <a:gd name="T20" fmla="*/ 10 w 11"/>
                    <a:gd name="T21" fmla="*/ 30 h 31"/>
                    <a:gd name="T22" fmla="*/ 0 w 11"/>
                    <a:gd name="T23" fmla="*/ 30 h 31"/>
                    <a:gd name="T24" fmla="*/ 0 w 11"/>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31"/>
                    <a:gd name="T41" fmla="*/ 11 w 11"/>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6" name="Freeform 442"/>
                <p:cNvSpPr>
                  <a:spLocks/>
                </p:cNvSpPr>
                <p:nvPr/>
              </p:nvSpPr>
              <p:spPr bwMode="auto">
                <a:xfrm>
                  <a:off x="1021" y="3297"/>
                  <a:ext cx="13" cy="31"/>
                </a:xfrm>
                <a:custGeom>
                  <a:avLst/>
                  <a:gdLst>
                    <a:gd name="T0" fmla="*/ 3 w 13"/>
                    <a:gd name="T1" fmla="*/ 0 h 31"/>
                    <a:gd name="T2" fmla="*/ 9 w 13"/>
                    <a:gd name="T3" fmla="*/ 0 h 31"/>
                    <a:gd name="T4" fmla="*/ 12 w 13"/>
                    <a:gd name="T5" fmla="*/ 4 h 31"/>
                    <a:gd name="T6" fmla="*/ 12 w 13"/>
                    <a:gd name="T7" fmla="*/ 9 h 31"/>
                    <a:gd name="T8" fmla="*/ 7 w 13"/>
                    <a:gd name="T9" fmla="*/ 9 h 31"/>
                    <a:gd name="T10" fmla="*/ 7 w 13"/>
                    <a:gd name="T11" fmla="*/ 6 h 31"/>
                    <a:gd name="T12" fmla="*/ 4 w 13"/>
                    <a:gd name="T13" fmla="*/ 6 h 31"/>
                    <a:gd name="T14" fmla="*/ 4 w 13"/>
                    <a:gd name="T15" fmla="*/ 12 h 31"/>
                    <a:gd name="T16" fmla="*/ 9 w 13"/>
                    <a:gd name="T17" fmla="*/ 12 h 31"/>
                    <a:gd name="T18" fmla="*/ 8 w 13"/>
                    <a:gd name="T19" fmla="*/ 12 h 31"/>
                    <a:gd name="T20" fmla="*/ 12 w 13"/>
                    <a:gd name="T21" fmla="*/ 17 h 31"/>
                    <a:gd name="T22" fmla="*/ 12 w 13"/>
                    <a:gd name="T23" fmla="*/ 26 h 31"/>
                    <a:gd name="T24" fmla="*/ 9 w 13"/>
                    <a:gd name="T25" fmla="*/ 30 h 31"/>
                    <a:gd name="T26" fmla="*/ 3 w 13"/>
                    <a:gd name="T27" fmla="*/ 30 h 31"/>
                    <a:gd name="T28" fmla="*/ 0 w 13"/>
                    <a:gd name="T29" fmla="*/ 26 h 31"/>
                    <a:gd name="T30" fmla="*/ 0 w 13"/>
                    <a:gd name="T31" fmla="*/ 21 h 31"/>
                    <a:gd name="T32" fmla="*/ 4 w 13"/>
                    <a:gd name="T33" fmla="*/ 21 h 31"/>
                    <a:gd name="T34" fmla="*/ 4 w 13"/>
                    <a:gd name="T35" fmla="*/ 24 h 31"/>
                    <a:gd name="T36" fmla="*/ 7 w 13"/>
                    <a:gd name="T37" fmla="*/ 24 h 31"/>
                    <a:gd name="T38" fmla="*/ 7 w 13"/>
                    <a:gd name="T39" fmla="*/ 18 h 31"/>
                    <a:gd name="T40" fmla="*/ 4 w 13"/>
                    <a:gd name="T41" fmla="*/ 18 h 31"/>
                    <a:gd name="T42" fmla="*/ 0 w 13"/>
                    <a:gd name="T43" fmla="*/ 14 h 31"/>
                    <a:gd name="T44" fmla="*/ 0 w 13"/>
                    <a:gd name="T45" fmla="*/ 4 h 31"/>
                    <a:gd name="T46" fmla="*/ 3 w 13"/>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
                    <a:gd name="T73" fmla="*/ 0 h 31"/>
                    <a:gd name="T74" fmla="*/ 13 w 13"/>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 h="31">
                      <a:moveTo>
                        <a:pt x="3" y="0"/>
                      </a:moveTo>
                      <a:lnTo>
                        <a:pt x="9" y="0"/>
                      </a:lnTo>
                      <a:lnTo>
                        <a:pt x="12" y="4"/>
                      </a:lnTo>
                      <a:lnTo>
                        <a:pt x="12" y="9"/>
                      </a:lnTo>
                      <a:lnTo>
                        <a:pt x="7" y="9"/>
                      </a:lnTo>
                      <a:lnTo>
                        <a:pt x="7" y="6"/>
                      </a:lnTo>
                      <a:lnTo>
                        <a:pt x="4" y="6"/>
                      </a:lnTo>
                      <a:lnTo>
                        <a:pt x="4" y="12"/>
                      </a:lnTo>
                      <a:lnTo>
                        <a:pt x="9" y="12"/>
                      </a:lnTo>
                      <a:lnTo>
                        <a:pt x="8" y="12"/>
                      </a:lnTo>
                      <a:lnTo>
                        <a:pt x="12" y="17"/>
                      </a:lnTo>
                      <a:lnTo>
                        <a:pt x="12" y="26"/>
                      </a:lnTo>
                      <a:lnTo>
                        <a:pt x="9" y="30"/>
                      </a:lnTo>
                      <a:lnTo>
                        <a:pt x="3" y="30"/>
                      </a:lnTo>
                      <a:lnTo>
                        <a:pt x="0" y="26"/>
                      </a:lnTo>
                      <a:lnTo>
                        <a:pt x="0" y="21"/>
                      </a:lnTo>
                      <a:lnTo>
                        <a:pt x="4" y="21"/>
                      </a:lnTo>
                      <a:lnTo>
                        <a:pt x="4" y="24"/>
                      </a:lnTo>
                      <a:lnTo>
                        <a:pt x="7" y="24"/>
                      </a:lnTo>
                      <a:lnTo>
                        <a:pt x="7" y="18"/>
                      </a:lnTo>
                      <a:lnTo>
                        <a:pt x="4" y="18"/>
                      </a:lnTo>
                      <a:lnTo>
                        <a:pt x="0" y="14"/>
                      </a:lnTo>
                      <a:lnTo>
                        <a:pt x="0" y="4"/>
                      </a:lnTo>
                      <a:lnTo>
                        <a:pt x="3"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70" name="Group 443"/>
              <p:cNvGrpSpPr>
                <a:grpSpLocks/>
              </p:cNvGrpSpPr>
              <p:nvPr/>
            </p:nvGrpSpPr>
            <p:grpSpPr bwMode="auto">
              <a:xfrm>
                <a:off x="1055" y="3297"/>
                <a:ext cx="37" cy="31"/>
                <a:chOff x="1055" y="3297"/>
                <a:chExt cx="37" cy="31"/>
              </a:xfrm>
            </p:grpSpPr>
            <p:sp>
              <p:nvSpPr>
                <p:cNvPr id="36979" name="Freeform 444"/>
                <p:cNvSpPr>
                  <a:spLocks/>
                </p:cNvSpPr>
                <p:nvPr/>
              </p:nvSpPr>
              <p:spPr bwMode="auto">
                <a:xfrm>
                  <a:off x="1055" y="3297"/>
                  <a:ext cx="15" cy="31"/>
                </a:xfrm>
                <a:custGeom>
                  <a:avLst/>
                  <a:gdLst>
                    <a:gd name="T0" fmla="*/ 4 w 15"/>
                    <a:gd name="T1" fmla="*/ 0 h 31"/>
                    <a:gd name="T2" fmla="*/ 11 w 15"/>
                    <a:gd name="T3" fmla="*/ 0 h 31"/>
                    <a:gd name="T4" fmla="*/ 14 w 15"/>
                    <a:gd name="T5" fmla="*/ 5 h 31"/>
                    <a:gd name="T6" fmla="*/ 14 w 15"/>
                    <a:gd name="T7" fmla="*/ 24 h 31"/>
                    <a:gd name="T8" fmla="*/ 11 w 15"/>
                    <a:gd name="T9" fmla="*/ 30 h 31"/>
                    <a:gd name="T10" fmla="*/ 9 w 15"/>
                    <a:gd name="T11" fmla="*/ 30 h 31"/>
                    <a:gd name="T12" fmla="*/ 5 w 15"/>
                    <a:gd name="T13" fmla="*/ 30 h 31"/>
                    <a:gd name="T14" fmla="*/ 4 w 15"/>
                    <a:gd name="T15" fmla="*/ 30 h 31"/>
                    <a:gd name="T16" fmla="*/ 0 w 15"/>
                    <a:gd name="T17" fmla="*/ 24 h 31"/>
                    <a:gd name="T18" fmla="*/ 6 w 15"/>
                    <a:gd name="T19" fmla="*/ 24 h 31"/>
                    <a:gd name="T20" fmla="*/ 9 w 15"/>
                    <a:gd name="T21" fmla="*/ 24 h 31"/>
                    <a:gd name="T22" fmla="*/ 9 w 15"/>
                    <a:gd name="T23" fmla="*/ 6 h 31"/>
                    <a:gd name="T24" fmla="*/ 6 w 15"/>
                    <a:gd name="T25" fmla="*/ 6 h 31"/>
                    <a:gd name="T26" fmla="*/ 6 w 15"/>
                    <a:gd name="T27" fmla="*/ 24 h 31"/>
                    <a:gd name="T28" fmla="*/ 0 w 15"/>
                    <a:gd name="T29" fmla="*/ 24 h 31"/>
                    <a:gd name="T30" fmla="*/ 0 w 15"/>
                    <a:gd name="T31" fmla="*/ 5 h 31"/>
                    <a:gd name="T32" fmla="*/ 4 w 15"/>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31"/>
                    <a:gd name="T53" fmla="*/ 15 w 15"/>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31">
                      <a:moveTo>
                        <a:pt x="4" y="0"/>
                      </a:moveTo>
                      <a:lnTo>
                        <a:pt x="11" y="0"/>
                      </a:lnTo>
                      <a:lnTo>
                        <a:pt x="14" y="5"/>
                      </a:lnTo>
                      <a:lnTo>
                        <a:pt x="14" y="24"/>
                      </a:lnTo>
                      <a:lnTo>
                        <a:pt x="11" y="30"/>
                      </a:lnTo>
                      <a:lnTo>
                        <a:pt x="9" y="30"/>
                      </a:lnTo>
                      <a:lnTo>
                        <a:pt x="5" y="30"/>
                      </a:lnTo>
                      <a:lnTo>
                        <a:pt x="4" y="30"/>
                      </a:lnTo>
                      <a:lnTo>
                        <a:pt x="0" y="24"/>
                      </a:lnTo>
                      <a:lnTo>
                        <a:pt x="6" y="24"/>
                      </a:lnTo>
                      <a:lnTo>
                        <a:pt x="9" y="24"/>
                      </a:lnTo>
                      <a:lnTo>
                        <a:pt x="9" y="6"/>
                      </a:lnTo>
                      <a:lnTo>
                        <a:pt x="6" y="6"/>
                      </a:lnTo>
                      <a:lnTo>
                        <a:pt x="6" y="24"/>
                      </a:lnTo>
                      <a:lnTo>
                        <a:pt x="0" y="24"/>
                      </a:lnTo>
                      <a:lnTo>
                        <a:pt x="0" y="5"/>
                      </a:lnTo>
                      <a:lnTo>
                        <a:pt x="4"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80" name="Freeform 445"/>
                <p:cNvSpPr>
                  <a:spLocks/>
                </p:cNvSpPr>
                <p:nvPr/>
              </p:nvSpPr>
              <p:spPr bwMode="auto">
                <a:xfrm>
                  <a:off x="1082" y="3297"/>
                  <a:ext cx="10" cy="31"/>
                </a:xfrm>
                <a:custGeom>
                  <a:avLst/>
                  <a:gdLst>
                    <a:gd name="T0" fmla="*/ 0 w 10"/>
                    <a:gd name="T1" fmla="*/ 0 h 31"/>
                    <a:gd name="T2" fmla="*/ 9 w 10"/>
                    <a:gd name="T3" fmla="*/ 0 h 31"/>
                    <a:gd name="T4" fmla="*/ 9 w 10"/>
                    <a:gd name="T5" fmla="*/ 6 h 31"/>
                    <a:gd name="T6" fmla="*/ 5 w 10"/>
                    <a:gd name="T7" fmla="*/ 6 h 31"/>
                    <a:gd name="T8" fmla="*/ 5 w 10"/>
                    <a:gd name="T9" fmla="*/ 12 h 31"/>
                    <a:gd name="T10" fmla="*/ 9 w 10"/>
                    <a:gd name="T11" fmla="*/ 12 h 31"/>
                    <a:gd name="T12" fmla="*/ 9 w 10"/>
                    <a:gd name="T13" fmla="*/ 17 h 31"/>
                    <a:gd name="T14" fmla="*/ 5 w 10"/>
                    <a:gd name="T15" fmla="*/ 17 h 31"/>
                    <a:gd name="T16" fmla="*/ 5 w 10"/>
                    <a:gd name="T17" fmla="*/ 30 h 31"/>
                    <a:gd name="T18" fmla="*/ 0 w 10"/>
                    <a:gd name="T19" fmla="*/ 30 h 31"/>
                    <a:gd name="T20" fmla="*/ 0 w 10"/>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31"/>
                    <a:gd name="T35" fmla="*/ 10 w 10"/>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31">
                      <a:moveTo>
                        <a:pt x="0" y="0"/>
                      </a:moveTo>
                      <a:lnTo>
                        <a:pt x="9" y="0"/>
                      </a:lnTo>
                      <a:lnTo>
                        <a:pt x="9" y="6"/>
                      </a:lnTo>
                      <a:lnTo>
                        <a:pt x="5" y="6"/>
                      </a:lnTo>
                      <a:lnTo>
                        <a:pt x="5" y="12"/>
                      </a:lnTo>
                      <a:lnTo>
                        <a:pt x="9" y="12"/>
                      </a:lnTo>
                      <a:lnTo>
                        <a:pt x="9" y="17"/>
                      </a:lnTo>
                      <a:lnTo>
                        <a:pt x="5" y="17"/>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nvGrpSpPr>
              <p:cNvPr id="36971" name="Group 446"/>
              <p:cNvGrpSpPr>
                <a:grpSpLocks/>
              </p:cNvGrpSpPr>
              <p:nvPr/>
            </p:nvGrpSpPr>
            <p:grpSpPr bwMode="auto">
              <a:xfrm>
                <a:off x="1110" y="3297"/>
                <a:ext cx="159" cy="31"/>
                <a:chOff x="1110" y="3297"/>
                <a:chExt cx="159" cy="31"/>
              </a:xfrm>
            </p:grpSpPr>
            <p:sp>
              <p:nvSpPr>
                <p:cNvPr id="36972" name="Freeform 447"/>
                <p:cNvSpPr>
                  <a:spLocks/>
                </p:cNvSpPr>
                <p:nvPr/>
              </p:nvSpPr>
              <p:spPr bwMode="auto">
                <a:xfrm>
                  <a:off x="1110" y="3297"/>
                  <a:ext cx="18" cy="31"/>
                </a:xfrm>
                <a:custGeom>
                  <a:avLst/>
                  <a:gdLst>
                    <a:gd name="T0" fmla="*/ 5 w 18"/>
                    <a:gd name="T1" fmla="*/ 0 h 31"/>
                    <a:gd name="T2" fmla="*/ 12 w 18"/>
                    <a:gd name="T3" fmla="*/ 0 h 31"/>
                    <a:gd name="T4" fmla="*/ 17 w 18"/>
                    <a:gd name="T5" fmla="*/ 30 h 31"/>
                    <a:gd name="T6" fmla="*/ 11 w 18"/>
                    <a:gd name="T7" fmla="*/ 30 h 31"/>
                    <a:gd name="T8" fmla="*/ 10 w 18"/>
                    <a:gd name="T9" fmla="*/ 24 h 31"/>
                    <a:gd name="T10" fmla="*/ 10 w 18"/>
                    <a:gd name="T11" fmla="*/ 19 h 31"/>
                    <a:gd name="T12" fmla="*/ 8 w 18"/>
                    <a:gd name="T13" fmla="*/ 5 h 31"/>
                    <a:gd name="T14" fmla="*/ 7 w 18"/>
                    <a:gd name="T15" fmla="*/ 19 h 31"/>
                    <a:gd name="T16" fmla="*/ 10 w 18"/>
                    <a:gd name="T17" fmla="*/ 19 h 31"/>
                    <a:gd name="T18" fmla="*/ 10 w 18"/>
                    <a:gd name="T19" fmla="*/ 24 h 31"/>
                    <a:gd name="T20" fmla="*/ 7 w 18"/>
                    <a:gd name="T21" fmla="*/ 24 h 31"/>
                    <a:gd name="T22" fmla="*/ 5 w 18"/>
                    <a:gd name="T23" fmla="*/ 30 h 31"/>
                    <a:gd name="T24" fmla="*/ 0 w 18"/>
                    <a:gd name="T25" fmla="*/ 30 h 31"/>
                    <a:gd name="T26" fmla="*/ 5 w 18"/>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1"/>
                    <a:gd name="T44" fmla="*/ 18 w 18"/>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1">
                      <a:moveTo>
                        <a:pt x="5" y="0"/>
                      </a:moveTo>
                      <a:lnTo>
                        <a:pt x="12" y="0"/>
                      </a:lnTo>
                      <a:lnTo>
                        <a:pt x="17" y="30"/>
                      </a:lnTo>
                      <a:lnTo>
                        <a:pt x="11" y="30"/>
                      </a:lnTo>
                      <a:lnTo>
                        <a:pt x="10" y="24"/>
                      </a:lnTo>
                      <a:lnTo>
                        <a:pt x="10" y="19"/>
                      </a:lnTo>
                      <a:lnTo>
                        <a:pt x="8" y="5"/>
                      </a:lnTo>
                      <a:lnTo>
                        <a:pt x="7" y="19"/>
                      </a:lnTo>
                      <a:lnTo>
                        <a:pt x="10" y="19"/>
                      </a:lnTo>
                      <a:lnTo>
                        <a:pt x="10" y="24"/>
                      </a:lnTo>
                      <a:lnTo>
                        <a:pt x="7" y="24"/>
                      </a:lnTo>
                      <a:lnTo>
                        <a:pt x="5" y="30"/>
                      </a:lnTo>
                      <a:lnTo>
                        <a:pt x="0" y="30"/>
                      </a:lnTo>
                      <a:lnTo>
                        <a:pt x="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73" name="Freeform 448"/>
                <p:cNvSpPr>
                  <a:spLocks/>
                </p:cNvSpPr>
                <p:nvPr/>
              </p:nvSpPr>
              <p:spPr bwMode="auto">
                <a:xfrm>
                  <a:off x="1136" y="3297"/>
                  <a:ext cx="22" cy="31"/>
                </a:xfrm>
                <a:custGeom>
                  <a:avLst/>
                  <a:gdLst>
                    <a:gd name="T0" fmla="*/ 0 w 22"/>
                    <a:gd name="T1" fmla="*/ 30 h 31"/>
                    <a:gd name="T2" fmla="*/ 6 w 22"/>
                    <a:gd name="T3" fmla="*/ 30 h 31"/>
                    <a:gd name="T4" fmla="*/ 6 w 22"/>
                    <a:gd name="T5" fmla="*/ 14 h 31"/>
                    <a:gd name="T6" fmla="*/ 9 w 22"/>
                    <a:gd name="T7" fmla="*/ 30 h 31"/>
                    <a:gd name="T8" fmla="*/ 12 w 22"/>
                    <a:gd name="T9" fmla="*/ 30 h 31"/>
                    <a:gd name="T10" fmla="*/ 15 w 22"/>
                    <a:gd name="T11" fmla="*/ 14 h 31"/>
                    <a:gd name="T12" fmla="*/ 15 w 22"/>
                    <a:gd name="T13" fmla="*/ 30 h 31"/>
                    <a:gd name="T14" fmla="*/ 21 w 22"/>
                    <a:gd name="T15" fmla="*/ 30 h 31"/>
                    <a:gd name="T16" fmla="*/ 21 w 22"/>
                    <a:gd name="T17" fmla="*/ 0 h 31"/>
                    <a:gd name="T18" fmla="*/ 13 w 22"/>
                    <a:gd name="T19" fmla="*/ 0 h 31"/>
                    <a:gd name="T20" fmla="*/ 10 w 22"/>
                    <a:gd name="T21" fmla="*/ 14 h 31"/>
                    <a:gd name="T22" fmla="*/ 9 w 22"/>
                    <a:gd name="T23" fmla="*/ 0 h 31"/>
                    <a:gd name="T24" fmla="*/ 0 w 22"/>
                    <a:gd name="T25" fmla="*/ 0 h 31"/>
                    <a:gd name="T26" fmla="*/ 0 w 22"/>
                    <a:gd name="T27" fmla="*/ 3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31"/>
                    <a:gd name="T44" fmla="*/ 22 w 22"/>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31">
                      <a:moveTo>
                        <a:pt x="0" y="30"/>
                      </a:moveTo>
                      <a:lnTo>
                        <a:pt x="6" y="30"/>
                      </a:lnTo>
                      <a:lnTo>
                        <a:pt x="6" y="14"/>
                      </a:lnTo>
                      <a:lnTo>
                        <a:pt x="9" y="30"/>
                      </a:lnTo>
                      <a:lnTo>
                        <a:pt x="12" y="30"/>
                      </a:lnTo>
                      <a:lnTo>
                        <a:pt x="15" y="14"/>
                      </a:lnTo>
                      <a:lnTo>
                        <a:pt x="15" y="30"/>
                      </a:lnTo>
                      <a:lnTo>
                        <a:pt x="21" y="30"/>
                      </a:lnTo>
                      <a:lnTo>
                        <a:pt x="21" y="0"/>
                      </a:lnTo>
                      <a:lnTo>
                        <a:pt x="13" y="0"/>
                      </a:lnTo>
                      <a:lnTo>
                        <a:pt x="10" y="14"/>
                      </a:lnTo>
                      <a:lnTo>
                        <a:pt x="9" y="0"/>
                      </a:lnTo>
                      <a:lnTo>
                        <a:pt x="0" y="0"/>
                      </a:lnTo>
                      <a:lnTo>
                        <a:pt x="0" y="3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74" name="Freeform 449"/>
                <p:cNvSpPr>
                  <a:spLocks/>
                </p:cNvSpPr>
                <p:nvPr/>
              </p:nvSpPr>
              <p:spPr bwMode="auto">
                <a:xfrm>
                  <a:off x="1170" y="3297"/>
                  <a:ext cx="10" cy="31"/>
                </a:xfrm>
                <a:custGeom>
                  <a:avLst/>
                  <a:gdLst>
                    <a:gd name="T0" fmla="*/ 0 w 10"/>
                    <a:gd name="T1" fmla="*/ 0 h 31"/>
                    <a:gd name="T2" fmla="*/ 9 w 10"/>
                    <a:gd name="T3" fmla="*/ 0 h 31"/>
                    <a:gd name="T4" fmla="*/ 9 w 10"/>
                    <a:gd name="T5" fmla="*/ 6 h 31"/>
                    <a:gd name="T6" fmla="*/ 4 w 10"/>
                    <a:gd name="T7" fmla="*/ 6 h 31"/>
                    <a:gd name="T8" fmla="*/ 4 w 10"/>
                    <a:gd name="T9" fmla="*/ 12 h 31"/>
                    <a:gd name="T10" fmla="*/ 8 w 10"/>
                    <a:gd name="T11" fmla="*/ 12 h 31"/>
                    <a:gd name="T12" fmla="*/ 8 w 10"/>
                    <a:gd name="T13" fmla="*/ 17 h 31"/>
                    <a:gd name="T14" fmla="*/ 4 w 10"/>
                    <a:gd name="T15" fmla="*/ 17 h 31"/>
                    <a:gd name="T16" fmla="*/ 4 w 10"/>
                    <a:gd name="T17" fmla="*/ 24 h 31"/>
                    <a:gd name="T18" fmla="*/ 9 w 10"/>
                    <a:gd name="T19" fmla="*/ 24 h 31"/>
                    <a:gd name="T20" fmla="*/ 9 w 10"/>
                    <a:gd name="T21" fmla="*/ 30 h 31"/>
                    <a:gd name="T22" fmla="*/ 0 w 10"/>
                    <a:gd name="T23" fmla="*/ 30 h 31"/>
                    <a:gd name="T24" fmla="*/ 0 w 1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31"/>
                    <a:gd name="T41" fmla="*/ 10 w 10"/>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75" name="Freeform 450"/>
                <p:cNvSpPr>
                  <a:spLocks/>
                </p:cNvSpPr>
                <p:nvPr/>
              </p:nvSpPr>
              <p:spPr bwMode="auto">
                <a:xfrm>
                  <a:off x="1191" y="3297"/>
                  <a:ext cx="13" cy="31"/>
                </a:xfrm>
                <a:custGeom>
                  <a:avLst/>
                  <a:gdLst>
                    <a:gd name="T0" fmla="*/ 0 w 13"/>
                    <a:gd name="T1" fmla="*/ 0 h 31"/>
                    <a:gd name="T2" fmla="*/ 9 w 13"/>
                    <a:gd name="T3" fmla="*/ 0 h 31"/>
                    <a:gd name="T4" fmla="*/ 12 w 13"/>
                    <a:gd name="T5" fmla="*/ 3 h 31"/>
                    <a:gd name="T6" fmla="*/ 12 w 13"/>
                    <a:gd name="T7" fmla="*/ 12 h 31"/>
                    <a:gd name="T8" fmla="*/ 9 w 13"/>
                    <a:gd name="T9" fmla="*/ 15 h 31"/>
                    <a:gd name="T10" fmla="*/ 12 w 13"/>
                    <a:gd name="T11" fmla="*/ 18 h 31"/>
                    <a:gd name="T12" fmla="*/ 12 w 13"/>
                    <a:gd name="T13" fmla="*/ 30 h 31"/>
                    <a:gd name="T14" fmla="*/ 7 w 13"/>
                    <a:gd name="T15" fmla="*/ 30 h 31"/>
                    <a:gd name="T16" fmla="*/ 7 w 13"/>
                    <a:gd name="T17" fmla="*/ 18 h 31"/>
                    <a:gd name="T18" fmla="*/ 7 w 13"/>
                    <a:gd name="T19" fmla="*/ 12 h 31"/>
                    <a:gd name="T20" fmla="*/ 5 w 13"/>
                    <a:gd name="T21" fmla="*/ 12 h 31"/>
                    <a:gd name="T22" fmla="*/ 5 w 13"/>
                    <a:gd name="T23" fmla="*/ 5 h 31"/>
                    <a:gd name="T24" fmla="*/ 7 w 13"/>
                    <a:gd name="T25" fmla="*/ 5 h 31"/>
                    <a:gd name="T26" fmla="*/ 7 w 13"/>
                    <a:gd name="T27" fmla="*/ 12 h 31"/>
                    <a:gd name="T28" fmla="*/ 7 w 13"/>
                    <a:gd name="T29" fmla="*/ 18 h 31"/>
                    <a:gd name="T30" fmla="*/ 5 w 13"/>
                    <a:gd name="T31" fmla="*/ 18 h 31"/>
                    <a:gd name="T32" fmla="*/ 5 w 13"/>
                    <a:gd name="T33" fmla="*/ 30 h 31"/>
                    <a:gd name="T34" fmla="*/ 0 w 13"/>
                    <a:gd name="T35" fmla="*/ 30 h 31"/>
                    <a:gd name="T36" fmla="*/ 0 w 13"/>
                    <a:gd name="T37" fmla="*/ 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31"/>
                    <a:gd name="T59" fmla="*/ 13 w 13"/>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31">
                      <a:moveTo>
                        <a:pt x="0" y="0"/>
                      </a:moveTo>
                      <a:lnTo>
                        <a:pt x="9" y="0"/>
                      </a:lnTo>
                      <a:lnTo>
                        <a:pt x="12" y="3"/>
                      </a:lnTo>
                      <a:lnTo>
                        <a:pt x="12" y="12"/>
                      </a:lnTo>
                      <a:lnTo>
                        <a:pt x="9" y="15"/>
                      </a:lnTo>
                      <a:lnTo>
                        <a:pt x="12" y="18"/>
                      </a:lnTo>
                      <a:lnTo>
                        <a:pt x="12" y="30"/>
                      </a:lnTo>
                      <a:lnTo>
                        <a:pt x="7" y="30"/>
                      </a:lnTo>
                      <a:lnTo>
                        <a:pt x="7" y="18"/>
                      </a:lnTo>
                      <a:lnTo>
                        <a:pt x="7" y="12"/>
                      </a:lnTo>
                      <a:lnTo>
                        <a:pt x="5" y="12"/>
                      </a:lnTo>
                      <a:lnTo>
                        <a:pt x="5" y="5"/>
                      </a:lnTo>
                      <a:lnTo>
                        <a:pt x="7" y="5"/>
                      </a:lnTo>
                      <a:lnTo>
                        <a:pt x="7" y="12"/>
                      </a:lnTo>
                      <a:lnTo>
                        <a:pt x="7" y="18"/>
                      </a:lnTo>
                      <a:lnTo>
                        <a:pt x="5" y="18"/>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76" name="Freeform 451"/>
                <p:cNvSpPr>
                  <a:spLocks/>
                </p:cNvSpPr>
                <p:nvPr/>
              </p:nvSpPr>
              <p:spPr bwMode="auto">
                <a:xfrm>
                  <a:off x="1215" y="3297"/>
                  <a:ext cx="1" cy="31"/>
                </a:xfrm>
                <a:custGeom>
                  <a:avLst/>
                  <a:gdLst>
                    <a:gd name="T0" fmla="*/ 0 w 1"/>
                    <a:gd name="T1" fmla="*/ 0 h 31"/>
                    <a:gd name="T2" fmla="*/ 0 w 1"/>
                    <a:gd name="T3" fmla="*/ 30 h 31"/>
                    <a:gd name="T4" fmla="*/ 0 w 1"/>
                    <a:gd name="T5" fmla="*/ 0 h 31"/>
                    <a:gd name="T6" fmla="*/ 0 60000 65536"/>
                    <a:gd name="T7" fmla="*/ 0 60000 65536"/>
                    <a:gd name="T8" fmla="*/ 0 60000 65536"/>
                    <a:gd name="T9" fmla="*/ 0 w 1"/>
                    <a:gd name="T10" fmla="*/ 0 h 31"/>
                    <a:gd name="T11" fmla="*/ 1 w 1"/>
                    <a:gd name="T12" fmla="*/ 31 h 31"/>
                  </a:gdLst>
                  <a:ahLst/>
                  <a:cxnLst>
                    <a:cxn ang="T6">
                      <a:pos x="T0" y="T1"/>
                    </a:cxn>
                    <a:cxn ang="T7">
                      <a:pos x="T2" y="T3"/>
                    </a:cxn>
                    <a:cxn ang="T8">
                      <a:pos x="T4" y="T5"/>
                    </a:cxn>
                  </a:cxnLst>
                  <a:rect l="T9" t="T10" r="T11" b="T12"/>
                  <a:pathLst>
                    <a:path w="1" h="31">
                      <a:moveTo>
                        <a:pt x="0" y="0"/>
                      </a:moveTo>
                      <a:lnTo>
                        <a:pt x="0" y="30"/>
                      </a:lnTo>
                      <a:lnTo>
                        <a:pt x="0"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77" name="Freeform 452"/>
                <p:cNvSpPr>
                  <a:spLocks/>
                </p:cNvSpPr>
                <p:nvPr/>
              </p:nvSpPr>
              <p:spPr bwMode="auto">
                <a:xfrm>
                  <a:off x="1226" y="3297"/>
                  <a:ext cx="15" cy="31"/>
                </a:xfrm>
                <a:custGeom>
                  <a:avLst/>
                  <a:gdLst>
                    <a:gd name="T0" fmla="*/ 4 w 15"/>
                    <a:gd name="T1" fmla="*/ 0 h 31"/>
                    <a:gd name="T2" fmla="*/ 10 w 15"/>
                    <a:gd name="T3" fmla="*/ 0 h 31"/>
                    <a:gd name="T4" fmla="*/ 14 w 15"/>
                    <a:gd name="T5" fmla="*/ 4 h 31"/>
                    <a:gd name="T6" fmla="*/ 14 w 15"/>
                    <a:gd name="T7" fmla="*/ 12 h 31"/>
                    <a:gd name="T8" fmla="*/ 10 w 15"/>
                    <a:gd name="T9" fmla="*/ 12 h 31"/>
                    <a:gd name="T10" fmla="*/ 10 w 15"/>
                    <a:gd name="T11" fmla="*/ 6 h 31"/>
                    <a:gd name="T12" fmla="*/ 5 w 15"/>
                    <a:gd name="T13" fmla="*/ 6 h 31"/>
                    <a:gd name="T14" fmla="*/ 5 w 15"/>
                    <a:gd name="T15" fmla="*/ 24 h 31"/>
                    <a:gd name="T16" fmla="*/ 10 w 15"/>
                    <a:gd name="T17" fmla="*/ 24 h 31"/>
                    <a:gd name="T18" fmla="*/ 10 w 15"/>
                    <a:gd name="T19" fmla="*/ 17 h 31"/>
                    <a:gd name="T20" fmla="*/ 14 w 15"/>
                    <a:gd name="T21" fmla="*/ 17 h 31"/>
                    <a:gd name="T22" fmla="*/ 14 w 15"/>
                    <a:gd name="T23" fmla="*/ 26 h 31"/>
                    <a:gd name="T24" fmla="*/ 10 w 15"/>
                    <a:gd name="T25" fmla="*/ 30 h 31"/>
                    <a:gd name="T26" fmla="*/ 4 w 15"/>
                    <a:gd name="T27" fmla="*/ 30 h 31"/>
                    <a:gd name="T28" fmla="*/ 0 w 15"/>
                    <a:gd name="T29" fmla="*/ 26 h 31"/>
                    <a:gd name="T30" fmla="*/ 0 w 15"/>
                    <a:gd name="T31" fmla="*/ 4 h 31"/>
                    <a:gd name="T32" fmla="*/ 4 w 15"/>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31"/>
                    <a:gd name="T53" fmla="*/ 15 w 15"/>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31">
                      <a:moveTo>
                        <a:pt x="4" y="0"/>
                      </a:moveTo>
                      <a:lnTo>
                        <a:pt x="10" y="0"/>
                      </a:lnTo>
                      <a:lnTo>
                        <a:pt x="14" y="4"/>
                      </a:lnTo>
                      <a:lnTo>
                        <a:pt x="14" y="12"/>
                      </a:lnTo>
                      <a:lnTo>
                        <a:pt x="10" y="12"/>
                      </a:lnTo>
                      <a:lnTo>
                        <a:pt x="10" y="6"/>
                      </a:lnTo>
                      <a:lnTo>
                        <a:pt x="5" y="6"/>
                      </a:lnTo>
                      <a:lnTo>
                        <a:pt x="5" y="24"/>
                      </a:lnTo>
                      <a:lnTo>
                        <a:pt x="10" y="24"/>
                      </a:lnTo>
                      <a:lnTo>
                        <a:pt x="10" y="17"/>
                      </a:lnTo>
                      <a:lnTo>
                        <a:pt x="14" y="17"/>
                      </a:lnTo>
                      <a:lnTo>
                        <a:pt x="14" y="26"/>
                      </a:lnTo>
                      <a:lnTo>
                        <a:pt x="10" y="30"/>
                      </a:lnTo>
                      <a:lnTo>
                        <a:pt x="4" y="30"/>
                      </a:lnTo>
                      <a:lnTo>
                        <a:pt x="0" y="26"/>
                      </a:lnTo>
                      <a:lnTo>
                        <a:pt x="0" y="4"/>
                      </a:lnTo>
                      <a:lnTo>
                        <a:pt x="4"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978" name="Freeform 453"/>
                <p:cNvSpPr>
                  <a:spLocks/>
                </p:cNvSpPr>
                <p:nvPr/>
              </p:nvSpPr>
              <p:spPr bwMode="auto">
                <a:xfrm>
                  <a:off x="1250" y="3297"/>
                  <a:ext cx="19" cy="31"/>
                </a:xfrm>
                <a:custGeom>
                  <a:avLst/>
                  <a:gdLst>
                    <a:gd name="T0" fmla="*/ 5 w 19"/>
                    <a:gd name="T1" fmla="*/ 0 h 31"/>
                    <a:gd name="T2" fmla="*/ 13 w 19"/>
                    <a:gd name="T3" fmla="*/ 0 h 31"/>
                    <a:gd name="T4" fmla="*/ 18 w 19"/>
                    <a:gd name="T5" fmla="*/ 30 h 31"/>
                    <a:gd name="T6" fmla="*/ 12 w 19"/>
                    <a:gd name="T7" fmla="*/ 30 h 31"/>
                    <a:gd name="T8" fmla="*/ 11 w 19"/>
                    <a:gd name="T9" fmla="*/ 24 h 31"/>
                    <a:gd name="T10" fmla="*/ 11 w 19"/>
                    <a:gd name="T11" fmla="*/ 19 h 31"/>
                    <a:gd name="T12" fmla="*/ 9 w 19"/>
                    <a:gd name="T13" fmla="*/ 5 h 31"/>
                    <a:gd name="T14" fmla="*/ 7 w 19"/>
                    <a:gd name="T15" fmla="*/ 19 h 31"/>
                    <a:gd name="T16" fmla="*/ 11 w 19"/>
                    <a:gd name="T17" fmla="*/ 19 h 31"/>
                    <a:gd name="T18" fmla="*/ 11 w 19"/>
                    <a:gd name="T19" fmla="*/ 24 h 31"/>
                    <a:gd name="T20" fmla="*/ 7 w 19"/>
                    <a:gd name="T21" fmla="*/ 24 h 31"/>
                    <a:gd name="T22" fmla="*/ 6 w 19"/>
                    <a:gd name="T23" fmla="*/ 30 h 31"/>
                    <a:gd name="T24" fmla="*/ 0 w 19"/>
                    <a:gd name="T25" fmla="*/ 30 h 31"/>
                    <a:gd name="T26" fmla="*/ 5 w 19"/>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31"/>
                    <a:gd name="T44" fmla="*/ 19 w 19"/>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31">
                      <a:moveTo>
                        <a:pt x="5" y="0"/>
                      </a:moveTo>
                      <a:lnTo>
                        <a:pt x="13" y="0"/>
                      </a:lnTo>
                      <a:lnTo>
                        <a:pt x="18"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grpSp>
        <p:pic>
          <p:nvPicPr>
            <p:cNvPr id="36966" name="Picture 454" descr="j029518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6" y="3072"/>
              <a:ext cx="525"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9"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48</a:t>
            </a:fld>
            <a:endParaRPr lang="en-US" altLang="en-US"/>
          </a:p>
        </p:txBody>
      </p:sp>
      <p:grpSp>
        <p:nvGrpSpPr>
          <p:cNvPr id="2" name="Group 1"/>
          <p:cNvGrpSpPr/>
          <p:nvPr/>
        </p:nvGrpSpPr>
        <p:grpSpPr>
          <a:xfrm>
            <a:off x="4038600" y="1685870"/>
            <a:ext cx="4835525" cy="4486330"/>
            <a:chOff x="4173538" y="1527175"/>
            <a:chExt cx="4835525" cy="4486330"/>
          </a:xfrm>
        </p:grpSpPr>
        <p:sp>
          <p:nvSpPr>
            <p:cNvPr id="36881" name="Rectangle 466"/>
            <p:cNvSpPr>
              <a:spLocks noChangeArrowheads="1"/>
            </p:cNvSpPr>
            <p:nvPr/>
          </p:nvSpPr>
          <p:spPr bwMode="auto">
            <a:xfrm>
              <a:off x="4800600" y="1527175"/>
              <a:ext cx="8477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4400" dirty="0">
                  <a:solidFill>
                    <a:srgbClr val="000099"/>
                  </a:solidFill>
                  <a:latin typeface="Wingdings" pitchFamily="2" charset="2"/>
                </a:rPr>
                <a:t></a:t>
              </a:r>
            </a:p>
          </p:txBody>
        </p:sp>
        <p:sp>
          <p:nvSpPr>
            <p:cNvPr id="36883" name="Rectangle 476"/>
            <p:cNvSpPr>
              <a:spLocks noChangeArrowheads="1"/>
            </p:cNvSpPr>
            <p:nvPr/>
          </p:nvSpPr>
          <p:spPr bwMode="auto">
            <a:xfrm>
              <a:off x="4173538" y="1663700"/>
              <a:ext cx="4835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Good Presentation</a:t>
              </a:r>
            </a:p>
          </p:txBody>
        </p:sp>
        <p:graphicFrame>
          <p:nvGraphicFramePr>
            <p:cNvPr id="480" name="Chart 479"/>
            <p:cNvGraphicFramePr>
              <a:graphicFrameLocks/>
            </p:cNvGraphicFramePr>
            <p:nvPr>
              <p:extLst>
                <p:ext uri="{D42A27DB-BD31-4B8C-83A1-F6EECF244321}">
                  <p14:modId xmlns:p14="http://schemas.microsoft.com/office/powerpoint/2010/main" val="2878114968"/>
                </p:ext>
              </p:extLst>
            </p:nvPr>
          </p:nvGraphicFramePr>
          <p:xfrm>
            <a:off x="4800600" y="2238465"/>
            <a:ext cx="3409950" cy="3775040"/>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342994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869"/>
                                        </p:tgtEl>
                                        <p:attrNameLst>
                                          <p:attrName>style.visibility</p:attrName>
                                        </p:attrNameLst>
                                      </p:cBhvr>
                                      <p:to>
                                        <p:strVal val="visible"/>
                                      </p:to>
                                    </p:set>
                                    <p:anim calcmode="lin" valueType="num">
                                      <p:cBhvr>
                                        <p:cTn id="7" dur="500" fill="hold"/>
                                        <p:tgtEl>
                                          <p:spTgt spid="36869"/>
                                        </p:tgtEl>
                                        <p:attrNameLst>
                                          <p:attrName>ppt_w</p:attrName>
                                        </p:attrNameLst>
                                      </p:cBhvr>
                                      <p:tavLst>
                                        <p:tav tm="0">
                                          <p:val>
                                            <p:fltVal val="0"/>
                                          </p:val>
                                        </p:tav>
                                        <p:tav tm="100000">
                                          <p:val>
                                            <p:strVal val="#ppt_w"/>
                                          </p:val>
                                        </p:tav>
                                      </p:tavLst>
                                    </p:anim>
                                    <p:anim calcmode="lin" valueType="num">
                                      <p:cBhvr>
                                        <p:cTn id="8" dur="500" fill="hold"/>
                                        <p:tgtEl>
                                          <p:spTgt spid="36869"/>
                                        </p:tgtEl>
                                        <p:attrNameLst>
                                          <p:attrName>ppt_h</p:attrName>
                                        </p:attrNameLst>
                                      </p:cBhvr>
                                      <p:tavLst>
                                        <p:tav tm="0">
                                          <p:val>
                                            <p:fltVal val="0"/>
                                          </p:val>
                                        </p:tav>
                                        <p:tav tm="100000">
                                          <p:val>
                                            <p:strVal val="#ppt_h"/>
                                          </p:val>
                                        </p:tav>
                                      </p:tavLst>
                                    </p:anim>
                                    <p:animEffect transition="in" filter="fade">
                                      <p:cBhvr>
                                        <p:cTn id="9" dur="500"/>
                                        <p:tgtEl>
                                          <p:spTgt spid="3686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p:cNvSpPr>
            <a:spLocks noGrp="1" noChangeArrowheads="1"/>
          </p:cNvSpPr>
          <p:nvPr>
            <p:ph type="title"/>
          </p:nvPr>
        </p:nvSpPr>
        <p:spPr/>
        <p:txBody>
          <a:bodyPr/>
          <a:lstStyle/>
          <a:p>
            <a:pPr eaLnBrk="1" hangingPunct="1"/>
            <a:r>
              <a:rPr lang="en-US" dirty="0"/>
              <a:t>Faulty Graphs</a:t>
            </a:r>
            <a:r>
              <a:rPr lang="en-US" altLang="en-US" dirty="0" smtClean="0"/>
              <a:t>: </a:t>
            </a:r>
            <a:br>
              <a:rPr lang="en-US" altLang="en-US" dirty="0" smtClean="0"/>
            </a:br>
            <a:r>
              <a:rPr lang="en-US" altLang="en-US" dirty="0" smtClean="0"/>
              <a:t>No Relative Basis</a:t>
            </a:r>
          </a:p>
        </p:txBody>
      </p:sp>
      <p:sp>
        <p:nvSpPr>
          <p:cNvPr id="42"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49</a:t>
            </a:fld>
            <a:endParaRPr lang="en-US" altLang="en-US"/>
          </a:p>
        </p:txBody>
      </p:sp>
      <p:grpSp>
        <p:nvGrpSpPr>
          <p:cNvPr id="2" name="Group 1"/>
          <p:cNvGrpSpPr/>
          <p:nvPr/>
        </p:nvGrpSpPr>
        <p:grpSpPr>
          <a:xfrm>
            <a:off x="381000" y="1752600"/>
            <a:ext cx="4057650" cy="4495800"/>
            <a:chOff x="438150" y="1600200"/>
            <a:chExt cx="4057650" cy="4495800"/>
          </a:xfrm>
        </p:grpSpPr>
        <p:graphicFrame>
          <p:nvGraphicFramePr>
            <p:cNvPr id="45" name="Chart 44"/>
            <p:cNvGraphicFramePr>
              <a:graphicFrameLocks/>
            </p:cNvGraphicFramePr>
            <p:nvPr>
              <p:extLst>
                <p:ext uri="{D42A27DB-BD31-4B8C-83A1-F6EECF244321}">
                  <p14:modId xmlns:p14="http://schemas.microsoft.com/office/powerpoint/2010/main" val="2502197597"/>
                </p:ext>
              </p:extLst>
            </p:nvPr>
          </p:nvGraphicFramePr>
          <p:xfrm>
            <a:off x="438150" y="2238375"/>
            <a:ext cx="4057650" cy="3857625"/>
          </p:xfrm>
          <a:graphic>
            <a:graphicData uri="http://schemas.openxmlformats.org/drawingml/2006/chart">
              <c:chart xmlns:c="http://schemas.openxmlformats.org/drawingml/2006/chart" xmlns:r="http://schemas.openxmlformats.org/officeDocument/2006/relationships" r:id="rId2"/>
            </a:graphicData>
          </a:graphic>
        </p:graphicFrame>
        <p:sp>
          <p:nvSpPr>
            <p:cNvPr id="47" name="Freeform 9"/>
            <p:cNvSpPr>
              <a:spLocks/>
            </p:cNvSpPr>
            <p:nvPr/>
          </p:nvSpPr>
          <p:spPr bwMode="auto">
            <a:xfrm>
              <a:off x="1071271" y="1600200"/>
              <a:ext cx="605075" cy="558800"/>
            </a:xfrm>
            <a:custGeom>
              <a:avLst/>
              <a:gdLst>
                <a:gd name="T0" fmla="*/ 427 w 432"/>
                <a:gd name="T1" fmla="*/ 230 h 384"/>
                <a:gd name="T2" fmla="*/ 404 w 432"/>
                <a:gd name="T3" fmla="*/ 283 h 384"/>
                <a:gd name="T4" fmla="*/ 367 w 432"/>
                <a:gd name="T5" fmla="*/ 328 h 384"/>
                <a:gd name="T6" fmla="*/ 318 w 432"/>
                <a:gd name="T7" fmla="*/ 360 h 384"/>
                <a:gd name="T8" fmla="*/ 259 w 432"/>
                <a:gd name="T9" fmla="*/ 380 h 384"/>
                <a:gd name="T10" fmla="*/ 194 w 432"/>
                <a:gd name="T11" fmla="*/ 383 h 384"/>
                <a:gd name="T12" fmla="*/ 132 w 432"/>
                <a:gd name="T13" fmla="*/ 369 h 384"/>
                <a:gd name="T14" fmla="*/ 79 w 432"/>
                <a:gd name="T15" fmla="*/ 340 h 384"/>
                <a:gd name="T16" fmla="*/ 37 w 432"/>
                <a:gd name="T17" fmla="*/ 299 h 384"/>
                <a:gd name="T18" fmla="*/ 10 w 432"/>
                <a:gd name="T19" fmla="*/ 249 h 384"/>
                <a:gd name="T20" fmla="*/ 0 w 432"/>
                <a:gd name="T21" fmla="*/ 192 h 384"/>
                <a:gd name="T22" fmla="*/ 17 w 432"/>
                <a:gd name="T23" fmla="*/ 118 h 384"/>
                <a:gd name="T24" fmla="*/ 50 w 432"/>
                <a:gd name="T25" fmla="*/ 70 h 384"/>
                <a:gd name="T26" fmla="*/ 95 w 432"/>
                <a:gd name="T27" fmla="*/ 33 h 384"/>
                <a:gd name="T28" fmla="*/ 152 w 432"/>
                <a:gd name="T29" fmla="*/ 9 h 384"/>
                <a:gd name="T30" fmla="*/ 215 w 432"/>
                <a:gd name="T31" fmla="*/ 0 h 384"/>
                <a:gd name="T32" fmla="*/ 280 w 432"/>
                <a:gd name="T33" fmla="*/ 9 h 384"/>
                <a:gd name="T34" fmla="*/ 335 w 432"/>
                <a:gd name="T35" fmla="*/ 33 h 384"/>
                <a:gd name="T36" fmla="*/ 381 w 432"/>
                <a:gd name="T37" fmla="*/ 70 h 384"/>
                <a:gd name="T38" fmla="*/ 414 w 432"/>
                <a:gd name="T39" fmla="*/ 118 h 384"/>
                <a:gd name="T40" fmla="*/ 431 w 432"/>
                <a:gd name="T41" fmla="*/ 192 h 384"/>
                <a:gd name="T42" fmla="*/ 387 w 432"/>
                <a:gd name="T43" fmla="*/ 161 h 384"/>
                <a:gd name="T44" fmla="*/ 369 w 432"/>
                <a:gd name="T45" fmla="*/ 118 h 384"/>
                <a:gd name="T46" fmla="*/ 339 w 432"/>
                <a:gd name="T47" fmla="*/ 82 h 384"/>
                <a:gd name="T48" fmla="*/ 298 w 432"/>
                <a:gd name="T49" fmla="*/ 55 h 384"/>
                <a:gd name="T50" fmla="*/ 251 w 432"/>
                <a:gd name="T51" fmla="*/ 39 h 384"/>
                <a:gd name="T52" fmla="*/ 198 w 432"/>
                <a:gd name="T53" fmla="*/ 37 h 384"/>
                <a:gd name="T54" fmla="*/ 148 w 432"/>
                <a:gd name="T55" fmla="*/ 49 h 384"/>
                <a:gd name="T56" fmla="*/ 105 w 432"/>
                <a:gd name="T57" fmla="*/ 72 h 384"/>
                <a:gd name="T58" fmla="*/ 338 w 432"/>
                <a:gd name="T59" fmla="*/ 302 h 384"/>
                <a:gd name="T60" fmla="*/ 63 w 432"/>
                <a:gd name="T61" fmla="*/ 118 h 384"/>
                <a:gd name="T62" fmla="*/ 45 w 432"/>
                <a:gd name="T63" fmla="*/ 161 h 384"/>
                <a:gd name="T64" fmla="*/ 42 w 432"/>
                <a:gd name="T65" fmla="*/ 207 h 384"/>
                <a:gd name="T66" fmla="*/ 55 w 432"/>
                <a:gd name="T67" fmla="*/ 252 h 384"/>
                <a:gd name="T68" fmla="*/ 81 w 432"/>
                <a:gd name="T69" fmla="*/ 290 h 384"/>
                <a:gd name="T70" fmla="*/ 118 w 432"/>
                <a:gd name="T71" fmla="*/ 321 h 384"/>
                <a:gd name="T72" fmla="*/ 164 w 432"/>
                <a:gd name="T73" fmla="*/ 341 h 384"/>
                <a:gd name="T74" fmla="*/ 216 w 432"/>
                <a:gd name="T75" fmla="*/ 347 h 384"/>
                <a:gd name="T76" fmla="*/ 268 w 432"/>
                <a:gd name="T77" fmla="*/ 341 h 384"/>
                <a:gd name="T78" fmla="*/ 313 w 432"/>
                <a:gd name="T79" fmla="*/ 321 h 384"/>
                <a:gd name="T80" fmla="*/ 350 w 432"/>
                <a:gd name="T81" fmla="*/ 290 h 384"/>
                <a:gd name="T82" fmla="*/ 376 w 432"/>
                <a:gd name="T83" fmla="*/ 252 h 384"/>
                <a:gd name="T84" fmla="*/ 389 w 432"/>
                <a:gd name="T85" fmla="*/ 207 h 384"/>
                <a:gd name="T86" fmla="*/ 431 w 432"/>
                <a:gd name="T87" fmla="*/ 196 h 38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384"/>
                <a:gd name="T134" fmla="*/ 432 w 432"/>
                <a:gd name="T135" fmla="*/ 384 h 38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384">
                  <a:moveTo>
                    <a:pt x="431" y="196"/>
                  </a:moveTo>
                  <a:lnTo>
                    <a:pt x="430" y="211"/>
                  </a:lnTo>
                  <a:lnTo>
                    <a:pt x="427" y="230"/>
                  </a:lnTo>
                  <a:lnTo>
                    <a:pt x="421" y="249"/>
                  </a:lnTo>
                  <a:lnTo>
                    <a:pt x="414" y="266"/>
                  </a:lnTo>
                  <a:lnTo>
                    <a:pt x="404" y="283"/>
                  </a:lnTo>
                  <a:lnTo>
                    <a:pt x="394" y="299"/>
                  </a:lnTo>
                  <a:lnTo>
                    <a:pt x="381" y="314"/>
                  </a:lnTo>
                  <a:lnTo>
                    <a:pt x="367" y="328"/>
                  </a:lnTo>
                  <a:lnTo>
                    <a:pt x="352" y="340"/>
                  </a:lnTo>
                  <a:lnTo>
                    <a:pt x="335" y="351"/>
                  </a:lnTo>
                  <a:lnTo>
                    <a:pt x="318" y="360"/>
                  </a:lnTo>
                  <a:lnTo>
                    <a:pt x="299" y="369"/>
                  </a:lnTo>
                  <a:lnTo>
                    <a:pt x="280" y="375"/>
                  </a:lnTo>
                  <a:lnTo>
                    <a:pt x="259" y="380"/>
                  </a:lnTo>
                  <a:lnTo>
                    <a:pt x="238" y="383"/>
                  </a:lnTo>
                  <a:lnTo>
                    <a:pt x="215" y="383"/>
                  </a:lnTo>
                  <a:lnTo>
                    <a:pt x="194" y="383"/>
                  </a:lnTo>
                  <a:lnTo>
                    <a:pt x="172" y="380"/>
                  </a:lnTo>
                  <a:lnTo>
                    <a:pt x="152" y="375"/>
                  </a:lnTo>
                  <a:lnTo>
                    <a:pt x="132" y="369"/>
                  </a:lnTo>
                  <a:lnTo>
                    <a:pt x="114" y="360"/>
                  </a:lnTo>
                  <a:lnTo>
                    <a:pt x="95" y="351"/>
                  </a:lnTo>
                  <a:lnTo>
                    <a:pt x="79" y="340"/>
                  </a:lnTo>
                  <a:lnTo>
                    <a:pt x="64" y="328"/>
                  </a:lnTo>
                  <a:lnTo>
                    <a:pt x="50" y="314"/>
                  </a:lnTo>
                  <a:lnTo>
                    <a:pt x="37" y="299"/>
                  </a:lnTo>
                  <a:lnTo>
                    <a:pt x="26" y="283"/>
                  </a:lnTo>
                  <a:lnTo>
                    <a:pt x="17" y="266"/>
                  </a:lnTo>
                  <a:lnTo>
                    <a:pt x="10" y="249"/>
                  </a:lnTo>
                  <a:lnTo>
                    <a:pt x="5" y="230"/>
                  </a:lnTo>
                  <a:lnTo>
                    <a:pt x="2" y="211"/>
                  </a:lnTo>
                  <a:lnTo>
                    <a:pt x="0" y="192"/>
                  </a:lnTo>
                  <a:lnTo>
                    <a:pt x="2" y="173"/>
                  </a:lnTo>
                  <a:lnTo>
                    <a:pt x="10" y="135"/>
                  </a:lnTo>
                  <a:lnTo>
                    <a:pt x="17" y="118"/>
                  </a:lnTo>
                  <a:lnTo>
                    <a:pt x="26" y="101"/>
                  </a:lnTo>
                  <a:lnTo>
                    <a:pt x="37" y="85"/>
                  </a:lnTo>
                  <a:lnTo>
                    <a:pt x="50" y="70"/>
                  </a:lnTo>
                  <a:lnTo>
                    <a:pt x="64" y="56"/>
                  </a:lnTo>
                  <a:lnTo>
                    <a:pt x="79" y="44"/>
                  </a:lnTo>
                  <a:lnTo>
                    <a:pt x="95" y="33"/>
                  </a:lnTo>
                  <a:lnTo>
                    <a:pt x="114" y="23"/>
                  </a:lnTo>
                  <a:lnTo>
                    <a:pt x="132" y="15"/>
                  </a:lnTo>
                  <a:lnTo>
                    <a:pt x="152" y="9"/>
                  </a:lnTo>
                  <a:lnTo>
                    <a:pt x="172" y="4"/>
                  </a:lnTo>
                  <a:lnTo>
                    <a:pt x="194" y="1"/>
                  </a:lnTo>
                  <a:lnTo>
                    <a:pt x="215" y="0"/>
                  </a:lnTo>
                  <a:lnTo>
                    <a:pt x="238" y="1"/>
                  </a:lnTo>
                  <a:lnTo>
                    <a:pt x="259" y="4"/>
                  </a:lnTo>
                  <a:lnTo>
                    <a:pt x="280" y="9"/>
                  </a:lnTo>
                  <a:lnTo>
                    <a:pt x="299" y="15"/>
                  </a:lnTo>
                  <a:lnTo>
                    <a:pt x="318" y="23"/>
                  </a:lnTo>
                  <a:lnTo>
                    <a:pt x="335" y="33"/>
                  </a:lnTo>
                  <a:lnTo>
                    <a:pt x="352" y="44"/>
                  </a:lnTo>
                  <a:lnTo>
                    <a:pt x="367" y="56"/>
                  </a:lnTo>
                  <a:lnTo>
                    <a:pt x="381" y="70"/>
                  </a:lnTo>
                  <a:lnTo>
                    <a:pt x="394" y="85"/>
                  </a:lnTo>
                  <a:lnTo>
                    <a:pt x="404" y="101"/>
                  </a:lnTo>
                  <a:lnTo>
                    <a:pt x="414" y="118"/>
                  </a:lnTo>
                  <a:lnTo>
                    <a:pt x="421" y="135"/>
                  </a:lnTo>
                  <a:lnTo>
                    <a:pt x="427" y="154"/>
                  </a:lnTo>
                  <a:lnTo>
                    <a:pt x="431" y="192"/>
                  </a:lnTo>
                  <a:lnTo>
                    <a:pt x="390" y="192"/>
                  </a:lnTo>
                  <a:lnTo>
                    <a:pt x="389" y="176"/>
                  </a:lnTo>
                  <a:lnTo>
                    <a:pt x="387" y="161"/>
                  </a:lnTo>
                  <a:lnTo>
                    <a:pt x="382" y="146"/>
                  </a:lnTo>
                  <a:lnTo>
                    <a:pt x="376" y="132"/>
                  </a:lnTo>
                  <a:lnTo>
                    <a:pt x="369" y="118"/>
                  </a:lnTo>
                  <a:lnTo>
                    <a:pt x="360" y="105"/>
                  </a:lnTo>
                  <a:lnTo>
                    <a:pt x="350" y="93"/>
                  </a:lnTo>
                  <a:lnTo>
                    <a:pt x="339" y="82"/>
                  </a:lnTo>
                  <a:lnTo>
                    <a:pt x="326" y="72"/>
                  </a:lnTo>
                  <a:lnTo>
                    <a:pt x="313" y="63"/>
                  </a:lnTo>
                  <a:lnTo>
                    <a:pt x="298" y="55"/>
                  </a:lnTo>
                  <a:lnTo>
                    <a:pt x="284" y="49"/>
                  </a:lnTo>
                  <a:lnTo>
                    <a:pt x="268" y="43"/>
                  </a:lnTo>
                  <a:lnTo>
                    <a:pt x="251" y="39"/>
                  </a:lnTo>
                  <a:lnTo>
                    <a:pt x="234" y="37"/>
                  </a:lnTo>
                  <a:lnTo>
                    <a:pt x="216" y="36"/>
                  </a:lnTo>
                  <a:lnTo>
                    <a:pt x="198" y="37"/>
                  </a:lnTo>
                  <a:lnTo>
                    <a:pt x="181" y="39"/>
                  </a:lnTo>
                  <a:lnTo>
                    <a:pt x="164" y="43"/>
                  </a:lnTo>
                  <a:lnTo>
                    <a:pt x="148" y="49"/>
                  </a:lnTo>
                  <a:lnTo>
                    <a:pt x="133" y="55"/>
                  </a:lnTo>
                  <a:lnTo>
                    <a:pt x="118" y="63"/>
                  </a:lnTo>
                  <a:lnTo>
                    <a:pt x="105" y="72"/>
                  </a:lnTo>
                  <a:lnTo>
                    <a:pt x="360" y="279"/>
                  </a:lnTo>
                  <a:lnTo>
                    <a:pt x="350" y="290"/>
                  </a:lnTo>
                  <a:lnTo>
                    <a:pt x="338" y="302"/>
                  </a:lnTo>
                  <a:lnTo>
                    <a:pt x="326" y="311"/>
                  </a:lnTo>
                  <a:lnTo>
                    <a:pt x="71" y="105"/>
                  </a:lnTo>
                  <a:lnTo>
                    <a:pt x="63" y="118"/>
                  </a:lnTo>
                  <a:lnTo>
                    <a:pt x="55" y="132"/>
                  </a:lnTo>
                  <a:lnTo>
                    <a:pt x="49" y="146"/>
                  </a:lnTo>
                  <a:lnTo>
                    <a:pt x="45" y="161"/>
                  </a:lnTo>
                  <a:lnTo>
                    <a:pt x="42" y="176"/>
                  </a:lnTo>
                  <a:lnTo>
                    <a:pt x="42" y="192"/>
                  </a:lnTo>
                  <a:lnTo>
                    <a:pt x="42" y="207"/>
                  </a:lnTo>
                  <a:lnTo>
                    <a:pt x="45" y="223"/>
                  </a:lnTo>
                  <a:lnTo>
                    <a:pt x="49" y="238"/>
                  </a:lnTo>
                  <a:lnTo>
                    <a:pt x="55" y="252"/>
                  </a:lnTo>
                  <a:lnTo>
                    <a:pt x="63" y="266"/>
                  </a:lnTo>
                  <a:lnTo>
                    <a:pt x="71" y="279"/>
                  </a:lnTo>
                  <a:lnTo>
                    <a:pt x="81" y="290"/>
                  </a:lnTo>
                  <a:lnTo>
                    <a:pt x="93" y="302"/>
                  </a:lnTo>
                  <a:lnTo>
                    <a:pt x="105" y="312"/>
                  </a:lnTo>
                  <a:lnTo>
                    <a:pt x="118" y="321"/>
                  </a:lnTo>
                  <a:lnTo>
                    <a:pt x="133" y="328"/>
                  </a:lnTo>
                  <a:lnTo>
                    <a:pt x="148" y="335"/>
                  </a:lnTo>
                  <a:lnTo>
                    <a:pt x="164" y="341"/>
                  </a:lnTo>
                  <a:lnTo>
                    <a:pt x="181" y="344"/>
                  </a:lnTo>
                  <a:lnTo>
                    <a:pt x="198" y="347"/>
                  </a:lnTo>
                  <a:lnTo>
                    <a:pt x="216" y="347"/>
                  </a:lnTo>
                  <a:lnTo>
                    <a:pt x="234" y="347"/>
                  </a:lnTo>
                  <a:lnTo>
                    <a:pt x="251" y="344"/>
                  </a:lnTo>
                  <a:lnTo>
                    <a:pt x="268" y="341"/>
                  </a:lnTo>
                  <a:lnTo>
                    <a:pt x="284" y="335"/>
                  </a:lnTo>
                  <a:lnTo>
                    <a:pt x="298" y="328"/>
                  </a:lnTo>
                  <a:lnTo>
                    <a:pt x="313" y="321"/>
                  </a:lnTo>
                  <a:lnTo>
                    <a:pt x="326" y="311"/>
                  </a:lnTo>
                  <a:lnTo>
                    <a:pt x="338" y="302"/>
                  </a:lnTo>
                  <a:lnTo>
                    <a:pt x="350" y="290"/>
                  </a:lnTo>
                  <a:lnTo>
                    <a:pt x="360" y="279"/>
                  </a:lnTo>
                  <a:lnTo>
                    <a:pt x="369" y="266"/>
                  </a:lnTo>
                  <a:lnTo>
                    <a:pt x="376" y="252"/>
                  </a:lnTo>
                  <a:lnTo>
                    <a:pt x="382" y="238"/>
                  </a:lnTo>
                  <a:lnTo>
                    <a:pt x="387" y="223"/>
                  </a:lnTo>
                  <a:lnTo>
                    <a:pt x="389" y="207"/>
                  </a:lnTo>
                  <a:lnTo>
                    <a:pt x="390" y="192"/>
                  </a:lnTo>
                  <a:lnTo>
                    <a:pt x="431" y="192"/>
                  </a:lnTo>
                  <a:lnTo>
                    <a:pt x="431" y="196"/>
                  </a:lnTo>
                </a:path>
              </a:pathLst>
            </a:custGeom>
            <a:solidFill>
              <a:srgbClr val="FF0054"/>
            </a:solidFill>
            <a:ln w="12700" cap="rnd">
              <a:solidFill>
                <a:srgbClr val="FF0054"/>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8" name="Rectangle 340"/>
            <p:cNvSpPr>
              <a:spLocks noChangeArrowheads="1"/>
            </p:cNvSpPr>
            <p:nvPr/>
          </p:nvSpPr>
          <p:spPr bwMode="auto">
            <a:xfrm>
              <a:off x="1658138" y="1613297"/>
              <a:ext cx="2764856" cy="45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b="1" dirty="0">
                  <a:latin typeface="Calibri" panose="020F0502020204030204" pitchFamily="34" charset="0"/>
                  <a:cs typeface="Calibri" panose="020F0502020204030204" pitchFamily="34" charset="0"/>
                </a:rPr>
                <a:t>Bad Presentation</a:t>
              </a:r>
            </a:p>
          </p:txBody>
        </p:sp>
      </p:grpSp>
      <p:grpSp>
        <p:nvGrpSpPr>
          <p:cNvPr id="3" name="Group 2"/>
          <p:cNvGrpSpPr/>
          <p:nvPr/>
        </p:nvGrpSpPr>
        <p:grpSpPr>
          <a:xfrm>
            <a:off x="4327525" y="1628775"/>
            <a:ext cx="4835525" cy="4619625"/>
            <a:chOff x="4384675" y="1476375"/>
            <a:chExt cx="4835525" cy="4619625"/>
          </a:xfrm>
        </p:grpSpPr>
        <p:graphicFrame>
          <p:nvGraphicFramePr>
            <p:cNvPr id="46" name="Chart 45"/>
            <p:cNvGraphicFramePr>
              <a:graphicFrameLocks/>
            </p:cNvGraphicFramePr>
            <p:nvPr>
              <p:extLst>
                <p:ext uri="{D42A27DB-BD31-4B8C-83A1-F6EECF244321}">
                  <p14:modId xmlns:p14="http://schemas.microsoft.com/office/powerpoint/2010/main" val="1576309800"/>
                </p:ext>
              </p:extLst>
            </p:nvPr>
          </p:nvGraphicFramePr>
          <p:xfrm>
            <a:off x="4552950" y="2238375"/>
            <a:ext cx="4057650" cy="3857625"/>
          </p:xfrm>
          <a:graphic>
            <a:graphicData uri="http://schemas.openxmlformats.org/drawingml/2006/chart">
              <c:chart xmlns:c="http://schemas.openxmlformats.org/drawingml/2006/chart" xmlns:r="http://schemas.openxmlformats.org/officeDocument/2006/relationships" r:id="rId3"/>
            </a:graphicData>
          </a:graphic>
        </p:graphicFrame>
        <p:sp>
          <p:nvSpPr>
            <p:cNvPr id="49" name="Rectangle 466"/>
            <p:cNvSpPr>
              <a:spLocks noChangeArrowheads="1"/>
            </p:cNvSpPr>
            <p:nvPr/>
          </p:nvSpPr>
          <p:spPr bwMode="auto">
            <a:xfrm>
              <a:off x="5011737" y="1476375"/>
              <a:ext cx="8477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4400" dirty="0">
                  <a:solidFill>
                    <a:srgbClr val="000099"/>
                  </a:solidFill>
                  <a:latin typeface="Wingdings" pitchFamily="2" charset="2"/>
                </a:rPr>
                <a:t></a:t>
              </a:r>
            </a:p>
          </p:txBody>
        </p:sp>
        <p:sp>
          <p:nvSpPr>
            <p:cNvPr id="50" name="Rectangle 476"/>
            <p:cNvSpPr>
              <a:spLocks noChangeArrowheads="1"/>
            </p:cNvSpPr>
            <p:nvPr/>
          </p:nvSpPr>
          <p:spPr bwMode="auto">
            <a:xfrm>
              <a:off x="4384675" y="1612900"/>
              <a:ext cx="4835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Good Presentation</a:t>
              </a:r>
            </a:p>
          </p:txBody>
        </p:sp>
      </p:grpSp>
      <p:sp>
        <p:nvSpPr>
          <p:cNvPr id="12" name="TextBox 1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26193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p:txBody>
          <a:bodyPr/>
          <a:lstStyle/>
          <a:p>
            <a:pPr eaLnBrk="1" hangingPunct="1"/>
            <a:r>
              <a:rPr lang="en-US" dirty="0"/>
              <a:t>Faulty Graphs</a:t>
            </a:r>
            <a:r>
              <a:rPr lang="en-US" altLang="en-US" dirty="0" smtClean="0"/>
              <a:t>: </a:t>
            </a:r>
            <a:br>
              <a:rPr lang="en-US" altLang="en-US" dirty="0" smtClean="0"/>
            </a:br>
            <a:r>
              <a:rPr lang="en-US" altLang="en-US" dirty="0" smtClean="0"/>
              <a:t>Compressing the Vertical Axis</a:t>
            </a:r>
          </a:p>
        </p:txBody>
      </p:sp>
      <p:sp>
        <p:nvSpPr>
          <p:cNvPr id="39"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50</a:t>
            </a:fld>
            <a:endParaRPr lang="en-US" altLang="en-US"/>
          </a:p>
        </p:txBody>
      </p:sp>
      <p:grpSp>
        <p:nvGrpSpPr>
          <p:cNvPr id="3" name="Group 2"/>
          <p:cNvGrpSpPr/>
          <p:nvPr/>
        </p:nvGrpSpPr>
        <p:grpSpPr>
          <a:xfrm>
            <a:off x="4232275" y="1685870"/>
            <a:ext cx="4835525" cy="4486330"/>
            <a:chOff x="4232275" y="1685870"/>
            <a:chExt cx="4835525" cy="4486330"/>
          </a:xfrm>
        </p:grpSpPr>
        <p:graphicFrame>
          <p:nvGraphicFramePr>
            <p:cNvPr id="41" name="Chart 40"/>
            <p:cNvGraphicFramePr>
              <a:graphicFrameLocks/>
            </p:cNvGraphicFramePr>
            <p:nvPr>
              <p:extLst>
                <p:ext uri="{D42A27DB-BD31-4B8C-83A1-F6EECF244321}">
                  <p14:modId xmlns:p14="http://schemas.microsoft.com/office/powerpoint/2010/main" val="1747957394"/>
                </p:ext>
              </p:extLst>
            </p:nvPr>
          </p:nvGraphicFramePr>
          <p:xfrm>
            <a:off x="4800600" y="2509837"/>
            <a:ext cx="3438526" cy="3662363"/>
          </p:xfrm>
          <a:graphic>
            <a:graphicData uri="http://schemas.openxmlformats.org/drawingml/2006/chart">
              <c:chart xmlns:c="http://schemas.openxmlformats.org/drawingml/2006/chart" xmlns:r="http://schemas.openxmlformats.org/officeDocument/2006/relationships" r:id="rId2"/>
            </a:graphicData>
          </a:graphic>
        </p:graphicFrame>
        <p:sp>
          <p:nvSpPr>
            <p:cNvPr id="42" name="Rectangle 466"/>
            <p:cNvSpPr>
              <a:spLocks noChangeArrowheads="1"/>
            </p:cNvSpPr>
            <p:nvPr/>
          </p:nvSpPr>
          <p:spPr bwMode="auto">
            <a:xfrm>
              <a:off x="4859337" y="1685870"/>
              <a:ext cx="8477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4400" dirty="0">
                  <a:solidFill>
                    <a:srgbClr val="000099"/>
                  </a:solidFill>
                  <a:latin typeface="Wingdings" pitchFamily="2" charset="2"/>
                </a:rPr>
                <a:t></a:t>
              </a:r>
            </a:p>
          </p:txBody>
        </p:sp>
        <p:sp>
          <p:nvSpPr>
            <p:cNvPr id="43" name="Rectangle 476"/>
            <p:cNvSpPr>
              <a:spLocks noChangeArrowheads="1"/>
            </p:cNvSpPr>
            <p:nvPr/>
          </p:nvSpPr>
          <p:spPr bwMode="auto">
            <a:xfrm>
              <a:off x="4232275" y="1822395"/>
              <a:ext cx="4835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Good Presentation</a:t>
              </a:r>
            </a:p>
          </p:txBody>
        </p:sp>
      </p:grpSp>
      <p:grpSp>
        <p:nvGrpSpPr>
          <p:cNvPr id="2" name="Group 1"/>
          <p:cNvGrpSpPr/>
          <p:nvPr/>
        </p:nvGrpSpPr>
        <p:grpSpPr>
          <a:xfrm>
            <a:off x="914400" y="1828800"/>
            <a:ext cx="3580323" cy="4343400"/>
            <a:chOff x="914400" y="1828800"/>
            <a:chExt cx="3580323" cy="4343400"/>
          </a:xfrm>
        </p:grpSpPr>
        <p:graphicFrame>
          <p:nvGraphicFramePr>
            <p:cNvPr id="40" name="Chart 39"/>
            <p:cNvGraphicFramePr>
              <a:graphicFrameLocks/>
            </p:cNvGraphicFramePr>
            <p:nvPr>
              <p:extLst>
                <p:ext uri="{D42A27DB-BD31-4B8C-83A1-F6EECF244321}">
                  <p14:modId xmlns:p14="http://schemas.microsoft.com/office/powerpoint/2010/main" val="2831922083"/>
                </p:ext>
              </p:extLst>
            </p:nvPr>
          </p:nvGraphicFramePr>
          <p:xfrm>
            <a:off x="914400" y="2509837"/>
            <a:ext cx="3495676" cy="3662363"/>
          </p:xfrm>
          <a:graphic>
            <a:graphicData uri="http://schemas.openxmlformats.org/drawingml/2006/chart">
              <c:chart xmlns:c="http://schemas.openxmlformats.org/drawingml/2006/chart" xmlns:r="http://schemas.openxmlformats.org/officeDocument/2006/relationships" r:id="rId3"/>
            </a:graphicData>
          </a:graphic>
        </p:graphicFrame>
        <p:sp>
          <p:nvSpPr>
            <p:cNvPr id="44" name="Freeform 9"/>
            <p:cNvSpPr>
              <a:spLocks/>
            </p:cNvSpPr>
            <p:nvPr/>
          </p:nvSpPr>
          <p:spPr bwMode="auto">
            <a:xfrm>
              <a:off x="1143000" y="1828800"/>
              <a:ext cx="605075" cy="558800"/>
            </a:xfrm>
            <a:custGeom>
              <a:avLst/>
              <a:gdLst>
                <a:gd name="T0" fmla="*/ 427 w 432"/>
                <a:gd name="T1" fmla="*/ 230 h 384"/>
                <a:gd name="T2" fmla="*/ 404 w 432"/>
                <a:gd name="T3" fmla="*/ 283 h 384"/>
                <a:gd name="T4" fmla="*/ 367 w 432"/>
                <a:gd name="T5" fmla="*/ 328 h 384"/>
                <a:gd name="T6" fmla="*/ 318 w 432"/>
                <a:gd name="T7" fmla="*/ 360 h 384"/>
                <a:gd name="T8" fmla="*/ 259 w 432"/>
                <a:gd name="T9" fmla="*/ 380 h 384"/>
                <a:gd name="T10" fmla="*/ 194 w 432"/>
                <a:gd name="T11" fmla="*/ 383 h 384"/>
                <a:gd name="T12" fmla="*/ 132 w 432"/>
                <a:gd name="T13" fmla="*/ 369 h 384"/>
                <a:gd name="T14" fmla="*/ 79 w 432"/>
                <a:gd name="T15" fmla="*/ 340 h 384"/>
                <a:gd name="T16" fmla="*/ 37 w 432"/>
                <a:gd name="T17" fmla="*/ 299 h 384"/>
                <a:gd name="T18" fmla="*/ 10 w 432"/>
                <a:gd name="T19" fmla="*/ 249 h 384"/>
                <a:gd name="T20" fmla="*/ 0 w 432"/>
                <a:gd name="T21" fmla="*/ 192 h 384"/>
                <a:gd name="T22" fmla="*/ 17 w 432"/>
                <a:gd name="T23" fmla="*/ 118 h 384"/>
                <a:gd name="T24" fmla="*/ 50 w 432"/>
                <a:gd name="T25" fmla="*/ 70 h 384"/>
                <a:gd name="T26" fmla="*/ 95 w 432"/>
                <a:gd name="T27" fmla="*/ 33 h 384"/>
                <a:gd name="T28" fmla="*/ 152 w 432"/>
                <a:gd name="T29" fmla="*/ 9 h 384"/>
                <a:gd name="T30" fmla="*/ 215 w 432"/>
                <a:gd name="T31" fmla="*/ 0 h 384"/>
                <a:gd name="T32" fmla="*/ 280 w 432"/>
                <a:gd name="T33" fmla="*/ 9 h 384"/>
                <a:gd name="T34" fmla="*/ 335 w 432"/>
                <a:gd name="T35" fmla="*/ 33 h 384"/>
                <a:gd name="T36" fmla="*/ 381 w 432"/>
                <a:gd name="T37" fmla="*/ 70 h 384"/>
                <a:gd name="T38" fmla="*/ 414 w 432"/>
                <a:gd name="T39" fmla="*/ 118 h 384"/>
                <a:gd name="T40" fmla="*/ 431 w 432"/>
                <a:gd name="T41" fmla="*/ 192 h 384"/>
                <a:gd name="T42" fmla="*/ 387 w 432"/>
                <a:gd name="T43" fmla="*/ 161 h 384"/>
                <a:gd name="T44" fmla="*/ 369 w 432"/>
                <a:gd name="T45" fmla="*/ 118 h 384"/>
                <a:gd name="T46" fmla="*/ 339 w 432"/>
                <a:gd name="T47" fmla="*/ 82 h 384"/>
                <a:gd name="T48" fmla="*/ 298 w 432"/>
                <a:gd name="T49" fmla="*/ 55 h 384"/>
                <a:gd name="T50" fmla="*/ 251 w 432"/>
                <a:gd name="T51" fmla="*/ 39 h 384"/>
                <a:gd name="T52" fmla="*/ 198 w 432"/>
                <a:gd name="T53" fmla="*/ 37 h 384"/>
                <a:gd name="T54" fmla="*/ 148 w 432"/>
                <a:gd name="T55" fmla="*/ 49 h 384"/>
                <a:gd name="T56" fmla="*/ 105 w 432"/>
                <a:gd name="T57" fmla="*/ 72 h 384"/>
                <a:gd name="T58" fmla="*/ 338 w 432"/>
                <a:gd name="T59" fmla="*/ 302 h 384"/>
                <a:gd name="T60" fmla="*/ 63 w 432"/>
                <a:gd name="T61" fmla="*/ 118 h 384"/>
                <a:gd name="T62" fmla="*/ 45 w 432"/>
                <a:gd name="T63" fmla="*/ 161 h 384"/>
                <a:gd name="T64" fmla="*/ 42 w 432"/>
                <a:gd name="T65" fmla="*/ 207 h 384"/>
                <a:gd name="T66" fmla="*/ 55 w 432"/>
                <a:gd name="T67" fmla="*/ 252 h 384"/>
                <a:gd name="T68" fmla="*/ 81 w 432"/>
                <a:gd name="T69" fmla="*/ 290 h 384"/>
                <a:gd name="T70" fmla="*/ 118 w 432"/>
                <a:gd name="T71" fmla="*/ 321 h 384"/>
                <a:gd name="T72" fmla="*/ 164 w 432"/>
                <a:gd name="T73" fmla="*/ 341 h 384"/>
                <a:gd name="T74" fmla="*/ 216 w 432"/>
                <a:gd name="T75" fmla="*/ 347 h 384"/>
                <a:gd name="T76" fmla="*/ 268 w 432"/>
                <a:gd name="T77" fmla="*/ 341 h 384"/>
                <a:gd name="T78" fmla="*/ 313 w 432"/>
                <a:gd name="T79" fmla="*/ 321 h 384"/>
                <a:gd name="T80" fmla="*/ 350 w 432"/>
                <a:gd name="T81" fmla="*/ 290 h 384"/>
                <a:gd name="T82" fmla="*/ 376 w 432"/>
                <a:gd name="T83" fmla="*/ 252 h 384"/>
                <a:gd name="T84" fmla="*/ 389 w 432"/>
                <a:gd name="T85" fmla="*/ 207 h 384"/>
                <a:gd name="T86" fmla="*/ 431 w 432"/>
                <a:gd name="T87" fmla="*/ 196 h 38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384"/>
                <a:gd name="T134" fmla="*/ 432 w 432"/>
                <a:gd name="T135" fmla="*/ 384 h 38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384">
                  <a:moveTo>
                    <a:pt x="431" y="196"/>
                  </a:moveTo>
                  <a:lnTo>
                    <a:pt x="430" y="211"/>
                  </a:lnTo>
                  <a:lnTo>
                    <a:pt x="427" y="230"/>
                  </a:lnTo>
                  <a:lnTo>
                    <a:pt x="421" y="249"/>
                  </a:lnTo>
                  <a:lnTo>
                    <a:pt x="414" y="266"/>
                  </a:lnTo>
                  <a:lnTo>
                    <a:pt x="404" y="283"/>
                  </a:lnTo>
                  <a:lnTo>
                    <a:pt x="394" y="299"/>
                  </a:lnTo>
                  <a:lnTo>
                    <a:pt x="381" y="314"/>
                  </a:lnTo>
                  <a:lnTo>
                    <a:pt x="367" y="328"/>
                  </a:lnTo>
                  <a:lnTo>
                    <a:pt x="352" y="340"/>
                  </a:lnTo>
                  <a:lnTo>
                    <a:pt x="335" y="351"/>
                  </a:lnTo>
                  <a:lnTo>
                    <a:pt x="318" y="360"/>
                  </a:lnTo>
                  <a:lnTo>
                    <a:pt x="299" y="369"/>
                  </a:lnTo>
                  <a:lnTo>
                    <a:pt x="280" y="375"/>
                  </a:lnTo>
                  <a:lnTo>
                    <a:pt x="259" y="380"/>
                  </a:lnTo>
                  <a:lnTo>
                    <a:pt x="238" y="383"/>
                  </a:lnTo>
                  <a:lnTo>
                    <a:pt x="215" y="383"/>
                  </a:lnTo>
                  <a:lnTo>
                    <a:pt x="194" y="383"/>
                  </a:lnTo>
                  <a:lnTo>
                    <a:pt x="172" y="380"/>
                  </a:lnTo>
                  <a:lnTo>
                    <a:pt x="152" y="375"/>
                  </a:lnTo>
                  <a:lnTo>
                    <a:pt x="132" y="369"/>
                  </a:lnTo>
                  <a:lnTo>
                    <a:pt x="114" y="360"/>
                  </a:lnTo>
                  <a:lnTo>
                    <a:pt x="95" y="351"/>
                  </a:lnTo>
                  <a:lnTo>
                    <a:pt x="79" y="340"/>
                  </a:lnTo>
                  <a:lnTo>
                    <a:pt x="64" y="328"/>
                  </a:lnTo>
                  <a:lnTo>
                    <a:pt x="50" y="314"/>
                  </a:lnTo>
                  <a:lnTo>
                    <a:pt x="37" y="299"/>
                  </a:lnTo>
                  <a:lnTo>
                    <a:pt x="26" y="283"/>
                  </a:lnTo>
                  <a:lnTo>
                    <a:pt x="17" y="266"/>
                  </a:lnTo>
                  <a:lnTo>
                    <a:pt x="10" y="249"/>
                  </a:lnTo>
                  <a:lnTo>
                    <a:pt x="5" y="230"/>
                  </a:lnTo>
                  <a:lnTo>
                    <a:pt x="2" y="211"/>
                  </a:lnTo>
                  <a:lnTo>
                    <a:pt x="0" y="192"/>
                  </a:lnTo>
                  <a:lnTo>
                    <a:pt x="2" y="173"/>
                  </a:lnTo>
                  <a:lnTo>
                    <a:pt x="10" y="135"/>
                  </a:lnTo>
                  <a:lnTo>
                    <a:pt x="17" y="118"/>
                  </a:lnTo>
                  <a:lnTo>
                    <a:pt x="26" y="101"/>
                  </a:lnTo>
                  <a:lnTo>
                    <a:pt x="37" y="85"/>
                  </a:lnTo>
                  <a:lnTo>
                    <a:pt x="50" y="70"/>
                  </a:lnTo>
                  <a:lnTo>
                    <a:pt x="64" y="56"/>
                  </a:lnTo>
                  <a:lnTo>
                    <a:pt x="79" y="44"/>
                  </a:lnTo>
                  <a:lnTo>
                    <a:pt x="95" y="33"/>
                  </a:lnTo>
                  <a:lnTo>
                    <a:pt x="114" y="23"/>
                  </a:lnTo>
                  <a:lnTo>
                    <a:pt x="132" y="15"/>
                  </a:lnTo>
                  <a:lnTo>
                    <a:pt x="152" y="9"/>
                  </a:lnTo>
                  <a:lnTo>
                    <a:pt x="172" y="4"/>
                  </a:lnTo>
                  <a:lnTo>
                    <a:pt x="194" y="1"/>
                  </a:lnTo>
                  <a:lnTo>
                    <a:pt x="215" y="0"/>
                  </a:lnTo>
                  <a:lnTo>
                    <a:pt x="238" y="1"/>
                  </a:lnTo>
                  <a:lnTo>
                    <a:pt x="259" y="4"/>
                  </a:lnTo>
                  <a:lnTo>
                    <a:pt x="280" y="9"/>
                  </a:lnTo>
                  <a:lnTo>
                    <a:pt x="299" y="15"/>
                  </a:lnTo>
                  <a:lnTo>
                    <a:pt x="318" y="23"/>
                  </a:lnTo>
                  <a:lnTo>
                    <a:pt x="335" y="33"/>
                  </a:lnTo>
                  <a:lnTo>
                    <a:pt x="352" y="44"/>
                  </a:lnTo>
                  <a:lnTo>
                    <a:pt x="367" y="56"/>
                  </a:lnTo>
                  <a:lnTo>
                    <a:pt x="381" y="70"/>
                  </a:lnTo>
                  <a:lnTo>
                    <a:pt x="394" y="85"/>
                  </a:lnTo>
                  <a:lnTo>
                    <a:pt x="404" y="101"/>
                  </a:lnTo>
                  <a:lnTo>
                    <a:pt x="414" y="118"/>
                  </a:lnTo>
                  <a:lnTo>
                    <a:pt x="421" y="135"/>
                  </a:lnTo>
                  <a:lnTo>
                    <a:pt x="427" y="154"/>
                  </a:lnTo>
                  <a:lnTo>
                    <a:pt x="431" y="192"/>
                  </a:lnTo>
                  <a:lnTo>
                    <a:pt x="390" y="192"/>
                  </a:lnTo>
                  <a:lnTo>
                    <a:pt x="389" y="176"/>
                  </a:lnTo>
                  <a:lnTo>
                    <a:pt x="387" y="161"/>
                  </a:lnTo>
                  <a:lnTo>
                    <a:pt x="382" y="146"/>
                  </a:lnTo>
                  <a:lnTo>
                    <a:pt x="376" y="132"/>
                  </a:lnTo>
                  <a:lnTo>
                    <a:pt x="369" y="118"/>
                  </a:lnTo>
                  <a:lnTo>
                    <a:pt x="360" y="105"/>
                  </a:lnTo>
                  <a:lnTo>
                    <a:pt x="350" y="93"/>
                  </a:lnTo>
                  <a:lnTo>
                    <a:pt x="339" y="82"/>
                  </a:lnTo>
                  <a:lnTo>
                    <a:pt x="326" y="72"/>
                  </a:lnTo>
                  <a:lnTo>
                    <a:pt x="313" y="63"/>
                  </a:lnTo>
                  <a:lnTo>
                    <a:pt x="298" y="55"/>
                  </a:lnTo>
                  <a:lnTo>
                    <a:pt x="284" y="49"/>
                  </a:lnTo>
                  <a:lnTo>
                    <a:pt x="268" y="43"/>
                  </a:lnTo>
                  <a:lnTo>
                    <a:pt x="251" y="39"/>
                  </a:lnTo>
                  <a:lnTo>
                    <a:pt x="234" y="37"/>
                  </a:lnTo>
                  <a:lnTo>
                    <a:pt x="216" y="36"/>
                  </a:lnTo>
                  <a:lnTo>
                    <a:pt x="198" y="37"/>
                  </a:lnTo>
                  <a:lnTo>
                    <a:pt x="181" y="39"/>
                  </a:lnTo>
                  <a:lnTo>
                    <a:pt x="164" y="43"/>
                  </a:lnTo>
                  <a:lnTo>
                    <a:pt x="148" y="49"/>
                  </a:lnTo>
                  <a:lnTo>
                    <a:pt x="133" y="55"/>
                  </a:lnTo>
                  <a:lnTo>
                    <a:pt x="118" y="63"/>
                  </a:lnTo>
                  <a:lnTo>
                    <a:pt x="105" y="72"/>
                  </a:lnTo>
                  <a:lnTo>
                    <a:pt x="360" y="279"/>
                  </a:lnTo>
                  <a:lnTo>
                    <a:pt x="350" y="290"/>
                  </a:lnTo>
                  <a:lnTo>
                    <a:pt x="338" y="302"/>
                  </a:lnTo>
                  <a:lnTo>
                    <a:pt x="326" y="311"/>
                  </a:lnTo>
                  <a:lnTo>
                    <a:pt x="71" y="105"/>
                  </a:lnTo>
                  <a:lnTo>
                    <a:pt x="63" y="118"/>
                  </a:lnTo>
                  <a:lnTo>
                    <a:pt x="55" y="132"/>
                  </a:lnTo>
                  <a:lnTo>
                    <a:pt x="49" y="146"/>
                  </a:lnTo>
                  <a:lnTo>
                    <a:pt x="45" y="161"/>
                  </a:lnTo>
                  <a:lnTo>
                    <a:pt x="42" y="176"/>
                  </a:lnTo>
                  <a:lnTo>
                    <a:pt x="42" y="192"/>
                  </a:lnTo>
                  <a:lnTo>
                    <a:pt x="42" y="207"/>
                  </a:lnTo>
                  <a:lnTo>
                    <a:pt x="45" y="223"/>
                  </a:lnTo>
                  <a:lnTo>
                    <a:pt x="49" y="238"/>
                  </a:lnTo>
                  <a:lnTo>
                    <a:pt x="55" y="252"/>
                  </a:lnTo>
                  <a:lnTo>
                    <a:pt x="63" y="266"/>
                  </a:lnTo>
                  <a:lnTo>
                    <a:pt x="71" y="279"/>
                  </a:lnTo>
                  <a:lnTo>
                    <a:pt x="81" y="290"/>
                  </a:lnTo>
                  <a:lnTo>
                    <a:pt x="93" y="302"/>
                  </a:lnTo>
                  <a:lnTo>
                    <a:pt x="105" y="312"/>
                  </a:lnTo>
                  <a:lnTo>
                    <a:pt x="118" y="321"/>
                  </a:lnTo>
                  <a:lnTo>
                    <a:pt x="133" y="328"/>
                  </a:lnTo>
                  <a:lnTo>
                    <a:pt x="148" y="335"/>
                  </a:lnTo>
                  <a:lnTo>
                    <a:pt x="164" y="341"/>
                  </a:lnTo>
                  <a:lnTo>
                    <a:pt x="181" y="344"/>
                  </a:lnTo>
                  <a:lnTo>
                    <a:pt x="198" y="347"/>
                  </a:lnTo>
                  <a:lnTo>
                    <a:pt x="216" y="347"/>
                  </a:lnTo>
                  <a:lnTo>
                    <a:pt x="234" y="347"/>
                  </a:lnTo>
                  <a:lnTo>
                    <a:pt x="251" y="344"/>
                  </a:lnTo>
                  <a:lnTo>
                    <a:pt x="268" y="341"/>
                  </a:lnTo>
                  <a:lnTo>
                    <a:pt x="284" y="335"/>
                  </a:lnTo>
                  <a:lnTo>
                    <a:pt x="298" y="328"/>
                  </a:lnTo>
                  <a:lnTo>
                    <a:pt x="313" y="321"/>
                  </a:lnTo>
                  <a:lnTo>
                    <a:pt x="326" y="311"/>
                  </a:lnTo>
                  <a:lnTo>
                    <a:pt x="338" y="302"/>
                  </a:lnTo>
                  <a:lnTo>
                    <a:pt x="350" y="290"/>
                  </a:lnTo>
                  <a:lnTo>
                    <a:pt x="360" y="279"/>
                  </a:lnTo>
                  <a:lnTo>
                    <a:pt x="369" y="266"/>
                  </a:lnTo>
                  <a:lnTo>
                    <a:pt x="376" y="252"/>
                  </a:lnTo>
                  <a:lnTo>
                    <a:pt x="382" y="238"/>
                  </a:lnTo>
                  <a:lnTo>
                    <a:pt x="387" y="223"/>
                  </a:lnTo>
                  <a:lnTo>
                    <a:pt x="389" y="207"/>
                  </a:lnTo>
                  <a:lnTo>
                    <a:pt x="390" y="192"/>
                  </a:lnTo>
                  <a:lnTo>
                    <a:pt x="431" y="192"/>
                  </a:lnTo>
                  <a:lnTo>
                    <a:pt x="431" y="196"/>
                  </a:lnTo>
                </a:path>
              </a:pathLst>
            </a:custGeom>
            <a:solidFill>
              <a:srgbClr val="FF0054"/>
            </a:solidFill>
            <a:ln w="12700" cap="rnd">
              <a:solidFill>
                <a:srgbClr val="FF0054"/>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5" name="Rectangle 340"/>
            <p:cNvSpPr>
              <a:spLocks noChangeArrowheads="1"/>
            </p:cNvSpPr>
            <p:nvPr/>
          </p:nvSpPr>
          <p:spPr bwMode="auto">
            <a:xfrm>
              <a:off x="1729867" y="1841897"/>
              <a:ext cx="2764856" cy="45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b="1" dirty="0">
                  <a:latin typeface="Calibri" panose="020F0502020204030204" pitchFamily="34" charset="0"/>
                  <a:cs typeface="Calibri" panose="020F0502020204030204" pitchFamily="34" charset="0"/>
                </a:rPr>
                <a:t>Bad Presentation</a:t>
              </a:r>
            </a:p>
          </p:txBody>
        </p:sp>
      </p:grpSp>
      <p:sp>
        <p:nvSpPr>
          <p:cNvPr id="12" name="TextBox 1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67292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nvPr>
        </p:nvSpPr>
        <p:spPr/>
        <p:txBody>
          <a:bodyPr/>
          <a:lstStyle/>
          <a:p>
            <a:pPr eaLnBrk="1" hangingPunct="1"/>
            <a:r>
              <a:rPr lang="en-US" dirty="0"/>
              <a:t>Faulty Graphs</a:t>
            </a:r>
            <a:r>
              <a:rPr lang="en-US" altLang="en-US" dirty="0" smtClean="0"/>
              <a:t>: </a:t>
            </a:r>
            <a:br>
              <a:rPr lang="en-US" altLang="en-US" dirty="0" smtClean="0"/>
            </a:br>
            <a:r>
              <a:rPr lang="en-US" altLang="en-US" dirty="0" smtClean="0"/>
              <a:t>No Zero Point on the Vertical Axis</a:t>
            </a:r>
          </a:p>
        </p:txBody>
      </p:sp>
      <p:sp>
        <p:nvSpPr>
          <p:cNvPr id="69"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51</a:t>
            </a:fld>
            <a:endParaRPr lang="en-US" altLang="en-US"/>
          </a:p>
        </p:txBody>
      </p:sp>
      <p:grpSp>
        <p:nvGrpSpPr>
          <p:cNvPr id="7" name="Group 6"/>
          <p:cNvGrpSpPr/>
          <p:nvPr/>
        </p:nvGrpSpPr>
        <p:grpSpPr>
          <a:xfrm>
            <a:off x="4495800" y="1685870"/>
            <a:ext cx="4835525" cy="4676830"/>
            <a:chOff x="4495800" y="1685870"/>
            <a:chExt cx="4835525" cy="4676830"/>
          </a:xfrm>
        </p:grpSpPr>
        <p:grpSp>
          <p:nvGrpSpPr>
            <p:cNvPr id="4" name="Group 3"/>
            <p:cNvGrpSpPr/>
            <p:nvPr/>
          </p:nvGrpSpPr>
          <p:grpSpPr>
            <a:xfrm>
              <a:off x="4648200" y="2381250"/>
              <a:ext cx="4077973" cy="3981450"/>
              <a:chOff x="5181600" y="2238375"/>
              <a:chExt cx="4936496" cy="3981450"/>
            </a:xfrm>
          </p:grpSpPr>
          <p:pic>
            <p:nvPicPr>
              <p:cNvPr id="71"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14651" r="63618" b="58254"/>
              <a:stretch/>
            </p:blipFill>
            <p:spPr bwMode="auto">
              <a:xfrm>
                <a:off x="5181600" y="2238375"/>
                <a:ext cx="49364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41641" r="63618" b="48382"/>
              <a:stretch/>
            </p:blipFill>
            <p:spPr bwMode="auto">
              <a:xfrm>
                <a:off x="5181600" y="5314950"/>
                <a:ext cx="4936496"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6" name="Group 75"/>
              <p:cNvGrpSpPr/>
              <p:nvPr/>
            </p:nvGrpSpPr>
            <p:grpSpPr>
              <a:xfrm>
                <a:off x="5181600" y="5195744"/>
                <a:ext cx="4936496" cy="157306"/>
                <a:chOff x="5181600" y="4669485"/>
                <a:chExt cx="4936496" cy="157306"/>
              </a:xfrm>
            </p:grpSpPr>
            <p:pic>
              <p:nvPicPr>
                <p:cNvPr id="77"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43529" r="63618" b="55051"/>
                <a:stretch/>
              </p:blipFill>
              <p:spPr bwMode="auto">
                <a:xfrm>
                  <a:off x="5181600" y="4669485"/>
                  <a:ext cx="4936496"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8"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46" t="43529" r="85039" b="55051"/>
                <a:stretch/>
              </p:blipFill>
              <p:spPr bwMode="auto">
                <a:xfrm>
                  <a:off x="7492685" y="4698060"/>
                  <a:ext cx="314325"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 name="Group 2"/>
              <p:cNvGrpSpPr/>
              <p:nvPr/>
            </p:nvGrpSpPr>
            <p:grpSpPr>
              <a:xfrm>
                <a:off x="5181600" y="4700444"/>
                <a:ext cx="4936496" cy="259697"/>
                <a:chOff x="5181600" y="4700444"/>
                <a:chExt cx="4936496" cy="259697"/>
              </a:xfrm>
            </p:grpSpPr>
            <p:grpSp>
              <p:nvGrpSpPr>
                <p:cNvPr id="2" name="Group 1"/>
                <p:cNvGrpSpPr/>
                <p:nvPr/>
              </p:nvGrpSpPr>
              <p:grpSpPr>
                <a:xfrm>
                  <a:off x="5181600" y="4700444"/>
                  <a:ext cx="4936496" cy="128731"/>
                  <a:chOff x="5181600" y="4698060"/>
                  <a:chExt cx="4936496" cy="128731"/>
                </a:xfrm>
              </p:grpSpPr>
              <p:pic>
                <p:nvPicPr>
                  <p:cNvPr id="73"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43529" r="63618" b="55051"/>
                  <a:stretch/>
                </p:blipFill>
                <p:spPr bwMode="auto">
                  <a:xfrm>
                    <a:off x="5181600" y="4698060"/>
                    <a:ext cx="4936496"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46" t="43529" r="85039" b="55051"/>
                  <a:stretch/>
                </p:blipFill>
                <p:spPr bwMode="auto">
                  <a:xfrm>
                    <a:off x="7492685" y="4698060"/>
                    <a:ext cx="314325"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79" name="Group 78"/>
                <p:cNvGrpSpPr/>
                <p:nvPr/>
              </p:nvGrpSpPr>
              <p:grpSpPr>
                <a:xfrm>
                  <a:off x="5181600" y="4822174"/>
                  <a:ext cx="4936496" cy="137967"/>
                  <a:chOff x="5181600" y="4688824"/>
                  <a:chExt cx="4936496" cy="137967"/>
                </a:xfrm>
              </p:grpSpPr>
              <p:pic>
                <p:nvPicPr>
                  <p:cNvPr id="80"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43529" r="63618" b="55051"/>
                  <a:stretch/>
                </p:blipFill>
                <p:spPr bwMode="auto">
                  <a:xfrm>
                    <a:off x="5181600" y="4688824"/>
                    <a:ext cx="4936496"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46" t="43529" r="85039" b="55051"/>
                  <a:stretch/>
                </p:blipFill>
                <p:spPr bwMode="auto">
                  <a:xfrm>
                    <a:off x="7492685" y="4698060"/>
                    <a:ext cx="314325"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grpSp>
            <p:nvGrpSpPr>
              <p:cNvPr id="89" name="Group 88"/>
              <p:cNvGrpSpPr/>
              <p:nvPr/>
            </p:nvGrpSpPr>
            <p:grpSpPr>
              <a:xfrm>
                <a:off x="5181600" y="4950478"/>
                <a:ext cx="4936496" cy="269222"/>
                <a:chOff x="5181600" y="4690919"/>
                <a:chExt cx="4936496" cy="269222"/>
              </a:xfrm>
            </p:grpSpPr>
            <p:grpSp>
              <p:nvGrpSpPr>
                <p:cNvPr id="90" name="Group 89"/>
                <p:cNvGrpSpPr/>
                <p:nvPr/>
              </p:nvGrpSpPr>
              <p:grpSpPr>
                <a:xfrm>
                  <a:off x="5181600" y="4690919"/>
                  <a:ext cx="4936496" cy="138256"/>
                  <a:chOff x="5181600" y="4688535"/>
                  <a:chExt cx="4936496" cy="138256"/>
                </a:xfrm>
              </p:grpSpPr>
              <p:pic>
                <p:nvPicPr>
                  <p:cNvPr id="94"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43529" r="63618" b="55051"/>
                  <a:stretch/>
                </p:blipFill>
                <p:spPr bwMode="auto">
                  <a:xfrm>
                    <a:off x="5181600" y="4688535"/>
                    <a:ext cx="4936496"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5"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46" t="43529" r="85039" b="55051"/>
                  <a:stretch/>
                </p:blipFill>
                <p:spPr bwMode="auto">
                  <a:xfrm>
                    <a:off x="7492685" y="4698060"/>
                    <a:ext cx="314325"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91" name="Group 90"/>
                <p:cNvGrpSpPr/>
                <p:nvPr/>
              </p:nvGrpSpPr>
              <p:grpSpPr>
                <a:xfrm>
                  <a:off x="5181600" y="4812360"/>
                  <a:ext cx="4936496" cy="147781"/>
                  <a:chOff x="5181600" y="4679010"/>
                  <a:chExt cx="4936496" cy="147781"/>
                </a:xfrm>
              </p:grpSpPr>
              <p:pic>
                <p:nvPicPr>
                  <p:cNvPr id="92"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43529" r="63618" b="55051"/>
                  <a:stretch/>
                </p:blipFill>
                <p:spPr bwMode="auto">
                  <a:xfrm>
                    <a:off x="5181600" y="4679010"/>
                    <a:ext cx="4936496"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46" t="43529" r="85039" b="55051"/>
                  <a:stretch/>
                </p:blipFill>
                <p:spPr bwMode="auto">
                  <a:xfrm>
                    <a:off x="7492685" y="4698060"/>
                    <a:ext cx="314325" cy="128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96" name="Line 50"/>
              <p:cNvSpPr>
                <a:spLocks noChangeShapeType="1"/>
              </p:cNvSpPr>
              <p:nvPr/>
            </p:nvSpPr>
            <p:spPr bwMode="auto">
              <a:xfrm flipV="1">
                <a:off x="6438900" y="5268912"/>
                <a:ext cx="76200" cy="6667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97" name="Line 51"/>
              <p:cNvSpPr>
                <a:spLocks noChangeShapeType="1"/>
              </p:cNvSpPr>
              <p:nvPr/>
            </p:nvSpPr>
            <p:spPr bwMode="auto">
              <a:xfrm rot="16200000" flipV="1">
                <a:off x="6400800" y="5154612"/>
                <a:ext cx="76200" cy="1524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98" name="Line 52"/>
              <p:cNvSpPr>
                <a:spLocks noChangeShapeType="1"/>
              </p:cNvSpPr>
              <p:nvPr/>
            </p:nvSpPr>
            <p:spPr bwMode="auto">
              <a:xfrm rot="5400000" flipH="1" flipV="1">
                <a:off x="6400800" y="5078412"/>
                <a:ext cx="76200" cy="1524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99" name="Line 53"/>
              <p:cNvSpPr>
                <a:spLocks noChangeShapeType="1"/>
              </p:cNvSpPr>
              <p:nvPr/>
            </p:nvSpPr>
            <p:spPr bwMode="auto">
              <a:xfrm rot="16200000" flipV="1">
                <a:off x="6400800" y="5002212"/>
                <a:ext cx="76200" cy="1524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sp>
            <p:nvSpPr>
              <p:cNvPr id="100" name="Line 54"/>
              <p:cNvSpPr>
                <a:spLocks noChangeShapeType="1"/>
              </p:cNvSpPr>
              <p:nvPr/>
            </p:nvSpPr>
            <p:spPr bwMode="auto">
              <a:xfrm flipV="1">
                <a:off x="6362700" y="4964112"/>
                <a:ext cx="76200" cy="66675"/>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effectLst>
                    <a:outerShdw blurRad="38100" dist="38100" dir="2700000" algn="tl">
                      <a:srgbClr val="000000">
                        <a:alpha val="43137"/>
                      </a:srgbClr>
                    </a:outerShdw>
                  </a:effectLst>
                </a:endParaRPr>
              </a:p>
            </p:txBody>
          </p:sp>
          <p:pic>
            <p:nvPicPr>
              <p:cNvPr id="101"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38726" r="87153" b="58464"/>
              <a:stretch/>
            </p:blipFill>
            <p:spPr bwMode="auto">
              <a:xfrm>
                <a:off x="5181600" y="4700443"/>
                <a:ext cx="1438275" cy="254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3" name="Rectangle 466"/>
            <p:cNvSpPr>
              <a:spLocks noChangeArrowheads="1"/>
            </p:cNvSpPr>
            <p:nvPr/>
          </p:nvSpPr>
          <p:spPr bwMode="auto">
            <a:xfrm>
              <a:off x="5122862" y="1685870"/>
              <a:ext cx="8477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4400" dirty="0">
                  <a:solidFill>
                    <a:srgbClr val="000099"/>
                  </a:solidFill>
                  <a:latin typeface="Wingdings" pitchFamily="2" charset="2"/>
                </a:rPr>
                <a:t></a:t>
              </a:r>
            </a:p>
          </p:txBody>
        </p:sp>
        <p:sp>
          <p:nvSpPr>
            <p:cNvPr id="104" name="Rectangle 476"/>
            <p:cNvSpPr>
              <a:spLocks noChangeArrowheads="1"/>
            </p:cNvSpPr>
            <p:nvPr/>
          </p:nvSpPr>
          <p:spPr bwMode="auto">
            <a:xfrm>
              <a:off x="4495800" y="1822395"/>
              <a:ext cx="4835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Good Presentation</a:t>
              </a:r>
            </a:p>
          </p:txBody>
        </p:sp>
      </p:grpSp>
      <p:grpSp>
        <p:nvGrpSpPr>
          <p:cNvPr id="6" name="Group 5"/>
          <p:cNvGrpSpPr/>
          <p:nvPr/>
        </p:nvGrpSpPr>
        <p:grpSpPr>
          <a:xfrm>
            <a:off x="457200" y="1828800"/>
            <a:ext cx="4038600" cy="3962400"/>
            <a:chOff x="457200" y="1828800"/>
            <a:chExt cx="4038600" cy="3962400"/>
          </a:xfrm>
        </p:grpSpPr>
        <p:pic>
          <p:nvPicPr>
            <p:cNvPr id="86018" name="Picture 2">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70" t="14651" r="63618" b="48382"/>
            <a:stretch/>
          </p:blipFill>
          <p:spPr bwMode="auto">
            <a:xfrm>
              <a:off x="457200" y="2438400"/>
              <a:ext cx="40386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5" name="Freeform 9"/>
            <p:cNvSpPr>
              <a:spLocks/>
            </p:cNvSpPr>
            <p:nvPr/>
          </p:nvSpPr>
          <p:spPr bwMode="auto">
            <a:xfrm>
              <a:off x="991677" y="1828800"/>
              <a:ext cx="605075" cy="558800"/>
            </a:xfrm>
            <a:custGeom>
              <a:avLst/>
              <a:gdLst>
                <a:gd name="T0" fmla="*/ 427 w 432"/>
                <a:gd name="T1" fmla="*/ 230 h 384"/>
                <a:gd name="T2" fmla="*/ 404 w 432"/>
                <a:gd name="T3" fmla="*/ 283 h 384"/>
                <a:gd name="T4" fmla="*/ 367 w 432"/>
                <a:gd name="T5" fmla="*/ 328 h 384"/>
                <a:gd name="T6" fmla="*/ 318 w 432"/>
                <a:gd name="T7" fmla="*/ 360 h 384"/>
                <a:gd name="T8" fmla="*/ 259 w 432"/>
                <a:gd name="T9" fmla="*/ 380 h 384"/>
                <a:gd name="T10" fmla="*/ 194 w 432"/>
                <a:gd name="T11" fmla="*/ 383 h 384"/>
                <a:gd name="T12" fmla="*/ 132 w 432"/>
                <a:gd name="T13" fmla="*/ 369 h 384"/>
                <a:gd name="T14" fmla="*/ 79 w 432"/>
                <a:gd name="T15" fmla="*/ 340 h 384"/>
                <a:gd name="T16" fmla="*/ 37 w 432"/>
                <a:gd name="T17" fmla="*/ 299 h 384"/>
                <a:gd name="T18" fmla="*/ 10 w 432"/>
                <a:gd name="T19" fmla="*/ 249 h 384"/>
                <a:gd name="T20" fmla="*/ 0 w 432"/>
                <a:gd name="T21" fmla="*/ 192 h 384"/>
                <a:gd name="T22" fmla="*/ 17 w 432"/>
                <a:gd name="T23" fmla="*/ 118 h 384"/>
                <a:gd name="T24" fmla="*/ 50 w 432"/>
                <a:gd name="T25" fmla="*/ 70 h 384"/>
                <a:gd name="T26" fmla="*/ 95 w 432"/>
                <a:gd name="T27" fmla="*/ 33 h 384"/>
                <a:gd name="T28" fmla="*/ 152 w 432"/>
                <a:gd name="T29" fmla="*/ 9 h 384"/>
                <a:gd name="T30" fmla="*/ 215 w 432"/>
                <a:gd name="T31" fmla="*/ 0 h 384"/>
                <a:gd name="T32" fmla="*/ 280 w 432"/>
                <a:gd name="T33" fmla="*/ 9 h 384"/>
                <a:gd name="T34" fmla="*/ 335 w 432"/>
                <a:gd name="T35" fmla="*/ 33 h 384"/>
                <a:gd name="T36" fmla="*/ 381 w 432"/>
                <a:gd name="T37" fmla="*/ 70 h 384"/>
                <a:gd name="T38" fmla="*/ 414 w 432"/>
                <a:gd name="T39" fmla="*/ 118 h 384"/>
                <a:gd name="T40" fmla="*/ 431 w 432"/>
                <a:gd name="T41" fmla="*/ 192 h 384"/>
                <a:gd name="T42" fmla="*/ 387 w 432"/>
                <a:gd name="T43" fmla="*/ 161 h 384"/>
                <a:gd name="T44" fmla="*/ 369 w 432"/>
                <a:gd name="T45" fmla="*/ 118 h 384"/>
                <a:gd name="T46" fmla="*/ 339 w 432"/>
                <a:gd name="T47" fmla="*/ 82 h 384"/>
                <a:gd name="T48" fmla="*/ 298 w 432"/>
                <a:gd name="T49" fmla="*/ 55 h 384"/>
                <a:gd name="T50" fmla="*/ 251 w 432"/>
                <a:gd name="T51" fmla="*/ 39 h 384"/>
                <a:gd name="T52" fmla="*/ 198 w 432"/>
                <a:gd name="T53" fmla="*/ 37 h 384"/>
                <a:gd name="T54" fmla="*/ 148 w 432"/>
                <a:gd name="T55" fmla="*/ 49 h 384"/>
                <a:gd name="T56" fmla="*/ 105 w 432"/>
                <a:gd name="T57" fmla="*/ 72 h 384"/>
                <a:gd name="T58" fmla="*/ 338 w 432"/>
                <a:gd name="T59" fmla="*/ 302 h 384"/>
                <a:gd name="T60" fmla="*/ 63 w 432"/>
                <a:gd name="T61" fmla="*/ 118 h 384"/>
                <a:gd name="T62" fmla="*/ 45 w 432"/>
                <a:gd name="T63" fmla="*/ 161 h 384"/>
                <a:gd name="T64" fmla="*/ 42 w 432"/>
                <a:gd name="T65" fmla="*/ 207 h 384"/>
                <a:gd name="T66" fmla="*/ 55 w 432"/>
                <a:gd name="T67" fmla="*/ 252 h 384"/>
                <a:gd name="T68" fmla="*/ 81 w 432"/>
                <a:gd name="T69" fmla="*/ 290 h 384"/>
                <a:gd name="T70" fmla="*/ 118 w 432"/>
                <a:gd name="T71" fmla="*/ 321 h 384"/>
                <a:gd name="T72" fmla="*/ 164 w 432"/>
                <a:gd name="T73" fmla="*/ 341 h 384"/>
                <a:gd name="T74" fmla="*/ 216 w 432"/>
                <a:gd name="T75" fmla="*/ 347 h 384"/>
                <a:gd name="T76" fmla="*/ 268 w 432"/>
                <a:gd name="T77" fmla="*/ 341 h 384"/>
                <a:gd name="T78" fmla="*/ 313 w 432"/>
                <a:gd name="T79" fmla="*/ 321 h 384"/>
                <a:gd name="T80" fmla="*/ 350 w 432"/>
                <a:gd name="T81" fmla="*/ 290 h 384"/>
                <a:gd name="T82" fmla="*/ 376 w 432"/>
                <a:gd name="T83" fmla="*/ 252 h 384"/>
                <a:gd name="T84" fmla="*/ 389 w 432"/>
                <a:gd name="T85" fmla="*/ 207 h 384"/>
                <a:gd name="T86" fmla="*/ 431 w 432"/>
                <a:gd name="T87" fmla="*/ 196 h 38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384"/>
                <a:gd name="T134" fmla="*/ 432 w 432"/>
                <a:gd name="T135" fmla="*/ 384 h 38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384">
                  <a:moveTo>
                    <a:pt x="431" y="196"/>
                  </a:moveTo>
                  <a:lnTo>
                    <a:pt x="430" y="211"/>
                  </a:lnTo>
                  <a:lnTo>
                    <a:pt x="427" y="230"/>
                  </a:lnTo>
                  <a:lnTo>
                    <a:pt x="421" y="249"/>
                  </a:lnTo>
                  <a:lnTo>
                    <a:pt x="414" y="266"/>
                  </a:lnTo>
                  <a:lnTo>
                    <a:pt x="404" y="283"/>
                  </a:lnTo>
                  <a:lnTo>
                    <a:pt x="394" y="299"/>
                  </a:lnTo>
                  <a:lnTo>
                    <a:pt x="381" y="314"/>
                  </a:lnTo>
                  <a:lnTo>
                    <a:pt x="367" y="328"/>
                  </a:lnTo>
                  <a:lnTo>
                    <a:pt x="352" y="340"/>
                  </a:lnTo>
                  <a:lnTo>
                    <a:pt x="335" y="351"/>
                  </a:lnTo>
                  <a:lnTo>
                    <a:pt x="318" y="360"/>
                  </a:lnTo>
                  <a:lnTo>
                    <a:pt x="299" y="369"/>
                  </a:lnTo>
                  <a:lnTo>
                    <a:pt x="280" y="375"/>
                  </a:lnTo>
                  <a:lnTo>
                    <a:pt x="259" y="380"/>
                  </a:lnTo>
                  <a:lnTo>
                    <a:pt x="238" y="383"/>
                  </a:lnTo>
                  <a:lnTo>
                    <a:pt x="215" y="383"/>
                  </a:lnTo>
                  <a:lnTo>
                    <a:pt x="194" y="383"/>
                  </a:lnTo>
                  <a:lnTo>
                    <a:pt x="172" y="380"/>
                  </a:lnTo>
                  <a:lnTo>
                    <a:pt x="152" y="375"/>
                  </a:lnTo>
                  <a:lnTo>
                    <a:pt x="132" y="369"/>
                  </a:lnTo>
                  <a:lnTo>
                    <a:pt x="114" y="360"/>
                  </a:lnTo>
                  <a:lnTo>
                    <a:pt x="95" y="351"/>
                  </a:lnTo>
                  <a:lnTo>
                    <a:pt x="79" y="340"/>
                  </a:lnTo>
                  <a:lnTo>
                    <a:pt x="64" y="328"/>
                  </a:lnTo>
                  <a:lnTo>
                    <a:pt x="50" y="314"/>
                  </a:lnTo>
                  <a:lnTo>
                    <a:pt x="37" y="299"/>
                  </a:lnTo>
                  <a:lnTo>
                    <a:pt x="26" y="283"/>
                  </a:lnTo>
                  <a:lnTo>
                    <a:pt x="17" y="266"/>
                  </a:lnTo>
                  <a:lnTo>
                    <a:pt x="10" y="249"/>
                  </a:lnTo>
                  <a:lnTo>
                    <a:pt x="5" y="230"/>
                  </a:lnTo>
                  <a:lnTo>
                    <a:pt x="2" y="211"/>
                  </a:lnTo>
                  <a:lnTo>
                    <a:pt x="0" y="192"/>
                  </a:lnTo>
                  <a:lnTo>
                    <a:pt x="2" y="173"/>
                  </a:lnTo>
                  <a:lnTo>
                    <a:pt x="10" y="135"/>
                  </a:lnTo>
                  <a:lnTo>
                    <a:pt x="17" y="118"/>
                  </a:lnTo>
                  <a:lnTo>
                    <a:pt x="26" y="101"/>
                  </a:lnTo>
                  <a:lnTo>
                    <a:pt x="37" y="85"/>
                  </a:lnTo>
                  <a:lnTo>
                    <a:pt x="50" y="70"/>
                  </a:lnTo>
                  <a:lnTo>
                    <a:pt x="64" y="56"/>
                  </a:lnTo>
                  <a:lnTo>
                    <a:pt x="79" y="44"/>
                  </a:lnTo>
                  <a:lnTo>
                    <a:pt x="95" y="33"/>
                  </a:lnTo>
                  <a:lnTo>
                    <a:pt x="114" y="23"/>
                  </a:lnTo>
                  <a:lnTo>
                    <a:pt x="132" y="15"/>
                  </a:lnTo>
                  <a:lnTo>
                    <a:pt x="152" y="9"/>
                  </a:lnTo>
                  <a:lnTo>
                    <a:pt x="172" y="4"/>
                  </a:lnTo>
                  <a:lnTo>
                    <a:pt x="194" y="1"/>
                  </a:lnTo>
                  <a:lnTo>
                    <a:pt x="215" y="0"/>
                  </a:lnTo>
                  <a:lnTo>
                    <a:pt x="238" y="1"/>
                  </a:lnTo>
                  <a:lnTo>
                    <a:pt x="259" y="4"/>
                  </a:lnTo>
                  <a:lnTo>
                    <a:pt x="280" y="9"/>
                  </a:lnTo>
                  <a:lnTo>
                    <a:pt x="299" y="15"/>
                  </a:lnTo>
                  <a:lnTo>
                    <a:pt x="318" y="23"/>
                  </a:lnTo>
                  <a:lnTo>
                    <a:pt x="335" y="33"/>
                  </a:lnTo>
                  <a:lnTo>
                    <a:pt x="352" y="44"/>
                  </a:lnTo>
                  <a:lnTo>
                    <a:pt x="367" y="56"/>
                  </a:lnTo>
                  <a:lnTo>
                    <a:pt x="381" y="70"/>
                  </a:lnTo>
                  <a:lnTo>
                    <a:pt x="394" y="85"/>
                  </a:lnTo>
                  <a:lnTo>
                    <a:pt x="404" y="101"/>
                  </a:lnTo>
                  <a:lnTo>
                    <a:pt x="414" y="118"/>
                  </a:lnTo>
                  <a:lnTo>
                    <a:pt x="421" y="135"/>
                  </a:lnTo>
                  <a:lnTo>
                    <a:pt x="427" y="154"/>
                  </a:lnTo>
                  <a:lnTo>
                    <a:pt x="431" y="192"/>
                  </a:lnTo>
                  <a:lnTo>
                    <a:pt x="390" y="192"/>
                  </a:lnTo>
                  <a:lnTo>
                    <a:pt x="389" y="176"/>
                  </a:lnTo>
                  <a:lnTo>
                    <a:pt x="387" y="161"/>
                  </a:lnTo>
                  <a:lnTo>
                    <a:pt x="382" y="146"/>
                  </a:lnTo>
                  <a:lnTo>
                    <a:pt x="376" y="132"/>
                  </a:lnTo>
                  <a:lnTo>
                    <a:pt x="369" y="118"/>
                  </a:lnTo>
                  <a:lnTo>
                    <a:pt x="360" y="105"/>
                  </a:lnTo>
                  <a:lnTo>
                    <a:pt x="350" y="93"/>
                  </a:lnTo>
                  <a:lnTo>
                    <a:pt x="339" y="82"/>
                  </a:lnTo>
                  <a:lnTo>
                    <a:pt x="326" y="72"/>
                  </a:lnTo>
                  <a:lnTo>
                    <a:pt x="313" y="63"/>
                  </a:lnTo>
                  <a:lnTo>
                    <a:pt x="298" y="55"/>
                  </a:lnTo>
                  <a:lnTo>
                    <a:pt x="284" y="49"/>
                  </a:lnTo>
                  <a:lnTo>
                    <a:pt x="268" y="43"/>
                  </a:lnTo>
                  <a:lnTo>
                    <a:pt x="251" y="39"/>
                  </a:lnTo>
                  <a:lnTo>
                    <a:pt x="234" y="37"/>
                  </a:lnTo>
                  <a:lnTo>
                    <a:pt x="216" y="36"/>
                  </a:lnTo>
                  <a:lnTo>
                    <a:pt x="198" y="37"/>
                  </a:lnTo>
                  <a:lnTo>
                    <a:pt x="181" y="39"/>
                  </a:lnTo>
                  <a:lnTo>
                    <a:pt x="164" y="43"/>
                  </a:lnTo>
                  <a:lnTo>
                    <a:pt x="148" y="49"/>
                  </a:lnTo>
                  <a:lnTo>
                    <a:pt x="133" y="55"/>
                  </a:lnTo>
                  <a:lnTo>
                    <a:pt x="118" y="63"/>
                  </a:lnTo>
                  <a:lnTo>
                    <a:pt x="105" y="72"/>
                  </a:lnTo>
                  <a:lnTo>
                    <a:pt x="360" y="279"/>
                  </a:lnTo>
                  <a:lnTo>
                    <a:pt x="350" y="290"/>
                  </a:lnTo>
                  <a:lnTo>
                    <a:pt x="338" y="302"/>
                  </a:lnTo>
                  <a:lnTo>
                    <a:pt x="326" y="311"/>
                  </a:lnTo>
                  <a:lnTo>
                    <a:pt x="71" y="105"/>
                  </a:lnTo>
                  <a:lnTo>
                    <a:pt x="63" y="118"/>
                  </a:lnTo>
                  <a:lnTo>
                    <a:pt x="55" y="132"/>
                  </a:lnTo>
                  <a:lnTo>
                    <a:pt x="49" y="146"/>
                  </a:lnTo>
                  <a:lnTo>
                    <a:pt x="45" y="161"/>
                  </a:lnTo>
                  <a:lnTo>
                    <a:pt x="42" y="176"/>
                  </a:lnTo>
                  <a:lnTo>
                    <a:pt x="42" y="192"/>
                  </a:lnTo>
                  <a:lnTo>
                    <a:pt x="42" y="207"/>
                  </a:lnTo>
                  <a:lnTo>
                    <a:pt x="45" y="223"/>
                  </a:lnTo>
                  <a:lnTo>
                    <a:pt x="49" y="238"/>
                  </a:lnTo>
                  <a:lnTo>
                    <a:pt x="55" y="252"/>
                  </a:lnTo>
                  <a:lnTo>
                    <a:pt x="63" y="266"/>
                  </a:lnTo>
                  <a:lnTo>
                    <a:pt x="71" y="279"/>
                  </a:lnTo>
                  <a:lnTo>
                    <a:pt x="81" y="290"/>
                  </a:lnTo>
                  <a:lnTo>
                    <a:pt x="93" y="302"/>
                  </a:lnTo>
                  <a:lnTo>
                    <a:pt x="105" y="312"/>
                  </a:lnTo>
                  <a:lnTo>
                    <a:pt x="118" y="321"/>
                  </a:lnTo>
                  <a:lnTo>
                    <a:pt x="133" y="328"/>
                  </a:lnTo>
                  <a:lnTo>
                    <a:pt x="148" y="335"/>
                  </a:lnTo>
                  <a:lnTo>
                    <a:pt x="164" y="341"/>
                  </a:lnTo>
                  <a:lnTo>
                    <a:pt x="181" y="344"/>
                  </a:lnTo>
                  <a:lnTo>
                    <a:pt x="198" y="347"/>
                  </a:lnTo>
                  <a:lnTo>
                    <a:pt x="216" y="347"/>
                  </a:lnTo>
                  <a:lnTo>
                    <a:pt x="234" y="347"/>
                  </a:lnTo>
                  <a:lnTo>
                    <a:pt x="251" y="344"/>
                  </a:lnTo>
                  <a:lnTo>
                    <a:pt x="268" y="341"/>
                  </a:lnTo>
                  <a:lnTo>
                    <a:pt x="284" y="335"/>
                  </a:lnTo>
                  <a:lnTo>
                    <a:pt x="298" y="328"/>
                  </a:lnTo>
                  <a:lnTo>
                    <a:pt x="313" y="321"/>
                  </a:lnTo>
                  <a:lnTo>
                    <a:pt x="326" y="311"/>
                  </a:lnTo>
                  <a:lnTo>
                    <a:pt x="338" y="302"/>
                  </a:lnTo>
                  <a:lnTo>
                    <a:pt x="350" y="290"/>
                  </a:lnTo>
                  <a:lnTo>
                    <a:pt x="360" y="279"/>
                  </a:lnTo>
                  <a:lnTo>
                    <a:pt x="369" y="266"/>
                  </a:lnTo>
                  <a:lnTo>
                    <a:pt x="376" y="252"/>
                  </a:lnTo>
                  <a:lnTo>
                    <a:pt x="382" y="238"/>
                  </a:lnTo>
                  <a:lnTo>
                    <a:pt x="387" y="223"/>
                  </a:lnTo>
                  <a:lnTo>
                    <a:pt x="389" y="207"/>
                  </a:lnTo>
                  <a:lnTo>
                    <a:pt x="390" y="192"/>
                  </a:lnTo>
                  <a:lnTo>
                    <a:pt x="431" y="192"/>
                  </a:lnTo>
                  <a:lnTo>
                    <a:pt x="431" y="196"/>
                  </a:lnTo>
                </a:path>
              </a:pathLst>
            </a:custGeom>
            <a:solidFill>
              <a:srgbClr val="FF0054"/>
            </a:solidFill>
            <a:ln w="12700" cap="rnd">
              <a:solidFill>
                <a:srgbClr val="FF0054"/>
              </a:solidFill>
              <a:round/>
              <a:headEnd/>
              <a:tailEnd/>
            </a:ln>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06" name="Rectangle 340"/>
            <p:cNvSpPr>
              <a:spLocks noChangeArrowheads="1"/>
            </p:cNvSpPr>
            <p:nvPr/>
          </p:nvSpPr>
          <p:spPr bwMode="auto">
            <a:xfrm>
              <a:off x="1578544" y="1841897"/>
              <a:ext cx="2764856" cy="45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b="1" dirty="0">
                  <a:latin typeface="Calibri" panose="020F0502020204030204" pitchFamily="34" charset="0"/>
                  <a:cs typeface="Calibri" panose="020F0502020204030204" pitchFamily="34" charset="0"/>
                </a:rPr>
                <a:t>Bad Presentation</a:t>
              </a:r>
            </a:p>
          </p:txBody>
        </p:sp>
      </p:grpSp>
      <p:sp>
        <p:nvSpPr>
          <p:cNvPr id="37" name="TextBox 3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592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Principles of Excellent Graphs</a:t>
            </a:r>
            <a:endParaRPr lang="en-US" dirty="0"/>
          </a:p>
        </p:txBody>
      </p:sp>
      <p:sp>
        <p:nvSpPr>
          <p:cNvPr id="3" name="Content Placeholder 2"/>
          <p:cNvSpPr>
            <a:spLocks noGrp="1"/>
          </p:cNvSpPr>
          <p:nvPr>
            <p:ph idx="1"/>
          </p:nvPr>
        </p:nvSpPr>
        <p:spPr/>
        <p:txBody>
          <a:bodyPr/>
          <a:lstStyle/>
          <a:p>
            <a:r>
              <a:rPr lang="en-US" altLang="en-US" sz="2800" dirty="0"/>
              <a:t>The graph should </a:t>
            </a:r>
            <a:r>
              <a:rPr lang="en-US" altLang="en-US" sz="2800" dirty="0">
                <a:solidFill>
                  <a:srgbClr val="FF0000"/>
                </a:solidFill>
              </a:rPr>
              <a:t>not distort </a:t>
            </a:r>
            <a:r>
              <a:rPr lang="en-US" altLang="en-US" sz="2800" dirty="0"/>
              <a:t>the </a:t>
            </a:r>
            <a:r>
              <a:rPr lang="en-US" altLang="en-US" sz="2800" dirty="0" smtClean="0"/>
              <a:t>data</a:t>
            </a:r>
          </a:p>
          <a:p>
            <a:r>
              <a:rPr lang="en-US" altLang="en-US" sz="2800" dirty="0" smtClean="0"/>
              <a:t>The </a:t>
            </a:r>
            <a:r>
              <a:rPr lang="en-US" altLang="en-US" sz="2800" dirty="0"/>
              <a:t>graph should </a:t>
            </a:r>
            <a:r>
              <a:rPr lang="en-US" altLang="en-US" sz="2800" dirty="0">
                <a:solidFill>
                  <a:srgbClr val="FF0000"/>
                </a:solidFill>
              </a:rPr>
              <a:t>not contain unnecessary adornments </a:t>
            </a:r>
            <a:r>
              <a:rPr lang="en-US" altLang="en-US" sz="2800" dirty="0"/>
              <a:t>(sometimes referred to as chart junk</a:t>
            </a:r>
            <a:r>
              <a:rPr lang="en-US" altLang="en-US" sz="2800" dirty="0" smtClean="0"/>
              <a:t>) </a:t>
            </a:r>
          </a:p>
          <a:p>
            <a:r>
              <a:rPr lang="en-US" altLang="en-US" sz="2800" dirty="0" smtClean="0"/>
              <a:t>The </a:t>
            </a:r>
            <a:r>
              <a:rPr lang="en-US" altLang="en-US" sz="2800" dirty="0"/>
              <a:t>scale on the vertical axis should </a:t>
            </a:r>
            <a:r>
              <a:rPr lang="en-US" altLang="en-US" sz="2800" dirty="0">
                <a:solidFill>
                  <a:srgbClr val="FF0000"/>
                </a:solidFill>
              </a:rPr>
              <a:t>begin at </a:t>
            </a:r>
            <a:r>
              <a:rPr lang="en-US" altLang="en-US" sz="2800" dirty="0" smtClean="0">
                <a:solidFill>
                  <a:srgbClr val="FF0000"/>
                </a:solidFill>
              </a:rPr>
              <a:t>zero</a:t>
            </a:r>
          </a:p>
          <a:p>
            <a:r>
              <a:rPr lang="en-US" altLang="en-US" sz="2800" dirty="0" smtClean="0"/>
              <a:t>All </a:t>
            </a:r>
            <a:r>
              <a:rPr lang="en-US" altLang="en-US" sz="2800" dirty="0">
                <a:solidFill>
                  <a:srgbClr val="FF0000"/>
                </a:solidFill>
              </a:rPr>
              <a:t>axes </a:t>
            </a:r>
            <a:r>
              <a:rPr lang="en-US" altLang="en-US" sz="2800" dirty="0"/>
              <a:t>should be properly </a:t>
            </a:r>
            <a:r>
              <a:rPr lang="en-US" altLang="en-US" sz="2800" dirty="0" smtClean="0">
                <a:solidFill>
                  <a:srgbClr val="FF0000"/>
                </a:solidFill>
              </a:rPr>
              <a:t>labeled</a:t>
            </a:r>
          </a:p>
          <a:p>
            <a:r>
              <a:rPr lang="en-US" altLang="en-US" sz="2800" dirty="0" smtClean="0"/>
              <a:t>The </a:t>
            </a:r>
            <a:r>
              <a:rPr lang="en-US" altLang="en-US" sz="2800" dirty="0"/>
              <a:t>graph should contain a </a:t>
            </a:r>
            <a:r>
              <a:rPr lang="en-US" altLang="en-US" sz="2800" dirty="0" smtClean="0">
                <a:solidFill>
                  <a:srgbClr val="FF0000"/>
                </a:solidFill>
              </a:rPr>
              <a:t>title</a:t>
            </a:r>
          </a:p>
          <a:p>
            <a:r>
              <a:rPr lang="en-US" altLang="en-US" sz="2800" dirty="0" smtClean="0"/>
              <a:t>The </a:t>
            </a:r>
            <a:r>
              <a:rPr lang="en-US" altLang="en-US" sz="2800" dirty="0">
                <a:solidFill>
                  <a:srgbClr val="FF0000"/>
                </a:solidFill>
              </a:rPr>
              <a:t>simplest </a:t>
            </a:r>
            <a:r>
              <a:rPr lang="en-US" altLang="en-US" sz="2800" dirty="0"/>
              <a:t>possible graph should be used for a given set of </a:t>
            </a:r>
            <a:r>
              <a:rPr lang="en-US" altLang="en-US" sz="2800" dirty="0" smtClean="0"/>
              <a:t>data</a:t>
            </a:r>
            <a:endParaRPr lang="en-US" altLang="en-US" sz="2800" dirty="0"/>
          </a:p>
          <a:p>
            <a:endParaRPr lang="en-US" sz="28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52</a:t>
            </a:fld>
            <a:endParaRPr lang="en-US" altLang="en-US"/>
          </a:p>
        </p:txBody>
      </p:sp>
    </p:spTree>
    <p:extLst>
      <p:ext uri="{BB962C8B-B14F-4D97-AF65-F5344CB8AC3E}">
        <p14:creationId xmlns:p14="http://schemas.microsoft.com/office/powerpoint/2010/main" val="12946885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and Misuse of Statistics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53</a:t>
            </a:fld>
            <a:endParaRPr lang="en-US" altLang="en-US"/>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796" t="17973" r="36175" b="27683"/>
          <a:stretch/>
        </p:blipFill>
        <p:spPr bwMode="auto">
          <a:xfrm>
            <a:off x="2057400" y="1143000"/>
            <a:ext cx="5181600" cy="5537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idx="1"/>
          </p:nvPr>
        </p:nvSpPr>
        <p:spPr/>
        <p:txBody>
          <a:bodyPr/>
          <a:lstStyle/>
          <a:p>
            <a:endParaRPr lang="en-US"/>
          </a:p>
        </p:txBody>
      </p:sp>
    </p:spTree>
    <p:extLst>
      <p:ext uri="{BB962C8B-B14F-4D97-AF65-F5344CB8AC3E}">
        <p14:creationId xmlns:p14="http://schemas.microsoft.com/office/powerpoint/2010/main" val="33474745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and Misuse of </a:t>
            </a:r>
            <a:r>
              <a:rPr lang="en-US" dirty="0" smtClean="0"/>
              <a:t>Statistics:</a:t>
            </a:r>
            <a:r>
              <a:rPr lang="en-US" dirty="0"/>
              <a:t/>
            </a:r>
            <a:br>
              <a:rPr lang="en-US" dirty="0"/>
            </a:br>
            <a:r>
              <a:rPr lang="en-US" dirty="0"/>
              <a:t>Faulty </a:t>
            </a:r>
            <a:r>
              <a:rPr lang="en-US" dirty="0" smtClean="0"/>
              <a:t>Percentages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54</a:t>
            </a:fld>
            <a:endParaRPr lang="en-US" altLang="en-US"/>
          </a:p>
        </p:txBody>
      </p:sp>
      <p:grpSp>
        <p:nvGrpSpPr>
          <p:cNvPr id="20" name="Group 19"/>
          <p:cNvGrpSpPr/>
          <p:nvPr/>
        </p:nvGrpSpPr>
        <p:grpSpPr>
          <a:xfrm>
            <a:off x="1981200" y="1600200"/>
            <a:ext cx="5257800" cy="3048000"/>
            <a:chOff x="1981200" y="1447800"/>
            <a:chExt cx="5257800" cy="3048000"/>
          </a:xfrm>
        </p:grpSpPr>
        <p:sp>
          <p:nvSpPr>
            <p:cNvPr id="5" name="Rectangle 4"/>
            <p:cNvSpPr/>
            <p:nvPr/>
          </p:nvSpPr>
          <p:spPr>
            <a:xfrm>
              <a:off x="1981200" y="1447800"/>
              <a:ext cx="5257800" cy="304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800" b="1" dirty="0" smtClean="0">
                  <a:solidFill>
                    <a:schemeClr val="tx1"/>
                  </a:solidFill>
                  <a:latin typeface="Calibri" panose="020F0502020204030204" pitchFamily="34" charset="0"/>
                  <a:cs typeface="Calibri" panose="020F0502020204030204" pitchFamily="34" charset="0"/>
                </a:rPr>
                <a:t>Election Committee for </a:t>
              </a:r>
              <a:br>
                <a:rPr lang="en-US" sz="2800" b="1" dirty="0" smtClean="0">
                  <a:solidFill>
                    <a:schemeClr val="tx1"/>
                  </a:solidFill>
                  <a:latin typeface="Calibri" panose="020F0502020204030204" pitchFamily="34" charset="0"/>
                  <a:cs typeface="Calibri" panose="020F0502020204030204" pitchFamily="34" charset="0"/>
                </a:rPr>
              </a:br>
              <a:r>
                <a:rPr lang="en-US" sz="2800" b="1" dirty="0" smtClean="0">
                  <a:solidFill>
                    <a:schemeClr val="tx1"/>
                  </a:solidFill>
                  <a:latin typeface="Calibri" panose="020F0502020204030204" pitchFamily="34" charset="0"/>
                  <a:cs typeface="Calibri" panose="020F0502020204030204" pitchFamily="34" charset="0"/>
                </a:rPr>
                <a:t>Chief Executive Election</a:t>
              </a:r>
            </a:p>
            <a:p>
              <a:pPr algn="ctr"/>
              <a:r>
                <a:rPr lang="en-US" sz="2800" b="1" dirty="0" smtClean="0">
                  <a:solidFill>
                    <a:schemeClr val="tx1"/>
                  </a:solidFill>
                  <a:latin typeface="Calibri" panose="020F0502020204030204" pitchFamily="34" charset="0"/>
                  <a:cs typeface="Calibri" panose="020F0502020204030204" pitchFamily="34" charset="0"/>
                </a:rPr>
                <a:t>in Hong Kong</a:t>
              </a:r>
              <a:endParaRPr lang="en-US" sz="2800" b="1" dirty="0">
                <a:solidFill>
                  <a:schemeClr val="tx1"/>
                </a:solidFill>
                <a:latin typeface="Calibri" panose="020F0502020204030204" pitchFamily="34" charset="0"/>
                <a:cs typeface="Calibri" panose="020F0502020204030204" pitchFamily="34" charset="0"/>
              </a:endParaRPr>
            </a:p>
          </p:txBody>
        </p:sp>
        <p:sp>
          <p:nvSpPr>
            <p:cNvPr id="6" name="Rectangle 5"/>
            <p:cNvSpPr/>
            <p:nvPr/>
          </p:nvSpPr>
          <p:spPr>
            <a:xfrm>
              <a:off x="2362200" y="3276600"/>
              <a:ext cx="1295400" cy="914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smtClean="0"/>
                <a:t>400</a:t>
              </a:r>
            </a:p>
          </p:txBody>
        </p:sp>
        <p:sp>
          <p:nvSpPr>
            <p:cNvPr id="7" name="Rectangle 6"/>
            <p:cNvSpPr/>
            <p:nvPr/>
          </p:nvSpPr>
          <p:spPr>
            <a:xfrm>
              <a:off x="3962400" y="3276600"/>
              <a:ext cx="1295400" cy="914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smtClean="0"/>
                <a:t>800</a:t>
              </a:r>
            </a:p>
          </p:txBody>
        </p:sp>
        <p:sp>
          <p:nvSpPr>
            <p:cNvPr id="8" name="Rectangle 7"/>
            <p:cNvSpPr/>
            <p:nvPr/>
          </p:nvSpPr>
          <p:spPr>
            <a:xfrm>
              <a:off x="5562600" y="3257550"/>
              <a:ext cx="1295400" cy="9144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b="1" dirty="0" smtClean="0"/>
                <a:t>1200</a:t>
              </a:r>
            </a:p>
          </p:txBody>
        </p:sp>
        <p:sp>
          <p:nvSpPr>
            <p:cNvPr id="9" name="TextBox 8"/>
            <p:cNvSpPr txBox="1"/>
            <p:nvPr/>
          </p:nvSpPr>
          <p:spPr>
            <a:xfrm>
              <a:off x="2516816" y="2753380"/>
              <a:ext cx="986167" cy="523220"/>
            </a:xfrm>
            <a:prstGeom prst="rect">
              <a:avLst/>
            </a:prstGeom>
            <a:noFill/>
          </p:spPr>
          <p:txBody>
            <a:bodyPr wrap="none" rtlCol="0">
              <a:spAutoFit/>
            </a:bodyPr>
            <a:lstStyle/>
            <a:p>
              <a:r>
                <a:rPr lang="en-US" sz="2800" b="1" dirty="0" smtClean="0">
                  <a:solidFill>
                    <a:schemeClr val="accent2">
                      <a:lumMod val="50000"/>
                    </a:schemeClr>
                  </a:solidFill>
                  <a:effectLst>
                    <a:outerShdw blurRad="38100" dist="38100" dir="2700000" algn="tl">
                      <a:srgbClr val="000000">
                        <a:alpha val="43137"/>
                      </a:srgbClr>
                    </a:outerShdw>
                  </a:effectLst>
                </a:rPr>
                <a:t>1996</a:t>
              </a:r>
              <a:endParaRPr lang="en-US" sz="2800" b="1" dirty="0">
                <a:solidFill>
                  <a:schemeClr val="accent2">
                    <a:lumMod val="50000"/>
                  </a:schemeClr>
                </a:solidFill>
                <a:effectLst>
                  <a:outerShdw blurRad="38100" dist="38100" dir="2700000" algn="tl">
                    <a:srgbClr val="000000">
                      <a:alpha val="43137"/>
                    </a:srgbClr>
                  </a:outerShdw>
                </a:effectLst>
              </a:endParaRPr>
            </a:p>
          </p:txBody>
        </p:sp>
        <p:sp>
          <p:nvSpPr>
            <p:cNvPr id="10" name="TextBox 9"/>
            <p:cNvSpPr txBox="1"/>
            <p:nvPr/>
          </p:nvSpPr>
          <p:spPr>
            <a:xfrm>
              <a:off x="4114800" y="2743200"/>
              <a:ext cx="986167" cy="523220"/>
            </a:xfrm>
            <a:prstGeom prst="rect">
              <a:avLst/>
            </a:prstGeom>
            <a:noFill/>
          </p:spPr>
          <p:txBody>
            <a:bodyPr wrap="none" rtlCol="0">
              <a:spAutoFit/>
            </a:bodyPr>
            <a:lstStyle/>
            <a:p>
              <a:r>
                <a:rPr lang="en-US" sz="2800" b="1" dirty="0" smtClean="0">
                  <a:solidFill>
                    <a:schemeClr val="accent2">
                      <a:lumMod val="50000"/>
                    </a:schemeClr>
                  </a:solidFill>
                  <a:effectLst>
                    <a:outerShdw blurRad="38100" dist="38100" dir="2700000" algn="tl">
                      <a:srgbClr val="000000">
                        <a:alpha val="43137"/>
                      </a:srgbClr>
                    </a:outerShdw>
                  </a:effectLst>
                </a:rPr>
                <a:t>2008</a:t>
              </a:r>
              <a:endParaRPr lang="en-US" sz="2800" b="1" dirty="0">
                <a:solidFill>
                  <a:schemeClr val="accent2">
                    <a:lumMod val="50000"/>
                  </a:schemeClr>
                </a:solidFill>
                <a:effectLst>
                  <a:outerShdw blurRad="38100" dist="38100" dir="2700000" algn="tl">
                    <a:srgbClr val="000000">
                      <a:alpha val="43137"/>
                    </a:srgbClr>
                  </a:outerShdw>
                </a:effectLst>
              </a:endParaRPr>
            </a:p>
          </p:txBody>
        </p:sp>
        <p:sp>
          <p:nvSpPr>
            <p:cNvPr id="12" name="TextBox 11"/>
            <p:cNvSpPr txBox="1"/>
            <p:nvPr/>
          </p:nvSpPr>
          <p:spPr>
            <a:xfrm>
              <a:off x="5719433" y="2743200"/>
              <a:ext cx="986167" cy="523220"/>
            </a:xfrm>
            <a:prstGeom prst="rect">
              <a:avLst/>
            </a:prstGeom>
            <a:noFill/>
          </p:spPr>
          <p:txBody>
            <a:bodyPr wrap="none" rtlCol="0">
              <a:spAutoFit/>
            </a:bodyPr>
            <a:lstStyle/>
            <a:p>
              <a:r>
                <a:rPr lang="en-US" sz="2800" b="1" dirty="0" smtClean="0">
                  <a:solidFill>
                    <a:schemeClr val="accent2">
                      <a:lumMod val="50000"/>
                    </a:schemeClr>
                  </a:solidFill>
                  <a:effectLst>
                    <a:outerShdw blurRad="38100" dist="38100" dir="2700000" algn="tl">
                      <a:srgbClr val="000000">
                        <a:alpha val="43137"/>
                      </a:srgbClr>
                    </a:outerShdw>
                  </a:effectLst>
                </a:rPr>
                <a:t>2012</a:t>
              </a:r>
              <a:endParaRPr lang="en-US" sz="2800" b="1" dirty="0">
                <a:solidFill>
                  <a:schemeClr val="accent2">
                    <a:lumMod val="50000"/>
                  </a:schemeClr>
                </a:solidFill>
                <a:effectLst>
                  <a:outerShdw blurRad="38100" dist="38100" dir="2700000" algn="tl">
                    <a:srgbClr val="000000">
                      <a:alpha val="43137"/>
                    </a:srgbClr>
                  </a:outerShdw>
                </a:effectLst>
              </a:endParaRPr>
            </a:p>
          </p:txBody>
        </p:sp>
      </p:grpSp>
      <p:sp>
        <p:nvSpPr>
          <p:cNvPr id="24" name="Rectangle 23"/>
          <p:cNvSpPr/>
          <p:nvPr/>
        </p:nvSpPr>
        <p:spPr>
          <a:xfrm>
            <a:off x="1981200" y="4521243"/>
            <a:ext cx="5257800" cy="16033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4687063" y="5410200"/>
            <a:ext cx="3042821" cy="688932"/>
            <a:chOff x="4687063" y="5410200"/>
            <a:chExt cx="3042821" cy="688932"/>
          </a:xfrm>
        </p:grpSpPr>
        <p:cxnSp>
          <p:nvCxnSpPr>
            <p:cNvPr id="17" name="Straight Arrow Connector 16"/>
            <p:cNvCxnSpPr/>
            <p:nvPr/>
          </p:nvCxnSpPr>
          <p:spPr>
            <a:xfrm>
              <a:off x="4693607" y="5410200"/>
              <a:ext cx="151558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4687063" y="5486400"/>
                  <a:ext cx="3042821"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a:rPr>
                              <m:t>1200−800</m:t>
                            </m:r>
                          </m:num>
                          <m:den>
                            <m:r>
                              <a:rPr lang="en-US" b="0" i="1" smtClean="0">
                                <a:latin typeface="Cambria Math"/>
                              </a:rPr>
                              <m:t>800</m:t>
                            </m:r>
                          </m:den>
                        </m:f>
                        <m:r>
                          <a:rPr lang="en-US" i="1" smtClean="0">
                            <a:latin typeface="Cambria Math"/>
                            <a:ea typeface="Cambria Math"/>
                          </a:rPr>
                          <m:t>×</m:t>
                        </m:r>
                        <m:r>
                          <a:rPr lang="en-US" b="0" i="1" smtClean="0">
                            <a:latin typeface="Cambria Math"/>
                            <a:ea typeface="Cambria Math"/>
                          </a:rPr>
                          <m:t>100%=50%</m:t>
                        </m:r>
                      </m:oMath>
                    </m:oMathPara>
                  </a14:m>
                  <a:endParaRPr lang="en-US" dirty="0"/>
                </a:p>
              </p:txBody>
            </p:sp>
          </mc:Choice>
          <mc:Fallback xmlns="">
            <p:sp>
              <p:nvSpPr>
                <p:cNvPr id="18" name="TextBox 17"/>
                <p:cNvSpPr txBox="1">
                  <a:spLocks noRot="1" noChangeAspect="1" noMove="1" noResize="1" noEditPoints="1" noAdjustHandles="1" noChangeArrowheads="1" noChangeShapeType="1" noTextEdit="1"/>
                </p:cNvSpPr>
                <p:nvPr/>
              </p:nvSpPr>
              <p:spPr>
                <a:xfrm>
                  <a:off x="4687063" y="5486400"/>
                  <a:ext cx="3042821" cy="612732"/>
                </a:xfrm>
                <a:prstGeom prst="rect">
                  <a:avLst/>
                </a:prstGeom>
                <a:blipFill rotWithShape="1">
                  <a:blip r:embed="rId3"/>
                  <a:stretch>
                    <a:fillRect/>
                  </a:stretch>
                </a:blipFill>
              </p:spPr>
              <p:txBody>
                <a:bodyPr/>
                <a:lstStyle/>
                <a:p>
                  <a:r>
                    <a:rPr lang="en-US">
                      <a:noFill/>
                    </a:rPr>
                    <a:t> </a:t>
                  </a:r>
                </a:p>
              </p:txBody>
            </p:sp>
          </mc:Fallback>
        </mc:AlternateContent>
      </p:grpSp>
      <p:grpSp>
        <p:nvGrpSpPr>
          <p:cNvPr id="21" name="Group 20"/>
          <p:cNvGrpSpPr/>
          <p:nvPr/>
        </p:nvGrpSpPr>
        <p:grpSpPr>
          <a:xfrm>
            <a:off x="3000030" y="4648200"/>
            <a:ext cx="3209161" cy="688932"/>
            <a:chOff x="3000030" y="4648200"/>
            <a:chExt cx="3209161" cy="688932"/>
          </a:xfrm>
        </p:grpSpPr>
        <p:cxnSp>
          <p:nvCxnSpPr>
            <p:cNvPr id="14" name="Straight Arrow Connector 13"/>
            <p:cNvCxnSpPr/>
            <p:nvPr/>
          </p:nvCxnSpPr>
          <p:spPr>
            <a:xfrm>
              <a:off x="3006574" y="4648200"/>
              <a:ext cx="320261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3000030" y="4724400"/>
                  <a:ext cx="3171061"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a:rPr>
                              <m:t>1200−400</m:t>
                            </m:r>
                          </m:num>
                          <m:den>
                            <m:r>
                              <a:rPr lang="en-US" b="0" i="1" smtClean="0">
                                <a:latin typeface="Cambria Math"/>
                              </a:rPr>
                              <m:t>400</m:t>
                            </m:r>
                          </m:den>
                        </m:f>
                        <m:r>
                          <a:rPr lang="en-US" i="1" smtClean="0">
                            <a:latin typeface="Cambria Math"/>
                            <a:ea typeface="Cambria Math"/>
                          </a:rPr>
                          <m:t>×</m:t>
                        </m:r>
                        <m:r>
                          <a:rPr lang="en-US" b="0" i="1" smtClean="0">
                            <a:latin typeface="Cambria Math"/>
                            <a:ea typeface="Cambria Math"/>
                          </a:rPr>
                          <m:t>100%=200%</m:t>
                        </m:r>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3000030" y="4724400"/>
                  <a:ext cx="3171061" cy="612732"/>
                </a:xfrm>
                <a:prstGeom prst="rect">
                  <a:avLst/>
                </a:prstGeom>
                <a:blipFill rotWithShape="1">
                  <a:blip r:embed="rId4"/>
                  <a:stretch>
                    <a:fillRect/>
                  </a:stretch>
                </a:blipFill>
              </p:spPr>
              <p:txBody>
                <a:bodyPr/>
                <a:lstStyle/>
                <a:p>
                  <a:r>
                    <a:rPr lang="en-US">
                      <a:noFill/>
                    </a:rPr>
                    <a:t> </a:t>
                  </a:r>
                </a:p>
              </p:txBody>
            </p:sp>
          </mc:Fallback>
        </mc:AlternateContent>
      </p:grpSp>
      <p:sp>
        <p:nvSpPr>
          <p:cNvPr id="25" name="TextBox 2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91428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Definitions</a:t>
            </a:r>
            <a:endParaRPr lang="en-US" dirty="0"/>
          </a:p>
        </p:txBody>
      </p:sp>
      <p:sp>
        <p:nvSpPr>
          <p:cNvPr id="3" name="Content Placeholder 2"/>
          <p:cNvSpPr>
            <a:spLocks noGrp="1"/>
          </p:cNvSpPr>
          <p:nvPr>
            <p:ph idx="1"/>
          </p:nvPr>
        </p:nvSpPr>
        <p:spPr/>
        <p:txBody>
          <a:bodyPr/>
          <a:lstStyle/>
          <a:p>
            <a:r>
              <a:rPr lang="en-US" dirty="0"/>
              <a:t>The </a:t>
            </a:r>
            <a:r>
              <a:rPr lang="en-US" altLang="en-US" dirty="0">
                <a:solidFill>
                  <a:srgbClr val="FF0000"/>
                </a:solidFill>
              </a:rPr>
              <a:t>central tendency </a:t>
            </a:r>
            <a:r>
              <a:rPr lang="en-US" altLang="en-US" dirty="0"/>
              <a:t>is the extent to which all the data values group around a typical or central </a:t>
            </a:r>
            <a:r>
              <a:rPr lang="en-US" altLang="en-US" dirty="0" smtClean="0"/>
              <a:t>value</a:t>
            </a:r>
          </a:p>
          <a:p>
            <a:r>
              <a:rPr lang="en-US" altLang="en-US" dirty="0" smtClean="0"/>
              <a:t>The </a:t>
            </a:r>
            <a:r>
              <a:rPr lang="en-US" altLang="en-US" dirty="0">
                <a:solidFill>
                  <a:srgbClr val="FF0000"/>
                </a:solidFill>
              </a:rPr>
              <a:t>variation</a:t>
            </a:r>
            <a:r>
              <a:rPr lang="en-US" altLang="en-US" dirty="0"/>
              <a:t> is the amount of </a:t>
            </a:r>
            <a:r>
              <a:rPr lang="en-US" altLang="en-US" dirty="0" smtClean="0"/>
              <a:t>dispersion </a:t>
            </a:r>
            <a:r>
              <a:rPr lang="en-US" altLang="en-US" dirty="0"/>
              <a:t>or </a:t>
            </a:r>
            <a:r>
              <a:rPr lang="en-US" altLang="en-US" dirty="0" smtClean="0"/>
              <a:t>scattering </a:t>
            </a:r>
            <a:r>
              <a:rPr lang="en-US" altLang="en-US" dirty="0"/>
              <a:t>of values </a:t>
            </a:r>
            <a:endParaRPr lang="en-US" altLang="en-US" dirty="0" smtClean="0"/>
          </a:p>
          <a:p>
            <a:r>
              <a:rPr lang="en-US" altLang="en-US" dirty="0" smtClean="0"/>
              <a:t>The </a:t>
            </a:r>
            <a:r>
              <a:rPr lang="en-US" altLang="en-US" dirty="0">
                <a:solidFill>
                  <a:srgbClr val="FF0000"/>
                </a:solidFill>
              </a:rPr>
              <a:t>shape </a:t>
            </a:r>
            <a:r>
              <a:rPr lang="en-US" altLang="en-US" dirty="0"/>
              <a:t>is the pattern of the distribution of values from the lowest value to the highest </a:t>
            </a:r>
            <a:r>
              <a:rPr lang="en-US" altLang="en-US" dirty="0" smtClean="0"/>
              <a:t>value</a:t>
            </a:r>
            <a:endParaRPr lang="en-US" alt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55</a:t>
            </a:fld>
            <a:endParaRPr lang="en-US" altLang="en-US" dirty="0"/>
          </a:p>
        </p:txBody>
      </p:sp>
    </p:spTree>
    <p:extLst>
      <p:ext uri="{BB962C8B-B14F-4D97-AF65-F5344CB8AC3E}">
        <p14:creationId xmlns:p14="http://schemas.microsoft.com/office/powerpoint/2010/main" val="7013716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dirty="0">
                <a:ea typeface="PMingLiU" pitchFamily="18" charset="-120"/>
              </a:rPr>
              <a:t>Measures of Central Tendency</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56</a:t>
            </a:fld>
            <a:endParaRPr lang="en-US" altLang="en-US"/>
          </a:p>
        </p:txBody>
      </p:sp>
      <p:pic>
        <p:nvPicPr>
          <p:cNvPr id="1054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1" t="26397" r="26233" b="22163"/>
          <a:stretch/>
        </p:blipFill>
        <p:spPr bwMode="auto">
          <a:xfrm>
            <a:off x="990600" y="1959576"/>
            <a:ext cx="5217198" cy="4668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3377514" y="2640228"/>
            <a:ext cx="866843" cy="0"/>
          </a:xfrm>
          <a:prstGeom prst="line">
            <a:avLst/>
          </a:prstGeom>
          <a:ln w="28575">
            <a:solidFill>
              <a:srgbClr val="FF3300"/>
            </a:solidFill>
          </a:ln>
        </p:spPr>
        <p:style>
          <a:lnRef idx="1">
            <a:schemeClr val="accent1"/>
          </a:lnRef>
          <a:fillRef idx="0">
            <a:schemeClr val="accent1"/>
          </a:fillRef>
          <a:effectRef idx="0">
            <a:schemeClr val="accent1"/>
          </a:effectRef>
          <a:fontRef idx="minor">
            <a:schemeClr val="tx1"/>
          </a:fontRef>
        </p:style>
      </p:cxnSp>
      <p:sp>
        <p:nvSpPr>
          <p:cNvPr id="11" name="Oval Callout 10"/>
          <p:cNvSpPr/>
          <p:nvPr/>
        </p:nvSpPr>
        <p:spPr>
          <a:xfrm>
            <a:off x="6538784" y="3225116"/>
            <a:ext cx="2224215" cy="912340"/>
          </a:xfrm>
          <a:prstGeom prst="wedgeEllipseCallout">
            <a:avLst>
              <a:gd name="adj1" fmla="val -179571"/>
              <a:gd name="adj2" fmla="val -1131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What is </a:t>
            </a:r>
            <a:r>
              <a:rPr lang="en-US"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Median</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Why it is used?</a:t>
            </a:r>
            <a:endPar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1054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34" t="30419" r="63675" b="66338"/>
          <a:stretch/>
        </p:blipFill>
        <p:spPr bwMode="auto">
          <a:xfrm>
            <a:off x="542961" y="1163595"/>
            <a:ext cx="3056238" cy="358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1" t="19907" r="74924" b="77792"/>
          <a:stretch/>
        </p:blipFill>
        <p:spPr bwMode="auto">
          <a:xfrm>
            <a:off x="972065" y="1560044"/>
            <a:ext cx="3043514" cy="368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2527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80">
                                          <p:stCondLst>
                                            <p:cond delay="0"/>
                                          </p:stCondLst>
                                        </p:cTn>
                                        <p:tgtEl>
                                          <p:spTgt spid="11"/>
                                        </p:tgtEl>
                                      </p:cBhvr>
                                    </p:animEffect>
                                    <p:anim calcmode="lin" valueType="num">
                                      <p:cBhvr>
                                        <p:cTn id="1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8" dur="26">
                                          <p:stCondLst>
                                            <p:cond delay="650"/>
                                          </p:stCondLst>
                                        </p:cTn>
                                        <p:tgtEl>
                                          <p:spTgt spid="11"/>
                                        </p:tgtEl>
                                      </p:cBhvr>
                                      <p:to x="100000" y="60000"/>
                                    </p:animScale>
                                    <p:animScale>
                                      <p:cBhvr>
                                        <p:cTn id="19" dur="166" decel="50000">
                                          <p:stCondLst>
                                            <p:cond delay="676"/>
                                          </p:stCondLst>
                                        </p:cTn>
                                        <p:tgtEl>
                                          <p:spTgt spid="11"/>
                                        </p:tgtEl>
                                      </p:cBhvr>
                                      <p:to x="100000" y="100000"/>
                                    </p:animScale>
                                    <p:animScale>
                                      <p:cBhvr>
                                        <p:cTn id="20" dur="26">
                                          <p:stCondLst>
                                            <p:cond delay="1312"/>
                                          </p:stCondLst>
                                        </p:cTn>
                                        <p:tgtEl>
                                          <p:spTgt spid="11"/>
                                        </p:tgtEl>
                                      </p:cBhvr>
                                      <p:to x="100000" y="80000"/>
                                    </p:animScale>
                                    <p:animScale>
                                      <p:cBhvr>
                                        <p:cTn id="21" dur="166" decel="50000">
                                          <p:stCondLst>
                                            <p:cond delay="1338"/>
                                          </p:stCondLst>
                                        </p:cTn>
                                        <p:tgtEl>
                                          <p:spTgt spid="11"/>
                                        </p:tgtEl>
                                      </p:cBhvr>
                                      <p:to x="100000" y="100000"/>
                                    </p:animScale>
                                    <p:animScale>
                                      <p:cBhvr>
                                        <p:cTn id="22" dur="26">
                                          <p:stCondLst>
                                            <p:cond delay="1642"/>
                                          </p:stCondLst>
                                        </p:cTn>
                                        <p:tgtEl>
                                          <p:spTgt spid="11"/>
                                        </p:tgtEl>
                                      </p:cBhvr>
                                      <p:to x="100000" y="90000"/>
                                    </p:animScale>
                                    <p:animScale>
                                      <p:cBhvr>
                                        <p:cTn id="23" dur="166" decel="50000">
                                          <p:stCondLst>
                                            <p:cond delay="1668"/>
                                          </p:stCondLst>
                                        </p:cTn>
                                        <p:tgtEl>
                                          <p:spTgt spid="11"/>
                                        </p:tgtEl>
                                      </p:cBhvr>
                                      <p:to x="100000" y="100000"/>
                                    </p:animScale>
                                    <p:animScale>
                                      <p:cBhvr>
                                        <p:cTn id="24" dur="26">
                                          <p:stCondLst>
                                            <p:cond delay="1808"/>
                                          </p:stCondLst>
                                        </p:cTn>
                                        <p:tgtEl>
                                          <p:spTgt spid="11"/>
                                        </p:tgtEl>
                                      </p:cBhvr>
                                      <p:to x="100000" y="95000"/>
                                    </p:animScale>
                                    <p:animScale>
                                      <p:cBhvr>
                                        <p:cTn id="25"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5" name="Line 12"/>
          <p:cNvSpPr>
            <a:spLocks noChangeShapeType="1"/>
          </p:cNvSpPr>
          <p:nvPr/>
        </p:nvSpPr>
        <p:spPr bwMode="auto">
          <a:xfrm>
            <a:off x="6372225" y="2997200"/>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6" name="Line 13"/>
          <p:cNvSpPr>
            <a:spLocks noChangeShapeType="1"/>
          </p:cNvSpPr>
          <p:nvPr/>
        </p:nvSpPr>
        <p:spPr bwMode="auto">
          <a:xfrm>
            <a:off x="2339975" y="2997200"/>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39" name="Rectangle 2"/>
          <p:cNvSpPr>
            <a:spLocks noGrp="1" noChangeArrowheads="1"/>
          </p:cNvSpPr>
          <p:nvPr>
            <p:ph type="title"/>
          </p:nvPr>
        </p:nvSpPr>
        <p:spPr/>
        <p:txBody>
          <a:bodyPr/>
          <a:lstStyle/>
          <a:p>
            <a:pPr eaLnBrk="1" hangingPunct="1">
              <a:lnSpc>
                <a:spcPct val="110000"/>
              </a:lnSpc>
            </a:pPr>
            <a:r>
              <a:rPr lang="en-US" altLang="zh-TW" dirty="0" smtClean="0">
                <a:ea typeface="PMingLiU" pitchFamily="18" charset="-120"/>
              </a:rPr>
              <a:t>Measures of Central Tendency</a:t>
            </a:r>
          </a:p>
        </p:txBody>
      </p:sp>
      <p:sp>
        <p:nvSpPr>
          <p:cNvPr id="14341" name="Line 6"/>
          <p:cNvSpPr>
            <a:spLocks noChangeShapeType="1"/>
          </p:cNvSpPr>
          <p:nvPr/>
        </p:nvSpPr>
        <p:spPr bwMode="auto">
          <a:xfrm>
            <a:off x="2339975" y="2997200"/>
            <a:ext cx="403225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42" name="Rectangle 7"/>
          <p:cNvSpPr>
            <a:spLocks noChangeArrowheads="1"/>
          </p:cNvSpPr>
          <p:nvPr/>
        </p:nvSpPr>
        <p:spPr bwMode="auto">
          <a:xfrm>
            <a:off x="1806575" y="3430588"/>
            <a:ext cx="1066800" cy="466725"/>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b="1" dirty="0">
                <a:solidFill>
                  <a:srgbClr val="000066"/>
                </a:solidFill>
                <a:latin typeface="Calibri" panose="020F0502020204030204" pitchFamily="34" charset="0"/>
                <a:ea typeface="PMingLiU" pitchFamily="18" charset="-120"/>
                <a:cs typeface="Calibri" panose="020F0502020204030204" pitchFamily="34" charset="0"/>
              </a:rPr>
              <a:t>Mean</a:t>
            </a:r>
          </a:p>
        </p:txBody>
      </p:sp>
      <p:sp>
        <p:nvSpPr>
          <p:cNvPr id="14343" name="Rectangle 8"/>
          <p:cNvSpPr>
            <a:spLocks noChangeArrowheads="1"/>
          </p:cNvSpPr>
          <p:nvPr/>
        </p:nvSpPr>
        <p:spPr bwMode="auto">
          <a:xfrm>
            <a:off x="3709987" y="3429000"/>
            <a:ext cx="1292225" cy="468313"/>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b="1">
                <a:solidFill>
                  <a:srgbClr val="000066"/>
                </a:solidFill>
                <a:latin typeface="Calibri" panose="020F0502020204030204" pitchFamily="34" charset="0"/>
                <a:ea typeface="PMingLiU" pitchFamily="18" charset="-120"/>
                <a:cs typeface="Calibri" panose="020F0502020204030204" pitchFamily="34" charset="0"/>
              </a:rPr>
              <a:t>Median</a:t>
            </a:r>
          </a:p>
        </p:txBody>
      </p:sp>
      <p:sp>
        <p:nvSpPr>
          <p:cNvPr id="14344" name="Rectangle 9"/>
          <p:cNvSpPr>
            <a:spLocks noChangeArrowheads="1"/>
          </p:cNvSpPr>
          <p:nvPr/>
        </p:nvSpPr>
        <p:spPr bwMode="auto">
          <a:xfrm>
            <a:off x="5870575" y="3428999"/>
            <a:ext cx="987425" cy="466725"/>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b="1">
                <a:solidFill>
                  <a:srgbClr val="000066"/>
                </a:solidFill>
                <a:latin typeface="Calibri" panose="020F0502020204030204" pitchFamily="34" charset="0"/>
                <a:ea typeface="PMingLiU" pitchFamily="18" charset="-120"/>
                <a:cs typeface="Calibri" panose="020F0502020204030204" pitchFamily="34" charset="0"/>
              </a:rPr>
              <a:t>Mode</a:t>
            </a:r>
          </a:p>
        </p:txBody>
      </p:sp>
      <p:sp>
        <p:nvSpPr>
          <p:cNvPr id="14347" name="Line 14"/>
          <p:cNvSpPr>
            <a:spLocks noChangeShapeType="1"/>
          </p:cNvSpPr>
          <p:nvPr/>
        </p:nvSpPr>
        <p:spPr bwMode="auto">
          <a:xfrm>
            <a:off x="4343400" y="2971800"/>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357" name="Line 26"/>
          <p:cNvSpPr>
            <a:spLocks noChangeShapeType="1"/>
          </p:cNvSpPr>
          <p:nvPr/>
        </p:nvSpPr>
        <p:spPr bwMode="auto">
          <a:xfrm>
            <a:off x="4343400" y="2362200"/>
            <a:ext cx="0" cy="609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14358" name="Object 28"/>
          <p:cNvGraphicFramePr>
            <a:graphicFrameLocks noChangeAspect="1"/>
          </p:cNvGraphicFramePr>
          <p:nvPr>
            <p:extLst>
              <p:ext uri="{D42A27DB-BD31-4B8C-83A1-F6EECF244321}">
                <p14:modId xmlns:p14="http://schemas.microsoft.com/office/powerpoint/2010/main" val="1764876282"/>
              </p:ext>
            </p:extLst>
          </p:nvPr>
        </p:nvGraphicFramePr>
        <p:xfrm>
          <a:off x="1704181" y="3897313"/>
          <a:ext cx="1271587" cy="2062469"/>
        </p:xfrm>
        <a:graphic>
          <a:graphicData uri="http://schemas.openxmlformats.org/presentationml/2006/ole">
            <mc:AlternateContent xmlns:mc="http://schemas.openxmlformats.org/markup-compatibility/2006">
              <mc:Choice xmlns:v="urn:schemas-microsoft-com:vml" Requires="v">
                <p:oleObj spid="_x0000_s107540" name="Equation" r:id="rId3" imgW="698500" imgH="1219200" progId="Equation.DSMT4">
                  <p:embed/>
                </p:oleObj>
              </mc:Choice>
              <mc:Fallback>
                <p:oleObj name="Equation" r:id="rId3" imgW="698500" imgH="1219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181" y="3897313"/>
                        <a:ext cx="1271587" cy="2062469"/>
                      </a:xfrm>
                      <a:prstGeom prst="rect">
                        <a:avLst/>
                      </a:prstGeom>
                      <a:noFill/>
                      <a:ln>
                        <a:noFill/>
                      </a:ln>
                      <a:effectLst/>
                    </p:spPr>
                  </p:pic>
                </p:oleObj>
              </mc:Fallback>
            </mc:AlternateContent>
          </a:graphicData>
        </a:graphic>
      </p:graphicFrame>
      <p:sp>
        <p:nvSpPr>
          <p:cNvPr id="32" name="Line 14"/>
          <p:cNvSpPr>
            <a:spLocks noChangeShapeType="1"/>
          </p:cNvSpPr>
          <p:nvPr/>
        </p:nvSpPr>
        <p:spPr bwMode="auto">
          <a:xfrm>
            <a:off x="3663950" y="4405313"/>
            <a:ext cx="1538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Oval 15"/>
          <p:cNvSpPr>
            <a:spLocks noChangeArrowheads="1"/>
          </p:cNvSpPr>
          <p:nvPr/>
        </p:nvSpPr>
        <p:spPr bwMode="auto">
          <a:xfrm>
            <a:off x="3694113" y="4267200"/>
            <a:ext cx="138112"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4" name="Oval 16"/>
          <p:cNvSpPr>
            <a:spLocks noChangeArrowheads="1"/>
          </p:cNvSpPr>
          <p:nvPr/>
        </p:nvSpPr>
        <p:spPr bwMode="auto">
          <a:xfrm>
            <a:off x="4379913" y="4267200"/>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5" name="Oval 17"/>
          <p:cNvSpPr>
            <a:spLocks noChangeArrowheads="1"/>
          </p:cNvSpPr>
          <p:nvPr/>
        </p:nvSpPr>
        <p:spPr bwMode="auto">
          <a:xfrm>
            <a:off x="4584700" y="4267200"/>
            <a:ext cx="138113"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6" name="Oval 18"/>
          <p:cNvSpPr>
            <a:spLocks noChangeArrowheads="1"/>
          </p:cNvSpPr>
          <p:nvPr/>
        </p:nvSpPr>
        <p:spPr bwMode="auto">
          <a:xfrm>
            <a:off x="3876675" y="4267200"/>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7" name="Oval 19"/>
          <p:cNvSpPr>
            <a:spLocks noChangeArrowheads="1"/>
          </p:cNvSpPr>
          <p:nvPr/>
        </p:nvSpPr>
        <p:spPr bwMode="auto">
          <a:xfrm>
            <a:off x="4722813" y="4267200"/>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8" name="Oval 20"/>
          <p:cNvSpPr>
            <a:spLocks noChangeArrowheads="1"/>
          </p:cNvSpPr>
          <p:nvPr/>
        </p:nvSpPr>
        <p:spPr bwMode="auto">
          <a:xfrm>
            <a:off x="4175125" y="4267200"/>
            <a:ext cx="136525" cy="138113"/>
          </a:xfrm>
          <a:prstGeom prst="ellipse">
            <a:avLst/>
          </a:prstGeom>
          <a:solidFill>
            <a:schemeClr val="accent2"/>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9" name="AutoShape 21"/>
          <p:cNvSpPr>
            <a:spLocks noChangeArrowheads="1"/>
          </p:cNvSpPr>
          <p:nvPr/>
        </p:nvSpPr>
        <p:spPr bwMode="auto">
          <a:xfrm rot="-5400000">
            <a:off x="4139407" y="4510881"/>
            <a:ext cx="207962" cy="136525"/>
          </a:xfrm>
          <a:prstGeom prst="rightArrow">
            <a:avLst>
              <a:gd name="adj1" fmla="val 50000"/>
              <a:gd name="adj2" fmla="val 38363"/>
            </a:avLst>
          </a:prstGeom>
          <a:solidFill>
            <a:schemeClr val="tx1"/>
          </a:solidFill>
          <a:ln w="28575">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0" name="Oval 22"/>
          <p:cNvSpPr>
            <a:spLocks noChangeArrowheads="1"/>
          </p:cNvSpPr>
          <p:nvPr/>
        </p:nvSpPr>
        <p:spPr bwMode="auto">
          <a:xfrm>
            <a:off x="4972050" y="4267200"/>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1" name="Oval 23"/>
          <p:cNvSpPr>
            <a:spLocks noChangeArrowheads="1"/>
          </p:cNvSpPr>
          <p:nvPr/>
        </p:nvSpPr>
        <p:spPr bwMode="auto">
          <a:xfrm>
            <a:off x="3876675" y="3989388"/>
            <a:ext cx="136525" cy="138112"/>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2" name="Oval 24"/>
          <p:cNvSpPr>
            <a:spLocks noChangeArrowheads="1"/>
          </p:cNvSpPr>
          <p:nvPr/>
        </p:nvSpPr>
        <p:spPr bwMode="auto">
          <a:xfrm>
            <a:off x="3876675" y="4127500"/>
            <a:ext cx="136525" cy="139700"/>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3" name="Line 25"/>
          <p:cNvSpPr>
            <a:spLocks noChangeShapeType="1"/>
          </p:cNvSpPr>
          <p:nvPr/>
        </p:nvSpPr>
        <p:spPr bwMode="auto">
          <a:xfrm>
            <a:off x="5700712" y="4397375"/>
            <a:ext cx="153828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 name="Oval 26"/>
          <p:cNvSpPr>
            <a:spLocks noChangeArrowheads="1"/>
          </p:cNvSpPr>
          <p:nvPr/>
        </p:nvSpPr>
        <p:spPr bwMode="auto">
          <a:xfrm>
            <a:off x="5732462" y="4259262"/>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5" name="Oval 27"/>
          <p:cNvSpPr>
            <a:spLocks noChangeArrowheads="1"/>
          </p:cNvSpPr>
          <p:nvPr/>
        </p:nvSpPr>
        <p:spPr bwMode="auto">
          <a:xfrm>
            <a:off x="6416675" y="4259262"/>
            <a:ext cx="138112"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6" name="Oval 28"/>
          <p:cNvSpPr>
            <a:spLocks noChangeArrowheads="1"/>
          </p:cNvSpPr>
          <p:nvPr/>
        </p:nvSpPr>
        <p:spPr bwMode="auto">
          <a:xfrm>
            <a:off x="6623050" y="4259262"/>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7" name="Oval 29"/>
          <p:cNvSpPr>
            <a:spLocks noChangeArrowheads="1"/>
          </p:cNvSpPr>
          <p:nvPr/>
        </p:nvSpPr>
        <p:spPr bwMode="auto">
          <a:xfrm>
            <a:off x="5913437" y="4259262"/>
            <a:ext cx="136525" cy="138113"/>
          </a:xfrm>
          <a:prstGeom prst="ellipse">
            <a:avLst/>
          </a:prstGeom>
          <a:solidFill>
            <a:schemeClr val="accent2"/>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8" name="Oval 30"/>
          <p:cNvSpPr>
            <a:spLocks noChangeArrowheads="1"/>
          </p:cNvSpPr>
          <p:nvPr/>
        </p:nvSpPr>
        <p:spPr bwMode="auto">
          <a:xfrm>
            <a:off x="6759575" y="4259262"/>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49" name="Oval 31"/>
          <p:cNvSpPr>
            <a:spLocks noChangeArrowheads="1"/>
          </p:cNvSpPr>
          <p:nvPr/>
        </p:nvSpPr>
        <p:spPr bwMode="auto">
          <a:xfrm>
            <a:off x="6211887" y="4259262"/>
            <a:ext cx="136525"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50" name="AutoShape 32"/>
          <p:cNvSpPr>
            <a:spLocks noChangeArrowheads="1"/>
          </p:cNvSpPr>
          <p:nvPr/>
        </p:nvSpPr>
        <p:spPr bwMode="auto">
          <a:xfrm rot="-5400000">
            <a:off x="5876131" y="4502943"/>
            <a:ext cx="207962" cy="136525"/>
          </a:xfrm>
          <a:prstGeom prst="rightArrow">
            <a:avLst>
              <a:gd name="adj1" fmla="val 50000"/>
              <a:gd name="adj2" fmla="val 38363"/>
            </a:avLst>
          </a:prstGeom>
          <a:solidFill>
            <a:schemeClr val="tx1"/>
          </a:solidFill>
          <a:ln w="28575">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51" name="Oval 33"/>
          <p:cNvSpPr>
            <a:spLocks noChangeArrowheads="1"/>
          </p:cNvSpPr>
          <p:nvPr/>
        </p:nvSpPr>
        <p:spPr bwMode="auto">
          <a:xfrm>
            <a:off x="7008812" y="4259262"/>
            <a:ext cx="138113" cy="138113"/>
          </a:xfrm>
          <a:prstGeom prst="ellipse">
            <a:avLst/>
          </a:prstGeom>
          <a:solidFill>
            <a:schemeClr val="accent1"/>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52" name="Oval 34"/>
          <p:cNvSpPr>
            <a:spLocks noChangeArrowheads="1"/>
          </p:cNvSpPr>
          <p:nvPr/>
        </p:nvSpPr>
        <p:spPr bwMode="auto">
          <a:xfrm>
            <a:off x="5913437" y="3981450"/>
            <a:ext cx="136525" cy="138112"/>
          </a:xfrm>
          <a:prstGeom prst="ellipse">
            <a:avLst/>
          </a:prstGeom>
          <a:solidFill>
            <a:schemeClr val="accent2"/>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53" name="Oval 35"/>
          <p:cNvSpPr>
            <a:spLocks noChangeArrowheads="1"/>
          </p:cNvSpPr>
          <p:nvPr/>
        </p:nvSpPr>
        <p:spPr bwMode="auto">
          <a:xfrm>
            <a:off x="5913437" y="4119562"/>
            <a:ext cx="136525" cy="139700"/>
          </a:xfrm>
          <a:prstGeom prst="ellipse">
            <a:avLst/>
          </a:prstGeom>
          <a:solidFill>
            <a:schemeClr val="accent2"/>
          </a:solidFill>
          <a:ln w="28575">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54" name="Text Box 38"/>
          <p:cNvSpPr txBox="1">
            <a:spLocks noChangeArrowheads="1"/>
          </p:cNvSpPr>
          <p:nvPr/>
        </p:nvSpPr>
        <p:spPr bwMode="auto">
          <a:xfrm>
            <a:off x="3432175" y="4648200"/>
            <a:ext cx="1825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US" altLang="en-US" sz="1800" dirty="0" smtClean="0">
                <a:latin typeface="Calibri" panose="020F0502020204030204" pitchFamily="34" charset="0"/>
                <a:cs typeface="Calibri" panose="020F0502020204030204" pitchFamily="34" charset="0"/>
              </a:rPr>
              <a:t>middle </a:t>
            </a:r>
            <a:r>
              <a:rPr lang="en-US" altLang="en-US" sz="1800" dirty="0">
                <a:latin typeface="Calibri" panose="020F0502020204030204" pitchFamily="34" charset="0"/>
                <a:cs typeface="Calibri" panose="020F0502020204030204" pitchFamily="34" charset="0"/>
              </a:rPr>
              <a:t>value in the ordered array</a:t>
            </a:r>
          </a:p>
        </p:txBody>
      </p:sp>
      <p:sp>
        <p:nvSpPr>
          <p:cNvPr id="55" name="Text Box 39"/>
          <p:cNvSpPr txBox="1">
            <a:spLocks noChangeArrowheads="1"/>
          </p:cNvSpPr>
          <p:nvPr/>
        </p:nvSpPr>
        <p:spPr bwMode="auto">
          <a:xfrm>
            <a:off x="5510212" y="4648200"/>
            <a:ext cx="18811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US" altLang="en-US" sz="1800" dirty="0" smtClean="0">
                <a:latin typeface="Calibri" panose="020F0502020204030204" pitchFamily="34" charset="0"/>
                <a:cs typeface="Calibri" panose="020F0502020204030204" pitchFamily="34" charset="0"/>
              </a:rPr>
              <a:t>most </a:t>
            </a:r>
            <a:r>
              <a:rPr lang="en-US" altLang="en-US" sz="1800" dirty="0">
                <a:latin typeface="Calibri" panose="020F0502020204030204" pitchFamily="34" charset="0"/>
                <a:cs typeface="Calibri" panose="020F0502020204030204" pitchFamily="34" charset="0"/>
              </a:rPr>
              <a:t>frequently observed value</a:t>
            </a:r>
          </a:p>
        </p:txBody>
      </p:sp>
      <p:sp>
        <p:nvSpPr>
          <p:cNvPr id="56"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57</a:t>
            </a:fld>
            <a:endParaRPr lang="en-US" altLang="en-US"/>
          </a:p>
        </p:txBody>
      </p:sp>
      <p:sp>
        <p:nvSpPr>
          <p:cNvPr id="14340" name="Rectangle 5"/>
          <p:cNvSpPr>
            <a:spLocks noChangeArrowheads="1"/>
          </p:cNvSpPr>
          <p:nvPr/>
        </p:nvSpPr>
        <p:spPr bwMode="auto">
          <a:xfrm>
            <a:off x="2819400" y="1981200"/>
            <a:ext cx="3046413" cy="528638"/>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sz="2800" b="1" dirty="0">
                <a:solidFill>
                  <a:srgbClr val="000066"/>
                </a:solidFill>
                <a:latin typeface="Calibri" panose="020F0502020204030204" pitchFamily="34" charset="0"/>
                <a:ea typeface="PMingLiU" pitchFamily="18" charset="-120"/>
                <a:cs typeface="Calibri" panose="020F0502020204030204" pitchFamily="34" charset="0"/>
              </a:rPr>
              <a:t>Central Tendency</a:t>
            </a:r>
          </a:p>
        </p:txBody>
      </p:sp>
      <p:sp>
        <p:nvSpPr>
          <p:cNvPr id="57" name="TextBox 5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8324255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lnSpc>
                <a:spcPct val="110000"/>
              </a:lnSpc>
            </a:pPr>
            <a:r>
              <a:rPr lang="en-US" altLang="zh-TW" sz="4000" dirty="0">
                <a:ea typeface="PMingLiU" pitchFamily="18" charset="-120"/>
              </a:rPr>
              <a:t>Measures of Central </a:t>
            </a:r>
            <a:r>
              <a:rPr lang="en-US" altLang="zh-TW" sz="4000" dirty="0" smtClean="0">
                <a:ea typeface="PMingLiU" pitchFamily="18" charset="-120"/>
              </a:rPr>
              <a:t>Tendency:</a:t>
            </a:r>
            <a:br>
              <a:rPr lang="en-US" altLang="zh-TW" sz="4000" dirty="0" smtClean="0">
                <a:ea typeface="PMingLiU" pitchFamily="18" charset="-120"/>
              </a:rPr>
            </a:br>
            <a:r>
              <a:rPr lang="en-US" altLang="zh-TW" sz="4000" dirty="0" smtClean="0">
                <a:ea typeface="PMingLiU" pitchFamily="18" charset="-120"/>
              </a:rPr>
              <a:t>The Mean</a:t>
            </a:r>
          </a:p>
        </p:txBody>
      </p:sp>
      <p:sp>
        <p:nvSpPr>
          <p:cNvPr id="15364" name="Rectangle 3"/>
          <p:cNvSpPr>
            <a:spLocks noGrp="1" noChangeArrowheads="1"/>
          </p:cNvSpPr>
          <p:nvPr>
            <p:ph type="body" idx="1"/>
          </p:nvPr>
        </p:nvSpPr>
        <p:spPr>
          <a:xfrm>
            <a:off x="457200" y="1600201"/>
            <a:ext cx="8229600" cy="457200"/>
          </a:xfrm>
        </p:spPr>
        <p:txBody>
          <a:bodyPr/>
          <a:lstStyle/>
          <a:p>
            <a:pPr eaLnBrk="1" hangingPunct="1"/>
            <a:r>
              <a:rPr lang="en-US" altLang="zh-TW" dirty="0" smtClean="0">
                <a:solidFill>
                  <a:srgbClr val="FF0000"/>
                </a:solidFill>
                <a:ea typeface="PMingLiU" pitchFamily="18" charset="-120"/>
              </a:rPr>
              <a:t>Sample mean</a:t>
            </a:r>
          </a:p>
        </p:txBody>
      </p:sp>
      <p:graphicFrame>
        <p:nvGraphicFramePr>
          <p:cNvPr id="15365" name="Object 4"/>
          <p:cNvGraphicFramePr>
            <a:graphicFrameLocks noChangeAspect="1"/>
          </p:cNvGraphicFramePr>
          <p:nvPr>
            <p:extLst>
              <p:ext uri="{D42A27DB-BD31-4B8C-83A1-F6EECF244321}">
                <p14:modId xmlns:p14="http://schemas.microsoft.com/office/powerpoint/2010/main" val="2650909039"/>
              </p:ext>
            </p:extLst>
          </p:nvPr>
        </p:nvGraphicFramePr>
        <p:xfrm>
          <a:off x="2057400" y="2054225"/>
          <a:ext cx="5105400" cy="1603375"/>
        </p:xfrm>
        <a:graphic>
          <a:graphicData uri="http://schemas.openxmlformats.org/presentationml/2006/ole">
            <mc:AlternateContent xmlns:mc="http://schemas.openxmlformats.org/markup-compatibility/2006">
              <mc:Choice xmlns:v="urn:schemas-microsoft-com:vml" Requires="v">
                <p:oleObj spid="_x0000_s108582" name="Equation" r:id="rId3" imgW="1943100" imgH="609600" progId="Equation.DSMT4">
                  <p:embed/>
                </p:oleObj>
              </mc:Choice>
              <mc:Fallback>
                <p:oleObj name="Equation" r:id="rId3" imgW="1943100" imgH="609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2054225"/>
                        <a:ext cx="5105400" cy="160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6" name="Object 5"/>
          <p:cNvGraphicFramePr>
            <a:graphicFrameLocks noChangeAspect="1"/>
          </p:cNvGraphicFramePr>
          <p:nvPr>
            <p:extLst>
              <p:ext uri="{D42A27DB-BD31-4B8C-83A1-F6EECF244321}">
                <p14:modId xmlns:p14="http://schemas.microsoft.com/office/powerpoint/2010/main" val="3873572812"/>
              </p:ext>
            </p:extLst>
          </p:nvPr>
        </p:nvGraphicFramePr>
        <p:xfrm>
          <a:off x="2057400" y="4133334"/>
          <a:ext cx="5181600" cy="1625600"/>
        </p:xfrm>
        <a:graphic>
          <a:graphicData uri="http://schemas.openxmlformats.org/presentationml/2006/ole">
            <mc:AlternateContent xmlns:mc="http://schemas.openxmlformats.org/markup-compatibility/2006">
              <mc:Choice xmlns:v="urn:schemas-microsoft-com:vml" Requires="v">
                <p:oleObj spid="_x0000_s108583" name="Equation" r:id="rId5" imgW="1943100" imgH="609600" progId="Equation.DSMT4">
                  <p:embed/>
                </p:oleObj>
              </mc:Choice>
              <mc:Fallback>
                <p:oleObj name="Equation" r:id="rId5" imgW="1943100" imgH="609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4133334"/>
                        <a:ext cx="5181600" cy="162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7" name="Text Box 6"/>
          <p:cNvSpPr txBox="1">
            <a:spLocks noChangeArrowheads="1"/>
          </p:cNvSpPr>
          <p:nvPr/>
        </p:nvSpPr>
        <p:spPr bwMode="auto">
          <a:xfrm>
            <a:off x="6381750" y="3320534"/>
            <a:ext cx="1447800" cy="369332"/>
          </a:xfrm>
          <a:prstGeom prst="rect">
            <a:avLst/>
          </a:prstGeom>
          <a:solidFill>
            <a:srgbClr val="FFFF99"/>
          </a:solidFill>
          <a:ln>
            <a:noFill/>
          </a:ln>
          <a:effec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US" altLang="zh-TW" sz="1800" dirty="0">
                <a:ea typeface="PMingLiU" pitchFamily="18" charset="-120"/>
              </a:rPr>
              <a:t>Sample Size</a:t>
            </a:r>
          </a:p>
        </p:txBody>
      </p:sp>
      <p:sp>
        <p:nvSpPr>
          <p:cNvPr id="15368" name="Text Box 7"/>
          <p:cNvSpPr txBox="1">
            <a:spLocks noChangeArrowheads="1"/>
          </p:cNvSpPr>
          <p:nvPr/>
        </p:nvSpPr>
        <p:spPr bwMode="auto">
          <a:xfrm>
            <a:off x="6381750" y="5421868"/>
            <a:ext cx="1752600" cy="369332"/>
          </a:xfrm>
          <a:prstGeom prst="rect">
            <a:avLst/>
          </a:prstGeom>
          <a:solidFill>
            <a:srgbClr val="FFFF99"/>
          </a:solidFill>
          <a:ln>
            <a:noFill/>
          </a:ln>
          <a:effec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US" altLang="zh-TW" sz="1800" dirty="0">
                <a:ea typeface="PMingLiU" pitchFamily="18" charset="-120"/>
              </a:rPr>
              <a:t>Population Size</a:t>
            </a:r>
          </a:p>
        </p:txBody>
      </p:sp>
      <p:sp>
        <p:nvSpPr>
          <p:cNvPr id="15369" name="Line 8"/>
          <p:cNvSpPr>
            <a:spLocks noChangeShapeType="1"/>
          </p:cNvSpPr>
          <p:nvPr/>
        </p:nvSpPr>
        <p:spPr bwMode="auto">
          <a:xfrm flipH="1">
            <a:off x="5848350" y="3505200"/>
            <a:ext cx="552450" cy="0"/>
          </a:xfrm>
          <a:prstGeom prst="line">
            <a:avLst/>
          </a:prstGeom>
          <a:noFill/>
          <a:ln w="9525">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5370" name="Line 9"/>
          <p:cNvSpPr>
            <a:spLocks noChangeShapeType="1"/>
          </p:cNvSpPr>
          <p:nvPr/>
        </p:nvSpPr>
        <p:spPr bwMode="auto">
          <a:xfrm flipH="1">
            <a:off x="5867400" y="5606534"/>
            <a:ext cx="514350" cy="0"/>
          </a:xfrm>
          <a:prstGeom prst="line">
            <a:avLst/>
          </a:prstGeom>
          <a:noFill/>
          <a:ln w="12700">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 name="Text Box 12"/>
          <p:cNvSpPr txBox="1">
            <a:spLocks noChangeArrowheads="1"/>
          </p:cNvSpPr>
          <p:nvPr/>
        </p:nvSpPr>
        <p:spPr bwMode="auto">
          <a:xfrm>
            <a:off x="609600" y="2198688"/>
            <a:ext cx="1981200" cy="369332"/>
          </a:xfrm>
          <a:prstGeom prst="rect">
            <a:avLst/>
          </a:prstGeom>
          <a:solidFill>
            <a:srgbClr val="FFFF99"/>
          </a:solidFill>
          <a:ln>
            <a:noFill/>
          </a:ln>
          <a:effectLst/>
        </p:spPr>
        <p:txBody>
          <a:bodyPr wrap="square">
            <a:spAutoFit/>
          </a:bodyPr>
          <a:lstStyle>
            <a:defPPr>
              <a:defRPr lang="en-US"/>
            </a:defPPr>
            <a:lvl1pPr algn="ctr" eaLnBrk="1" hangingPunct="1">
              <a:spcBef>
                <a:spcPct val="50000"/>
              </a:spcBef>
              <a:defRPr sz="2400">
                <a:latin typeface="Tahoma" pitchFamily="34" charset="0"/>
                <a:ea typeface="PMingLiU" pitchFamily="18" charset="-120"/>
              </a:defRPr>
            </a:lvl1pPr>
            <a:lvl2pPr marL="742950" indent="-285750" eaLnBrk="0" hangingPunct="0">
              <a:defRPr sz="2400">
                <a:latin typeface="Tahoma" pitchFamily="34" charset="0"/>
              </a:defRPr>
            </a:lvl2pPr>
            <a:lvl3pPr marL="1143000" indent="-228600" eaLnBrk="0" hangingPunct="0">
              <a:defRPr sz="2400">
                <a:latin typeface="Tahoma" pitchFamily="34" charset="0"/>
              </a:defRPr>
            </a:lvl3pPr>
            <a:lvl4pPr marL="1600200" indent="-228600" eaLnBrk="0" hangingPunct="0">
              <a:defRPr sz="2400">
                <a:latin typeface="Tahoma" pitchFamily="34" charset="0"/>
              </a:defRPr>
            </a:lvl4pPr>
            <a:lvl5pPr marL="2057400" indent="-228600" eaLnBrk="0" hangingPunct="0">
              <a:defRPr sz="2400">
                <a:latin typeface="Tahoma" pitchFamily="34" charset="0"/>
              </a:defRPr>
            </a:lvl5pPr>
            <a:lvl6pPr marL="2514600" indent="-228600" eaLnBrk="0" fontAlgn="base" hangingPunct="0">
              <a:spcBef>
                <a:spcPct val="0"/>
              </a:spcBef>
              <a:spcAft>
                <a:spcPct val="0"/>
              </a:spcAft>
              <a:defRPr sz="2400">
                <a:latin typeface="Tahoma" pitchFamily="34" charset="0"/>
              </a:defRPr>
            </a:lvl6pPr>
            <a:lvl7pPr marL="2971800" indent="-228600" eaLnBrk="0" fontAlgn="base" hangingPunct="0">
              <a:spcBef>
                <a:spcPct val="0"/>
              </a:spcBef>
              <a:spcAft>
                <a:spcPct val="0"/>
              </a:spcAft>
              <a:defRPr sz="2400">
                <a:latin typeface="Tahoma" pitchFamily="34" charset="0"/>
              </a:defRPr>
            </a:lvl7pPr>
            <a:lvl8pPr marL="3429000" indent="-228600" eaLnBrk="0" fontAlgn="base" hangingPunct="0">
              <a:spcBef>
                <a:spcPct val="0"/>
              </a:spcBef>
              <a:spcAft>
                <a:spcPct val="0"/>
              </a:spcAft>
              <a:defRPr sz="2400">
                <a:latin typeface="Tahoma" pitchFamily="34" charset="0"/>
              </a:defRPr>
            </a:lvl8pPr>
            <a:lvl9pPr marL="3886200" indent="-228600" eaLnBrk="0" fontAlgn="base" hangingPunct="0">
              <a:spcBef>
                <a:spcPct val="0"/>
              </a:spcBef>
              <a:spcAft>
                <a:spcPct val="0"/>
              </a:spcAft>
              <a:defRPr sz="2400">
                <a:latin typeface="Tahoma" pitchFamily="34" charset="0"/>
              </a:defRPr>
            </a:lvl9pPr>
          </a:lstStyle>
          <a:p>
            <a:r>
              <a:rPr lang="en-US" altLang="en-US" sz="1800" dirty="0" smtClean="0"/>
              <a:t>pronounced </a:t>
            </a:r>
            <a:r>
              <a:rPr lang="en-US" altLang="en-US" sz="1800" dirty="0"/>
              <a:t>x-bar</a:t>
            </a:r>
          </a:p>
        </p:txBody>
      </p:sp>
      <p:sp>
        <p:nvSpPr>
          <p:cNvPr id="12" name="Line 8"/>
          <p:cNvSpPr>
            <a:spLocks noChangeShapeType="1"/>
          </p:cNvSpPr>
          <p:nvPr/>
        </p:nvSpPr>
        <p:spPr bwMode="auto">
          <a:xfrm>
            <a:off x="1828800" y="2568020"/>
            <a:ext cx="304800" cy="479979"/>
          </a:xfrm>
          <a:prstGeom prst="line">
            <a:avLst/>
          </a:prstGeom>
          <a:noFill/>
          <a:ln w="9525">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3" name="Text Box 12"/>
          <p:cNvSpPr txBox="1">
            <a:spLocks noChangeArrowheads="1"/>
          </p:cNvSpPr>
          <p:nvPr/>
        </p:nvSpPr>
        <p:spPr bwMode="auto">
          <a:xfrm>
            <a:off x="609600" y="4404241"/>
            <a:ext cx="1828800" cy="369332"/>
          </a:xfrm>
          <a:prstGeom prst="rect">
            <a:avLst/>
          </a:prstGeom>
          <a:solidFill>
            <a:srgbClr val="FFFF99"/>
          </a:solidFill>
          <a:ln>
            <a:noFill/>
          </a:ln>
          <a:effectLst/>
        </p:spPr>
        <p:txBody>
          <a:bodyPr wrap="square">
            <a:spAutoFit/>
          </a:bodyPr>
          <a:lstStyle>
            <a:defPPr>
              <a:defRPr lang="en-US"/>
            </a:defPPr>
            <a:lvl1pPr algn="ctr" eaLnBrk="1" hangingPunct="1">
              <a:spcBef>
                <a:spcPct val="50000"/>
              </a:spcBef>
              <a:defRPr sz="2400">
                <a:latin typeface="Tahoma" pitchFamily="34" charset="0"/>
                <a:ea typeface="PMingLiU" pitchFamily="18" charset="-120"/>
              </a:defRPr>
            </a:lvl1pPr>
            <a:lvl2pPr marL="742950" indent="-285750" eaLnBrk="0" hangingPunct="0">
              <a:defRPr sz="2400">
                <a:latin typeface="Tahoma" pitchFamily="34" charset="0"/>
              </a:defRPr>
            </a:lvl2pPr>
            <a:lvl3pPr marL="1143000" indent="-228600" eaLnBrk="0" hangingPunct="0">
              <a:defRPr sz="2400">
                <a:latin typeface="Tahoma" pitchFamily="34" charset="0"/>
              </a:defRPr>
            </a:lvl3pPr>
            <a:lvl4pPr marL="1600200" indent="-228600" eaLnBrk="0" hangingPunct="0">
              <a:defRPr sz="2400">
                <a:latin typeface="Tahoma" pitchFamily="34" charset="0"/>
              </a:defRPr>
            </a:lvl4pPr>
            <a:lvl5pPr marL="2057400" indent="-228600" eaLnBrk="0" hangingPunct="0">
              <a:defRPr sz="2400">
                <a:latin typeface="Tahoma" pitchFamily="34" charset="0"/>
              </a:defRPr>
            </a:lvl5pPr>
            <a:lvl6pPr marL="2514600" indent="-228600" eaLnBrk="0" fontAlgn="base" hangingPunct="0">
              <a:spcBef>
                <a:spcPct val="0"/>
              </a:spcBef>
              <a:spcAft>
                <a:spcPct val="0"/>
              </a:spcAft>
              <a:defRPr sz="2400">
                <a:latin typeface="Tahoma" pitchFamily="34" charset="0"/>
              </a:defRPr>
            </a:lvl6pPr>
            <a:lvl7pPr marL="2971800" indent="-228600" eaLnBrk="0" fontAlgn="base" hangingPunct="0">
              <a:spcBef>
                <a:spcPct val="0"/>
              </a:spcBef>
              <a:spcAft>
                <a:spcPct val="0"/>
              </a:spcAft>
              <a:defRPr sz="2400">
                <a:latin typeface="Tahoma" pitchFamily="34" charset="0"/>
              </a:defRPr>
            </a:lvl7pPr>
            <a:lvl8pPr marL="3429000" indent="-228600" eaLnBrk="0" fontAlgn="base" hangingPunct="0">
              <a:spcBef>
                <a:spcPct val="0"/>
              </a:spcBef>
              <a:spcAft>
                <a:spcPct val="0"/>
              </a:spcAft>
              <a:defRPr sz="2400">
                <a:latin typeface="Tahoma" pitchFamily="34" charset="0"/>
              </a:defRPr>
            </a:lvl8pPr>
            <a:lvl9pPr marL="3886200" indent="-228600" eaLnBrk="0" fontAlgn="base" hangingPunct="0">
              <a:spcBef>
                <a:spcPct val="0"/>
              </a:spcBef>
              <a:spcAft>
                <a:spcPct val="0"/>
              </a:spcAft>
              <a:defRPr sz="2400">
                <a:latin typeface="Tahoma" pitchFamily="34" charset="0"/>
              </a:defRPr>
            </a:lvl9pPr>
          </a:lstStyle>
          <a:p>
            <a:r>
              <a:rPr lang="en-US" altLang="en-US" sz="1800" dirty="0" smtClean="0"/>
              <a:t>pronounced mu</a:t>
            </a:r>
            <a:endParaRPr lang="en-US" altLang="en-US" sz="1800" dirty="0"/>
          </a:p>
        </p:txBody>
      </p:sp>
      <p:sp>
        <p:nvSpPr>
          <p:cNvPr id="14" name="Line 8"/>
          <p:cNvSpPr>
            <a:spLocks noChangeShapeType="1"/>
          </p:cNvSpPr>
          <p:nvPr/>
        </p:nvSpPr>
        <p:spPr bwMode="auto">
          <a:xfrm>
            <a:off x="1828800" y="4773573"/>
            <a:ext cx="304800" cy="479979"/>
          </a:xfrm>
          <a:prstGeom prst="line">
            <a:avLst/>
          </a:prstGeom>
          <a:noFill/>
          <a:ln w="9525">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5"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58</a:t>
            </a:fld>
            <a:endParaRPr lang="en-US" altLang="en-US"/>
          </a:p>
        </p:txBody>
      </p:sp>
      <p:sp>
        <p:nvSpPr>
          <p:cNvPr id="16" name="Rectangle 3"/>
          <p:cNvSpPr txBox="1">
            <a:spLocks noChangeArrowheads="1"/>
          </p:cNvSpPr>
          <p:nvPr/>
        </p:nvSpPr>
        <p:spPr bwMode="auto">
          <a:xfrm>
            <a:off x="457200" y="3654941"/>
            <a:ext cx="8229600" cy="612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eaLnBrk="1" hangingPunct="1"/>
            <a:r>
              <a:rPr lang="en-US" altLang="zh-TW" kern="0" dirty="0" smtClean="0">
                <a:solidFill>
                  <a:srgbClr val="FF0000"/>
                </a:solidFill>
                <a:ea typeface="PMingLiU" pitchFamily="18" charset="-120"/>
              </a:rPr>
              <a:t>Population mean</a:t>
            </a:r>
          </a:p>
        </p:txBody>
      </p:sp>
      <p:sp>
        <p:nvSpPr>
          <p:cNvPr id="17" name="TextBox 1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32354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3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36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37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3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animBg="1"/>
      <p:bldP spid="15368" grpId="0" animBg="1"/>
      <p:bldP spid="15369" grpId="0" animBg="1"/>
      <p:bldP spid="15370" grpId="0" animBg="1"/>
      <p:bldP spid="11" grpId="0" animBg="1"/>
      <p:bldP spid="12" grpId="0" animBg="1"/>
      <p:bldP spid="13" grpId="0" animBg="1"/>
      <p:bldP spid="14" grpId="0" animBg="1"/>
      <p:bldP spid="1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noChangeArrowheads="1"/>
          </p:cNvSpPr>
          <p:nvPr>
            <p:ph type="title"/>
          </p:nvPr>
        </p:nvSpPr>
        <p:spPr/>
        <p:txBody>
          <a:bodyPr/>
          <a:lstStyle/>
          <a:p>
            <a:pPr eaLnBrk="1" hangingPunct="1"/>
            <a:r>
              <a:rPr lang="en-US" altLang="en-US" sz="4000" dirty="0" smtClean="0"/>
              <a:t>Measures of Central Tendency:</a:t>
            </a:r>
            <a:br>
              <a:rPr lang="en-US" altLang="en-US" sz="4000" dirty="0" smtClean="0"/>
            </a:br>
            <a:r>
              <a:rPr lang="en-US" altLang="en-US" sz="4000" dirty="0" smtClean="0"/>
              <a:t>The Mean</a:t>
            </a:r>
          </a:p>
        </p:txBody>
      </p:sp>
      <p:sp>
        <p:nvSpPr>
          <p:cNvPr id="2055" name="Rectangle 3"/>
          <p:cNvSpPr>
            <a:spLocks noGrp="1" noChangeArrowheads="1"/>
          </p:cNvSpPr>
          <p:nvPr>
            <p:ph type="body" idx="1"/>
          </p:nvPr>
        </p:nvSpPr>
        <p:spPr>
          <a:xfrm>
            <a:off x="522288" y="1828800"/>
            <a:ext cx="8316912" cy="4114800"/>
          </a:xfrm>
        </p:spPr>
        <p:txBody>
          <a:bodyPr/>
          <a:lstStyle/>
          <a:p>
            <a:pPr eaLnBrk="1" hangingPunct="1"/>
            <a:r>
              <a:rPr lang="en-US" altLang="en-US" sz="2800" dirty="0" smtClean="0"/>
              <a:t>The most common measure of central tendency</a:t>
            </a:r>
          </a:p>
          <a:p>
            <a:pPr eaLnBrk="1" hangingPunct="1"/>
            <a:r>
              <a:rPr lang="en-US" altLang="en-US" sz="2800" dirty="0" smtClean="0"/>
              <a:t>Affected by extreme values (outliers)</a:t>
            </a:r>
          </a:p>
          <a:p>
            <a:pPr eaLnBrk="1" hangingPunct="1">
              <a:buFont typeface="Wingdings" pitchFamily="2" charset="2"/>
              <a:buNone/>
            </a:pPr>
            <a:endParaRPr lang="en-US" altLang="en-US" sz="2800" dirty="0" smtClean="0"/>
          </a:p>
        </p:txBody>
      </p:sp>
      <p:sp>
        <p:nvSpPr>
          <p:cNvPr id="2057" name="AutoShape 5"/>
          <p:cNvSpPr>
            <a:spLocks noChangeArrowheads="1"/>
          </p:cNvSpPr>
          <p:nvPr/>
        </p:nvSpPr>
        <p:spPr bwMode="auto">
          <a:xfrm rot="-5400000">
            <a:off x="5905500" y="4305300"/>
            <a:ext cx="609600" cy="228600"/>
          </a:xfrm>
          <a:prstGeom prst="rightArrow">
            <a:avLst>
              <a:gd name="adj1" fmla="val 50000"/>
              <a:gd name="adj2" fmla="val 67160"/>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58" name="Line 6"/>
          <p:cNvSpPr>
            <a:spLocks noChangeShapeType="1"/>
          </p:cNvSpPr>
          <p:nvPr/>
        </p:nvSpPr>
        <p:spPr bwMode="auto">
          <a:xfrm>
            <a:off x="703263" y="3886200"/>
            <a:ext cx="33543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60" name="Rectangle 8"/>
          <p:cNvSpPr>
            <a:spLocks noChangeArrowheads="1"/>
          </p:cNvSpPr>
          <p:nvPr/>
        </p:nvSpPr>
        <p:spPr bwMode="auto">
          <a:xfrm>
            <a:off x="609600" y="3657600"/>
            <a:ext cx="314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a:p>
        </p:txBody>
      </p:sp>
      <p:sp>
        <p:nvSpPr>
          <p:cNvPr id="2061" name="Oval 9"/>
          <p:cNvSpPr>
            <a:spLocks noChangeArrowheads="1"/>
          </p:cNvSpPr>
          <p:nvPr/>
        </p:nvSpPr>
        <p:spPr bwMode="auto">
          <a:xfrm>
            <a:off x="8382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2" name="Oval 10"/>
          <p:cNvSpPr>
            <a:spLocks noChangeArrowheads="1"/>
          </p:cNvSpPr>
          <p:nvPr/>
        </p:nvSpPr>
        <p:spPr bwMode="auto">
          <a:xfrm>
            <a:off x="11430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3" name="Oval 11"/>
          <p:cNvSpPr>
            <a:spLocks noChangeArrowheads="1"/>
          </p:cNvSpPr>
          <p:nvPr/>
        </p:nvSpPr>
        <p:spPr bwMode="auto">
          <a:xfrm>
            <a:off x="14478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4" name="Oval 12"/>
          <p:cNvSpPr>
            <a:spLocks noChangeArrowheads="1"/>
          </p:cNvSpPr>
          <p:nvPr/>
        </p:nvSpPr>
        <p:spPr bwMode="auto">
          <a:xfrm>
            <a:off x="17526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5" name="Oval 13"/>
          <p:cNvSpPr>
            <a:spLocks noChangeArrowheads="1"/>
          </p:cNvSpPr>
          <p:nvPr/>
        </p:nvSpPr>
        <p:spPr bwMode="auto">
          <a:xfrm>
            <a:off x="20574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6" name="AutoShape 14"/>
          <p:cNvSpPr>
            <a:spLocks noChangeArrowheads="1"/>
          </p:cNvSpPr>
          <p:nvPr/>
        </p:nvSpPr>
        <p:spPr bwMode="auto">
          <a:xfrm rot="-5400000">
            <a:off x="1257300" y="4305300"/>
            <a:ext cx="609600" cy="228600"/>
          </a:xfrm>
          <a:prstGeom prst="rightArrow">
            <a:avLst>
              <a:gd name="adj1" fmla="val 50000"/>
              <a:gd name="adj2" fmla="val 67160"/>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7" name="Rectangle 15"/>
          <p:cNvSpPr>
            <a:spLocks noChangeArrowheads="1"/>
          </p:cNvSpPr>
          <p:nvPr/>
        </p:nvSpPr>
        <p:spPr bwMode="auto">
          <a:xfrm>
            <a:off x="990600" y="4800600"/>
            <a:ext cx="1524000" cy="466725"/>
          </a:xfrm>
          <a:prstGeom prst="rect">
            <a:avLst/>
          </a:prstGeom>
          <a:solidFill>
            <a:srgbClr val="FFFF99"/>
          </a:solidFill>
          <a:ln w="12700">
            <a:solidFill>
              <a:schemeClr val="tx1"/>
            </a:solidFill>
            <a:miter lim="800000"/>
            <a:headEnd/>
            <a:tailEnd/>
          </a:ln>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Mean = 3</a:t>
            </a:r>
          </a:p>
        </p:txBody>
      </p:sp>
      <p:sp>
        <p:nvSpPr>
          <p:cNvPr id="2068" name="Line 16"/>
          <p:cNvSpPr>
            <a:spLocks noChangeShapeType="1"/>
          </p:cNvSpPr>
          <p:nvPr/>
        </p:nvSpPr>
        <p:spPr bwMode="auto">
          <a:xfrm>
            <a:off x="5046663" y="3886200"/>
            <a:ext cx="33543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 name="Rectangle 18"/>
          <p:cNvSpPr>
            <a:spLocks noChangeArrowheads="1"/>
          </p:cNvSpPr>
          <p:nvPr/>
        </p:nvSpPr>
        <p:spPr bwMode="auto">
          <a:xfrm>
            <a:off x="4953000" y="3657600"/>
            <a:ext cx="314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a:p>
        </p:txBody>
      </p:sp>
      <p:sp>
        <p:nvSpPr>
          <p:cNvPr id="2071" name="Oval 19"/>
          <p:cNvSpPr>
            <a:spLocks noChangeArrowheads="1"/>
          </p:cNvSpPr>
          <p:nvPr/>
        </p:nvSpPr>
        <p:spPr bwMode="auto">
          <a:xfrm>
            <a:off x="51816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2" name="Oval 20"/>
          <p:cNvSpPr>
            <a:spLocks noChangeArrowheads="1"/>
          </p:cNvSpPr>
          <p:nvPr/>
        </p:nvSpPr>
        <p:spPr bwMode="auto">
          <a:xfrm>
            <a:off x="54864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3" name="Oval 21"/>
          <p:cNvSpPr>
            <a:spLocks noChangeArrowheads="1"/>
          </p:cNvSpPr>
          <p:nvPr/>
        </p:nvSpPr>
        <p:spPr bwMode="auto">
          <a:xfrm>
            <a:off x="57912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4" name="Oval 22"/>
          <p:cNvSpPr>
            <a:spLocks noChangeArrowheads="1"/>
          </p:cNvSpPr>
          <p:nvPr/>
        </p:nvSpPr>
        <p:spPr bwMode="auto">
          <a:xfrm>
            <a:off x="60960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5" name="Oval 23"/>
          <p:cNvSpPr>
            <a:spLocks noChangeArrowheads="1"/>
          </p:cNvSpPr>
          <p:nvPr/>
        </p:nvSpPr>
        <p:spPr bwMode="auto">
          <a:xfrm>
            <a:off x="8077200" y="36576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6" name="Rectangle 24"/>
          <p:cNvSpPr>
            <a:spLocks noChangeArrowheads="1"/>
          </p:cNvSpPr>
          <p:nvPr/>
        </p:nvSpPr>
        <p:spPr bwMode="auto">
          <a:xfrm>
            <a:off x="5638800" y="4800600"/>
            <a:ext cx="1524000" cy="466725"/>
          </a:xfrm>
          <a:prstGeom prst="rect">
            <a:avLst/>
          </a:prstGeom>
          <a:solidFill>
            <a:srgbClr val="FFFF99"/>
          </a:solidFill>
          <a:ln w="12700">
            <a:solidFill>
              <a:schemeClr val="tx1"/>
            </a:solidFill>
            <a:miter lim="800000"/>
            <a:headEnd/>
            <a:tailEnd/>
          </a:ln>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Mean = 4</a:t>
            </a:r>
          </a:p>
        </p:txBody>
      </p:sp>
      <p:graphicFrame>
        <p:nvGraphicFramePr>
          <p:cNvPr id="2050" name="Object 25"/>
          <p:cNvGraphicFramePr>
            <a:graphicFrameLocks noChangeAspect="1"/>
          </p:cNvGraphicFramePr>
          <p:nvPr>
            <p:extLst>
              <p:ext uri="{D42A27DB-BD31-4B8C-83A1-F6EECF244321}">
                <p14:modId xmlns:p14="http://schemas.microsoft.com/office/powerpoint/2010/main" val="227150881"/>
              </p:ext>
            </p:extLst>
          </p:nvPr>
        </p:nvGraphicFramePr>
        <p:xfrm>
          <a:off x="838200" y="5410200"/>
          <a:ext cx="3022600" cy="731838"/>
        </p:xfrm>
        <a:graphic>
          <a:graphicData uri="http://schemas.openxmlformats.org/presentationml/2006/ole">
            <mc:AlternateContent xmlns:mc="http://schemas.openxmlformats.org/markup-compatibility/2006">
              <mc:Choice xmlns:v="urn:schemas-microsoft-com:vml" Requires="v">
                <p:oleObj spid="_x0000_s109606" name="Equation" r:id="rId3" imgW="1625400" imgH="393480" progId="Equation.3">
                  <p:embed/>
                </p:oleObj>
              </mc:Choice>
              <mc:Fallback>
                <p:oleObj name="Equation" r:id="rId3" imgW="162540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410200"/>
                        <a:ext cx="3022600" cy="731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1" name="Object 26"/>
          <p:cNvGraphicFramePr>
            <a:graphicFrameLocks noChangeAspect="1"/>
          </p:cNvGraphicFramePr>
          <p:nvPr>
            <p:extLst>
              <p:ext uri="{D42A27DB-BD31-4B8C-83A1-F6EECF244321}">
                <p14:modId xmlns:p14="http://schemas.microsoft.com/office/powerpoint/2010/main" val="853489600"/>
              </p:ext>
            </p:extLst>
          </p:nvPr>
        </p:nvGraphicFramePr>
        <p:xfrm>
          <a:off x="5118100" y="5410200"/>
          <a:ext cx="3187700" cy="731838"/>
        </p:xfrm>
        <a:graphic>
          <a:graphicData uri="http://schemas.openxmlformats.org/presentationml/2006/ole">
            <mc:AlternateContent xmlns:mc="http://schemas.openxmlformats.org/markup-compatibility/2006">
              <mc:Choice xmlns:v="urn:schemas-microsoft-com:vml" Requires="v">
                <p:oleObj spid="_x0000_s109607" name="Equation" r:id="rId5" imgW="1714320" imgH="393480" progId="Equation.3">
                  <p:embed/>
                </p:oleObj>
              </mc:Choice>
              <mc:Fallback>
                <p:oleObj name="Equation" r:id="rId5" imgW="171432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8100" y="5410200"/>
                        <a:ext cx="3187700" cy="731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59</a:t>
            </a:fld>
            <a:endParaRPr lang="en-US" altLang="en-US"/>
          </a:p>
        </p:txBody>
      </p:sp>
      <p:sp>
        <p:nvSpPr>
          <p:cNvPr id="30" name="Rectangle 7"/>
          <p:cNvSpPr>
            <a:spLocks noChangeArrowheads="1"/>
          </p:cNvSpPr>
          <p:nvPr/>
        </p:nvSpPr>
        <p:spPr bwMode="auto">
          <a:xfrm>
            <a:off x="4930775" y="3827463"/>
            <a:ext cx="39846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800" b="1" dirty="0">
                <a:latin typeface="Calibri" panose="020F0502020204030204" pitchFamily="34" charset="0"/>
                <a:cs typeface="Calibri" panose="020F0502020204030204" pitchFamily="34" charset="0"/>
              </a:rPr>
              <a:t>0  1   </a:t>
            </a:r>
            <a:r>
              <a:rPr lang="en-US" altLang="en-US" sz="1800" b="1" dirty="0" smtClean="0">
                <a:latin typeface="Calibri" panose="020F0502020204030204" pitchFamily="34" charset="0"/>
                <a:cs typeface="Calibri" panose="020F0502020204030204" pitchFamily="34" charset="0"/>
              </a:rPr>
              <a:t> 2   </a:t>
            </a:r>
            <a:r>
              <a:rPr lang="en-US" altLang="en-US" sz="1800" b="1" dirty="0">
                <a:latin typeface="Calibri" panose="020F0502020204030204" pitchFamily="34" charset="0"/>
                <a:cs typeface="Calibri" panose="020F0502020204030204" pitchFamily="34" charset="0"/>
              </a:rPr>
              <a:t>3   </a:t>
            </a:r>
            <a:r>
              <a:rPr lang="en-US" altLang="en-US" sz="1800" b="1" dirty="0" smtClean="0">
                <a:latin typeface="Calibri" panose="020F0502020204030204" pitchFamily="34" charset="0"/>
                <a:cs typeface="Calibri" panose="020F0502020204030204" pitchFamily="34" charset="0"/>
              </a:rPr>
              <a:t> 4    5    6    </a:t>
            </a:r>
            <a:r>
              <a:rPr lang="en-US" altLang="en-US" sz="1800" b="1" dirty="0">
                <a:latin typeface="Calibri" panose="020F0502020204030204" pitchFamily="34" charset="0"/>
                <a:cs typeface="Calibri" panose="020F0502020204030204" pitchFamily="34" charset="0"/>
              </a:rPr>
              <a:t>7   8  </a:t>
            </a:r>
            <a:r>
              <a:rPr lang="en-US" altLang="en-US" sz="1800" b="1" dirty="0" smtClean="0">
                <a:latin typeface="Calibri" panose="020F0502020204030204" pitchFamily="34" charset="0"/>
                <a:cs typeface="Calibri" panose="020F0502020204030204" pitchFamily="34" charset="0"/>
              </a:rPr>
              <a:t>  </a:t>
            </a:r>
            <a:r>
              <a:rPr lang="en-US" altLang="en-US" sz="1800" b="1" dirty="0">
                <a:latin typeface="Calibri" panose="020F0502020204030204" pitchFamily="34" charset="0"/>
                <a:cs typeface="Calibri" panose="020F0502020204030204" pitchFamily="34" charset="0"/>
              </a:rPr>
              <a:t>9   </a:t>
            </a:r>
            <a:r>
              <a:rPr lang="en-US" altLang="en-US" sz="1800" b="1" dirty="0" smtClean="0">
                <a:latin typeface="Calibri" panose="020F0502020204030204" pitchFamily="34" charset="0"/>
                <a:cs typeface="Calibri" panose="020F0502020204030204" pitchFamily="34" charset="0"/>
              </a:rPr>
              <a:t> 10</a:t>
            </a:r>
            <a:endParaRPr lang="en-US" altLang="en-US" sz="1800" b="1" dirty="0">
              <a:latin typeface="Calibri" panose="020F0502020204030204" pitchFamily="34" charset="0"/>
              <a:cs typeface="Calibri" panose="020F0502020204030204" pitchFamily="34" charset="0"/>
            </a:endParaRPr>
          </a:p>
        </p:txBody>
      </p:sp>
      <p:sp>
        <p:nvSpPr>
          <p:cNvPr id="31" name="Rectangle 7"/>
          <p:cNvSpPr>
            <a:spLocks noChangeArrowheads="1"/>
          </p:cNvSpPr>
          <p:nvPr/>
        </p:nvSpPr>
        <p:spPr bwMode="auto">
          <a:xfrm>
            <a:off x="571500" y="3827463"/>
            <a:ext cx="39846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800" b="1" dirty="0">
                <a:latin typeface="Calibri" panose="020F0502020204030204" pitchFamily="34" charset="0"/>
                <a:cs typeface="Calibri" panose="020F0502020204030204" pitchFamily="34" charset="0"/>
              </a:rPr>
              <a:t>0  1   </a:t>
            </a:r>
            <a:r>
              <a:rPr lang="en-US" altLang="en-US" sz="1800" b="1" dirty="0" smtClean="0">
                <a:latin typeface="Calibri" panose="020F0502020204030204" pitchFamily="34" charset="0"/>
                <a:cs typeface="Calibri" panose="020F0502020204030204" pitchFamily="34" charset="0"/>
              </a:rPr>
              <a:t> 2   </a:t>
            </a:r>
            <a:r>
              <a:rPr lang="en-US" altLang="en-US" sz="1800" b="1" dirty="0">
                <a:latin typeface="Calibri" panose="020F0502020204030204" pitchFamily="34" charset="0"/>
                <a:cs typeface="Calibri" panose="020F0502020204030204" pitchFamily="34" charset="0"/>
              </a:rPr>
              <a:t>3   </a:t>
            </a:r>
            <a:r>
              <a:rPr lang="en-US" altLang="en-US" sz="1800" b="1" dirty="0" smtClean="0">
                <a:latin typeface="Calibri" panose="020F0502020204030204" pitchFamily="34" charset="0"/>
                <a:cs typeface="Calibri" panose="020F0502020204030204" pitchFamily="34" charset="0"/>
              </a:rPr>
              <a:t> 4    5    6    </a:t>
            </a:r>
            <a:r>
              <a:rPr lang="en-US" altLang="en-US" sz="1800" b="1" dirty="0">
                <a:latin typeface="Calibri" panose="020F0502020204030204" pitchFamily="34" charset="0"/>
                <a:cs typeface="Calibri" panose="020F0502020204030204" pitchFamily="34" charset="0"/>
              </a:rPr>
              <a:t>7   8  </a:t>
            </a:r>
            <a:r>
              <a:rPr lang="en-US" altLang="en-US" sz="1800" b="1" dirty="0" smtClean="0">
                <a:latin typeface="Calibri" panose="020F0502020204030204" pitchFamily="34" charset="0"/>
                <a:cs typeface="Calibri" panose="020F0502020204030204" pitchFamily="34" charset="0"/>
              </a:rPr>
              <a:t>  </a:t>
            </a:r>
            <a:r>
              <a:rPr lang="en-US" altLang="en-US" sz="1800" b="1" dirty="0">
                <a:latin typeface="Calibri" panose="020F0502020204030204" pitchFamily="34" charset="0"/>
                <a:cs typeface="Calibri" panose="020F0502020204030204" pitchFamily="34" charset="0"/>
              </a:rPr>
              <a:t>9   </a:t>
            </a:r>
            <a:r>
              <a:rPr lang="en-US" altLang="en-US" sz="1800" b="1" dirty="0" smtClean="0">
                <a:latin typeface="Calibri" panose="020F0502020204030204" pitchFamily="34" charset="0"/>
                <a:cs typeface="Calibri" panose="020F0502020204030204" pitchFamily="34" charset="0"/>
              </a:rPr>
              <a:t> 10</a:t>
            </a:r>
            <a:endParaRPr lang="en-US" altLang="en-US" sz="1800" b="1" dirty="0">
              <a:latin typeface="Calibri" panose="020F0502020204030204" pitchFamily="34" charset="0"/>
              <a:cs typeface="Calibri" panose="020F0502020204030204" pitchFamily="34" charset="0"/>
            </a:endParaRPr>
          </a:p>
        </p:txBody>
      </p:sp>
      <p:sp>
        <p:nvSpPr>
          <p:cNvPr id="27" name="TextBox 2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68580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8"/>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20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6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68"/>
                                        </p:tgtEl>
                                        <p:attrNameLst>
                                          <p:attrName>style.visibility</p:attrName>
                                        </p:attrNameLst>
                                      </p:cBhvr>
                                      <p:to>
                                        <p:strVal val="visible"/>
                                      </p:to>
                                    </p:set>
                                  </p:childTnLst>
                                </p:cTn>
                              </p:par>
                              <p:par>
                                <p:cTn id="33" presetID="1" presetClass="entr" presetSubtype="0" fill="hold" grpId="0" nodeType="withEffect" nodePh="1">
                                  <p:stCondLst>
                                    <p:cond delay="0"/>
                                  </p:stCondLst>
                                  <p:endCondLst>
                                    <p:cond evt="begin" delay="0">
                                      <p:tn val="33"/>
                                    </p:cond>
                                  </p:endCondLst>
                                  <p:childTnLst>
                                    <p:set>
                                      <p:cBhvr>
                                        <p:cTn id="34" dur="1" fill="hold">
                                          <p:stCondLst>
                                            <p:cond delay="0"/>
                                          </p:stCondLst>
                                        </p:cTn>
                                        <p:tgtEl>
                                          <p:spTgt spid="207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7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7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7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7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7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7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5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P spid="2058" grpId="0" animBg="1"/>
      <p:bldP spid="2060" grpId="0"/>
      <p:bldP spid="2061" grpId="0" animBg="1"/>
      <p:bldP spid="2062" grpId="0" animBg="1"/>
      <p:bldP spid="2063" grpId="0" animBg="1"/>
      <p:bldP spid="2064" grpId="0" animBg="1"/>
      <p:bldP spid="2065" grpId="0" animBg="1"/>
      <p:bldP spid="2066" grpId="0" animBg="1"/>
      <p:bldP spid="2067" grpId="0" animBg="1"/>
      <p:bldP spid="2068" grpId="0" animBg="1"/>
      <p:bldP spid="2070" grpId="0"/>
      <p:bldP spid="2071" grpId="0" animBg="1"/>
      <p:bldP spid="2072" grpId="0" animBg="1"/>
      <p:bldP spid="2073" grpId="0" animBg="1"/>
      <p:bldP spid="2074" grpId="0" animBg="1"/>
      <p:bldP spid="2075" grpId="0" animBg="1"/>
      <p:bldP spid="2076" grpId="0" animBg="1"/>
      <p:bldP spid="30" grpId="0"/>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noChangeArrowheads="1"/>
          </p:cNvSpPr>
          <p:nvPr>
            <p:ph type="title"/>
          </p:nvPr>
        </p:nvSpPr>
        <p:spPr/>
        <p:txBody>
          <a:bodyPr/>
          <a:lstStyle/>
          <a:p>
            <a:pPr eaLnBrk="1" hangingPunct="1"/>
            <a:r>
              <a:rPr lang="en-US" altLang="en-US" sz="4000" dirty="0" smtClean="0"/>
              <a:t>Measures of Central Tendency:</a:t>
            </a:r>
            <a:br>
              <a:rPr lang="en-US" altLang="en-US" sz="4000" dirty="0" smtClean="0"/>
            </a:br>
            <a:r>
              <a:rPr lang="en-US" altLang="en-US" sz="4000" dirty="0" smtClean="0"/>
              <a:t>The Median</a:t>
            </a:r>
          </a:p>
        </p:txBody>
      </p:sp>
      <p:sp>
        <p:nvSpPr>
          <p:cNvPr id="2055" name="Rectangle 3"/>
          <p:cNvSpPr>
            <a:spLocks noGrp="1" noChangeArrowheads="1"/>
          </p:cNvSpPr>
          <p:nvPr>
            <p:ph type="body" idx="1"/>
          </p:nvPr>
        </p:nvSpPr>
        <p:spPr>
          <a:xfrm>
            <a:off x="522288" y="1828800"/>
            <a:ext cx="8316912" cy="4114800"/>
          </a:xfrm>
        </p:spPr>
        <p:txBody>
          <a:bodyPr/>
          <a:lstStyle/>
          <a:p>
            <a:pPr eaLnBrk="1" hangingPunct="1"/>
            <a:r>
              <a:rPr lang="en-US" altLang="en-US" sz="2400" dirty="0" smtClean="0"/>
              <a:t>Robust measure of central tendency</a:t>
            </a:r>
          </a:p>
          <a:p>
            <a:pPr eaLnBrk="1" hangingPunct="1"/>
            <a:r>
              <a:rPr lang="en-US" altLang="en-US" sz="2400" dirty="0" smtClean="0"/>
              <a:t>In an </a:t>
            </a:r>
            <a:r>
              <a:rPr lang="en-US" altLang="en-US" sz="2400" dirty="0" smtClean="0">
                <a:solidFill>
                  <a:srgbClr val="FF0000"/>
                </a:solidFill>
              </a:rPr>
              <a:t>ordered array</a:t>
            </a:r>
            <a:r>
              <a:rPr lang="en-US" altLang="en-US" sz="2400" dirty="0" smtClean="0"/>
              <a:t>, the median is the “middle” number (50% above, 50% below)</a:t>
            </a:r>
          </a:p>
          <a:p>
            <a:pPr lvl="1" eaLnBrk="1" hangingPunct="1"/>
            <a:r>
              <a:rPr lang="en-US" altLang="en-US" sz="2000" dirty="0" smtClean="0"/>
              <a:t>If n or N is odd, the median is the middle number</a:t>
            </a:r>
          </a:p>
          <a:p>
            <a:pPr lvl="1" eaLnBrk="1" hangingPunct="1"/>
            <a:r>
              <a:rPr lang="en-US" altLang="en-US" sz="2000" dirty="0" smtClean="0"/>
              <a:t>If n or N is even, the median is the average of the 2 middle numbers</a:t>
            </a:r>
          </a:p>
          <a:p>
            <a:pPr eaLnBrk="1" hangingPunct="1"/>
            <a:r>
              <a:rPr lang="en-US" altLang="en-US" sz="2400" dirty="0" smtClean="0"/>
              <a:t>Not affected by extreme values (outliers)</a:t>
            </a:r>
          </a:p>
          <a:p>
            <a:pPr eaLnBrk="1" hangingPunct="1">
              <a:buFont typeface="Wingdings" pitchFamily="2" charset="2"/>
              <a:buNone/>
            </a:pPr>
            <a:endParaRPr lang="en-US" altLang="en-US" sz="2400" dirty="0" smtClean="0"/>
          </a:p>
        </p:txBody>
      </p:sp>
      <p:sp>
        <p:nvSpPr>
          <p:cNvPr id="2057" name="AutoShape 5"/>
          <p:cNvSpPr>
            <a:spLocks noChangeArrowheads="1"/>
          </p:cNvSpPr>
          <p:nvPr/>
        </p:nvSpPr>
        <p:spPr bwMode="auto">
          <a:xfrm rot="-5400000">
            <a:off x="5600700" y="5065400"/>
            <a:ext cx="609600" cy="228600"/>
          </a:xfrm>
          <a:prstGeom prst="rightArrow">
            <a:avLst>
              <a:gd name="adj1" fmla="val 50000"/>
              <a:gd name="adj2" fmla="val 67160"/>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58" name="Line 6"/>
          <p:cNvSpPr>
            <a:spLocks noChangeShapeType="1"/>
          </p:cNvSpPr>
          <p:nvPr/>
        </p:nvSpPr>
        <p:spPr bwMode="auto">
          <a:xfrm>
            <a:off x="703263" y="4646300"/>
            <a:ext cx="33543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9" name="Rectangle 7"/>
          <p:cNvSpPr>
            <a:spLocks noChangeArrowheads="1"/>
          </p:cNvSpPr>
          <p:nvPr/>
        </p:nvSpPr>
        <p:spPr bwMode="auto">
          <a:xfrm>
            <a:off x="587375" y="4589463"/>
            <a:ext cx="39846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800" b="1" dirty="0">
                <a:latin typeface="Calibri" panose="020F0502020204030204" pitchFamily="34" charset="0"/>
                <a:cs typeface="Calibri" panose="020F0502020204030204" pitchFamily="34" charset="0"/>
              </a:rPr>
              <a:t>0  1   </a:t>
            </a:r>
            <a:r>
              <a:rPr lang="en-US" altLang="en-US" sz="1800" b="1" dirty="0" smtClean="0">
                <a:latin typeface="Calibri" panose="020F0502020204030204" pitchFamily="34" charset="0"/>
                <a:cs typeface="Calibri" panose="020F0502020204030204" pitchFamily="34" charset="0"/>
              </a:rPr>
              <a:t> 2   </a:t>
            </a:r>
            <a:r>
              <a:rPr lang="en-US" altLang="en-US" sz="1800" b="1" dirty="0">
                <a:latin typeface="Calibri" panose="020F0502020204030204" pitchFamily="34" charset="0"/>
                <a:cs typeface="Calibri" panose="020F0502020204030204" pitchFamily="34" charset="0"/>
              </a:rPr>
              <a:t>3   </a:t>
            </a:r>
            <a:r>
              <a:rPr lang="en-US" altLang="en-US" sz="1800" b="1" dirty="0" smtClean="0">
                <a:latin typeface="Calibri" panose="020F0502020204030204" pitchFamily="34" charset="0"/>
                <a:cs typeface="Calibri" panose="020F0502020204030204" pitchFamily="34" charset="0"/>
              </a:rPr>
              <a:t> 4    5    </a:t>
            </a:r>
            <a:r>
              <a:rPr lang="en-US" altLang="en-US" sz="1800" b="1" dirty="0">
                <a:latin typeface="Calibri" panose="020F0502020204030204" pitchFamily="34" charset="0"/>
                <a:cs typeface="Calibri" panose="020F0502020204030204" pitchFamily="34" charset="0"/>
              </a:rPr>
              <a:t>6   </a:t>
            </a:r>
            <a:r>
              <a:rPr lang="en-US" altLang="en-US" sz="1800" b="1" dirty="0" smtClean="0">
                <a:latin typeface="Calibri" panose="020F0502020204030204" pitchFamily="34" charset="0"/>
                <a:cs typeface="Calibri" panose="020F0502020204030204" pitchFamily="34" charset="0"/>
              </a:rPr>
              <a:t> 7   </a:t>
            </a:r>
            <a:r>
              <a:rPr lang="en-US" altLang="en-US" sz="1800" b="1" dirty="0">
                <a:latin typeface="Calibri" panose="020F0502020204030204" pitchFamily="34" charset="0"/>
                <a:cs typeface="Calibri" panose="020F0502020204030204" pitchFamily="34" charset="0"/>
              </a:rPr>
              <a:t>8   </a:t>
            </a:r>
            <a:r>
              <a:rPr lang="en-US" altLang="en-US" sz="1800" b="1" dirty="0" smtClean="0">
                <a:latin typeface="Calibri" panose="020F0502020204030204" pitchFamily="34" charset="0"/>
                <a:cs typeface="Calibri" panose="020F0502020204030204" pitchFamily="34" charset="0"/>
              </a:rPr>
              <a:t> 9    10</a:t>
            </a:r>
            <a:endParaRPr lang="en-US" altLang="en-US" sz="1800" b="1" dirty="0">
              <a:latin typeface="Calibri" panose="020F0502020204030204" pitchFamily="34" charset="0"/>
              <a:cs typeface="Calibri" panose="020F0502020204030204" pitchFamily="34" charset="0"/>
            </a:endParaRPr>
          </a:p>
        </p:txBody>
      </p:sp>
      <p:sp>
        <p:nvSpPr>
          <p:cNvPr id="2060" name="Rectangle 8"/>
          <p:cNvSpPr>
            <a:spLocks noChangeArrowheads="1"/>
          </p:cNvSpPr>
          <p:nvPr/>
        </p:nvSpPr>
        <p:spPr bwMode="auto">
          <a:xfrm>
            <a:off x="609600" y="4417700"/>
            <a:ext cx="314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a:p>
        </p:txBody>
      </p:sp>
      <p:sp>
        <p:nvSpPr>
          <p:cNvPr id="2061" name="Oval 9"/>
          <p:cNvSpPr>
            <a:spLocks noChangeArrowheads="1"/>
          </p:cNvSpPr>
          <p:nvPr/>
        </p:nvSpPr>
        <p:spPr bwMode="auto">
          <a:xfrm>
            <a:off x="8382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2" name="Oval 10"/>
          <p:cNvSpPr>
            <a:spLocks noChangeArrowheads="1"/>
          </p:cNvSpPr>
          <p:nvPr/>
        </p:nvSpPr>
        <p:spPr bwMode="auto">
          <a:xfrm>
            <a:off x="11430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3" name="Oval 11"/>
          <p:cNvSpPr>
            <a:spLocks noChangeArrowheads="1"/>
          </p:cNvSpPr>
          <p:nvPr/>
        </p:nvSpPr>
        <p:spPr bwMode="auto">
          <a:xfrm>
            <a:off x="14478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4" name="Oval 12"/>
          <p:cNvSpPr>
            <a:spLocks noChangeArrowheads="1"/>
          </p:cNvSpPr>
          <p:nvPr/>
        </p:nvSpPr>
        <p:spPr bwMode="auto">
          <a:xfrm>
            <a:off x="17526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5" name="Oval 13"/>
          <p:cNvSpPr>
            <a:spLocks noChangeArrowheads="1"/>
          </p:cNvSpPr>
          <p:nvPr/>
        </p:nvSpPr>
        <p:spPr bwMode="auto">
          <a:xfrm>
            <a:off x="20574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6" name="AutoShape 14"/>
          <p:cNvSpPr>
            <a:spLocks noChangeArrowheads="1"/>
          </p:cNvSpPr>
          <p:nvPr/>
        </p:nvSpPr>
        <p:spPr bwMode="auto">
          <a:xfrm rot="-5400000">
            <a:off x="1257300" y="5065400"/>
            <a:ext cx="609600" cy="228600"/>
          </a:xfrm>
          <a:prstGeom prst="rightArrow">
            <a:avLst>
              <a:gd name="adj1" fmla="val 50000"/>
              <a:gd name="adj2" fmla="val 67160"/>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67" name="Rectangle 15"/>
          <p:cNvSpPr>
            <a:spLocks noChangeArrowheads="1"/>
          </p:cNvSpPr>
          <p:nvPr/>
        </p:nvSpPr>
        <p:spPr bwMode="auto">
          <a:xfrm>
            <a:off x="914400" y="5560700"/>
            <a:ext cx="1752600" cy="459100"/>
          </a:xfrm>
          <a:prstGeom prst="rect">
            <a:avLst/>
          </a:prstGeom>
          <a:solidFill>
            <a:srgbClr val="FFFF99"/>
          </a:solidFill>
          <a:ln w="12700">
            <a:solidFill>
              <a:schemeClr val="tx1"/>
            </a:solidFill>
            <a:miter lim="800000"/>
            <a:headEnd/>
            <a:tailEnd/>
          </a:ln>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smtClean="0">
                <a:latin typeface="Calibri" panose="020F0502020204030204" pitchFamily="34" charset="0"/>
                <a:cs typeface="Calibri" panose="020F0502020204030204" pitchFamily="34" charset="0"/>
              </a:rPr>
              <a:t>Median </a:t>
            </a:r>
            <a:r>
              <a:rPr lang="en-US" altLang="en-US" b="1" dirty="0">
                <a:latin typeface="Calibri" panose="020F0502020204030204" pitchFamily="34" charset="0"/>
                <a:cs typeface="Calibri" panose="020F0502020204030204" pitchFamily="34" charset="0"/>
              </a:rPr>
              <a:t>= 3</a:t>
            </a:r>
          </a:p>
        </p:txBody>
      </p:sp>
      <p:sp>
        <p:nvSpPr>
          <p:cNvPr id="2068" name="Line 16"/>
          <p:cNvSpPr>
            <a:spLocks noChangeShapeType="1"/>
          </p:cNvSpPr>
          <p:nvPr/>
        </p:nvSpPr>
        <p:spPr bwMode="auto">
          <a:xfrm>
            <a:off x="5046663" y="4646300"/>
            <a:ext cx="33543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70" name="Rectangle 18"/>
          <p:cNvSpPr>
            <a:spLocks noChangeArrowheads="1"/>
          </p:cNvSpPr>
          <p:nvPr/>
        </p:nvSpPr>
        <p:spPr bwMode="auto">
          <a:xfrm>
            <a:off x="4953000" y="4417700"/>
            <a:ext cx="3143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a:p>
        </p:txBody>
      </p:sp>
      <p:sp>
        <p:nvSpPr>
          <p:cNvPr id="2071" name="Oval 19"/>
          <p:cNvSpPr>
            <a:spLocks noChangeArrowheads="1"/>
          </p:cNvSpPr>
          <p:nvPr/>
        </p:nvSpPr>
        <p:spPr bwMode="auto">
          <a:xfrm>
            <a:off x="51816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2" name="Oval 20"/>
          <p:cNvSpPr>
            <a:spLocks noChangeArrowheads="1"/>
          </p:cNvSpPr>
          <p:nvPr/>
        </p:nvSpPr>
        <p:spPr bwMode="auto">
          <a:xfrm>
            <a:off x="54864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3" name="Oval 21"/>
          <p:cNvSpPr>
            <a:spLocks noChangeArrowheads="1"/>
          </p:cNvSpPr>
          <p:nvPr/>
        </p:nvSpPr>
        <p:spPr bwMode="auto">
          <a:xfrm>
            <a:off x="57912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4" name="Oval 22"/>
          <p:cNvSpPr>
            <a:spLocks noChangeArrowheads="1"/>
          </p:cNvSpPr>
          <p:nvPr/>
        </p:nvSpPr>
        <p:spPr bwMode="auto">
          <a:xfrm>
            <a:off x="60960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5" name="Oval 23"/>
          <p:cNvSpPr>
            <a:spLocks noChangeArrowheads="1"/>
          </p:cNvSpPr>
          <p:nvPr/>
        </p:nvSpPr>
        <p:spPr bwMode="auto">
          <a:xfrm>
            <a:off x="8077200" y="4417700"/>
            <a:ext cx="228600" cy="228600"/>
          </a:xfrm>
          <a:prstGeom prst="ellipse">
            <a:avLst/>
          </a:prstGeom>
          <a:solidFill>
            <a:schemeClr val="tx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76" name="Rectangle 24"/>
          <p:cNvSpPr>
            <a:spLocks noChangeArrowheads="1"/>
          </p:cNvSpPr>
          <p:nvPr/>
        </p:nvSpPr>
        <p:spPr bwMode="auto">
          <a:xfrm>
            <a:off x="5257800" y="5560700"/>
            <a:ext cx="1752600" cy="459100"/>
          </a:xfrm>
          <a:prstGeom prst="rect">
            <a:avLst/>
          </a:prstGeom>
          <a:solidFill>
            <a:srgbClr val="FFFF99"/>
          </a:solidFill>
          <a:ln w="12700">
            <a:solidFill>
              <a:schemeClr val="tx1"/>
            </a:solidFill>
            <a:miter lim="800000"/>
            <a:headEnd/>
            <a:tailEnd/>
          </a:ln>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smtClean="0">
                <a:latin typeface="Calibri" panose="020F0502020204030204" pitchFamily="34" charset="0"/>
                <a:cs typeface="Calibri" panose="020F0502020204030204" pitchFamily="34" charset="0"/>
              </a:rPr>
              <a:t>Median </a:t>
            </a:r>
            <a:r>
              <a:rPr lang="en-US" altLang="en-US" b="1" dirty="0">
                <a:latin typeface="Calibri" panose="020F0502020204030204" pitchFamily="34" charset="0"/>
                <a:cs typeface="Calibri" panose="020F0502020204030204" pitchFamily="34" charset="0"/>
              </a:rPr>
              <a:t>= </a:t>
            </a:r>
            <a:r>
              <a:rPr lang="en-US" altLang="en-US" b="1" dirty="0" smtClean="0">
                <a:latin typeface="Calibri" panose="020F0502020204030204" pitchFamily="34" charset="0"/>
                <a:cs typeface="Calibri" panose="020F0502020204030204" pitchFamily="34" charset="0"/>
              </a:rPr>
              <a:t>3</a:t>
            </a:r>
            <a:endParaRPr lang="en-US" altLang="en-US" b="1" dirty="0">
              <a:latin typeface="Calibri" panose="020F0502020204030204" pitchFamily="34" charset="0"/>
              <a:cs typeface="Calibri" panose="020F0502020204030204" pitchFamily="34" charset="0"/>
            </a:endParaRPr>
          </a:p>
        </p:txBody>
      </p:sp>
      <p:sp>
        <p:nvSpPr>
          <p:cNvPr id="29" name="Slide Number Placeholder 5"/>
          <p:cNvSpPr>
            <a:spLocks noGrp="1"/>
          </p:cNvSpPr>
          <p:nvPr>
            <p:ph type="sldNum" sz="quarter" idx="12"/>
          </p:nvPr>
        </p:nvSpPr>
        <p:spPr>
          <a:xfrm>
            <a:off x="6553200" y="6243638"/>
            <a:ext cx="2133600" cy="457200"/>
          </a:xfrm>
        </p:spPr>
        <p:txBody>
          <a:bodyPr/>
          <a:lstStyle/>
          <a:p>
            <a:pPr>
              <a:defRPr/>
            </a:pPr>
            <a:fld id="{FFECF895-1252-426C-8908-BDD57D1FF965}" type="slidenum">
              <a:rPr lang="en-US" altLang="en-US"/>
              <a:pPr>
                <a:defRPr/>
              </a:pPr>
              <a:t>60</a:t>
            </a:fld>
            <a:endParaRPr lang="en-US" altLang="en-US"/>
          </a:p>
        </p:txBody>
      </p:sp>
      <p:sp>
        <p:nvSpPr>
          <p:cNvPr id="27" name="Rectangle 7"/>
          <p:cNvSpPr>
            <a:spLocks noChangeArrowheads="1"/>
          </p:cNvSpPr>
          <p:nvPr/>
        </p:nvSpPr>
        <p:spPr bwMode="auto">
          <a:xfrm>
            <a:off x="4930775" y="4589463"/>
            <a:ext cx="39846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800" b="1" dirty="0">
                <a:latin typeface="Calibri" panose="020F0502020204030204" pitchFamily="34" charset="0"/>
                <a:cs typeface="Calibri" panose="020F0502020204030204" pitchFamily="34" charset="0"/>
              </a:rPr>
              <a:t>0  1   </a:t>
            </a:r>
            <a:r>
              <a:rPr lang="en-US" altLang="en-US" sz="1800" b="1" dirty="0" smtClean="0">
                <a:latin typeface="Calibri" panose="020F0502020204030204" pitchFamily="34" charset="0"/>
                <a:cs typeface="Calibri" panose="020F0502020204030204" pitchFamily="34" charset="0"/>
              </a:rPr>
              <a:t> 2   </a:t>
            </a:r>
            <a:r>
              <a:rPr lang="en-US" altLang="en-US" sz="1800" b="1" dirty="0">
                <a:latin typeface="Calibri" panose="020F0502020204030204" pitchFamily="34" charset="0"/>
                <a:cs typeface="Calibri" panose="020F0502020204030204" pitchFamily="34" charset="0"/>
              </a:rPr>
              <a:t>3   </a:t>
            </a:r>
            <a:r>
              <a:rPr lang="en-US" altLang="en-US" sz="1800" b="1" dirty="0" smtClean="0">
                <a:latin typeface="Calibri" panose="020F0502020204030204" pitchFamily="34" charset="0"/>
                <a:cs typeface="Calibri" panose="020F0502020204030204" pitchFamily="34" charset="0"/>
              </a:rPr>
              <a:t> 4    5    6    </a:t>
            </a:r>
            <a:r>
              <a:rPr lang="en-US" altLang="en-US" sz="1800" b="1" dirty="0">
                <a:latin typeface="Calibri" panose="020F0502020204030204" pitchFamily="34" charset="0"/>
                <a:cs typeface="Calibri" panose="020F0502020204030204" pitchFamily="34" charset="0"/>
              </a:rPr>
              <a:t>7   8  </a:t>
            </a:r>
            <a:r>
              <a:rPr lang="en-US" altLang="en-US" sz="1800" b="1" dirty="0" smtClean="0">
                <a:latin typeface="Calibri" panose="020F0502020204030204" pitchFamily="34" charset="0"/>
                <a:cs typeface="Calibri" panose="020F0502020204030204" pitchFamily="34" charset="0"/>
              </a:rPr>
              <a:t>  </a:t>
            </a:r>
            <a:r>
              <a:rPr lang="en-US" altLang="en-US" sz="1800" b="1" dirty="0">
                <a:latin typeface="Calibri" panose="020F0502020204030204" pitchFamily="34" charset="0"/>
                <a:cs typeface="Calibri" panose="020F0502020204030204" pitchFamily="34" charset="0"/>
              </a:rPr>
              <a:t>9   </a:t>
            </a:r>
            <a:r>
              <a:rPr lang="en-US" altLang="en-US" sz="1800" b="1" dirty="0" smtClean="0">
                <a:latin typeface="Calibri" panose="020F0502020204030204" pitchFamily="34" charset="0"/>
                <a:cs typeface="Calibri" panose="020F0502020204030204" pitchFamily="34" charset="0"/>
              </a:rPr>
              <a:t> 10</a:t>
            </a:r>
            <a:endParaRPr lang="en-US" altLang="en-US" sz="1800" b="1" dirty="0">
              <a:latin typeface="Calibri" panose="020F0502020204030204" pitchFamily="34" charset="0"/>
              <a:cs typeface="Calibri" panose="020F0502020204030204" pitchFamily="34" charset="0"/>
            </a:endParaRPr>
          </a:p>
        </p:txBody>
      </p:sp>
      <p:sp>
        <p:nvSpPr>
          <p:cNvPr id="25" name="TextBox 2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12735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9"/>
                                        </p:tgtEl>
                                        <p:attrNameLst>
                                          <p:attrName>style.visibility</p:attrName>
                                        </p:attrNameLst>
                                      </p:cBhvr>
                                      <p:to>
                                        <p:strVal val="visible"/>
                                      </p:to>
                                    </p:set>
                                  </p:childTnLst>
                                </p:cTn>
                              </p:par>
                              <p:par>
                                <p:cTn id="9" presetID="1" presetClass="entr" presetSubtype="0" fill="hold" grpId="0" nodeType="withEffect" nodePh="1">
                                  <p:stCondLst>
                                    <p:cond delay="0"/>
                                  </p:stCondLst>
                                  <p:endCondLst>
                                    <p:cond evt="begin" delay="0">
                                      <p:tn val="9"/>
                                    </p:cond>
                                  </p:endCondLst>
                                  <p:childTnLst>
                                    <p:set>
                                      <p:cBhvr>
                                        <p:cTn id="10" dur="1" fill="hold">
                                          <p:stCondLst>
                                            <p:cond delay="0"/>
                                          </p:stCondLst>
                                        </p:cTn>
                                        <p:tgtEl>
                                          <p:spTgt spid="20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6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6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6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6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68"/>
                                        </p:tgtEl>
                                        <p:attrNameLst>
                                          <p:attrName>style.visibility</p:attrName>
                                        </p:attrNameLst>
                                      </p:cBhvr>
                                      <p:to>
                                        <p:strVal val="visible"/>
                                      </p:to>
                                    </p:set>
                                  </p:childTnLst>
                                </p:cTn>
                              </p:par>
                              <p:par>
                                <p:cTn id="31" presetID="1" presetClass="entr" presetSubtype="0" fill="hold" grpId="0" nodeType="withEffect" nodePh="1">
                                  <p:stCondLst>
                                    <p:cond delay="0"/>
                                  </p:stCondLst>
                                  <p:endCondLst>
                                    <p:cond evt="begin" delay="0">
                                      <p:tn val="31"/>
                                    </p:cond>
                                  </p:endCondLst>
                                  <p:childTnLst>
                                    <p:set>
                                      <p:cBhvr>
                                        <p:cTn id="32" dur="1" fill="hold">
                                          <p:stCondLst>
                                            <p:cond delay="0"/>
                                          </p:stCondLst>
                                        </p:cTn>
                                        <p:tgtEl>
                                          <p:spTgt spid="20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7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7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7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7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animBg="1"/>
      <p:bldP spid="2058" grpId="0" animBg="1"/>
      <p:bldP spid="2059" grpId="0"/>
      <p:bldP spid="2060" grpId="0"/>
      <p:bldP spid="2061" grpId="0" animBg="1"/>
      <p:bldP spid="2062" grpId="0" animBg="1"/>
      <p:bldP spid="2063" grpId="0" animBg="1"/>
      <p:bldP spid="2064" grpId="0" animBg="1"/>
      <p:bldP spid="2065" grpId="0" animBg="1"/>
      <p:bldP spid="2066" grpId="0" animBg="1"/>
      <p:bldP spid="2067" grpId="0" animBg="1"/>
      <p:bldP spid="2068" grpId="0" animBg="1"/>
      <p:bldP spid="2070" grpId="0"/>
      <p:bldP spid="2071" grpId="0" animBg="1"/>
      <p:bldP spid="2072" grpId="0" animBg="1"/>
      <p:bldP spid="2073" grpId="0" animBg="1"/>
      <p:bldP spid="2074" grpId="0" animBg="1"/>
      <p:bldP spid="2075" grpId="0" animBg="1"/>
      <p:bldP spid="2076" grpId="0" animBg="1"/>
      <p:bldP spid="2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4000" dirty="0"/>
              <a:t>Measures of Central Tendency:</a:t>
            </a:r>
            <a:br>
              <a:rPr lang="en-US" altLang="en-US" sz="4000" dirty="0"/>
            </a:br>
            <a:r>
              <a:rPr lang="en-US" altLang="en-US" sz="4000" dirty="0"/>
              <a:t>The </a:t>
            </a:r>
            <a:r>
              <a:rPr lang="en-US" altLang="en-US" sz="4000" dirty="0" smtClean="0"/>
              <a:t>Mode</a:t>
            </a:r>
            <a:endParaRPr lang="en-US" sz="4000" dirty="0"/>
          </a:p>
        </p:txBody>
      </p:sp>
      <p:sp>
        <p:nvSpPr>
          <p:cNvPr id="3" name="Content Placeholder 2"/>
          <p:cNvSpPr>
            <a:spLocks noGrp="1"/>
          </p:cNvSpPr>
          <p:nvPr>
            <p:ph idx="1"/>
          </p:nvPr>
        </p:nvSpPr>
        <p:spPr/>
        <p:txBody>
          <a:bodyPr/>
          <a:lstStyle/>
          <a:p>
            <a:pPr eaLnBrk="1" hangingPunct="1">
              <a:spcBef>
                <a:spcPct val="10000"/>
              </a:spcBef>
            </a:pPr>
            <a:r>
              <a:rPr lang="en-US" altLang="en-US" dirty="0" smtClean="0"/>
              <a:t>Value </a:t>
            </a:r>
            <a:r>
              <a:rPr lang="en-US" altLang="en-US" dirty="0"/>
              <a:t>that occurs most often</a:t>
            </a:r>
          </a:p>
          <a:p>
            <a:pPr eaLnBrk="1" hangingPunct="1">
              <a:spcBef>
                <a:spcPct val="10000"/>
              </a:spcBef>
            </a:pPr>
            <a:r>
              <a:rPr lang="en-US" altLang="en-US" dirty="0"/>
              <a:t>Not affected by extreme </a:t>
            </a:r>
            <a:r>
              <a:rPr lang="en-US" altLang="en-US" dirty="0" smtClean="0"/>
              <a:t>values (outliers)</a:t>
            </a:r>
            <a:endParaRPr lang="en-US" altLang="en-US" dirty="0"/>
          </a:p>
          <a:p>
            <a:pPr eaLnBrk="1" hangingPunct="1">
              <a:spcBef>
                <a:spcPct val="10000"/>
              </a:spcBef>
            </a:pPr>
            <a:r>
              <a:rPr lang="en-US" altLang="en-US" dirty="0"/>
              <a:t>Used for </a:t>
            </a:r>
            <a:r>
              <a:rPr lang="en-US" altLang="en-US" dirty="0" smtClean="0"/>
              <a:t>both numerical and categorical </a:t>
            </a:r>
            <a:r>
              <a:rPr lang="en-US" altLang="en-US" dirty="0"/>
              <a:t>data</a:t>
            </a:r>
          </a:p>
          <a:p>
            <a:pPr eaLnBrk="1" hangingPunct="1">
              <a:spcBef>
                <a:spcPct val="10000"/>
              </a:spcBef>
            </a:pPr>
            <a:r>
              <a:rPr lang="en-US" altLang="en-US" dirty="0"/>
              <a:t>There may be no mode</a:t>
            </a:r>
          </a:p>
          <a:p>
            <a:pPr eaLnBrk="1" hangingPunct="1">
              <a:spcBef>
                <a:spcPct val="10000"/>
              </a:spcBef>
            </a:pPr>
            <a:r>
              <a:rPr lang="en-US" altLang="en-US" dirty="0"/>
              <a:t>There may be several modes</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61</a:t>
            </a:fld>
            <a:endParaRPr lang="en-US" altLang="en-US"/>
          </a:p>
        </p:txBody>
      </p:sp>
      <p:sp>
        <p:nvSpPr>
          <p:cNvPr id="5" name="Line 4"/>
          <p:cNvSpPr>
            <a:spLocks noChangeShapeType="1"/>
          </p:cNvSpPr>
          <p:nvPr/>
        </p:nvSpPr>
        <p:spPr bwMode="auto">
          <a:xfrm>
            <a:off x="768350" y="4876800"/>
            <a:ext cx="33543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Rectangle 5"/>
          <p:cNvSpPr>
            <a:spLocks noChangeArrowheads="1"/>
          </p:cNvSpPr>
          <p:nvPr/>
        </p:nvSpPr>
        <p:spPr bwMode="auto">
          <a:xfrm>
            <a:off x="609600" y="4870450"/>
            <a:ext cx="541020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600" b="1" dirty="0">
                <a:latin typeface="Calibri" panose="020F0502020204030204" pitchFamily="34" charset="0"/>
                <a:cs typeface="Calibri" panose="020F0502020204030204" pitchFamily="34" charset="0"/>
              </a:rPr>
              <a:t>0   </a:t>
            </a:r>
            <a:r>
              <a:rPr lang="en-US" altLang="en-US" sz="1600" b="1" dirty="0" smtClean="0">
                <a:latin typeface="Calibri" panose="020F0502020204030204" pitchFamily="34" charset="0"/>
                <a:cs typeface="Calibri" panose="020F0502020204030204" pitchFamily="34" charset="0"/>
              </a:rPr>
              <a:t> 1    </a:t>
            </a:r>
            <a:r>
              <a:rPr lang="en-US" altLang="en-US" sz="1600" b="1" dirty="0">
                <a:latin typeface="Calibri" panose="020F0502020204030204" pitchFamily="34" charset="0"/>
                <a:cs typeface="Calibri" panose="020F0502020204030204" pitchFamily="34" charset="0"/>
              </a:rPr>
              <a:t>2   </a:t>
            </a:r>
            <a:r>
              <a:rPr lang="en-US" altLang="en-US" sz="1600" b="1" dirty="0" smtClean="0">
                <a:latin typeface="Calibri" panose="020F0502020204030204" pitchFamily="34" charset="0"/>
                <a:cs typeface="Calibri" panose="020F0502020204030204" pitchFamily="34" charset="0"/>
              </a:rPr>
              <a:t> 3    4    </a:t>
            </a:r>
            <a:r>
              <a:rPr lang="en-US" altLang="en-US" sz="1600" b="1" dirty="0">
                <a:latin typeface="Calibri" panose="020F0502020204030204" pitchFamily="34" charset="0"/>
                <a:cs typeface="Calibri" panose="020F0502020204030204" pitchFamily="34" charset="0"/>
              </a:rPr>
              <a:t>5   </a:t>
            </a:r>
            <a:r>
              <a:rPr lang="en-US" altLang="en-US" sz="1600" b="1" dirty="0" smtClean="0">
                <a:latin typeface="Calibri" panose="020F0502020204030204" pitchFamily="34" charset="0"/>
                <a:cs typeface="Calibri" panose="020F0502020204030204" pitchFamily="34" charset="0"/>
              </a:rPr>
              <a:t> 6    7    8   </a:t>
            </a:r>
            <a:r>
              <a:rPr lang="en-US" altLang="en-US" sz="1600" b="1" dirty="0">
                <a:latin typeface="Calibri" panose="020F0502020204030204" pitchFamily="34" charset="0"/>
                <a:cs typeface="Calibri" panose="020F0502020204030204" pitchFamily="34" charset="0"/>
              </a:rPr>
              <a:t>9   </a:t>
            </a:r>
            <a:r>
              <a:rPr lang="en-US" altLang="en-US" sz="1600" b="1" dirty="0" smtClean="0">
                <a:latin typeface="Calibri" panose="020F0502020204030204" pitchFamily="34" charset="0"/>
                <a:cs typeface="Calibri" panose="020F0502020204030204" pitchFamily="34" charset="0"/>
              </a:rPr>
              <a:t>  10    </a:t>
            </a:r>
            <a:r>
              <a:rPr lang="en-US" altLang="en-US" sz="1600" b="1" dirty="0">
                <a:latin typeface="Calibri" panose="020F0502020204030204" pitchFamily="34" charset="0"/>
                <a:cs typeface="Calibri" panose="020F0502020204030204" pitchFamily="34" charset="0"/>
              </a:rPr>
              <a:t>11  </a:t>
            </a:r>
            <a:r>
              <a:rPr lang="en-US" altLang="en-US" sz="1600" b="1" dirty="0" smtClean="0">
                <a:latin typeface="Calibri" panose="020F0502020204030204" pitchFamily="34" charset="0"/>
                <a:cs typeface="Calibri" panose="020F0502020204030204" pitchFamily="34" charset="0"/>
              </a:rPr>
              <a:t>  </a:t>
            </a:r>
            <a:r>
              <a:rPr lang="en-US" altLang="en-US" sz="1600" b="1" dirty="0">
                <a:latin typeface="Calibri" panose="020F0502020204030204" pitchFamily="34" charset="0"/>
                <a:cs typeface="Calibri" panose="020F0502020204030204" pitchFamily="34" charset="0"/>
              </a:rPr>
              <a:t>12   </a:t>
            </a:r>
            <a:r>
              <a:rPr lang="en-US" altLang="en-US" sz="1600" b="1" dirty="0" smtClean="0">
                <a:latin typeface="Calibri" panose="020F0502020204030204" pitchFamily="34" charset="0"/>
                <a:cs typeface="Calibri" panose="020F0502020204030204" pitchFamily="34" charset="0"/>
              </a:rPr>
              <a:t>  13    </a:t>
            </a:r>
            <a:r>
              <a:rPr lang="en-US" altLang="en-US" sz="1600" b="1" dirty="0">
                <a:latin typeface="Calibri" panose="020F0502020204030204" pitchFamily="34" charset="0"/>
                <a:cs typeface="Calibri" panose="020F0502020204030204" pitchFamily="34" charset="0"/>
              </a:rPr>
              <a:t>14</a:t>
            </a:r>
            <a:r>
              <a:rPr lang="en-US" altLang="en-US" sz="1800" b="1" dirty="0">
                <a:latin typeface="Calibri" panose="020F0502020204030204" pitchFamily="34" charset="0"/>
                <a:cs typeface="Calibri" panose="020F0502020204030204" pitchFamily="34" charset="0"/>
              </a:rPr>
              <a:t>   </a:t>
            </a:r>
          </a:p>
        </p:txBody>
      </p:sp>
      <p:sp>
        <p:nvSpPr>
          <p:cNvPr id="7" name="Oval 6"/>
          <p:cNvSpPr>
            <a:spLocks noChangeArrowheads="1"/>
          </p:cNvSpPr>
          <p:nvPr/>
        </p:nvSpPr>
        <p:spPr bwMode="auto">
          <a:xfrm>
            <a:off x="914400"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8" name="Oval 7"/>
          <p:cNvSpPr>
            <a:spLocks noChangeArrowheads="1"/>
          </p:cNvSpPr>
          <p:nvPr/>
        </p:nvSpPr>
        <p:spPr bwMode="auto">
          <a:xfrm>
            <a:off x="15128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9" name="Oval 8"/>
          <p:cNvSpPr>
            <a:spLocks noChangeArrowheads="1"/>
          </p:cNvSpPr>
          <p:nvPr/>
        </p:nvSpPr>
        <p:spPr bwMode="auto">
          <a:xfrm>
            <a:off x="20462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0" name="Oval 9"/>
          <p:cNvSpPr>
            <a:spLocks noChangeArrowheads="1"/>
          </p:cNvSpPr>
          <p:nvPr/>
        </p:nvSpPr>
        <p:spPr bwMode="auto">
          <a:xfrm>
            <a:off x="26558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1" name="Oval 10"/>
          <p:cNvSpPr>
            <a:spLocks noChangeArrowheads="1"/>
          </p:cNvSpPr>
          <p:nvPr/>
        </p:nvSpPr>
        <p:spPr bwMode="auto">
          <a:xfrm>
            <a:off x="2046288" y="44196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2" name="Oval 11"/>
          <p:cNvSpPr>
            <a:spLocks noChangeArrowheads="1"/>
          </p:cNvSpPr>
          <p:nvPr/>
        </p:nvSpPr>
        <p:spPr bwMode="auto">
          <a:xfrm>
            <a:off x="31892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3" name="Oval 12"/>
          <p:cNvSpPr>
            <a:spLocks noChangeArrowheads="1"/>
          </p:cNvSpPr>
          <p:nvPr/>
        </p:nvSpPr>
        <p:spPr bwMode="auto">
          <a:xfrm>
            <a:off x="3189288" y="44196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4" name="Oval 13"/>
          <p:cNvSpPr>
            <a:spLocks noChangeArrowheads="1"/>
          </p:cNvSpPr>
          <p:nvPr/>
        </p:nvSpPr>
        <p:spPr bwMode="auto">
          <a:xfrm>
            <a:off x="3189288" y="41910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5" name="Rectangle 14"/>
          <p:cNvSpPr>
            <a:spLocks noChangeArrowheads="1"/>
          </p:cNvSpPr>
          <p:nvPr/>
        </p:nvSpPr>
        <p:spPr bwMode="auto">
          <a:xfrm>
            <a:off x="2743200" y="5678486"/>
            <a:ext cx="1698625" cy="466725"/>
          </a:xfrm>
          <a:prstGeom prst="rect">
            <a:avLst/>
          </a:prstGeom>
          <a:solidFill>
            <a:srgbClr val="FFFF99"/>
          </a:solidFill>
          <a:ln w="12700">
            <a:solidFill>
              <a:schemeClr val="tx1"/>
            </a:solidFill>
            <a:miter lim="800000"/>
            <a:headEnd/>
            <a:tailEnd/>
          </a:ln>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a:latin typeface="Calibri" panose="020F0502020204030204" pitchFamily="34" charset="0"/>
                <a:cs typeface="Calibri" panose="020F0502020204030204" pitchFamily="34" charset="0"/>
              </a:rPr>
              <a:t>Mode = 9</a:t>
            </a:r>
          </a:p>
        </p:txBody>
      </p:sp>
      <p:sp>
        <p:nvSpPr>
          <p:cNvPr id="16" name="Oval 15"/>
          <p:cNvSpPr>
            <a:spLocks noChangeArrowheads="1"/>
          </p:cNvSpPr>
          <p:nvPr/>
        </p:nvSpPr>
        <p:spPr bwMode="auto">
          <a:xfrm>
            <a:off x="35702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7" name="AutoShape 16"/>
          <p:cNvSpPr>
            <a:spLocks noChangeArrowheads="1"/>
          </p:cNvSpPr>
          <p:nvPr/>
        </p:nvSpPr>
        <p:spPr bwMode="auto">
          <a:xfrm rot="16200000">
            <a:off x="3073401" y="5256211"/>
            <a:ext cx="471488" cy="293689"/>
          </a:xfrm>
          <a:prstGeom prst="rightArrow">
            <a:avLst>
              <a:gd name="adj1" fmla="val 31481"/>
              <a:gd name="adj2" fmla="val 38651"/>
            </a:avLst>
          </a:prstGeom>
          <a:solidFill>
            <a:srgbClr val="FF33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8" name="Line 17"/>
          <p:cNvSpPr>
            <a:spLocks noChangeShapeType="1"/>
          </p:cNvSpPr>
          <p:nvPr/>
        </p:nvSpPr>
        <p:spPr bwMode="auto">
          <a:xfrm>
            <a:off x="3968750" y="4876800"/>
            <a:ext cx="12969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Oval 18"/>
          <p:cNvSpPr>
            <a:spLocks noChangeArrowheads="1"/>
          </p:cNvSpPr>
          <p:nvPr/>
        </p:nvSpPr>
        <p:spPr bwMode="auto">
          <a:xfrm>
            <a:off x="43322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 name="Oval 19"/>
          <p:cNvSpPr>
            <a:spLocks noChangeArrowheads="1"/>
          </p:cNvSpPr>
          <p:nvPr/>
        </p:nvSpPr>
        <p:spPr bwMode="auto">
          <a:xfrm>
            <a:off x="4332288" y="44196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1" name="Oval 20"/>
          <p:cNvSpPr>
            <a:spLocks noChangeArrowheads="1"/>
          </p:cNvSpPr>
          <p:nvPr/>
        </p:nvSpPr>
        <p:spPr bwMode="auto">
          <a:xfrm>
            <a:off x="47894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2" name="Oval 21"/>
          <p:cNvSpPr>
            <a:spLocks noChangeArrowheads="1"/>
          </p:cNvSpPr>
          <p:nvPr/>
        </p:nvSpPr>
        <p:spPr bwMode="auto">
          <a:xfrm>
            <a:off x="51704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3" name="Line 22"/>
          <p:cNvSpPr>
            <a:spLocks noChangeShapeType="1"/>
          </p:cNvSpPr>
          <p:nvPr/>
        </p:nvSpPr>
        <p:spPr bwMode="auto">
          <a:xfrm flipV="1">
            <a:off x="6096000" y="4876800"/>
            <a:ext cx="2209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Rectangle 23"/>
          <p:cNvSpPr>
            <a:spLocks noChangeArrowheads="1"/>
          </p:cNvSpPr>
          <p:nvPr/>
        </p:nvSpPr>
        <p:spPr bwMode="auto">
          <a:xfrm>
            <a:off x="6096000" y="4876800"/>
            <a:ext cx="2536825"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1600" b="1" dirty="0" smtClean="0">
                <a:latin typeface="Calibri" panose="020F0502020204030204" pitchFamily="34" charset="0"/>
                <a:cs typeface="Calibri" panose="020F0502020204030204" pitchFamily="34" charset="0"/>
              </a:rPr>
              <a:t> 0    1     </a:t>
            </a:r>
            <a:r>
              <a:rPr lang="en-US" altLang="en-US" sz="1600" b="1" dirty="0">
                <a:latin typeface="Calibri" panose="020F0502020204030204" pitchFamily="34" charset="0"/>
                <a:cs typeface="Calibri" panose="020F0502020204030204" pitchFamily="34" charset="0"/>
              </a:rPr>
              <a:t>2  </a:t>
            </a:r>
            <a:r>
              <a:rPr lang="en-US" altLang="en-US" sz="1600" b="1" dirty="0" smtClean="0">
                <a:latin typeface="Calibri" panose="020F0502020204030204" pitchFamily="34" charset="0"/>
                <a:cs typeface="Calibri" panose="020F0502020204030204" pitchFamily="34" charset="0"/>
              </a:rPr>
              <a:t>   </a:t>
            </a:r>
            <a:r>
              <a:rPr lang="en-US" altLang="en-US" sz="1600" b="1" dirty="0">
                <a:latin typeface="Calibri" panose="020F0502020204030204" pitchFamily="34" charset="0"/>
                <a:cs typeface="Calibri" panose="020F0502020204030204" pitchFamily="34" charset="0"/>
              </a:rPr>
              <a:t>3   </a:t>
            </a:r>
            <a:r>
              <a:rPr lang="en-US" altLang="en-US" sz="1600" b="1" dirty="0" smtClean="0">
                <a:latin typeface="Calibri" panose="020F0502020204030204" pitchFamily="34" charset="0"/>
                <a:cs typeface="Calibri" panose="020F0502020204030204" pitchFamily="34" charset="0"/>
              </a:rPr>
              <a:t> 4    5    6</a:t>
            </a:r>
            <a:endParaRPr lang="en-US" altLang="en-US" sz="1600" b="1" dirty="0">
              <a:latin typeface="Calibri" panose="020F0502020204030204" pitchFamily="34" charset="0"/>
              <a:cs typeface="Calibri" panose="020F0502020204030204" pitchFamily="34" charset="0"/>
            </a:endParaRPr>
          </a:p>
        </p:txBody>
      </p:sp>
      <p:sp>
        <p:nvSpPr>
          <p:cNvPr id="25" name="Oval 24"/>
          <p:cNvSpPr>
            <a:spLocks noChangeArrowheads="1"/>
          </p:cNvSpPr>
          <p:nvPr/>
        </p:nvSpPr>
        <p:spPr bwMode="auto">
          <a:xfrm>
            <a:off x="6172200"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6" name="Oval 25"/>
          <p:cNvSpPr>
            <a:spLocks noChangeArrowheads="1"/>
          </p:cNvSpPr>
          <p:nvPr/>
        </p:nvSpPr>
        <p:spPr bwMode="auto">
          <a:xfrm>
            <a:off x="6477000"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7" name="Oval 26"/>
          <p:cNvSpPr>
            <a:spLocks noChangeArrowheads="1"/>
          </p:cNvSpPr>
          <p:nvPr/>
        </p:nvSpPr>
        <p:spPr bwMode="auto">
          <a:xfrm>
            <a:off x="6781800"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8" name="Oval 27"/>
          <p:cNvSpPr>
            <a:spLocks noChangeArrowheads="1"/>
          </p:cNvSpPr>
          <p:nvPr/>
        </p:nvSpPr>
        <p:spPr bwMode="auto">
          <a:xfrm>
            <a:off x="7086600"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9" name="Oval 28"/>
          <p:cNvSpPr>
            <a:spLocks noChangeArrowheads="1"/>
          </p:cNvSpPr>
          <p:nvPr/>
        </p:nvSpPr>
        <p:spPr bwMode="auto">
          <a:xfrm>
            <a:off x="76850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0" name="Oval 29"/>
          <p:cNvSpPr>
            <a:spLocks noChangeArrowheads="1"/>
          </p:cNvSpPr>
          <p:nvPr/>
        </p:nvSpPr>
        <p:spPr bwMode="auto">
          <a:xfrm>
            <a:off x="7989888" y="4648200"/>
            <a:ext cx="228600" cy="228600"/>
          </a:xfrm>
          <a:prstGeom prst="ellipse">
            <a:avLst/>
          </a:prstGeom>
          <a:solidFill>
            <a:schemeClr val="tx2">
              <a:lumMod val="75000"/>
            </a:schemeClr>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1" name="Rectangle 30"/>
          <p:cNvSpPr>
            <a:spLocks noChangeArrowheads="1"/>
          </p:cNvSpPr>
          <p:nvPr/>
        </p:nvSpPr>
        <p:spPr bwMode="auto">
          <a:xfrm>
            <a:off x="6477000" y="5310187"/>
            <a:ext cx="1622425" cy="466725"/>
          </a:xfrm>
          <a:prstGeom prst="rect">
            <a:avLst/>
          </a:prstGeom>
          <a:solidFill>
            <a:srgbClr val="FFFF99"/>
          </a:solidFill>
          <a:ln w="12700">
            <a:solidFill>
              <a:schemeClr val="tx1"/>
            </a:solidFill>
            <a:miter lim="800000"/>
            <a:headEnd/>
            <a:tailEnd/>
          </a:ln>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No Mode</a:t>
            </a:r>
          </a:p>
        </p:txBody>
      </p:sp>
      <p:sp>
        <p:nvSpPr>
          <p:cNvPr id="32" name="TextBox 3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10972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animBg="1"/>
      <p:bldP spid="26" grpId="0" animBg="1"/>
      <p:bldP spid="27" grpId="0" animBg="1"/>
      <p:bldP spid="28" grpId="0" animBg="1"/>
      <p:bldP spid="29" grpId="0" animBg="1"/>
      <p:bldP spid="30" grpId="0" animBg="1"/>
      <p:bldP spid="3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Outliers</a:t>
            </a:r>
            <a:endParaRPr lang="en-US" dirty="0"/>
          </a:p>
        </p:txBody>
      </p:sp>
      <p:sp>
        <p:nvSpPr>
          <p:cNvPr id="3" name="Content Placeholder 2"/>
          <p:cNvSpPr>
            <a:spLocks noGrp="1"/>
          </p:cNvSpPr>
          <p:nvPr>
            <p:ph idx="1"/>
          </p:nvPr>
        </p:nvSpPr>
        <p:spPr>
          <a:xfrm>
            <a:off x="457200" y="4648200"/>
            <a:ext cx="8610600" cy="1143000"/>
          </a:xfrm>
        </p:spPr>
        <p:txBody>
          <a:bodyPr/>
          <a:lstStyle/>
          <a:p>
            <a:pPr marL="0" indent="0">
              <a:spcBef>
                <a:spcPct val="50000"/>
              </a:spcBef>
              <a:buNone/>
            </a:pPr>
            <a:r>
              <a:rPr lang="en-US" altLang="en-US" sz="2000" dirty="0" smtClean="0">
                <a:solidFill>
                  <a:schemeClr val="accent6"/>
                </a:solidFill>
              </a:rPr>
              <a:t>Why Census &amp; Statistics Department reported the median household income?</a:t>
            </a:r>
          </a:p>
          <a:p>
            <a:pPr marL="0" indent="0">
              <a:spcBef>
                <a:spcPct val="50000"/>
              </a:spcBef>
              <a:buNone/>
            </a:pPr>
            <a:r>
              <a:rPr lang="en-US" altLang="en-US" sz="2000" dirty="0" smtClean="0">
                <a:solidFill>
                  <a:schemeClr val="accent6"/>
                </a:solidFill>
              </a:rPr>
              <a:t>When the Hong Kong Housing Authority revises the rent of public housing, they need a reference for the average income of tenants.  Should they consider the mean or the median?</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62</a:t>
            </a:fld>
            <a:endParaRPr lang="en-US" altLang="en-US" dirty="0"/>
          </a:p>
        </p:txBody>
      </p:sp>
      <mc:AlternateContent xmlns:mc="http://schemas.openxmlformats.org/markup-compatibility/2006" xmlns:a14="http://schemas.microsoft.com/office/drawing/2010/main">
        <mc:Choice Requires="a14">
          <p:sp>
            <p:nvSpPr>
              <p:cNvPr id="8" name="TextBox 7"/>
              <p:cNvSpPr txBox="1"/>
              <p:nvPr/>
            </p:nvSpPr>
            <p:spPr>
              <a:xfrm>
                <a:off x="2000784" y="3200400"/>
                <a:ext cx="5085816" cy="6294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𝑚𝑒𝑎𝑛</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0+0+0+0+$3,500,000</m:t>
                          </m:r>
                        </m:num>
                        <m:den>
                          <m:r>
                            <a:rPr lang="en-US" b="0" i="1" smtClean="0">
                              <a:latin typeface="Cambria Math"/>
                            </a:rPr>
                            <m:t>5</m:t>
                          </m:r>
                        </m:den>
                      </m:f>
                      <m:r>
                        <a:rPr lang="en-US" b="0" i="1" smtClean="0">
                          <a:latin typeface="Cambria Math"/>
                        </a:rPr>
                        <m:t>=$700,000</m:t>
                      </m:r>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2000784" y="3200400"/>
                <a:ext cx="5085816" cy="629468"/>
              </a:xfrm>
              <a:prstGeom prst="rect">
                <a:avLst/>
              </a:prstGeom>
              <a:blipFill rotWithShape="1">
                <a:blip r:embed="rId2"/>
                <a:stretch>
                  <a:fillRect/>
                </a:stretch>
              </a:blipFill>
            </p:spPr>
            <p:txBody>
              <a:bodyPr/>
              <a:lstStyle/>
              <a:p>
                <a:r>
                  <a:rPr lang="en-US">
                    <a:noFill/>
                  </a:rPr>
                  <a:t> </a:t>
                </a:r>
              </a:p>
            </p:txBody>
          </p:sp>
        </mc:Fallback>
      </mc:AlternateContent>
      <p:sp>
        <p:nvSpPr>
          <p:cNvPr id="6" name="Content Placeholder 2"/>
          <p:cNvSpPr txBox="1">
            <a:spLocks/>
          </p:cNvSpPr>
          <p:nvPr/>
        </p:nvSpPr>
        <p:spPr bwMode="auto">
          <a:xfrm>
            <a:off x="476250" y="1565275"/>
            <a:ext cx="8229600" cy="300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Font typeface="Wingdings" pitchFamily="2" charset="2"/>
              <a:buNone/>
            </a:pPr>
            <a:r>
              <a:rPr lang="en-US" altLang="en-US" sz="2000" kern="0" dirty="0" smtClean="0"/>
              <a:t>Imagine that the five graduating seniors on a college basketball team receive the following first-year contract offers to play in the National Basketball Association (zero indicates that the player did not receive a contract offer):</a:t>
            </a:r>
          </a:p>
          <a:p>
            <a:pPr marL="0" indent="0" algn="ctr">
              <a:buFont typeface="Wingdings" pitchFamily="2" charset="2"/>
              <a:buNone/>
            </a:pPr>
            <a:r>
              <a:rPr lang="en-US" altLang="en-US" sz="2000" kern="0" dirty="0" smtClean="0"/>
              <a:t>0      0      0      0      $3,500,000</a:t>
            </a:r>
          </a:p>
          <a:p>
            <a:pPr marL="0" indent="0">
              <a:spcBef>
                <a:spcPct val="50000"/>
              </a:spcBef>
              <a:buFont typeface="Wingdings" pitchFamily="2" charset="2"/>
              <a:buNone/>
            </a:pPr>
            <a:endParaRPr lang="en-US" altLang="en-US" sz="2000" b="1" kern="0" dirty="0" smtClean="0">
              <a:solidFill>
                <a:srgbClr val="E2A700"/>
              </a:solidFill>
              <a:effectLst>
                <a:outerShdw blurRad="38100" dist="38100" dir="2700000" algn="tl">
                  <a:srgbClr val="000000">
                    <a:alpha val="43137"/>
                  </a:srgbClr>
                </a:outerShdw>
              </a:effectLst>
            </a:endParaRPr>
          </a:p>
        </p:txBody>
      </p:sp>
      <p:sp>
        <p:nvSpPr>
          <p:cNvPr id="7" name="Content Placeholder 2"/>
          <p:cNvSpPr txBox="1">
            <a:spLocks/>
          </p:cNvSpPr>
          <p:nvPr/>
        </p:nvSpPr>
        <p:spPr bwMode="auto">
          <a:xfrm>
            <a:off x="457200" y="2860676"/>
            <a:ext cx="8229600" cy="150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Font typeface="Wingdings" pitchFamily="2" charset="2"/>
              <a:buNone/>
            </a:pPr>
            <a:r>
              <a:rPr lang="en-US" altLang="en-US" sz="2000" kern="0" dirty="0">
                <a:solidFill>
                  <a:srgbClr val="996600"/>
                </a:solidFill>
              </a:rPr>
              <a:t>The mean contract offer is:</a:t>
            </a:r>
          </a:p>
          <a:p>
            <a:pPr marL="0" indent="0">
              <a:buFont typeface="Wingdings" pitchFamily="2" charset="2"/>
              <a:buNone/>
            </a:pPr>
            <a:endParaRPr lang="en-US" altLang="en-US" sz="2000" kern="0" dirty="0" smtClean="0">
              <a:solidFill>
                <a:srgbClr val="0000FF"/>
              </a:solidFill>
            </a:endParaRPr>
          </a:p>
          <a:p>
            <a:pPr marL="0" indent="0">
              <a:spcBef>
                <a:spcPct val="50000"/>
              </a:spcBef>
              <a:buFont typeface="Wingdings" pitchFamily="2" charset="2"/>
              <a:buNone/>
            </a:pPr>
            <a:r>
              <a:rPr lang="en-US" altLang="en-US" sz="2000" kern="0" dirty="0" smtClean="0">
                <a:solidFill>
                  <a:srgbClr val="996600"/>
                </a:solidFill>
              </a:rPr>
              <a:t>Is it therefore fair to say that the average senior on this basketball team received a $700,000 contract offer?</a:t>
            </a:r>
          </a:p>
          <a:p>
            <a:pPr marL="0" indent="0">
              <a:spcBef>
                <a:spcPct val="50000"/>
              </a:spcBef>
              <a:buFont typeface="Wingdings" pitchFamily="2" charset="2"/>
              <a:buNone/>
            </a:pPr>
            <a:endParaRPr lang="en-US" altLang="en-US" sz="2000" b="1" kern="0" dirty="0" smtClean="0">
              <a:solidFill>
                <a:srgbClr val="E2A7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701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Comparison of Mean, Median &amp; Mode</a:t>
            </a:r>
            <a:endParaRPr lang="en-US" sz="40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63</a:t>
            </a:fld>
            <a:endParaRPr lang="en-US" altLang="en-US"/>
          </a:p>
        </p:txBody>
      </p:sp>
      <p:pic>
        <p:nvPicPr>
          <p:cNvPr id="5"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766" t="13038" r="876" b="2087"/>
          <a:stretch/>
        </p:blipFill>
        <p:spPr bwMode="auto">
          <a:xfrm>
            <a:off x="304800" y="2057400"/>
            <a:ext cx="8562975" cy="3162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CC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820905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9804" t="50000" r="10084" b="22423"/>
          <a:stretch/>
        </p:blipFill>
        <p:spPr bwMode="auto">
          <a:xfrm>
            <a:off x="521178" y="1756229"/>
            <a:ext cx="8302171" cy="3044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Measures of Variation</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64</a:t>
            </a:fld>
            <a:endParaRPr lang="en-US" altLang="en-US"/>
          </a:p>
        </p:txBody>
      </p:sp>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038" t="31900" r="41462" b="43643"/>
          <a:stretch/>
        </p:blipFill>
        <p:spPr bwMode="auto">
          <a:xfrm>
            <a:off x="1306091" y="5096876"/>
            <a:ext cx="2883587" cy="156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bwMode="auto">
          <a:xfrm>
            <a:off x="521178" y="4114800"/>
            <a:ext cx="522709" cy="457200"/>
          </a:xfrm>
          <a:prstGeom prst="ellipse">
            <a:avLst/>
          </a:prstGeom>
          <a:noFill/>
          <a:ln w="28575" cap="rnd" cmpd="sng">
            <a:solidFill>
              <a:srgbClr val="996600"/>
            </a:solidFill>
            <a:prstDash val="solid"/>
            <a:round/>
            <a:headEnd type="none" w="med" len="med"/>
            <a:tailEnd type="none" w="med" len="med"/>
          </a:ln>
        </p:spPr>
        <p:txBody>
          <a:bodyPr rtlCol="0" anchor="ctr"/>
          <a:lstStyle/>
          <a:p>
            <a:pPr algn="ctr"/>
            <a:endParaRPr lang="en-US"/>
          </a:p>
        </p:txBody>
      </p:sp>
      <p:sp>
        <p:nvSpPr>
          <p:cNvPr id="9" name="Oval Callout 8"/>
          <p:cNvSpPr/>
          <p:nvPr/>
        </p:nvSpPr>
        <p:spPr>
          <a:xfrm>
            <a:off x="4672264" y="5334000"/>
            <a:ext cx="2286000" cy="912340"/>
          </a:xfrm>
          <a:prstGeom prst="wedgeEllipseCallout">
            <a:avLst>
              <a:gd name="adj1" fmla="val -209412"/>
              <a:gd name="adj2" fmla="val -1481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What is </a:t>
            </a:r>
            <a:r>
              <a:rPr lang="en-US"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Lower Quartile</a:t>
            </a:r>
            <a:r>
              <a:rPr lang="en-US" dirty="0" smtClean="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Why we need it?</a:t>
            </a:r>
            <a:endParaRPr lang="en-US" dirty="0">
              <a:solidFill>
                <a:srgbClr val="FFFF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116740"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8963" t="14463" r="59572" b="82382"/>
          <a:stretch/>
        </p:blipFill>
        <p:spPr bwMode="auto">
          <a:xfrm>
            <a:off x="521178" y="1407886"/>
            <a:ext cx="3260764" cy="348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251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26"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down)">
                                      <p:cBhvr>
                                        <p:cTn id="9" dur="580">
                                          <p:stCondLst>
                                            <p:cond delay="0"/>
                                          </p:stCondLst>
                                        </p:cTn>
                                        <p:tgtEl>
                                          <p:spTgt spid="9"/>
                                        </p:tgtEl>
                                      </p:cBhvr>
                                    </p:animEffect>
                                    <p:anim calcmode="lin" valueType="num">
                                      <p:cBhvr>
                                        <p:cTn id="1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5" dur="26">
                                          <p:stCondLst>
                                            <p:cond delay="650"/>
                                          </p:stCondLst>
                                        </p:cTn>
                                        <p:tgtEl>
                                          <p:spTgt spid="9"/>
                                        </p:tgtEl>
                                      </p:cBhvr>
                                      <p:to x="100000" y="60000"/>
                                    </p:animScale>
                                    <p:animScale>
                                      <p:cBhvr>
                                        <p:cTn id="16" dur="166" decel="50000">
                                          <p:stCondLst>
                                            <p:cond delay="676"/>
                                          </p:stCondLst>
                                        </p:cTn>
                                        <p:tgtEl>
                                          <p:spTgt spid="9"/>
                                        </p:tgtEl>
                                      </p:cBhvr>
                                      <p:to x="100000" y="100000"/>
                                    </p:animScale>
                                    <p:animScale>
                                      <p:cBhvr>
                                        <p:cTn id="17" dur="26">
                                          <p:stCondLst>
                                            <p:cond delay="1312"/>
                                          </p:stCondLst>
                                        </p:cTn>
                                        <p:tgtEl>
                                          <p:spTgt spid="9"/>
                                        </p:tgtEl>
                                      </p:cBhvr>
                                      <p:to x="100000" y="80000"/>
                                    </p:animScale>
                                    <p:animScale>
                                      <p:cBhvr>
                                        <p:cTn id="18" dur="166" decel="50000">
                                          <p:stCondLst>
                                            <p:cond delay="1338"/>
                                          </p:stCondLst>
                                        </p:cTn>
                                        <p:tgtEl>
                                          <p:spTgt spid="9"/>
                                        </p:tgtEl>
                                      </p:cBhvr>
                                      <p:to x="100000" y="100000"/>
                                    </p:animScale>
                                    <p:animScale>
                                      <p:cBhvr>
                                        <p:cTn id="19" dur="26">
                                          <p:stCondLst>
                                            <p:cond delay="1642"/>
                                          </p:stCondLst>
                                        </p:cTn>
                                        <p:tgtEl>
                                          <p:spTgt spid="9"/>
                                        </p:tgtEl>
                                      </p:cBhvr>
                                      <p:to x="100000" y="90000"/>
                                    </p:animScale>
                                    <p:animScale>
                                      <p:cBhvr>
                                        <p:cTn id="20" dur="166" decel="50000">
                                          <p:stCondLst>
                                            <p:cond delay="1668"/>
                                          </p:stCondLst>
                                        </p:cTn>
                                        <p:tgtEl>
                                          <p:spTgt spid="9"/>
                                        </p:tgtEl>
                                      </p:cBhvr>
                                      <p:to x="100000" y="100000"/>
                                    </p:animScale>
                                    <p:animScale>
                                      <p:cBhvr>
                                        <p:cTn id="21" dur="26">
                                          <p:stCondLst>
                                            <p:cond delay="1808"/>
                                          </p:stCondLst>
                                        </p:cTn>
                                        <p:tgtEl>
                                          <p:spTgt spid="9"/>
                                        </p:tgtEl>
                                      </p:cBhvr>
                                      <p:to x="100000" y="95000"/>
                                    </p:animScale>
                                    <p:animScale>
                                      <p:cBhvr>
                                        <p:cTn id="2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Measures of Variation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65</a:t>
            </a:fld>
            <a:endParaRPr lang="en-US" altLang="en-US"/>
          </a:p>
        </p:txBody>
      </p:sp>
      <p:sp>
        <p:nvSpPr>
          <p:cNvPr id="20" name="Line 12"/>
          <p:cNvSpPr>
            <a:spLocks noChangeShapeType="1"/>
          </p:cNvSpPr>
          <p:nvPr/>
        </p:nvSpPr>
        <p:spPr bwMode="auto">
          <a:xfrm>
            <a:off x="7467600" y="2359025"/>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Line 13"/>
          <p:cNvSpPr>
            <a:spLocks noChangeShapeType="1"/>
          </p:cNvSpPr>
          <p:nvPr/>
        </p:nvSpPr>
        <p:spPr bwMode="auto">
          <a:xfrm>
            <a:off x="1447800" y="2362200"/>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Line 6"/>
          <p:cNvSpPr>
            <a:spLocks noChangeShapeType="1"/>
          </p:cNvSpPr>
          <p:nvPr/>
        </p:nvSpPr>
        <p:spPr bwMode="auto">
          <a:xfrm>
            <a:off x="1447800" y="2362200"/>
            <a:ext cx="6019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Rectangle 7"/>
          <p:cNvSpPr>
            <a:spLocks noChangeArrowheads="1"/>
          </p:cNvSpPr>
          <p:nvPr/>
        </p:nvSpPr>
        <p:spPr bwMode="auto">
          <a:xfrm>
            <a:off x="914400" y="2820988"/>
            <a:ext cx="1066800" cy="466725"/>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b="1" dirty="0" smtClean="0">
                <a:solidFill>
                  <a:srgbClr val="000066"/>
                </a:solidFill>
                <a:latin typeface="Calibri" panose="020F0502020204030204" pitchFamily="34" charset="0"/>
                <a:ea typeface="PMingLiU" pitchFamily="18" charset="-120"/>
                <a:cs typeface="Calibri" panose="020F0502020204030204" pitchFamily="34" charset="0"/>
              </a:rPr>
              <a:t>Range</a:t>
            </a:r>
            <a:endParaRPr lang="en-US" altLang="zh-TW" b="1" dirty="0">
              <a:solidFill>
                <a:srgbClr val="000066"/>
              </a:solidFill>
              <a:latin typeface="Calibri" panose="020F0502020204030204" pitchFamily="34" charset="0"/>
              <a:ea typeface="PMingLiU" pitchFamily="18" charset="-120"/>
              <a:cs typeface="Calibri" panose="020F0502020204030204" pitchFamily="34" charset="0"/>
            </a:endParaRPr>
          </a:p>
        </p:txBody>
      </p:sp>
      <p:sp>
        <p:nvSpPr>
          <p:cNvPr id="25" name="Rectangle 8"/>
          <p:cNvSpPr>
            <a:spLocks noChangeArrowheads="1"/>
          </p:cNvSpPr>
          <p:nvPr/>
        </p:nvSpPr>
        <p:spPr bwMode="auto">
          <a:xfrm>
            <a:off x="4879975" y="2819400"/>
            <a:ext cx="1292225" cy="468313"/>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b="1" dirty="0" smtClean="0">
                <a:solidFill>
                  <a:srgbClr val="000066"/>
                </a:solidFill>
                <a:latin typeface="Calibri" panose="020F0502020204030204" pitchFamily="34" charset="0"/>
                <a:ea typeface="PMingLiU" pitchFamily="18" charset="-120"/>
                <a:cs typeface="Calibri" panose="020F0502020204030204" pitchFamily="34" charset="0"/>
              </a:rPr>
              <a:t>Variance</a:t>
            </a:r>
            <a:endParaRPr lang="en-US" altLang="zh-TW" b="1" dirty="0">
              <a:solidFill>
                <a:srgbClr val="000066"/>
              </a:solidFill>
              <a:latin typeface="Calibri" panose="020F0502020204030204" pitchFamily="34" charset="0"/>
              <a:ea typeface="PMingLiU" pitchFamily="18" charset="-120"/>
              <a:cs typeface="Calibri" panose="020F0502020204030204" pitchFamily="34" charset="0"/>
            </a:endParaRPr>
          </a:p>
        </p:txBody>
      </p:sp>
      <p:sp>
        <p:nvSpPr>
          <p:cNvPr id="26" name="Rectangle 9"/>
          <p:cNvSpPr>
            <a:spLocks noChangeArrowheads="1"/>
          </p:cNvSpPr>
          <p:nvPr/>
        </p:nvSpPr>
        <p:spPr bwMode="auto">
          <a:xfrm>
            <a:off x="6705600" y="2819399"/>
            <a:ext cx="1447800" cy="828432"/>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b="1" dirty="0" smtClean="0">
                <a:solidFill>
                  <a:srgbClr val="000066"/>
                </a:solidFill>
                <a:latin typeface="Calibri" panose="020F0502020204030204" pitchFamily="34" charset="0"/>
                <a:ea typeface="PMingLiU" pitchFamily="18" charset="-120"/>
                <a:cs typeface="Calibri" panose="020F0502020204030204" pitchFamily="34" charset="0"/>
              </a:rPr>
              <a:t>Standard Deviation</a:t>
            </a:r>
            <a:endParaRPr lang="en-US" altLang="zh-TW" b="1" dirty="0">
              <a:solidFill>
                <a:srgbClr val="000066"/>
              </a:solidFill>
              <a:latin typeface="Calibri" panose="020F0502020204030204" pitchFamily="34" charset="0"/>
              <a:ea typeface="PMingLiU" pitchFamily="18" charset="-120"/>
              <a:cs typeface="Calibri" panose="020F0502020204030204" pitchFamily="34" charset="0"/>
            </a:endParaRPr>
          </a:p>
        </p:txBody>
      </p:sp>
      <p:sp>
        <p:nvSpPr>
          <p:cNvPr id="27" name="Line 14"/>
          <p:cNvSpPr>
            <a:spLocks noChangeShapeType="1"/>
          </p:cNvSpPr>
          <p:nvPr/>
        </p:nvSpPr>
        <p:spPr bwMode="auto">
          <a:xfrm>
            <a:off x="3429000" y="2362200"/>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Line 26"/>
          <p:cNvSpPr>
            <a:spLocks noChangeShapeType="1"/>
          </p:cNvSpPr>
          <p:nvPr/>
        </p:nvSpPr>
        <p:spPr bwMode="auto">
          <a:xfrm>
            <a:off x="4343400" y="1752600"/>
            <a:ext cx="0" cy="6096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Rectangle 17"/>
          <p:cNvSpPr>
            <a:spLocks noChangeArrowheads="1"/>
          </p:cNvSpPr>
          <p:nvPr/>
        </p:nvSpPr>
        <p:spPr bwMode="auto">
          <a:xfrm>
            <a:off x="1066800" y="4123867"/>
            <a:ext cx="3124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42900" indent="-3429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marL="0" indent="0" eaLnBrk="1" hangingPunct="1">
              <a:spcBef>
                <a:spcPct val="20000"/>
              </a:spcBef>
              <a:buClr>
                <a:schemeClr val="folHlink"/>
              </a:buClr>
              <a:buSzPct val="60000"/>
            </a:pPr>
            <a:r>
              <a:rPr lang="en-US" altLang="en-US" sz="2000" dirty="0">
                <a:latin typeface="Calibri" panose="020F0502020204030204" pitchFamily="34" charset="0"/>
                <a:cs typeface="Calibri" panose="020F0502020204030204" pitchFamily="34" charset="0"/>
              </a:rPr>
              <a:t>Measures of variation give information on the </a:t>
            </a:r>
            <a:r>
              <a:rPr lang="en-US" altLang="en-US" sz="2000" dirty="0">
                <a:solidFill>
                  <a:srgbClr val="FF0000"/>
                </a:solidFill>
                <a:latin typeface="Calibri" panose="020F0502020204030204" pitchFamily="34" charset="0"/>
                <a:cs typeface="Calibri" panose="020F0502020204030204" pitchFamily="34" charset="0"/>
              </a:rPr>
              <a:t>spread</a:t>
            </a:r>
            <a:r>
              <a:rPr lang="en-US" altLang="en-US" sz="2000" b="1" dirty="0">
                <a:solidFill>
                  <a:schemeClr val="folHlink"/>
                </a:solidFill>
                <a:latin typeface="Calibri" panose="020F0502020204030204" pitchFamily="34" charset="0"/>
                <a:cs typeface="Calibri" panose="020F0502020204030204" pitchFamily="34" charset="0"/>
              </a:rPr>
              <a:t> </a:t>
            </a:r>
            <a:r>
              <a:rPr lang="en-US" altLang="en-US" sz="2000" dirty="0">
                <a:latin typeface="Calibri" panose="020F0502020204030204" pitchFamily="34" charset="0"/>
                <a:cs typeface="Calibri" panose="020F0502020204030204" pitchFamily="34" charset="0"/>
              </a:rPr>
              <a:t>or</a:t>
            </a:r>
            <a:r>
              <a:rPr lang="en-US" altLang="en-US" sz="2000" b="1" dirty="0">
                <a:solidFill>
                  <a:schemeClr val="folHlink"/>
                </a:solidFill>
                <a:latin typeface="Calibri" panose="020F0502020204030204" pitchFamily="34" charset="0"/>
                <a:cs typeface="Calibri" panose="020F0502020204030204" pitchFamily="34" charset="0"/>
              </a:rPr>
              <a:t> </a:t>
            </a:r>
            <a:r>
              <a:rPr lang="en-US" altLang="en-US" sz="2000" dirty="0">
                <a:solidFill>
                  <a:srgbClr val="FF0000"/>
                </a:solidFill>
                <a:latin typeface="Calibri" panose="020F0502020204030204" pitchFamily="34" charset="0"/>
                <a:cs typeface="Calibri" panose="020F0502020204030204" pitchFamily="34" charset="0"/>
              </a:rPr>
              <a:t>variability</a:t>
            </a:r>
            <a:r>
              <a:rPr lang="en-US" altLang="en-US" sz="2000" dirty="0">
                <a:latin typeface="Calibri" panose="020F0502020204030204" pitchFamily="34" charset="0"/>
                <a:cs typeface="Calibri" panose="020F0502020204030204" pitchFamily="34" charset="0"/>
              </a:rPr>
              <a:t> or </a:t>
            </a:r>
            <a:r>
              <a:rPr lang="en-US" altLang="en-US" sz="2000" dirty="0">
                <a:solidFill>
                  <a:srgbClr val="FF0000"/>
                </a:solidFill>
                <a:latin typeface="Calibri" panose="020F0502020204030204" pitchFamily="34" charset="0"/>
                <a:cs typeface="Calibri" panose="020F0502020204030204" pitchFamily="34" charset="0"/>
              </a:rPr>
              <a:t>dispersion</a:t>
            </a:r>
            <a:r>
              <a:rPr lang="en-US" altLang="en-US" sz="2000" dirty="0">
                <a:latin typeface="Calibri" panose="020F0502020204030204" pitchFamily="34" charset="0"/>
                <a:cs typeface="Calibri" panose="020F0502020204030204" pitchFamily="34" charset="0"/>
              </a:rPr>
              <a:t> of the data </a:t>
            </a:r>
            <a:r>
              <a:rPr lang="en-US" altLang="en-US" sz="2000" dirty="0" smtClean="0">
                <a:latin typeface="Calibri" panose="020F0502020204030204" pitchFamily="34" charset="0"/>
                <a:cs typeface="Calibri" panose="020F0502020204030204" pitchFamily="34" charset="0"/>
              </a:rPr>
              <a:t>values</a:t>
            </a:r>
            <a:r>
              <a:rPr lang="en-US" altLang="en-US" sz="2000" dirty="0">
                <a:latin typeface="Calibri" panose="020F0502020204030204" pitchFamily="34" charset="0"/>
                <a:cs typeface="Calibri" panose="020F0502020204030204" pitchFamily="34" charset="0"/>
              </a:rPr>
              <a:t/>
            </a:r>
            <a:br>
              <a:rPr lang="en-US" altLang="en-US" sz="2000" dirty="0">
                <a:latin typeface="Calibri" panose="020F0502020204030204" pitchFamily="34" charset="0"/>
                <a:cs typeface="Calibri" panose="020F0502020204030204" pitchFamily="34" charset="0"/>
              </a:rPr>
            </a:br>
            <a:endParaRPr lang="en-US" altLang="en-US" sz="2000" dirty="0">
              <a:latin typeface="Calibri" panose="020F0502020204030204" pitchFamily="34" charset="0"/>
              <a:cs typeface="Calibri" panose="020F0502020204030204" pitchFamily="34" charset="0"/>
            </a:endParaRPr>
          </a:p>
        </p:txBody>
      </p:sp>
      <p:pic>
        <p:nvPicPr>
          <p:cNvPr id="30" name="Picture 2" descr="normalcurves"/>
          <p:cNvPicPr>
            <a:picLocks noChangeAspect="1" noChangeArrowheads="1"/>
          </p:cNvPicPr>
          <p:nvPr/>
        </p:nvPicPr>
        <p:blipFill rotWithShape="1">
          <a:blip r:embed="rId2">
            <a:extLst>
              <a:ext uri="{28A0092B-C50C-407E-A947-70E740481C1C}">
                <a14:useLocalDpi xmlns:a14="http://schemas.microsoft.com/office/drawing/2010/main" val="0"/>
              </a:ext>
            </a:extLst>
          </a:blip>
          <a:srcRect l="5819" t="10919" b="20977"/>
          <a:stretch/>
        </p:blipFill>
        <p:spPr bwMode="auto">
          <a:xfrm>
            <a:off x="4191000" y="3733800"/>
            <a:ext cx="3476626" cy="1885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 Box 3"/>
          <p:cNvSpPr txBox="1">
            <a:spLocks noChangeArrowheads="1"/>
          </p:cNvSpPr>
          <p:nvPr/>
        </p:nvSpPr>
        <p:spPr bwMode="auto">
          <a:xfrm>
            <a:off x="4267200" y="5715000"/>
            <a:ext cx="3352800" cy="369332"/>
          </a:xfrm>
          <a:prstGeom prst="rect">
            <a:avLst/>
          </a:prstGeom>
          <a:solidFill>
            <a:srgbClr val="FFFF99"/>
          </a:solidFill>
          <a:ln w="9525">
            <a:solidFill>
              <a:schemeClr val="tx1"/>
            </a:solidFill>
            <a:miter lim="800000"/>
            <a:headEnd/>
            <a:tailEnd/>
          </a:ln>
        </p:spPr>
        <p:txBody>
          <a:bodyPr wrap="squar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800" b="1" dirty="0" smtClean="0">
                <a:solidFill>
                  <a:schemeClr val="bg2"/>
                </a:solidFill>
                <a:latin typeface="Calibri" panose="020F0502020204030204" pitchFamily="34" charset="0"/>
                <a:cs typeface="Calibri" panose="020F0502020204030204" pitchFamily="34" charset="0"/>
              </a:rPr>
              <a:t>same </a:t>
            </a:r>
            <a:r>
              <a:rPr lang="en-US" altLang="en-US" sz="1800" b="1" dirty="0">
                <a:solidFill>
                  <a:schemeClr val="bg2"/>
                </a:solidFill>
                <a:latin typeface="Calibri" panose="020F0502020204030204" pitchFamily="34" charset="0"/>
                <a:cs typeface="Calibri" panose="020F0502020204030204" pitchFamily="34" charset="0"/>
              </a:rPr>
              <a:t>center, </a:t>
            </a:r>
            <a:r>
              <a:rPr lang="en-US" altLang="en-US" sz="1800" b="1" dirty="0" smtClean="0">
                <a:solidFill>
                  <a:schemeClr val="bg2"/>
                </a:solidFill>
                <a:latin typeface="Calibri" panose="020F0502020204030204" pitchFamily="34" charset="0"/>
                <a:cs typeface="Calibri" panose="020F0502020204030204" pitchFamily="34" charset="0"/>
              </a:rPr>
              <a:t>different </a:t>
            </a:r>
            <a:r>
              <a:rPr lang="en-US" altLang="en-US" sz="1800" b="1" dirty="0">
                <a:solidFill>
                  <a:schemeClr val="bg2"/>
                </a:solidFill>
                <a:latin typeface="Calibri" panose="020F0502020204030204" pitchFamily="34" charset="0"/>
                <a:cs typeface="Calibri" panose="020F0502020204030204" pitchFamily="34" charset="0"/>
              </a:rPr>
              <a:t>variation</a:t>
            </a:r>
            <a:endParaRPr lang="en-US" altLang="en-US" sz="1800" dirty="0">
              <a:solidFill>
                <a:schemeClr val="bg2"/>
              </a:solidFill>
              <a:latin typeface="Calibri" panose="020F0502020204030204" pitchFamily="34" charset="0"/>
              <a:cs typeface="Calibri" panose="020F0502020204030204" pitchFamily="34" charset="0"/>
            </a:endParaRPr>
          </a:p>
        </p:txBody>
      </p:sp>
      <p:sp>
        <p:nvSpPr>
          <p:cNvPr id="22" name="Rectangle 5"/>
          <p:cNvSpPr>
            <a:spLocks noChangeArrowheads="1"/>
          </p:cNvSpPr>
          <p:nvPr/>
        </p:nvSpPr>
        <p:spPr bwMode="auto">
          <a:xfrm>
            <a:off x="3555998" y="1371600"/>
            <a:ext cx="1600201" cy="528638"/>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sz="2800" b="1" dirty="0" smtClean="0">
                <a:solidFill>
                  <a:srgbClr val="000066"/>
                </a:solidFill>
                <a:latin typeface="Calibri" panose="020F0502020204030204" pitchFamily="34" charset="0"/>
                <a:ea typeface="PMingLiU" pitchFamily="18" charset="-120"/>
                <a:cs typeface="Calibri" panose="020F0502020204030204" pitchFamily="34" charset="0"/>
              </a:rPr>
              <a:t>Variation</a:t>
            </a:r>
            <a:endParaRPr lang="en-US" altLang="zh-TW" sz="2800" b="1" dirty="0">
              <a:solidFill>
                <a:srgbClr val="000066"/>
              </a:solidFill>
              <a:latin typeface="Calibri" panose="020F0502020204030204" pitchFamily="34" charset="0"/>
              <a:ea typeface="PMingLiU" pitchFamily="18" charset="-120"/>
              <a:cs typeface="Calibri" panose="020F0502020204030204" pitchFamily="34" charset="0"/>
            </a:endParaRPr>
          </a:p>
        </p:txBody>
      </p:sp>
      <p:sp>
        <p:nvSpPr>
          <p:cNvPr id="32" name="Rectangle 7"/>
          <p:cNvSpPr>
            <a:spLocks noChangeArrowheads="1"/>
          </p:cNvSpPr>
          <p:nvPr/>
        </p:nvSpPr>
        <p:spPr bwMode="auto">
          <a:xfrm>
            <a:off x="2514600" y="2819400"/>
            <a:ext cx="1828800" cy="828432"/>
          </a:xfrm>
          <a:prstGeom prst="rect">
            <a:avLst/>
          </a:prstGeom>
          <a:solidFill>
            <a:srgbClr val="FFFF66"/>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a:spcBef>
                <a:spcPct val="50000"/>
              </a:spcBef>
            </a:pPr>
            <a:r>
              <a:rPr lang="en-US" altLang="zh-TW" b="1" dirty="0" smtClean="0">
                <a:solidFill>
                  <a:srgbClr val="000066"/>
                </a:solidFill>
                <a:latin typeface="Calibri" panose="020F0502020204030204" pitchFamily="34" charset="0"/>
                <a:ea typeface="PMingLiU" pitchFamily="18" charset="-120"/>
                <a:cs typeface="Calibri" panose="020F0502020204030204" pitchFamily="34" charset="0"/>
              </a:rPr>
              <a:t>Interquartile Range</a:t>
            </a:r>
            <a:endParaRPr lang="en-US" altLang="zh-TW" b="1" dirty="0">
              <a:solidFill>
                <a:srgbClr val="000066"/>
              </a:solidFill>
              <a:latin typeface="Calibri" panose="020F0502020204030204" pitchFamily="34" charset="0"/>
              <a:ea typeface="PMingLiU" pitchFamily="18" charset="-120"/>
              <a:cs typeface="Calibri" panose="020F0502020204030204" pitchFamily="34" charset="0"/>
            </a:endParaRPr>
          </a:p>
        </p:txBody>
      </p:sp>
      <p:sp>
        <p:nvSpPr>
          <p:cNvPr id="33" name="Line 12"/>
          <p:cNvSpPr>
            <a:spLocks noChangeShapeType="1"/>
          </p:cNvSpPr>
          <p:nvPr/>
        </p:nvSpPr>
        <p:spPr bwMode="auto">
          <a:xfrm>
            <a:off x="5562600" y="2362200"/>
            <a:ext cx="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TextBox 18"/>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96142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Measures of Variation:</a:t>
            </a:r>
            <a:br>
              <a:rPr lang="en-US" sz="4000" dirty="0" smtClean="0"/>
            </a:br>
            <a:r>
              <a:rPr lang="en-US" sz="4000" dirty="0" smtClean="0"/>
              <a:t>The Range</a:t>
            </a:r>
            <a:endParaRPr lang="en-US" sz="4000" dirty="0"/>
          </a:p>
        </p:txBody>
      </p:sp>
      <p:sp>
        <p:nvSpPr>
          <p:cNvPr id="3" name="Content Placeholder 2"/>
          <p:cNvSpPr>
            <a:spLocks noGrp="1"/>
          </p:cNvSpPr>
          <p:nvPr>
            <p:ph idx="1"/>
          </p:nvPr>
        </p:nvSpPr>
        <p:spPr/>
        <p:txBody>
          <a:bodyPr/>
          <a:lstStyle/>
          <a:p>
            <a:r>
              <a:rPr lang="en-US" sz="2800" dirty="0" smtClean="0"/>
              <a:t>Simplest measure of variation</a:t>
            </a:r>
          </a:p>
          <a:p>
            <a:r>
              <a:rPr lang="en-US" sz="2800" dirty="0" smtClean="0"/>
              <a:t>Difference between the largest and the smallest values</a:t>
            </a:r>
          </a:p>
          <a:p>
            <a:r>
              <a:rPr lang="en-US" sz="2800" dirty="0" smtClean="0"/>
              <a:t>Ignores the way in which data are distributed</a:t>
            </a:r>
          </a:p>
          <a:p>
            <a:endParaRPr lang="en-US" sz="2800" dirty="0"/>
          </a:p>
          <a:p>
            <a:endParaRPr lang="en-US" sz="2800" dirty="0" smtClean="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latin typeface="Calibri" panose="020F0502020204030204" pitchFamily="34" charset="0"/>
                <a:cs typeface="Calibri" panose="020F0502020204030204" pitchFamily="34" charset="0"/>
              </a:rPr>
              <a:pPr>
                <a:defRPr/>
              </a:pPr>
              <a:t>66</a:t>
            </a:fld>
            <a:endParaRPr lang="en-US" altLang="en-US">
              <a:latin typeface="Calibri" panose="020F0502020204030204" pitchFamily="34" charset="0"/>
              <a:cs typeface="Calibri" panose="020F0502020204030204"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895215907"/>
              </p:ext>
            </p:extLst>
          </p:nvPr>
        </p:nvGraphicFramePr>
        <p:xfrm>
          <a:off x="2349843" y="2578084"/>
          <a:ext cx="3429000" cy="535154"/>
        </p:xfrm>
        <a:graphic>
          <a:graphicData uri="http://schemas.openxmlformats.org/presentationml/2006/ole">
            <mc:AlternateContent xmlns:mc="http://schemas.openxmlformats.org/markup-compatibility/2006">
              <mc:Choice xmlns:v="urn:schemas-microsoft-com:vml" Requires="v">
                <p:oleObj spid="_x0000_s110612" name="Equation" r:id="rId3" imgW="1548728" imgH="241195" progId="Equation.DSMT4">
                  <p:embed/>
                </p:oleObj>
              </mc:Choice>
              <mc:Fallback>
                <p:oleObj name="Equation" r:id="rId3" imgW="1548728" imgH="241195"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9843" y="2578084"/>
                        <a:ext cx="3429000" cy="535154"/>
                      </a:xfrm>
                      <a:prstGeom prst="rect">
                        <a:avLst/>
                      </a:prstGeom>
                      <a:solidFill>
                        <a:schemeClr val="accent6">
                          <a:lumMod val="40000"/>
                          <a:lumOff val="60000"/>
                        </a:schemeClr>
                      </a:solidFill>
                      <a:ln>
                        <a:noFill/>
                      </a:ln>
                      <a:effectLst/>
                    </p:spPr>
                  </p:pic>
                </p:oleObj>
              </mc:Fallback>
            </mc:AlternateContent>
          </a:graphicData>
        </a:graphic>
      </p:graphicFrame>
      <p:sp>
        <p:nvSpPr>
          <p:cNvPr id="18" name="Line 4"/>
          <p:cNvSpPr>
            <a:spLocks noChangeShapeType="1"/>
          </p:cNvSpPr>
          <p:nvPr/>
        </p:nvSpPr>
        <p:spPr bwMode="auto">
          <a:xfrm>
            <a:off x="1127126" y="3811587"/>
            <a:ext cx="3049587" cy="0"/>
          </a:xfrm>
          <a:prstGeom prst="line">
            <a:avLst/>
          </a:prstGeom>
          <a:noFill/>
          <a:ln w="1270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latin typeface="Calibri" panose="020F0502020204030204" pitchFamily="34" charset="0"/>
              <a:cs typeface="Calibri" panose="020F0502020204030204" pitchFamily="34" charset="0"/>
            </a:endParaRPr>
          </a:p>
        </p:txBody>
      </p:sp>
      <p:sp>
        <p:nvSpPr>
          <p:cNvPr id="19" name="Oval 5"/>
          <p:cNvSpPr>
            <a:spLocks noChangeArrowheads="1"/>
          </p:cNvSpPr>
          <p:nvPr/>
        </p:nvSpPr>
        <p:spPr bwMode="auto">
          <a:xfrm>
            <a:off x="1185863" y="3659187"/>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2" name="Oval 6"/>
          <p:cNvSpPr>
            <a:spLocks noChangeArrowheads="1"/>
          </p:cNvSpPr>
          <p:nvPr/>
        </p:nvSpPr>
        <p:spPr bwMode="auto">
          <a:xfrm>
            <a:off x="2176463" y="3659187"/>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3" name="Oval 7"/>
          <p:cNvSpPr>
            <a:spLocks noChangeArrowheads="1"/>
          </p:cNvSpPr>
          <p:nvPr/>
        </p:nvSpPr>
        <p:spPr bwMode="auto">
          <a:xfrm>
            <a:off x="3852863" y="3659187"/>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4" name="Oval 8"/>
          <p:cNvSpPr>
            <a:spLocks noChangeArrowheads="1"/>
          </p:cNvSpPr>
          <p:nvPr/>
        </p:nvSpPr>
        <p:spPr bwMode="auto">
          <a:xfrm>
            <a:off x="2709863" y="3659187"/>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5" name="Oval 9"/>
          <p:cNvSpPr>
            <a:spLocks noChangeArrowheads="1"/>
          </p:cNvSpPr>
          <p:nvPr/>
        </p:nvSpPr>
        <p:spPr bwMode="auto">
          <a:xfrm>
            <a:off x="3319463" y="3659187"/>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 name="Oval 10"/>
          <p:cNvSpPr>
            <a:spLocks noChangeArrowheads="1"/>
          </p:cNvSpPr>
          <p:nvPr/>
        </p:nvSpPr>
        <p:spPr bwMode="auto">
          <a:xfrm>
            <a:off x="1719263" y="3659187"/>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 name="Rectangle 11"/>
          <p:cNvSpPr>
            <a:spLocks noChangeArrowheads="1"/>
          </p:cNvSpPr>
          <p:nvPr/>
        </p:nvSpPr>
        <p:spPr bwMode="auto">
          <a:xfrm>
            <a:off x="1109663" y="3811587"/>
            <a:ext cx="3276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2000" b="1" dirty="0">
                <a:latin typeface="Calibri" panose="020F0502020204030204" pitchFamily="34" charset="0"/>
                <a:cs typeface="Calibri" panose="020F0502020204030204" pitchFamily="34" charset="0"/>
              </a:rPr>
              <a:t>7    </a:t>
            </a:r>
            <a:r>
              <a:rPr lang="en-US" altLang="en-US" sz="2000" b="1" dirty="0" smtClean="0">
                <a:latin typeface="Calibri" panose="020F0502020204030204" pitchFamily="34" charset="0"/>
                <a:cs typeface="Calibri" panose="020F0502020204030204" pitchFamily="34" charset="0"/>
              </a:rPr>
              <a:t>   </a:t>
            </a:r>
            <a:r>
              <a:rPr lang="en-US" altLang="en-US" sz="2000" b="1" dirty="0">
                <a:latin typeface="Calibri" panose="020F0502020204030204" pitchFamily="34" charset="0"/>
                <a:cs typeface="Calibri" panose="020F0502020204030204" pitchFamily="34" charset="0"/>
              </a:rPr>
              <a:t>8    </a:t>
            </a:r>
            <a:r>
              <a:rPr lang="en-US" altLang="en-US" sz="2000" b="1" dirty="0" smtClean="0">
                <a:latin typeface="Calibri" panose="020F0502020204030204" pitchFamily="34" charset="0"/>
                <a:cs typeface="Calibri" panose="020F0502020204030204" pitchFamily="34" charset="0"/>
              </a:rPr>
              <a:t>  </a:t>
            </a:r>
            <a:r>
              <a:rPr lang="en-US" altLang="en-US" sz="2000" b="1" dirty="0">
                <a:latin typeface="Calibri" panose="020F0502020204030204" pitchFamily="34" charset="0"/>
                <a:cs typeface="Calibri" panose="020F0502020204030204" pitchFamily="34" charset="0"/>
              </a:rPr>
              <a:t>9    </a:t>
            </a:r>
            <a:r>
              <a:rPr lang="en-US" altLang="en-US" sz="2000" b="1" dirty="0" smtClean="0">
                <a:latin typeface="Calibri" panose="020F0502020204030204" pitchFamily="34" charset="0"/>
                <a:cs typeface="Calibri" panose="020F0502020204030204" pitchFamily="34" charset="0"/>
              </a:rPr>
              <a:t>  </a:t>
            </a:r>
            <a:r>
              <a:rPr lang="en-US" altLang="en-US" sz="2000" b="1" dirty="0">
                <a:latin typeface="Calibri" panose="020F0502020204030204" pitchFamily="34" charset="0"/>
                <a:cs typeface="Calibri" panose="020F0502020204030204" pitchFamily="34" charset="0"/>
              </a:rPr>
              <a:t>10  </a:t>
            </a:r>
            <a:r>
              <a:rPr lang="en-US" altLang="en-US" sz="2000" b="1" dirty="0" smtClean="0">
                <a:latin typeface="Calibri" panose="020F0502020204030204" pitchFamily="34" charset="0"/>
                <a:cs typeface="Calibri" panose="020F0502020204030204" pitchFamily="34" charset="0"/>
              </a:rPr>
              <a:t>    </a:t>
            </a:r>
            <a:r>
              <a:rPr lang="en-US" altLang="en-US" sz="2000" b="1" dirty="0">
                <a:latin typeface="Calibri" panose="020F0502020204030204" pitchFamily="34" charset="0"/>
                <a:cs typeface="Calibri" panose="020F0502020204030204" pitchFamily="34" charset="0"/>
              </a:rPr>
              <a:t>11   </a:t>
            </a:r>
            <a:r>
              <a:rPr lang="en-US" altLang="en-US" sz="2000" b="1" dirty="0" smtClean="0">
                <a:latin typeface="Calibri" panose="020F0502020204030204" pitchFamily="34" charset="0"/>
                <a:cs typeface="Calibri" panose="020F0502020204030204" pitchFamily="34" charset="0"/>
              </a:rPr>
              <a:t>  </a:t>
            </a:r>
            <a:r>
              <a:rPr lang="en-US" altLang="en-US" sz="2000" b="1" dirty="0">
                <a:latin typeface="Calibri" panose="020F0502020204030204" pitchFamily="34" charset="0"/>
                <a:cs typeface="Calibri" panose="020F0502020204030204" pitchFamily="34" charset="0"/>
              </a:rPr>
              <a:t>12</a:t>
            </a:r>
          </a:p>
        </p:txBody>
      </p:sp>
      <p:sp>
        <p:nvSpPr>
          <p:cNvPr id="38" name="Rectangle 12"/>
          <p:cNvSpPr>
            <a:spLocks noChangeArrowheads="1"/>
          </p:cNvSpPr>
          <p:nvPr/>
        </p:nvSpPr>
        <p:spPr bwMode="auto">
          <a:xfrm>
            <a:off x="1185863" y="4155859"/>
            <a:ext cx="2752725" cy="393700"/>
          </a:xfrm>
          <a:prstGeom prst="rect">
            <a:avLst/>
          </a:prstGeom>
          <a:solidFill>
            <a:srgbClr val="FFFF99"/>
          </a:solidFill>
          <a:ln>
            <a:solidFill>
              <a:schemeClr val="tx1"/>
            </a:solidFill>
          </a:ln>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2000" b="1" dirty="0">
                <a:latin typeface="Calibri" panose="020F0502020204030204" pitchFamily="34" charset="0"/>
                <a:cs typeface="Calibri" panose="020F0502020204030204" pitchFamily="34" charset="0"/>
              </a:rPr>
              <a:t>Range = 12 - 7 = 5</a:t>
            </a:r>
          </a:p>
        </p:txBody>
      </p:sp>
      <p:sp>
        <p:nvSpPr>
          <p:cNvPr id="39" name="Line 13"/>
          <p:cNvSpPr>
            <a:spLocks noChangeShapeType="1"/>
          </p:cNvSpPr>
          <p:nvPr/>
        </p:nvSpPr>
        <p:spPr bwMode="auto">
          <a:xfrm>
            <a:off x="5018088" y="3816350"/>
            <a:ext cx="3049588" cy="0"/>
          </a:xfrm>
          <a:prstGeom prst="line">
            <a:avLst/>
          </a:prstGeom>
          <a:noFill/>
          <a:ln w="12700">
            <a:solidFill>
              <a:srgbClr val="FFFFCC"/>
            </a:solidFill>
            <a:round/>
            <a:headEnd/>
            <a:tailEnd/>
          </a:ln>
          <a:extLst>
            <a:ext uri="{909E8E84-426E-40DD-AFC4-6F175D3DCCD1}">
              <a14:hiddenFill xmlns:a14="http://schemas.microsoft.com/office/drawing/2010/main">
                <a:noFill/>
              </a14:hiddenFill>
            </a:ext>
          </a:extLst>
        </p:spPr>
        <p:txBody>
          <a:bodyPr/>
          <a:lstStyle/>
          <a:p>
            <a:endParaRPr lang="en-US">
              <a:latin typeface="Calibri" panose="020F0502020204030204" pitchFamily="34" charset="0"/>
              <a:cs typeface="Calibri" panose="020F0502020204030204" pitchFamily="34" charset="0"/>
            </a:endParaRPr>
          </a:p>
        </p:txBody>
      </p:sp>
      <p:sp>
        <p:nvSpPr>
          <p:cNvPr id="40" name="Rectangle 14"/>
          <p:cNvSpPr>
            <a:spLocks noChangeArrowheads="1"/>
          </p:cNvSpPr>
          <p:nvPr/>
        </p:nvSpPr>
        <p:spPr bwMode="auto">
          <a:xfrm>
            <a:off x="4995863" y="3811587"/>
            <a:ext cx="3429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2000" b="1" dirty="0">
                <a:latin typeface="Calibri" panose="020F0502020204030204" pitchFamily="34" charset="0"/>
                <a:cs typeface="Calibri" panose="020F0502020204030204" pitchFamily="34" charset="0"/>
              </a:rPr>
              <a:t>7   </a:t>
            </a:r>
            <a:r>
              <a:rPr lang="en-US" altLang="en-US" sz="2000" b="1" dirty="0" smtClean="0">
                <a:latin typeface="Calibri" panose="020F0502020204030204" pitchFamily="34" charset="0"/>
                <a:cs typeface="Calibri" panose="020F0502020204030204" pitchFamily="34" charset="0"/>
              </a:rPr>
              <a:t>    </a:t>
            </a:r>
            <a:r>
              <a:rPr lang="en-US" altLang="en-US" sz="2000" b="1" dirty="0">
                <a:latin typeface="Calibri" panose="020F0502020204030204" pitchFamily="34" charset="0"/>
                <a:cs typeface="Calibri" panose="020F0502020204030204" pitchFamily="34" charset="0"/>
              </a:rPr>
              <a:t>8   </a:t>
            </a:r>
            <a:r>
              <a:rPr lang="en-US" altLang="en-US" sz="2000" b="1" dirty="0" smtClean="0">
                <a:latin typeface="Calibri" panose="020F0502020204030204" pitchFamily="34" charset="0"/>
                <a:cs typeface="Calibri" panose="020F0502020204030204" pitchFamily="34" charset="0"/>
              </a:rPr>
              <a:t>   </a:t>
            </a:r>
            <a:r>
              <a:rPr lang="en-US" altLang="en-US" sz="2000" b="1" dirty="0">
                <a:latin typeface="Calibri" panose="020F0502020204030204" pitchFamily="34" charset="0"/>
                <a:cs typeface="Calibri" panose="020F0502020204030204" pitchFamily="34" charset="0"/>
              </a:rPr>
              <a:t>9 </a:t>
            </a:r>
            <a:r>
              <a:rPr lang="en-US" altLang="en-US" sz="2000" b="1" dirty="0" smtClean="0">
                <a:latin typeface="Calibri" panose="020F0502020204030204" pitchFamily="34" charset="0"/>
                <a:cs typeface="Calibri" panose="020F0502020204030204" pitchFamily="34" charset="0"/>
              </a:rPr>
              <a:t>     10      </a:t>
            </a:r>
            <a:r>
              <a:rPr lang="en-US" altLang="en-US" sz="2000" b="1" dirty="0">
                <a:latin typeface="Calibri" panose="020F0502020204030204" pitchFamily="34" charset="0"/>
                <a:cs typeface="Calibri" panose="020F0502020204030204" pitchFamily="34" charset="0"/>
              </a:rPr>
              <a:t>11    </a:t>
            </a:r>
            <a:r>
              <a:rPr lang="en-US" altLang="en-US" sz="2000" b="1" dirty="0" smtClean="0">
                <a:latin typeface="Calibri" panose="020F0502020204030204" pitchFamily="34" charset="0"/>
                <a:cs typeface="Calibri" panose="020F0502020204030204" pitchFamily="34" charset="0"/>
              </a:rPr>
              <a:t> 12</a:t>
            </a:r>
            <a:endParaRPr lang="en-US" altLang="en-US" sz="2000" b="1" dirty="0">
              <a:latin typeface="Calibri" panose="020F0502020204030204" pitchFamily="34" charset="0"/>
              <a:cs typeface="Calibri" panose="020F0502020204030204" pitchFamily="34" charset="0"/>
            </a:endParaRPr>
          </a:p>
        </p:txBody>
      </p:sp>
      <p:sp>
        <p:nvSpPr>
          <p:cNvPr id="41" name="Oval 15"/>
          <p:cNvSpPr>
            <a:spLocks noChangeArrowheads="1"/>
          </p:cNvSpPr>
          <p:nvPr/>
        </p:nvSpPr>
        <p:spPr bwMode="auto">
          <a:xfrm>
            <a:off x="5076826" y="3663950"/>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2" name="Oval 16"/>
          <p:cNvSpPr>
            <a:spLocks noChangeArrowheads="1"/>
          </p:cNvSpPr>
          <p:nvPr/>
        </p:nvSpPr>
        <p:spPr bwMode="auto">
          <a:xfrm>
            <a:off x="6600826" y="3663950"/>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3" name="Oval 17"/>
          <p:cNvSpPr>
            <a:spLocks noChangeArrowheads="1"/>
          </p:cNvSpPr>
          <p:nvPr/>
        </p:nvSpPr>
        <p:spPr bwMode="auto">
          <a:xfrm>
            <a:off x="7743826" y="3663950"/>
            <a:ext cx="152400" cy="152400"/>
          </a:xfrm>
          <a:prstGeom prst="ellipse">
            <a:avLst/>
          </a:prstGeom>
          <a:solidFill>
            <a:schemeClr val="bg2"/>
          </a:solidFill>
          <a:ln w="12700">
            <a:solidFill>
              <a:schemeClr val="tx1"/>
            </a:solidFill>
            <a:round/>
            <a:headEnd/>
            <a:tailEnd/>
          </a:ln>
        </p:spPr>
        <p:txBody>
          <a:bodyPr wrap="none" anchor="ctr"/>
          <a:lstStyle/>
          <a:p>
            <a:endParaRPr lang="en-US" altLang="en-US" sz="2400">
              <a:latin typeface="Calibri" panose="020F0502020204030204" pitchFamily="34" charset="0"/>
              <a:cs typeface="Calibri" panose="020F0502020204030204" pitchFamily="34" charset="0"/>
            </a:endParaRPr>
          </a:p>
        </p:txBody>
      </p:sp>
      <p:sp>
        <p:nvSpPr>
          <p:cNvPr id="44" name="Oval 18"/>
          <p:cNvSpPr>
            <a:spLocks noChangeArrowheads="1"/>
          </p:cNvSpPr>
          <p:nvPr/>
        </p:nvSpPr>
        <p:spPr bwMode="auto">
          <a:xfrm>
            <a:off x="7210426" y="3663950"/>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5" name="Oval 19"/>
          <p:cNvSpPr>
            <a:spLocks noChangeArrowheads="1"/>
          </p:cNvSpPr>
          <p:nvPr/>
        </p:nvSpPr>
        <p:spPr bwMode="auto">
          <a:xfrm>
            <a:off x="7739063" y="3506787"/>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6" name="Oval 20"/>
          <p:cNvSpPr>
            <a:spLocks noChangeArrowheads="1"/>
          </p:cNvSpPr>
          <p:nvPr/>
        </p:nvSpPr>
        <p:spPr bwMode="auto">
          <a:xfrm>
            <a:off x="7743826" y="3352800"/>
            <a:ext cx="152400" cy="152400"/>
          </a:xfrm>
          <a:prstGeom prst="ellipse">
            <a:avLst/>
          </a:prstGeom>
          <a:solidFill>
            <a:schemeClr val="bg2"/>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7" name="Rectangle 21"/>
          <p:cNvSpPr>
            <a:spLocks noChangeArrowheads="1"/>
          </p:cNvSpPr>
          <p:nvPr/>
        </p:nvSpPr>
        <p:spPr bwMode="auto">
          <a:xfrm>
            <a:off x="5153026" y="4057650"/>
            <a:ext cx="2381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48" name="Rectangle 22"/>
          <p:cNvSpPr>
            <a:spLocks noChangeArrowheads="1"/>
          </p:cNvSpPr>
          <p:nvPr/>
        </p:nvSpPr>
        <p:spPr bwMode="auto">
          <a:xfrm>
            <a:off x="5105400" y="4155859"/>
            <a:ext cx="2895600" cy="393700"/>
          </a:xfrm>
          <a:prstGeom prst="rect">
            <a:avLst/>
          </a:prstGeom>
          <a:solidFill>
            <a:srgbClr val="FFFF99"/>
          </a:solidFill>
          <a:ln>
            <a:solidFill>
              <a:schemeClr val="tx1"/>
            </a:solidFill>
          </a:ln>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2000" b="1" dirty="0">
                <a:latin typeface="Calibri" panose="020F0502020204030204" pitchFamily="34" charset="0"/>
                <a:cs typeface="Calibri" panose="020F0502020204030204" pitchFamily="34" charset="0"/>
              </a:rPr>
              <a:t>Range = 12 - 7 = 5</a:t>
            </a:r>
          </a:p>
        </p:txBody>
      </p:sp>
      <p:sp>
        <p:nvSpPr>
          <p:cNvPr id="49" name="Line 23"/>
          <p:cNvSpPr>
            <a:spLocks noChangeShapeType="1"/>
          </p:cNvSpPr>
          <p:nvPr/>
        </p:nvSpPr>
        <p:spPr bwMode="auto">
          <a:xfrm>
            <a:off x="1033463" y="3811587"/>
            <a:ext cx="3124200" cy="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latin typeface="Calibri" panose="020F0502020204030204" pitchFamily="34" charset="0"/>
              <a:cs typeface="Calibri" panose="020F0502020204030204" pitchFamily="34" charset="0"/>
            </a:endParaRPr>
          </a:p>
        </p:txBody>
      </p:sp>
      <p:sp>
        <p:nvSpPr>
          <p:cNvPr id="50" name="Line 24"/>
          <p:cNvSpPr>
            <a:spLocks noChangeShapeType="1"/>
          </p:cNvSpPr>
          <p:nvPr/>
        </p:nvSpPr>
        <p:spPr bwMode="auto">
          <a:xfrm>
            <a:off x="5000626" y="3816350"/>
            <a:ext cx="3124200" cy="0"/>
          </a:xfrm>
          <a:prstGeom prst="line">
            <a:avLst/>
          </a:prstGeom>
          <a:noFill/>
          <a:ln w="2857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latin typeface="Calibri" panose="020F0502020204030204" pitchFamily="34" charset="0"/>
              <a:cs typeface="Calibri" panose="020F0502020204030204" pitchFamily="34" charset="0"/>
            </a:endParaRPr>
          </a:p>
        </p:txBody>
      </p:sp>
      <p:sp>
        <p:nvSpPr>
          <p:cNvPr id="51" name="Text Box 25"/>
          <p:cNvSpPr txBox="1">
            <a:spLocks noChangeArrowheads="1"/>
          </p:cNvSpPr>
          <p:nvPr/>
        </p:nvSpPr>
        <p:spPr bwMode="auto">
          <a:xfrm>
            <a:off x="533400" y="49530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dirty="0">
                <a:solidFill>
                  <a:schemeClr val="folHlink"/>
                </a:solidFill>
                <a:latin typeface="Calibri" panose="020F0502020204030204" pitchFamily="34" charset="0"/>
                <a:cs typeface="Calibri" panose="020F0502020204030204" pitchFamily="34" charset="0"/>
              </a:rPr>
              <a:t>	</a:t>
            </a:r>
            <a:r>
              <a:rPr lang="en-US" altLang="en-US" b="1" dirty="0">
                <a:latin typeface="Calibri" panose="020F0502020204030204" pitchFamily="34" charset="0"/>
                <a:cs typeface="Calibri" panose="020F0502020204030204" pitchFamily="34" charset="0"/>
              </a:rPr>
              <a:t>1</a:t>
            </a:r>
            <a:r>
              <a:rPr lang="en-US" altLang="en-US" dirty="0">
                <a:latin typeface="Calibri" panose="020F0502020204030204" pitchFamily="34" charset="0"/>
                <a:cs typeface="Calibri" panose="020F0502020204030204" pitchFamily="34" charset="0"/>
              </a:rPr>
              <a:t>,1,1,1,1,1,1,1,1,1,1,2,2,2,2,2,2,2,2,3,3,3,3,4,</a:t>
            </a:r>
            <a:r>
              <a:rPr lang="en-US" altLang="en-US" b="1" dirty="0">
                <a:latin typeface="Calibri" panose="020F0502020204030204" pitchFamily="34" charset="0"/>
                <a:cs typeface="Calibri" panose="020F0502020204030204" pitchFamily="34" charset="0"/>
              </a:rPr>
              <a:t>5</a:t>
            </a:r>
          </a:p>
        </p:txBody>
      </p:sp>
      <p:sp>
        <p:nvSpPr>
          <p:cNvPr id="52" name="Text Box 26"/>
          <p:cNvSpPr txBox="1">
            <a:spLocks noChangeArrowheads="1"/>
          </p:cNvSpPr>
          <p:nvPr/>
        </p:nvSpPr>
        <p:spPr bwMode="auto">
          <a:xfrm>
            <a:off x="533400" y="57150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dirty="0">
                <a:solidFill>
                  <a:schemeClr val="folHlink"/>
                </a:solidFill>
                <a:latin typeface="Calibri" panose="020F0502020204030204" pitchFamily="34" charset="0"/>
                <a:cs typeface="Calibri" panose="020F0502020204030204" pitchFamily="34" charset="0"/>
              </a:rPr>
              <a:t>	</a:t>
            </a:r>
            <a:r>
              <a:rPr lang="en-US" altLang="en-US" b="1" dirty="0">
                <a:latin typeface="Calibri" panose="020F0502020204030204" pitchFamily="34" charset="0"/>
                <a:cs typeface="Calibri" panose="020F0502020204030204" pitchFamily="34" charset="0"/>
              </a:rPr>
              <a:t>1</a:t>
            </a:r>
            <a:r>
              <a:rPr lang="en-US" altLang="en-US" dirty="0">
                <a:latin typeface="Calibri" panose="020F0502020204030204" pitchFamily="34" charset="0"/>
                <a:cs typeface="Calibri" panose="020F0502020204030204" pitchFamily="34" charset="0"/>
              </a:rPr>
              <a:t>,1,1,1,1,1,1,1,1,1,1,2,2,2,2,2,2,2,2,3,3,3,3,4,</a:t>
            </a:r>
            <a:r>
              <a:rPr lang="en-US" altLang="en-US" b="1" dirty="0">
                <a:latin typeface="Calibri" panose="020F0502020204030204" pitchFamily="34" charset="0"/>
                <a:cs typeface="Calibri" panose="020F0502020204030204" pitchFamily="34" charset="0"/>
              </a:rPr>
              <a:t>120</a:t>
            </a:r>
          </a:p>
        </p:txBody>
      </p:sp>
      <p:sp>
        <p:nvSpPr>
          <p:cNvPr id="53" name="Rectangle 27"/>
          <p:cNvSpPr>
            <a:spLocks noChangeArrowheads="1"/>
          </p:cNvSpPr>
          <p:nvPr/>
        </p:nvSpPr>
        <p:spPr bwMode="auto">
          <a:xfrm>
            <a:off x="2895600" y="5334000"/>
            <a:ext cx="2895600" cy="393700"/>
          </a:xfrm>
          <a:prstGeom prst="rect">
            <a:avLst/>
          </a:prstGeom>
          <a:solidFill>
            <a:srgbClr val="FFFF99"/>
          </a:solidFill>
          <a:ln>
            <a:solidFill>
              <a:schemeClr val="tx1"/>
            </a:solidFill>
          </a:ln>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2000" b="1" dirty="0">
                <a:latin typeface="Calibri" panose="020F0502020204030204" pitchFamily="34" charset="0"/>
                <a:cs typeface="Calibri" panose="020F0502020204030204" pitchFamily="34" charset="0"/>
              </a:rPr>
              <a:t>Range = 5 - 1 = 4</a:t>
            </a:r>
          </a:p>
        </p:txBody>
      </p:sp>
      <p:sp>
        <p:nvSpPr>
          <p:cNvPr id="54" name="Rectangle 28"/>
          <p:cNvSpPr>
            <a:spLocks noChangeArrowheads="1"/>
          </p:cNvSpPr>
          <p:nvPr/>
        </p:nvSpPr>
        <p:spPr bwMode="auto">
          <a:xfrm>
            <a:off x="2895600" y="6096000"/>
            <a:ext cx="2895600" cy="393700"/>
          </a:xfrm>
          <a:prstGeom prst="rect">
            <a:avLst/>
          </a:prstGeom>
          <a:solidFill>
            <a:srgbClr val="FFFF99"/>
          </a:solidFill>
          <a:ln>
            <a:solidFill>
              <a:schemeClr val="tx1"/>
            </a:solidFill>
          </a:ln>
        </p:spPr>
        <p:txBody>
          <a:bodyPr lIns="90488" tIns="44450" rIns="90488" bIns="44450">
            <a:spAutoFit/>
          </a:bodyPr>
          <a:lstStyle/>
          <a:p>
            <a:pPr algn="ctr" eaLnBrk="0" hangingPunct="0">
              <a:spcBef>
                <a:spcPct val="50000"/>
              </a:spcBef>
            </a:pPr>
            <a:r>
              <a:rPr lang="en-US" altLang="en-US" sz="2000" b="1" dirty="0">
                <a:latin typeface="Calibri" panose="020F0502020204030204" pitchFamily="34" charset="0"/>
                <a:cs typeface="Calibri" panose="020F0502020204030204" pitchFamily="34" charset="0"/>
              </a:rPr>
              <a:t>Range = 120 - 1 = 119</a:t>
            </a:r>
          </a:p>
        </p:txBody>
      </p:sp>
      <p:sp>
        <p:nvSpPr>
          <p:cNvPr id="31" name="Content Placeholder 2"/>
          <p:cNvSpPr txBox="1">
            <a:spLocks/>
          </p:cNvSpPr>
          <p:nvPr/>
        </p:nvSpPr>
        <p:spPr bwMode="auto">
          <a:xfrm>
            <a:off x="457200" y="4598987"/>
            <a:ext cx="82296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sz="2800" kern="0" dirty="0" smtClean="0"/>
              <a:t>Sensitive to outliers</a:t>
            </a:r>
            <a:endParaRPr lang="en-US" sz="2800" kern="0" dirty="0"/>
          </a:p>
        </p:txBody>
      </p:sp>
      <p:sp>
        <p:nvSpPr>
          <p:cNvPr id="55" name="TextBox 5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35046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par>
                                <p:cTn id="43" presetID="1" presetClass="entr" presetSubtype="0" fill="hold" grpId="0" nodeType="withEffect" nodePh="1">
                                  <p:stCondLst>
                                    <p:cond delay="0"/>
                                  </p:stCondLst>
                                  <p:endCondLst>
                                    <p:cond evt="begin" delay="0">
                                      <p:tn val="43"/>
                                    </p:cond>
                                  </p:endCondLst>
                                  <p:childTnLst>
                                    <p:set>
                                      <p:cBhvr>
                                        <p:cTn id="44" dur="1" fill="hold">
                                          <p:stCondLst>
                                            <p:cond delay="0"/>
                                          </p:stCondLst>
                                        </p:cTn>
                                        <p:tgtEl>
                                          <p:spTgt spid="4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2" grpId="0" animBg="1"/>
      <p:bldP spid="33" grpId="0" animBg="1"/>
      <p:bldP spid="34" grpId="0" animBg="1"/>
      <p:bldP spid="35" grpId="0" animBg="1"/>
      <p:bldP spid="36" grpId="0" animBg="1"/>
      <p:bldP spid="37" grpId="0"/>
      <p:bldP spid="38" grpId="0" animBg="1"/>
      <p:bldP spid="39" grpId="0" animBg="1"/>
      <p:bldP spid="40" grpId="0"/>
      <p:bldP spid="41" grpId="0" animBg="1"/>
      <p:bldP spid="42" grpId="0" animBg="1"/>
      <p:bldP spid="43" grpId="0" animBg="1"/>
      <p:bldP spid="44" grpId="0" animBg="1"/>
      <p:bldP spid="45" grpId="0" animBg="1"/>
      <p:bldP spid="46" grpId="0" animBg="1"/>
      <p:bldP spid="47" grpId="0"/>
      <p:bldP spid="48" grpId="0" animBg="1"/>
      <p:bldP spid="49" grpId="0" animBg="1"/>
      <p:bldP spid="50" grpId="0" animBg="1"/>
      <p:bldP spid="51" grpId="0"/>
      <p:bldP spid="52" grpId="0"/>
      <p:bldP spid="53" grpId="0" animBg="1"/>
      <p:bldP spid="54" grpId="0" animBg="1"/>
      <p:bldP spid="3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Quartiles</a:t>
            </a:r>
            <a:endParaRPr lang="en-US" dirty="0"/>
          </a:p>
        </p:txBody>
      </p:sp>
      <p:sp>
        <p:nvSpPr>
          <p:cNvPr id="3" name="Content Placeholder 2"/>
          <p:cNvSpPr>
            <a:spLocks noGrp="1"/>
          </p:cNvSpPr>
          <p:nvPr>
            <p:ph idx="1"/>
          </p:nvPr>
        </p:nvSpPr>
        <p:spPr>
          <a:xfrm>
            <a:off x="457200" y="1600201"/>
            <a:ext cx="8229600" cy="838199"/>
          </a:xfrm>
        </p:spPr>
        <p:txBody>
          <a:bodyPr/>
          <a:lstStyle/>
          <a:p>
            <a:r>
              <a:rPr lang="en-US" altLang="en-US" sz="2400" dirty="0"/>
              <a:t>Quartiles split the ranked data into 4 segments with an equal number of values per </a:t>
            </a:r>
            <a:r>
              <a:rPr lang="en-US" altLang="en-US" sz="2400" dirty="0" smtClean="0"/>
              <a:t>segment</a:t>
            </a:r>
          </a:p>
          <a:p>
            <a:endParaRPr lang="en-US" altLang="en-US" sz="2400" dirty="0" smtClean="0"/>
          </a:p>
          <a:p>
            <a:endParaRPr lang="en-US" altLang="en-US" sz="2400" dirty="0"/>
          </a:p>
          <a:p>
            <a:endParaRPr lang="en-US" altLang="en-US" sz="2400" dirty="0" smtClean="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67</a:t>
            </a:fld>
            <a:endParaRPr lang="en-US" altLang="en-US"/>
          </a:p>
        </p:txBody>
      </p:sp>
      <p:grpSp>
        <p:nvGrpSpPr>
          <p:cNvPr id="5" name="Group 26"/>
          <p:cNvGrpSpPr>
            <a:grpSpLocks/>
          </p:cNvGrpSpPr>
          <p:nvPr/>
        </p:nvGrpSpPr>
        <p:grpSpPr bwMode="auto">
          <a:xfrm>
            <a:off x="2057400" y="2514600"/>
            <a:ext cx="1219200" cy="460375"/>
            <a:chOff x="1008" y="1776"/>
            <a:chExt cx="768" cy="290"/>
          </a:xfrm>
        </p:grpSpPr>
        <p:sp>
          <p:nvSpPr>
            <p:cNvPr id="6" name="Rectangle 6"/>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7" name="Rectangle 10"/>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a:latin typeface="Calibri" panose="020F0502020204030204" pitchFamily="34" charset="0"/>
                  <a:cs typeface="Calibri" panose="020F0502020204030204" pitchFamily="34" charset="0"/>
                </a:rPr>
                <a:t>25%</a:t>
              </a:r>
            </a:p>
          </p:txBody>
        </p:sp>
      </p:grpSp>
      <p:sp>
        <p:nvSpPr>
          <p:cNvPr id="8" name="AutoShape 15"/>
          <p:cNvSpPr>
            <a:spLocks noChangeArrowheads="1"/>
          </p:cNvSpPr>
          <p:nvPr/>
        </p:nvSpPr>
        <p:spPr bwMode="auto">
          <a:xfrm rot="16200000">
            <a:off x="3162300" y="3086100"/>
            <a:ext cx="228600" cy="152400"/>
          </a:xfrm>
          <a:prstGeom prst="rightArrow">
            <a:avLst>
              <a:gd name="adj1" fmla="val 50000"/>
              <a:gd name="adj2" fmla="val 37778"/>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9" name="AutoShape 18"/>
          <p:cNvSpPr>
            <a:spLocks noChangeArrowheads="1"/>
          </p:cNvSpPr>
          <p:nvPr/>
        </p:nvSpPr>
        <p:spPr bwMode="auto">
          <a:xfrm rot="16200000">
            <a:off x="4381500" y="3086100"/>
            <a:ext cx="228600" cy="152400"/>
          </a:xfrm>
          <a:prstGeom prst="rightArrow">
            <a:avLst>
              <a:gd name="adj1" fmla="val 50000"/>
              <a:gd name="adj2" fmla="val 37778"/>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0" name="AutoShape 19"/>
          <p:cNvSpPr>
            <a:spLocks noChangeArrowheads="1"/>
          </p:cNvSpPr>
          <p:nvPr/>
        </p:nvSpPr>
        <p:spPr bwMode="auto">
          <a:xfrm rot="16200000">
            <a:off x="5600700" y="3086100"/>
            <a:ext cx="228600" cy="152400"/>
          </a:xfrm>
          <a:prstGeom prst="rightArrow">
            <a:avLst>
              <a:gd name="adj1" fmla="val 50000"/>
              <a:gd name="adj2" fmla="val 37778"/>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11" name="Group 27"/>
          <p:cNvGrpSpPr>
            <a:grpSpLocks/>
          </p:cNvGrpSpPr>
          <p:nvPr/>
        </p:nvGrpSpPr>
        <p:grpSpPr bwMode="auto">
          <a:xfrm>
            <a:off x="3276600" y="2514600"/>
            <a:ext cx="1219200" cy="460375"/>
            <a:chOff x="1008" y="1776"/>
            <a:chExt cx="768" cy="290"/>
          </a:xfrm>
        </p:grpSpPr>
        <p:sp>
          <p:nvSpPr>
            <p:cNvPr id="12" name="Rectangle 28"/>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3" name="Rectangle 29"/>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a:latin typeface="Calibri" panose="020F0502020204030204" pitchFamily="34" charset="0"/>
                  <a:cs typeface="Calibri" panose="020F0502020204030204" pitchFamily="34" charset="0"/>
                </a:rPr>
                <a:t>25%</a:t>
              </a:r>
            </a:p>
          </p:txBody>
        </p:sp>
      </p:grpSp>
      <p:grpSp>
        <p:nvGrpSpPr>
          <p:cNvPr id="14" name="Group 30"/>
          <p:cNvGrpSpPr>
            <a:grpSpLocks/>
          </p:cNvGrpSpPr>
          <p:nvPr/>
        </p:nvGrpSpPr>
        <p:grpSpPr bwMode="auto">
          <a:xfrm>
            <a:off x="4495800" y="2514600"/>
            <a:ext cx="1219200" cy="460375"/>
            <a:chOff x="1008" y="1776"/>
            <a:chExt cx="768" cy="290"/>
          </a:xfrm>
        </p:grpSpPr>
        <p:sp>
          <p:nvSpPr>
            <p:cNvPr id="15" name="Rectangle 31"/>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6" name="Rectangle 32"/>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a:latin typeface="Calibri" panose="020F0502020204030204" pitchFamily="34" charset="0"/>
                  <a:cs typeface="Calibri" panose="020F0502020204030204" pitchFamily="34" charset="0"/>
                </a:rPr>
                <a:t>25%</a:t>
              </a:r>
            </a:p>
          </p:txBody>
        </p:sp>
      </p:grpSp>
      <p:grpSp>
        <p:nvGrpSpPr>
          <p:cNvPr id="17" name="Group 33"/>
          <p:cNvGrpSpPr>
            <a:grpSpLocks/>
          </p:cNvGrpSpPr>
          <p:nvPr/>
        </p:nvGrpSpPr>
        <p:grpSpPr bwMode="auto">
          <a:xfrm>
            <a:off x="5715000" y="2514600"/>
            <a:ext cx="1219200" cy="460375"/>
            <a:chOff x="1008" y="1776"/>
            <a:chExt cx="768" cy="290"/>
          </a:xfrm>
        </p:grpSpPr>
        <p:sp>
          <p:nvSpPr>
            <p:cNvPr id="18" name="Rectangle 34"/>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9" name="Rectangle 35"/>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25%</a:t>
              </a:r>
            </a:p>
          </p:txBody>
        </p:sp>
      </p:grpSp>
      <p:sp>
        <p:nvSpPr>
          <p:cNvPr id="20" name="Rectangle 22"/>
          <p:cNvSpPr>
            <a:spLocks noChangeArrowheads="1"/>
          </p:cNvSpPr>
          <p:nvPr/>
        </p:nvSpPr>
        <p:spPr bwMode="auto">
          <a:xfrm>
            <a:off x="3076575" y="3276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folHlink"/>
              </a:buClr>
              <a:buSzPct val="60000"/>
              <a:buFont typeface="Wingdings" pitchFamily="2" charset="2"/>
              <a:buNone/>
            </a:pPr>
            <a:r>
              <a:rPr lang="en-US" altLang="en-US" sz="2300" dirty="0">
                <a:solidFill>
                  <a:srgbClr val="FF0000"/>
                </a:solidFill>
                <a:latin typeface="Calibri" panose="020F0502020204030204" pitchFamily="34" charset="0"/>
                <a:cs typeface="Calibri" panose="020F0502020204030204" pitchFamily="34" charset="0"/>
              </a:rPr>
              <a:t>Q</a:t>
            </a:r>
            <a:r>
              <a:rPr lang="en-US" altLang="en-US" sz="2300" baseline="-25000" dirty="0">
                <a:solidFill>
                  <a:srgbClr val="FF0000"/>
                </a:solidFill>
                <a:latin typeface="Calibri" panose="020F0502020204030204" pitchFamily="34" charset="0"/>
                <a:cs typeface="Calibri" panose="020F0502020204030204" pitchFamily="34" charset="0"/>
              </a:rPr>
              <a:t>1</a:t>
            </a:r>
          </a:p>
        </p:txBody>
      </p:sp>
      <p:sp>
        <p:nvSpPr>
          <p:cNvPr id="21" name="Rectangle 23"/>
          <p:cNvSpPr>
            <a:spLocks noChangeArrowheads="1"/>
          </p:cNvSpPr>
          <p:nvPr/>
        </p:nvSpPr>
        <p:spPr bwMode="auto">
          <a:xfrm>
            <a:off x="4295775" y="3276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folHlink"/>
              </a:buClr>
              <a:buSzPct val="60000"/>
              <a:buFont typeface="Wingdings" pitchFamily="2" charset="2"/>
              <a:buNone/>
            </a:pPr>
            <a:r>
              <a:rPr lang="en-US" altLang="en-US" sz="2300" dirty="0">
                <a:solidFill>
                  <a:srgbClr val="FF0000"/>
                </a:solidFill>
                <a:latin typeface="Calibri" panose="020F0502020204030204" pitchFamily="34" charset="0"/>
                <a:cs typeface="Calibri" panose="020F0502020204030204" pitchFamily="34" charset="0"/>
              </a:rPr>
              <a:t>Q</a:t>
            </a:r>
            <a:r>
              <a:rPr lang="en-US" altLang="en-US" sz="2300" baseline="-25000" dirty="0">
                <a:solidFill>
                  <a:srgbClr val="FF0000"/>
                </a:solidFill>
                <a:latin typeface="Calibri" panose="020F0502020204030204" pitchFamily="34" charset="0"/>
                <a:cs typeface="Calibri" panose="020F0502020204030204" pitchFamily="34" charset="0"/>
              </a:rPr>
              <a:t>2</a:t>
            </a:r>
          </a:p>
        </p:txBody>
      </p:sp>
      <p:sp>
        <p:nvSpPr>
          <p:cNvPr id="22" name="Rectangle 24"/>
          <p:cNvSpPr>
            <a:spLocks noChangeArrowheads="1"/>
          </p:cNvSpPr>
          <p:nvPr/>
        </p:nvSpPr>
        <p:spPr bwMode="auto">
          <a:xfrm>
            <a:off x="5514975" y="3276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folHlink"/>
              </a:buClr>
              <a:buSzPct val="60000"/>
              <a:buFont typeface="Wingdings" pitchFamily="2" charset="2"/>
              <a:buNone/>
            </a:pPr>
            <a:r>
              <a:rPr lang="en-US" altLang="en-US" sz="2300" dirty="0">
                <a:solidFill>
                  <a:srgbClr val="FF0000"/>
                </a:solidFill>
                <a:latin typeface="Calibri" panose="020F0502020204030204" pitchFamily="34" charset="0"/>
                <a:cs typeface="Calibri" panose="020F0502020204030204" pitchFamily="34" charset="0"/>
              </a:rPr>
              <a:t>Q</a:t>
            </a:r>
            <a:r>
              <a:rPr lang="en-US" altLang="en-US" sz="2300" baseline="-25000" dirty="0">
                <a:solidFill>
                  <a:srgbClr val="FF0000"/>
                </a:solidFill>
                <a:latin typeface="Calibri" panose="020F0502020204030204" pitchFamily="34" charset="0"/>
                <a:cs typeface="Calibri" panose="020F0502020204030204" pitchFamily="34" charset="0"/>
              </a:rPr>
              <a:t>3</a:t>
            </a:r>
          </a:p>
        </p:txBody>
      </p:sp>
      <p:sp>
        <p:nvSpPr>
          <p:cNvPr id="23" name="Content Placeholder 2"/>
          <p:cNvSpPr txBox="1">
            <a:spLocks/>
          </p:cNvSpPr>
          <p:nvPr/>
        </p:nvSpPr>
        <p:spPr bwMode="auto">
          <a:xfrm>
            <a:off x="457200" y="3810000"/>
            <a:ext cx="8229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altLang="en-US" sz="2000" kern="0" dirty="0" smtClean="0"/>
              <a:t>The </a:t>
            </a:r>
            <a:r>
              <a:rPr lang="en-US" altLang="en-US" sz="2000" kern="0" dirty="0" smtClean="0">
                <a:solidFill>
                  <a:srgbClr val="FF0000"/>
                </a:solidFill>
              </a:rPr>
              <a:t>first quartile</a:t>
            </a:r>
            <a:r>
              <a:rPr lang="en-US" altLang="en-US" sz="2000" kern="0" dirty="0" smtClean="0"/>
              <a:t>, </a:t>
            </a:r>
            <a:r>
              <a:rPr lang="en-US" altLang="en-US" sz="2000" kern="0" dirty="0" smtClean="0">
                <a:solidFill>
                  <a:srgbClr val="FF0000"/>
                </a:solidFill>
              </a:rPr>
              <a:t>Q</a:t>
            </a:r>
            <a:r>
              <a:rPr lang="en-US" altLang="en-US" sz="2000" kern="0" baseline="-25000" dirty="0" smtClean="0">
                <a:solidFill>
                  <a:srgbClr val="FF0000"/>
                </a:solidFill>
              </a:rPr>
              <a:t>1</a:t>
            </a:r>
            <a:r>
              <a:rPr lang="en-US" altLang="en-US" sz="2000" kern="0" dirty="0" smtClean="0"/>
              <a:t>, is the value for which 25% of the observations are smaller and 75% are larger</a:t>
            </a:r>
          </a:p>
        </p:txBody>
      </p:sp>
      <p:sp>
        <p:nvSpPr>
          <p:cNvPr id="24" name="Content Placeholder 2"/>
          <p:cNvSpPr txBox="1">
            <a:spLocks/>
          </p:cNvSpPr>
          <p:nvPr/>
        </p:nvSpPr>
        <p:spPr bwMode="auto">
          <a:xfrm>
            <a:off x="457200" y="4486275"/>
            <a:ext cx="8229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altLang="en-US" sz="2000" kern="0" dirty="0" smtClean="0">
                <a:solidFill>
                  <a:srgbClr val="FF0000"/>
                </a:solidFill>
              </a:rPr>
              <a:t>Q</a:t>
            </a:r>
            <a:r>
              <a:rPr lang="en-US" altLang="en-US" sz="2000" kern="0" baseline="-25000" dirty="0" smtClean="0">
                <a:solidFill>
                  <a:srgbClr val="FF0000"/>
                </a:solidFill>
              </a:rPr>
              <a:t>2</a:t>
            </a:r>
            <a:r>
              <a:rPr lang="en-US" altLang="en-US" sz="2000" kern="0" dirty="0" smtClean="0"/>
              <a:t> is the same as the </a:t>
            </a:r>
            <a:r>
              <a:rPr lang="en-US" altLang="en-US" sz="2000" kern="0" dirty="0" smtClean="0">
                <a:solidFill>
                  <a:srgbClr val="FF0000"/>
                </a:solidFill>
              </a:rPr>
              <a:t>median</a:t>
            </a:r>
            <a:r>
              <a:rPr lang="en-US" altLang="en-US" sz="2000" kern="0" dirty="0" smtClean="0"/>
              <a:t> (50% of the observations are smaller and 50% are larger)</a:t>
            </a:r>
            <a:endParaRPr lang="en-US" altLang="en-US" sz="2400" kern="0" dirty="0"/>
          </a:p>
        </p:txBody>
      </p:sp>
      <p:sp>
        <p:nvSpPr>
          <p:cNvPr id="25" name="Content Placeholder 2"/>
          <p:cNvSpPr txBox="1">
            <a:spLocks/>
          </p:cNvSpPr>
          <p:nvPr/>
        </p:nvSpPr>
        <p:spPr bwMode="auto">
          <a:xfrm>
            <a:off x="457200" y="5229225"/>
            <a:ext cx="82296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altLang="en-US" sz="2000" kern="0" dirty="0" smtClean="0"/>
              <a:t>Only 25% of the observations are greater than the </a:t>
            </a:r>
            <a:r>
              <a:rPr lang="en-US" altLang="en-US" sz="2000" kern="0" dirty="0" smtClean="0">
                <a:solidFill>
                  <a:srgbClr val="FF0000"/>
                </a:solidFill>
              </a:rPr>
              <a:t>third quartile</a:t>
            </a:r>
            <a:r>
              <a:rPr lang="en-US" altLang="en-US" sz="2000" kern="0" dirty="0" smtClean="0"/>
              <a:t>, </a:t>
            </a:r>
            <a:r>
              <a:rPr lang="en-US" altLang="en-US" sz="2000" kern="0" dirty="0" smtClean="0">
                <a:solidFill>
                  <a:srgbClr val="FF0000"/>
                </a:solidFill>
              </a:rPr>
              <a:t>Q</a:t>
            </a:r>
            <a:r>
              <a:rPr lang="en-US" altLang="en-US" sz="2000" kern="0" baseline="-25000" dirty="0" smtClean="0">
                <a:solidFill>
                  <a:srgbClr val="FF0000"/>
                </a:solidFill>
              </a:rPr>
              <a:t>3</a:t>
            </a:r>
          </a:p>
        </p:txBody>
      </p:sp>
    </p:spTree>
    <p:extLst>
      <p:ext uri="{BB962C8B-B14F-4D97-AF65-F5344CB8AC3E}">
        <p14:creationId xmlns:p14="http://schemas.microsoft.com/office/powerpoint/2010/main" val="329366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0" grpId="0"/>
      <p:bldP spid="21" grpId="0"/>
      <p:bldP spid="22" grpId="0"/>
      <p:bldP spid="23" grpId="0"/>
      <p:bldP spid="24" grpId="0"/>
      <p:bldP spid="2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Quartiles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371600"/>
                <a:ext cx="8229600" cy="2209800"/>
              </a:xfrm>
            </p:spPr>
            <p:txBody>
              <a:bodyPr/>
              <a:lstStyle/>
              <a:p>
                <a:pPr marL="0" indent="0" algn="ctr">
                  <a:buNone/>
                </a:pPr>
                <a:r>
                  <a:rPr lang="en-US" altLang="en-US" sz="2400" dirty="0" smtClean="0">
                    <a:solidFill>
                      <a:srgbClr val="996600"/>
                    </a:solidFill>
                  </a:rPr>
                  <a:t>Q</a:t>
                </a:r>
                <a:r>
                  <a:rPr lang="en-US" altLang="en-US" sz="2400" baseline="-25000" dirty="0" smtClean="0">
                    <a:solidFill>
                      <a:srgbClr val="996600"/>
                    </a:solidFill>
                  </a:rPr>
                  <a:t>1</a:t>
                </a:r>
                <a:r>
                  <a:rPr lang="en-US" altLang="en-US" sz="2400" dirty="0" smtClean="0">
                    <a:solidFill>
                      <a:srgbClr val="996600"/>
                    </a:solidFill>
                  </a:rPr>
                  <a:t> position: </a:t>
                </a:r>
                <a14:m>
                  <m:oMath xmlns:m="http://schemas.openxmlformats.org/officeDocument/2006/math">
                    <m:f>
                      <m:fPr>
                        <m:ctrlPr>
                          <a:rPr lang="en-US" altLang="en-US" sz="2400" i="1" smtClean="0">
                            <a:solidFill>
                              <a:srgbClr val="996600"/>
                            </a:solidFill>
                            <a:latin typeface="Cambria Math" panose="02040503050406030204" pitchFamily="18" charset="0"/>
                          </a:rPr>
                        </m:ctrlPr>
                      </m:fPr>
                      <m:num>
                        <m:r>
                          <a:rPr lang="en-US" altLang="en-US" sz="2400" b="0" i="1" smtClean="0">
                            <a:solidFill>
                              <a:srgbClr val="996600"/>
                            </a:solidFill>
                            <a:latin typeface="Cambria Math"/>
                          </a:rPr>
                          <m:t>𝑛</m:t>
                        </m:r>
                        <m:r>
                          <a:rPr lang="en-US" altLang="en-US" sz="2400" b="0" i="1" smtClean="0">
                            <a:solidFill>
                              <a:srgbClr val="996600"/>
                            </a:solidFill>
                            <a:latin typeface="Cambria Math"/>
                          </a:rPr>
                          <m:t>+1</m:t>
                        </m:r>
                      </m:num>
                      <m:den>
                        <m:r>
                          <a:rPr lang="en-US" altLang="en-US" sz="2400" b="0" i="1" smtClean="0">
                            <a:solidFill>
                              <a:srgbClr val="996600"/>
                            </a:solidFill>
                            <a:latin typeface="Cambria Math"/>
                          </a:rPr>
                          <m:t>4</m:t>
                        </m:r>
                      </m:den>
                    </m:f>
                  </m:oMath>
                </a14:m>
                <a:endParaRPr lang="en-US" altLang="en-US" sz="2400" dirty="0" smtClean="0">
                  <a:solidFill>
                    <a:srgbClr val="996600"/>
                  </a:solidFill>
                </a:endParaRPr>
              </a:p>
              <a:p>
                <a:pPr marL="0" indent="0" algn="ctr">
                  <a:buNone/>
                </a:pPr>
                <a:r>
                  <a:rPr lang="en-US" altLang="en-US" sz="2400" dirty="0" smtClean="0">
                    <a:solidFill>
                      <a:srgbClr val="996600"/>
                    </a:solidFill>
                  </a:rPr>
                  <a:t>Q</a:t>
                </a:r>
                <a:r>
                  <a:rPr lang="en-US" altLang="en-US" sz="2400" baseline="-25000" dirty="0" smtClean="0">
                    <a:solidFill>
                      <a:srgbClr val="996600"/>
                    </a:solidFill>
                  </a:rPr>
                  <a:t>2</a:t>
                </a:r>
                <a:r>
                  <a:rPr lang="en-US" altLang="en-US" sz="2400" dirty="0" smtClean="0">
                    <a:solidFill>
                      <a:srgbClr val="996600"/>
                    </a:solidFill>
                  </a:rPr>
                  <a:t> </a:t>
                </a:r>
                <a:r>
                  <a:rPr lang="en-US" altLang="en-US" sz="2400" dirty="0">
                    <a:solidFill>
                      <a:srgbClr val="996600"/>
                    </a:solidFill>
                  </a:rPr>
                  <a:t>position: </a:t>
                </a:r>
                <a14:m>
                  <m:oMath xmlns:m="http://schemas.openxmlformats.org/officeDocument/2006/math">
                    <m:f>
                      <m:fPr>
                        <m:ctrlPr>
                          <a:rPr lang="en-US" altLang="en-US" sz="2400" i="1">
                            <a:solidFill>
                              <a:srgbClr val="996600"/>
                            </a:solidFill>
                            <a:latin typeface="Cambria Math" panose="02040503050406030204" pitchFamily="18" charset="0"/>
                          </a:rPr>
                        </m:ctrlPr>
                      </m:fPr>
                      <m:num>
                        <m:r>
                          <a:rPr lang="en-US" altLang="en-US" sz="2400" b="0" i="1" smtClean="0">
                            <a:solidFill>
                              <a:srgbClr val="996600"/>
                            </a:solidFill>
                            <a:latin typeface="Cambria Math"/>
                          </a:rPr>
                          <m:t>2(</m:t>
                        </m:r>
                        <m:r>
                          <a:rPr lang="en-US" altLang="en-US" sz="2400" b="0" i="1">
                            <a:solidFill>
                              <a:srgbClr val="996600"/>
                            </a:solidFill>
                            <a:latin typeface="Cambria Math"/>
                          </a:rPr>
                          <m:t>𝑛</m:t>
                        </m:r>
                        <m:r>
                          <a:rPr lang="en-US" altLang="en-US" sz="2400" b="0" i="1" smtClean="0">
                            <a:solidFill>
                              <a:srgbClr val="996600"/>
                            </a:solidFill>
                            <a:latin typeface="Cambria Math"/>
                          </a:rPr>
                          <m:t>+</m:t>
                        </m:r>
                        <m:r>
                          <a:rPr lang="en-US" altLang="en-US" sz="2400" b="0" i="1">
                            <a:solidFill>
                              <a:srgbClr val="996600"/>
                            </a:solidFill>
                            <a:latin typeface="Cambria Math"/>
                          </a:rPr>
                          <m:t>1</m:t>
                        </m:r>
                        <m:r>
                          <a:rPr lang="en-US" altLang="en-US" sz="2400" b="0" i="1" smtClean="0">
                            <a:solidFill>
                              <a:srgbClr val="996600"/>
                            </a:solidFill>
                            <a:latin typeface="Cambria Math"/>
                          </a:rPr>
                          <m:t>)</m:t>
                        </m:r>
                      </m:num>
                      <m:den>
                        <m:r>
                          <a:rPr lang="en-US" altLang="en-US" sz="2400" b="0" i="1">
                            <a:solidFill>
                              <a:srgbClr val="996600"/>
                            </a:solidFill>
                            <a:latin typeface="Cambria Math"/>
                          </a:rPr>
                          <m:t>4</m:t>
                        </m:r>
                      </m:den>
                    </m:f>
                  </m:oMath>
                </a14:m>
                <a:endParaRPr lang="en-US" altLang="en-US" sz="2400" dirty="0" smtClean="0">
                  <a:solidFill>
                    <a:srgbClr val="996600"/>
                  </a:solidFill>
                </a:endParaRPr>
              </a:p>
              <a:p>
                <a:pPr marL="0" indent="0" algn="ctr">
                  <a:buNone/>
                </a:pPr>
                <a:r>
                  <a:rPr lang="en-US" altLang="en-US" sz="2400" dirty="0" smtClean="0">
                    <a:solidFill>
                      <a:srgbClr val="996600"/>
                    </a:solidFill>
                  </a:rPr>
                  <a:t>Q</a:t>
                </a:r>
                <a:r>
                  <a:rPr lang="en-US" altLang="en-US" sz="2400" baseline="-25000" dirty="0" smtClean="0">
                    <a:solidFill>
                      <a:srgbClr val="996600"/>
                    </a:solidFill>
                  </a:rPr>
                  <a:t>3</a:t>
                </a:r>
                <a:r>
                  <a:rPr lang="en-US" altLang="en-US" sz="2400" dirty="0" smtClean="0">
                    <a:solidFill>
                      <a:srgbClr val="996600"/>
                    </a:solidFill>
                  </a:rPr>
                  <a:t> </a:t>
                </a:r>
                <a:r>
                  <a:rPr lang="en-US" altLang="en-US" sz="2400" dirty="0">
                    <a:solidFill>
                      <a:srgbClr val="996600"/>
                    </a:solidFill>
                  </a:rPr>
                  <a:t>position: </a:t>
                </a:r>
                <a14:m>
                  <m:oMath xmlns:m="http://schemas.openxmlformats.org/officeDocument/2006/math">
                    <m:f>
                      <m:fPr>
                        <m:ctrlPr>
                          <a:rPr lang="en-US" altLang="en-US" sz="2400" i="1">
                            <a:solidFill>
                              <a:srgbClr val="996600"/>
                            </a:solidFill>
                            <a:latin typeface="Cambria Math" panose="02040503050406030204" pitchFamily="18" charset="0"/>
                          </a:rPr>
                        </m:ctrlPr>
                      </m:fPr>
                      <m:num>
                        <m:r>
                          <a:rPr lang="en-US" altLang="en-US" sz="2400" b="0" i="1" smtClean="0">
                            <a:solidFill>
                              <a:srgbClr val="996600"/>
                            </a:solidFill>
                            <a:latin typeface="Cambria Math"/>
                          </a:rPr>
                          <m:t>3(</m:t>
                        </m:r>
                        <m:r>
                          <a:rPr lang="en-US" altLang="en-US" sz="2400" b="0" i="1">
                            <a:solidFill>
                              <a:srgbClr val="996600"/>
                            </a:solidFill>
                            <a:latin typeface="Cambria Math"/>
                          </a:rPr>
                          <m:t>𝑛</m:t>
                        </m:r>
                        <m:r>
                          <a:rPr lang="en-US" altLang="en-US" sz="2400" b="0" i="1" smtClean="0">
                            <a:solidFill>
                              <a:srgbClr val="996600"/>
                            </a:solidFill>
                            <a:latin typeface="Cambria Math"/>
                          </a:rPr>
                          <m:t>+</m:t>
                        </m:r>
                        <m:r>
                          <a:rPr lang="en-US" altLang="en-US" sz="2400" b="0" i="1">
                            <a:solidFill>
                              <a:srgbClr val="996600"/>
                            </a:solidFill>
                            <a:latin typeface="Cambria Math"/>
                          </a:rPr>
                          <m:t>1</m:t>
                        </m:r>
                        <m:r>
                          <a:rPr lang="en-US" altLang="en-US" sz="2400" b="0" i="1" smtClean="0">
                            <a:solidFill>
                              <a:srgbClr val="996600"/>
                            </a:solidFill>
                            <a:latin typeface="Cambria Math"/>
                          </a:rPr>
                          <m:t>)</m:t>
                        </m:r>
                      </m:num>
                      <m:den>
                        <m:r>
                          <a:rPr lang="en-US" altLang="en-US" sz="2400" b="0" i="1">
                            <a:solidFill>
                              <a:srgbClr val="996600"/>
                            </a:solidFill>
                            <a:latin typeface="Cambria Math"/>
                          </a:rPr>
                          <m:t>4</m:t>
                        </m:r>
                      </m:den>
                    </m:f>
                  </m:oMath>
                </a14:m>
                <a:endParaRPr lang="en-US" altLang="en-US" sz="2400" dirty="0">
                  <a:solidFill>
                    <a:srgbClr val="996600"/>
                  </a:solidFill>
                </a:endParaRPr>
              </a:p>
              <a:p>
                <a:pPr marL="0" indent="0" algn="ctr">
                  <a:buNone/>
                </a:pPr>
                <a:r>
                  <a:rPr lang="en-US" altLang="en-US" sz="2400" dirty="0">
                    <a:solidFill>
                      <a:srgbClr val="996600"/>
                    </a:solidFill>
                  </a:rPr>
                  <a:t> </a:t>
                </a:r>
                <a:r>
                  <a:rPr lang="en-US" altLang="en-US" sz="2400" dirty="0" smtClean="0">
                    <a:solidFill>
                      <a:srgbClr val="996600"/>
                    </a:solidFill>
                  </a:rPr>
                  <a:t>    where </a:t>
                </a:r>
                <a:r>
                  <a:rPr lang="en-US" altLang="en-US" sz="2400" i="1" dirty="0" smtClean="0">
                    <a:solidFill>
                      <a:srgbClr val="996600"/>
                    </a:solidFill>
                  </a:rPr>
                  <a:t>n</a:t>
                </a:r>
                <a:r>
                  <a:rPr lang="en-US" altLang="en-US" sz="2400" dirty="0" smtClean="0">
                    <a:solidFill>
                      <a:srgbClr val="996600"/>
                    </a:solidFill>
                  </a:rPr>
                  <a:t> is the number of observed values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371600"/>
                <a:ext cx="8229600" cy="2209800"/>
              </a:xfrm>
              <a:blipFill rotWithShape="1">
                <a:blip r:embed="rId2"/>
                <a:stretch>
                  <a:fillRect b="-1157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68</a:t>
            </a:fld>
            <a:endParaRPr lang="en-US" altLang="en-US" dirty="0"/>
          </a:p>
        </p:txBody>
      </p:sp>
      <p:sp>
        <p:nvSpPr>
          <p:cNvPr id="5" name="Content Placeholder 2"/>
          <p:cNvSpPr txBox="1">
            <a:spLocks/>
          </p:cNvSpPr>
          <p:nvPr/>
        </p:nvSpPr>
        <p:spPr bwMode="auto">
          <a:xfrm>
            <a:off x="533400" y="3733800"/>
            <a:ext cx="8229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Font typeface="Wingdings" pitchFamily="2" charset="2"/>
              <a:buNone/>
            </a:pPr>
            <a:r>
              <a:rPr lang="en-US" altLang="en-US" sz="2200" kern="0" dirty="0" smtClean="0"/>
              <a:t>When calculating the ranked position, use the following rules:</a:t>
            </a:r>
          </a:p>
          <a:p>
            <a:r>
              <a:rPr lang="en-US" altLang="en-US" sz="2200" kern="0" dirty="0" smtClean="0"/>
              <a:t>If the result is a </a:t>
            </a:r>
            <a:r>
              <a:rPr lang="en-US" altLang="en-US" sz="2200" kern="0" dirty="0" smtClean="0">
                <a:solidFill>
                  <a:srgbClr val="FF0000"/>
                </a:solidFill>
              </a:rPr>
              <a:t>whole number</a:t>
            </a:r>
            <a:r>
              <a:rPr lang="en-US" altLang="en-US" sz="2200" kern="0" dirty="0" smtClean="0"/>
              <a:t>, it is the ranked position to use</a:t>
            </a:r>
          </a:p>
          <a:p>
            <a:r>
              <a:rPr lang="en-US" altLang="en-US" sz="2200" kern="0" dirty="0" smtClean="0"/>
              <a:t>If the result is a </a:t>
            </a:r>
            <a:r>
              <a:rPr lang="en-US" altLang="en-US" sz="2200" kern="0" dirty="0">
                <a:solidFill>
                  <a:srgbClr val="FF0000"/>
                </a:solidFill>
              </a:rPr>
              <a:t>fractional half </a:t>
            </a:r>
            <a:r>
              <a:rPr lang="en-US" altLang="en-US" sz="2200" kern="0" dirty="0" smtClean="0"/>
              <a:t>(e.g. 2.5, 8.5, …), average the two corresponding data values</a:t>
            </a:r>
          </a:p>
          <a:p>
            <a:r>
              <a:rPr lang="en-US" altLang="en-US" sz="2200" kern="0" dirty="0" smtClean="0"/>
              <a:t>If the result is </a:t>
            </a:r>
            <a:r>
              <a:rPr lang="en-US" altLang="en-US" sz="2200" kern="0" dirty="0">
                <a:solidFill>
                  <a:srgbClr val="FF0000"/>
                </a:solidFill>
              </a:rPr>
              <a:t>not a whole number or a fractional half</a:t>
            </a:r>
            <a:r>
              <a:rPr lang="en-US" altLang="en-US" sz="2200" kern="0" dirty="0" smtClean="0"/>
              <a:t>, round the result to the nearest integer to find the ranked position</a:t>
            </a:r>
            <a:endParaRPr lang="en-US" altLang="en-US" sz="2200" kern="0" dirty="0"/>
          </a:p>
        </p:txBody>
      </p:sp>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3311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Quartiles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69</a:t>
            </a:fld>
            <a:endParaRPr lang="en-US" altLang="en-US"/>
          </a:p>
        </p:txBody>
      </p:sp>
      <p:sp>
        <p:nvSpPr>
          <p:cNvPr id="5" name="Rectangle 4"/>
          <p:cNvSpPr>
            <a:spLocks noChangeArrowheads="1"/>
          </p:cNvSpPr>
          <p:nvPr/>
        </p:nvSpPr>
        <p:spPr bwMode="auto">
          <a:xfrm>
            <a:off x="762000" y="2209800"/>
            <a:ext cx="7772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spcBef>
                <a:spcPct val="20000"/>
              </a:spcBef>
              <a:buClr>
                <a:schemeClr val="folHlink"/>
              </a:buClr>
              <a:buSzPct val="60000"/>
              <a:buFont typeface="Wingdings" pitchFamily="2" charset="2"/>
              <a:buNone/>
            </a:pPr>
            <a:r>
              <a:rPr lang="en-US" altLang="en-US" dirty="0" smtClean="0">
                <a:latin typeface="Calibri" panose="020F0502020204030204" pitchFamily="34" charset="0"/>
                <a:cs typeface="Calibri" panose="020F0502020204030204" pitchFamily="34" charset="0"/>
              </a:rPr>
              <a:t>Q</a:t>
            </a:r>
            <a:r>
              <a:rPr lang="en-US" altLang="en-US" baseline="-25000" dirty="0" smtClean="0">
                <a:latin typeface="Calibri" panose="020F0502020204030204" pitchFamily="34" charset="0"/>
                <a:cs typeface="Calibri" panose="020F0502020204030204" pitchFamily="34" charset="0"/>
              </a:rPr>
              <a:t>1</a:t>
            </a:r>
            <a:r>
              <a:rPr lang="en-US" altLang="en-US" dirty="0" smtClean="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is in the</a:t>
            </a:r>
            <a:r>
              <a:rPr lang="en-US" altLang="en-US" sz="1900" dirty="0">
                <a:latin typeface="Calibri" panose="020F0502020204030204" pitchFamily="34" charset="0"/>
                <a:cs typeface="Calibri" panose="020F0502020204030204" pitchFamily="34" charset="0"/>
              </a:rPr>
              <a:t> </a:t>
            </a:r>
            <a:r>
              <a:rPr lang="en-US" altLang="en-US" sz="1900" dirty="0">
                <a:solidFill>
                  <a:srgbClr val="996600"/>
                </a:solidFill>
                <a:latin typeface="Calibri" panose="020F0502020204030204" pitchFamily="34" charset="0"/>
                <a:cs typeface="Calibri" panose="020F0502020204030204" pitchFamily="34" charset="0"/>
              </a:rPr>
              <a:t> </a:t>
            </a:r>
            <a:r>
              <a:rPr lang="en-US" altLang="en-US" dirty="0">
                <a:solidFill>
                  <a:srgbClr val="996600"/>
                </a:solidFill>
                <a:latin typeface="Calibri" panose="020F0502020204030204" pitchFamily="34" charset="0"/>
                <a:cs typeface="Calibri" panose="020F0502020204030204" pitchFamily="34" charset="0"/>
              </a:rPr>
              <a:t>(9+1)/4 = 2.5 position</a:t>
            </a:r>
            <a:r>
              <a:rPr lang="en-US" altLang="en-US" dirty="0">
                <a:solidFill>
                  <a:srgbClr val="0000FF"/>
                </a:solidFill>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of the ranked data,</a:t>
            </a:r>
          </a:p>
          <a:p>
            <a:pPr eaLnBrk="1" hangingPunct="1">
              <a:spcBef>
                <a:spcPct val="20000"/>
              </a:spcBef>
              <a:buClr>
                <a:schemeClr val="folHlink"/>
              </a:buClr>
              <a:buSzPct val="60000"/>
              <a:buFont typeface="Wingdings" pitchFamily="2" charset="2"/>
              <a:buNone/>
            </a:pPr>
            <a:r>
              <a:rPr lang="en-US" altLang="en-US" sz="1900" dirty="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so    </a:t>
            </a:r>
            <a:r>
              <a:rPr lang="en-US" altLang="en-US" dirty="0">
                <a:solidFill>
                  <a:srgbClr val="996600"/>
                </a:solidFill>
                <a:latin typeface="Calibri" panose="020F0502020204030204" pitchFamily="34" charset="0"/>
                <a:cs typeface="Calibri" panose="020F0502020204030204" pitchFamily="34" charset="0"/>
              </a:rPr>
              <a:t>Q</a:t>
            </a:r>
            <a:r>
              <a:rPr lang="en-US" altLang="en-US" baseline="-25000" dirty="0">
                <a:solidFill>
                  <a:srgbClr val="996600"/>
                </a:solidFill>
                <a:latin typeface="Calibri" panose="020F0502020204030204" pitchFamily="34" charset="0"/>
                <a:cs typeface="Calibri" panose="020F0502020204030204" pitchFamily="34" charset="0"/>
              </a:rPr>
              <a:t>1</a:t>
            </a:r>
            <a:r>
              <a:rPr lang="en-US" altLang="en-US" dirty="0">
                <a:solidFill>
                  <a:srgbClr val="996600"/>
                </a:solidFill>
                <a:latin typeface="Calibri" panose="020F0502020204030204" pitchFamily="34" charset="0"/>
                <a:cs typeface="Calibri" panose="020F0502020204030204" pitchFamily="34" charset="0"/>
              </a:rPr>
              <a:t> = (12+13)/2 = 12.5</a:t>
            </a:r>
          </a:p>
          <a:p>
            <a:pPr eaLnBrk="1" hangingPunct="1">
              <a:spcBef>
                <a:spcPct val="20000"/>
              </a:spcBef>
              <a:buClr>
                <a:schemeClr val="folHlink"/>
              </a:buClr>
              <a:buSzPct val="60000"/>
              <a:buFont typeface="Wingdings" pitchFamily="2" charset="2"/>
              <a:buNone/>
            </a:pPr>
            <a:endParaRPr lang="en-US" altLang="en-US" sz="1000" b="1" dirty="0">
              <a:solidFill>
                <a:schemeClr val="folHlink"/>
              </a:solidFill>
              <a:latin typeface="Calibri" panose="020F0502020204030204" pitchFamily="34" charset="0"/>
              <a:cs typeface="Calibri" panose="020F0502020204030204" pitchFamily="34" charset="0"/>
            </a:endParaRPr>
          </a:p>
          <a:p>
            <a:pPr eaLnBrk="1" hangingPunct="1">
              <a:spcBef>
                <a:spcPct val="20000"/>
              </a:spcBef>
              <a:buClr>
                <a:schemeClr val="folHlink"/>
              </a:buClr>
              <a:buSzPct val="60000"/>
              <a:buFont typeface="Wingdings" pitchFamily="2" charset="2"/>
              <a:buNone/>
            </a:pPr>
            <a:r>
              <a:rPr lang="en-US" altLang="en-US" dirty="0">
                <a:latin typeface="Calibri" panose="020F0502020204030204" pitchFamily="34" charset="0"/>
                <a:cs typeface="Calibri" panose="020F0502020204030204" pitchFamily="34" charset="0"/>
              </a:rPr>
              <a:t>Q</a:t>
            </a:r>
            <a:r>
              <a:rPr lang="en-US" altLang="en-US" baseline="-25000" dirty="0">
                <a:latin typeface="Calibri" panose="020F0502020204030204" pitchFamily="34" charset="0"/>
                <a:cs typeface="Calibri" panose="020F0502020204030204" pitchFamily="34" charset="0"/>
              </a:rPr>
              <a:t>2</a:t>
            </a:r>
            <a:r>
              <a:rPr lang="en-US" altLang="en-US" dirty="0">
                <a:latin typeface="Calibri" panose="020F0502020204030204" pitchFamily="34" charset="0"/>
                <a:cs typeface="Calibri" panose="020F0502020204030204" pitchFamily="34" charset="0"/>
              </a:rPr>
              <a:t> is in the</a:t>
            </a:r>
            <a:r>
              <a:rPr lang="en-US" altLang="en-US" sz="1900" dirty="0">
                <a:latin typeface="Calibri" panose="020F0502020204030204" pitchFamily="34" charset="0"/>
                <a:cs typeface="Calibri" panose="020F0502020204030204" pitchFamily="34" charset="0"/>
              </a:rPr>
              <a:t>  </a:t>
            </a:r>
            <a:r>
              <a:rPr lang="en-US" altLang="en-US" dirty="0">
                <a:solidFill>
                  <a:srgbClr val="996600"/>
                </a:solidFill>
                <a:latin typeface="Calibri" panose="020F0502020204030204" pitchFamily="34" charset="0"/>
                <a:cs typeface="Calibri" panose="020F0502020204030204" pitchFamily="34" charset="0"/>
              </a:rPr>
              <a:t>(9+1)/2 = 5</a:t>
            </a:r>
            <a:r>
              <a:rPr lang="en-US" altLang="en-US" baseline="30000" dirty="0">
                <a:solidFill>
                  <a:srgbClr val="996600"/>
                </a:solidFill>
                <a:latin typeface="Calibri" panose="020F0502020204030204" pitchFamily="34" charset="0"/>
                <a:cs typeface="Calibri" panose="020F0502020204030204" pitchFamily="34" charset="0"/>
              </a:rPr>
              <a:t>th</a:t>
            </a:r>
            <a:r>
              <a:rPr lang="en-US" altLang="en-US" dirty="0">
                <a:solidFill>
                  <a:srgbClr val="996600"/>
                </a:solidFill>
                <a:latin typeface="Calibri" panose="020F0502020204030204" pitchFamily="34" charset="0"/>
                <a:cs typeface="Calibri" panose="020F0502020204030204" pitchFamily="34" charset="0"/>
              </a:rPr>
              <a:t> position</a:t>
            </a:r>
            <a:r>
              <a:rPr lang="en-US" altLang="en-US" dirty="0">
                <a:solidFill>
                  <a:srgbClr val="0000FF"/>
                </a:solidFill>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of the ranked data,</a:t>
            </a:r>
          </a:p>
          <a:p>
            <a:pPr eaLnBrk="1" hangingPunct="1">
              <a:spcBef>
                <a:spcPct val="20000"/>
              </a:spcBef>
              <a:buClr>
                <a:schemeClr val="folHlink"/>
              </a:buClr>
              <a:buSzPct val="60000"/>
              <a:buFont typeface="Wingdings" pitchFamily="2" charset="2"/>
              <a:buNone/>
            </a:pPr>
            <a:r>
              <a:rPr lang="en-US" altLang="en-US" sz="1900" dirty="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so    </a:t>
            </a:r>
            <a:r>
              <a:rPr lang="en-US" altLang="en-US" dirty="0">
                <a:solidFill>
                  <a:srgbClr val="996600"/>
                </a:solidFill>
                <a:latin typeface="Calibri" panose="020F0502020204030204" pitchFamily="34" charset="0"/>
                <a:cs typeface="Calibri" panose="020F0502020204030204" pitchFamily="34" charset="0"/>
              </a:rPr>
              <a:t>Q</a:t>
            </a:r>
            <a:r>
              <a:rPr lang="en-US" altLang="en-US" baseline="-25000" dirty="0">
                <a:solidFill>
                  <a:srgbClr val="996600"/>
                </a:solidFill>
                <a:latin typeface="Calibri" panose="020F0502020204030204" pitchFamily="34" charset="0"/>
                <a:cs typeface="Calibri" panose="020F0502020204030204" pitchFamily="34" charset="0"/>
              </a:rPr>
              <a:t>2</a:t>
            </a:r>
            <a:r>
              <a:rPr lang="en-US" altLang="en-US" dirty="0">
                <a:solidFill>
                  <a:srgbClr val="996600"/>
                </a:solidFill>
                <a:latin typeface="Calibri" panose="020F0502020204030204" pitchFamily="34" charset="0"/>
                <a:cs typeface="Calibri" panose="020F0502020204030204" pitchFamily="34" charset="0"/>
              </a:rPr>
              <a:t> = median = 16</a:t>
            </a:r>
          </a:p>
          <a:p>
            <a:pPr eaLnBrk="1" hangingPunct="1">
              <a:spcBef>
                <a:spcPct val="20000"/>
              </a:spcBef>
              <a:buClr>
                <a:schemeClr val="folHlink"/>
              </a:buClr>
              <a:buSzPct val="60000"/>
              <a:buFont typeface="Wingdings" pitchFamily="2" charset="2"/>
              <a:buNone/>
            </a:pPr>
            <a:endParaRPr lang="en-US" altLang="en-US" sz="1000" dirty="0">
              <a:latin typeface="Calibri" panose="020F0502020204030204" pitchFamily="34" charset="0"/>
              <a:cs typeface="Calibri" panose="020F0502020204030204" pitchFamily="34" charset="0"/>
            </a:endParaRPr>
          </a:p>
          <a:p>
            <a:pPr eaLnBrk="1" hangingPunct="1">
              <a:spcBef>
                <a:spcPct val="20000"/>
              </a:spcBef>
              <a:buClr>
                <a:schemeClr val="folHlink"/>
              </a:buClr>
              <a:buSzPct val="60000"/>
              <a:buFont typeface="Wingdings" pitchFamily="2" charset="2"/>
              <a:buNone/>
            </a:pPr>
            <a:r>
              <a:rPr lang="en-US" altLang="en-US" dirty="0">
                <a:latin typeface="Calibri" panose="020F0502020204030204" pitchFamily="34" charset="0"/>
                <a:cs typeface="Calibri" panose="020F0502020204030204" pitchFamily="34" charset="0"/>
              </a:rPr>
              <a:t>Q</a:t>
            </a:r>
            <a:r>
              <a:rPr lang="en-US" altLang="en-US" baseline="-25000" dirty="0">
                <a:latin typeface="Calibri" panose="020F0502020204030204" pitchFamily="34" charset="0"/>
                <a:cs typeface="Calibri" panose="020F0502020204030204" pitchFamily="34" charset="0"/>
              </a:rPr>
              <a:t>3</a:t>
            </a:r>
            <a:r>
              <a:rPr lang="en-US" altLang="en-US" dirty="0">
                <a:latin typeface="Calibri" panose="020F0502020204030204" pitchFamily="34" charset="0"/>
                <a:cs typeface="Calibri" panose="020F0502020204030204" pitchFamily="34" charset="0"/>
              </a:rPr>
              <a:t> is in the</a:t>
            </a:r>
            <a:r>
              <a:rPr lang="en-US" altLang="en-US" sz="1900" dirty="0">
                <a:latin typeface="Calibri" panose="020F0502020204030204" pitchFamily="34" charset="0"/>
                <a:cs typeface="Calibri" panose="020F0502020204030204" pitchFamily="34" charset="0"/>
              </a:rPr>
              <a:t>  </a:t>
            </a:r>
            <a:r>
              <a:rPr lang="en-US" altLang="en-US" dirty="0">
                <a:solidFill>
                  <a:srgbClr val="996600"/>
                </a:solidFill>
                <a:latin typeface="Calibri" panose="020F0502020204030204" pitchFamily="34" charset="0"/>
                <a:cs typeface="Calibri" panose="020F0502020204030204" pitchFamily="34" charset="0"/>
              </a:rPr>
              <a:t>3(9+1)/4 = 7.5 position </a:t>
            </a:r>
            <a:r>
              <a:rPr lang="en-US" altLang="en-US" dirty="0">
                <a:latin typeface="Calibri" panose="020F0502020204030204" pitchFamily="34" charset="0"/>
                <a:cs typeface="Calibri" panose="020F0502020204030204" pitchFamily="34" charset="0"/>
              </a:rPr>
              <a:t>of the ranked data,</a:t>
            </a:r>
          </a:p>
          <a:p>
            <a:pPr eaLnBrk="1" hangingPunct="1">
              <a:spcBef>
                <a:spcPct val="20000"/>
              </a:spcBef>
              <a:buClr>
                <a:schemeClr val="folHlink"/>
              </a:buClr>
              <a:buSzPct val="60000"/>
              <a:buFont typeface="Wingdings" pitchFamily="2" charset="2"/>
              <a:buNone/>
            </a:pPr>
            <a:r>
              <a:rPr lang="en-US" altLang="en-US" sz="1900" dirty="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so    </a:t>
            </a:r>
            <a:r>
              <a:rPr lang="en-US" altLang="en-US" dirty="0">
                <a:solidFill>
                  <a:srgbClr val="996600"/>
                </a:solidFill>
                <a:latin typeface="Calibri" panose="020F0502020204030204" pitchFamily="34" charset="0"/>
                <a:cs typeface="Calibri" panose="020F0502020204030204" pitchFamily="34" charset="0"/>
              </a:rPr>
              <a:t>Q</a:t>
            </a:r>
            <a:r>
              <a:rPr lang="en-US" altLang="en-US" baseline="-25000" dirty="0">
                <a:solidFill>
                  <a:srgbClr val="996600"/>
                </a:solidFill>
                <a:latin typeface="Calibri" panose="020F0502020204030204" pitchFamily="34" charset="0"/>
                <a:cs typeface="Calibri" panose="020F0502020204030204" pitchFamily="34" charset="0"/>
              </a:rPr>
              <a:t>3</a:t>
            </a:r>
            <a:r>
              <a:rPr lang="en-US" altLang="en-US" dirty="0">
                <a:solidFill>
                  <a:srgbClr val="996600"/>
                </a:solidFill>
                <a:latin typeface="Calibri" panose="020F0502020204030204" pitchFamily="34" charset="0"/>
                <a:cs typeface="Calibri" panose="020F0502020204030204" pitchFamily="34" charset="0"/>
              </a:rPr>
              <a:t> = (18+21)/2 = 19.5</a:t>
            </a:r>
          </a:p>
        </p:txBody>
      </p:sp>
      <p:sp>
        <p:nvSpPr>
          <p:cNvPr id="6" name="Rectangle 6"/>
          <p:cNvSpPr>
            <a:spLocks noChangeArrowheads="1"/>
          </p:cNvSpPr>
          <p:nvPr/>
        </p:nvSpPr>
        <p:spPr bwMode="auto">
          <a:xfrm>
            <a:off x="838200" y="1524000"/>
            <a:ext cx="7315200" cy="466725"/>
          </a:xfrm>
          <a:prstGeom prst="rect">
            <a:avLst/>
          </a:prstGeom>
          <a:solidFill>
            <a:srgbClr val="FFFF99"/>
          </a:solidFill>
          <a:ln w="12700">
            <a:solidFill>
              <a:schemeClr val="tx1"/>
            </a:solidFill>
            <a:miter lim="800000"/>
            <a:headEnd/>
            <a:tailEnd/>
          </a:ln>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2000" b="1" dirty="0">
                <a:latin typeface="Calibri" panose="020F0502020204030204" pitchFamily="34" charset="0"/>
                <a:cs typeface="Calibri" panose="020F0502020204030204" pitchFamily="34" charset="0"/>
              </a:rPr>
              <a:t>Sample Data in Ordered Array:  </a:t>
            </a:r>
            <a:r>
              <a:rPr lang="en-US" altLang="en-US" sz="2000" b="1" dirty="0">
                <a:solidFill>
                  <a:srgbClr val="996600"/>
                </a:solidFill>
                <a:latin typeface="Calibri" panose="020F0502020204030204" pitchFamily="34" charset="0"/>
                <a:cs typeface="Calibri" panose="020F0502020204030204" pitchFamily="34" charset="0"/>
              </a:rPr>
              <a:t>11   12   13   16   16   17   18   21   22</a:t>
            </a:r>
            <a:r>
              <a:rPr lang="en-US" altLang="en-US" b="1" dirty="0">
                <a:solidFill>
                  <a:srgbClr val="996600"/>
                </a:solidFill>
                <a:latin typeface="Calibri" panose="020F0502020204030204" pitchFamily="34" charset="0"/>
                <a:cs typeface="Calibri" panose="020F0502020204030204" pitchFamily="34" charset="0"/>
              </a:rPr>
              <a:t>  </a:t>
            </a:r>
          </a:p>
        </p:txBody>
      </p:sp>
      <p:sp>
        <p:nvSpPr>
          <p:cNvPr id="7" name="TextBox 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30668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Quartiles – Exercise </a:t>
            </a:r>
            <a:endParaRPr lang="en-US" dirty="0"/>
          </a:p>
        </p:txBody>
      </p:sp>
      <p:sp>
        <p:nvSpPr>
          <p:cNvPr id="3" name="Content Placeholder 2"/>
          <p:cNvSpPr>
            <a:spLocks noGrp="1"/>
          </p:cNvSpPr>
          <p:nvPr>
            <p:ph idx="1"/>
          </p:nvPr>
        </p:nvSpPr>
        <p:spPr>
          <a:xfrm>
            <a:off x="457200" y="1600201"/>
            <a:ext cx="8229600" cy="1371600"/>
          </a:xfrm>
        </p:spPr>
        <p:txBody>
          <a:bodyPr/>
          <a:lstStyle/>
          <a:p>
            <a:pPr marL="0" indent="0">
              <a:buNone/>
            </a:pPr>
            <a:r>
              <a:rPr lang="en-US" dirty="0" smtClean="0"/>
              <a:t>Data in ordered array:</a:t>
            </a:r>
          </a:p>
          <a:p>
            <a:pPr marL="0" indent="0">
              <a:buNone/>
            </a:pPr>
            <a:r>
              <a:rPr lang="en-US" dirty="0" smtClean="0"/>
              <a:t>	3   6   7   7   9   12</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70</a:t>
            </a:fld>
            <a:endParaRPr lang="en-US" altLang="en-US"/>
          </a:p>
        </p:txBody>
      </p:sp>
      <p:sp>
        <p:nvSpPr>
          <p:cNvPr id="7" name="TextBox 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07505869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419475" y="4362453"/>
            <a:ext cx="923925" cy="380997"/>
          </a:xfrm>
          <a:prstGeom prst="rect">
            <a:avLst/>
          </a:prstGeom>
          <a:solidFill>
            <a:schemeClr val="accent6">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ontent Placeholder 2"/>
          <p:cNvSpPr txBox="1">
            <a:spLocks/>
          </p:cNvSpPr>
          <p:nvPr/>
        </p:nvSpPr>
        <p:spPr bwMode="auto">
          <a:xfrm>
            <a:off x="457200" y="4343403"/>
            <a:ext cx="8229600" cy="1939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altLang="en-US" sz="2000" kern="0" dirty="0" smtClean="0"/>
              <a:t>Interquartile range is  Q</a:t>
            </a:r>
            <a:r>
              <a:rPr lang="en-US" altLang="en-US" sz="2000" kern="0" baseline="-25000" dirty="0" smtClean="0"/>
              <a:t>3</a:t>
            </a:r>
            <a:r>
              <a:rPr lang="en-US" altLang="en-US" sz="2000" kern="0" dirty="0" smtClean="0"/>
              <a:t> – Q</a:t>
            </a:r>
            <a:r>
              <a:rPr lang="en-US" altLang="en-US" sz="2000" kern="0" baseline="-25000" dirty="0" smtClean="0"/>
              <a:t>1</a:t>
            </a:r>
            <a:r>
              <a:rPr lang="en-US" altLang="en-US" sz="2000" kern="0" dirty="0" smtClean="0"/>
              <a:t>  and measures the spread in the middle 50% of the data</a:t>
            </a:r>
          </a:p>
          <a:p>
            <a:pPr lvl="1"/>
            <a:r>
              <a:rPr lang="en-US" altLang="en-US" sz="2000" kern="0" dirty="0" smtClean="0"/>
              <a:t>Interquartile range is also called the </a:t>
            </a:r>
            <a:r>
              <a:rPr lang="en-US" altLang="en-US" sz="2000" kern="0" dirty="0" err="1" smtClean="0">
                <a:solidFill>
                  <a:srgbClr val="FF0000"/>
                </a:solidFill>
              </a:rPr>
              <a:t>midspread</a:t>
            </a:r>
            <a:r>
              <a:rPr lang="en-US" altLang="en-US" sz="2000" kern="0" dirty="0" smtClean="0">
                <a:solidFill>
                  <a:srgbClr val="FF0000"/>
                </a:solidFill>
              </a:rPr>
              <a:t> </a:t>
            </a:r>
            <a:r>
              <a:rPr lang="en-US" altLang="en-US" sz="2000" kern="0" dirty="0" smtClean="0"/>
              <a:t>because it covers the middle 50% of the data</a:t>
            </a:r>
          </a:p>
          <a:p>
            <a:pPr lvl="1"/>
            <a:r>
              <a:rPr lang="en-US" altLang="en-US" sz="2000" kern="0" dirty="0" smtClean="0"/>
              <a:t>Not influenced by outliers or extreme values</a:t>
            </a:r>
          </a:p>
          <a:p>
            <a:endParaRPr lang="en-US" altLang="en-US" sz="2400" kern="0" dirty="0"/>
          </a:p>
        </p:txBody>
      </p:sp>
      <p:sp>
        <p:nvSpPr>
          <p:cNvPr id="2" name="Title 1"/>
          <p:cNvSpPr>
            <a:spLocks noGrp="1"/>
          </p:cNvSpPr>
          <p:nvPr>
            <p:ph type="title"/>
          </p:nvPr>
        </p:nvSpPr>
        <p:spPr/>
        <p:txBody>
          <a:bodyPr/>
          <a:lstStyle/>
          <a:p>
            <a:r>
              <a:rPr lang="en-US" dirty="0"/>
              <a:t>Measures of </a:t>
            </a:r>
            <a:r>
              <a:rPr lang="en-US" dirty="0" smtClean="0"/>
              <a:t>Variation:</a:t>
            </a:r>
            <a:br>
              <a:rPr lang="en-US" dirty="0" smtClean="0"/>
            </a:br>
            <a:r>
              <a:rPr lang="en-US" dirty="0" smtClean="0"/>
              <a:t>Interquartile Range</a:t>
            </a:r>
            <a:endParaRPr lang="en-US" dirty="0"/>
          </a:p>
        </p:txBody>
      </p:sp>
      <p:sp>
        <p:nvSpPr>
          <p:cNvPr id="3" name="Content Placeholder 2"/>
          <p:cNvSpPr>
            <a:spLocks noGrp="1"/>
          </p:cNvSpPr>
          <p:nvPr>
            <p:ph idx="1"/>
          </p:nvPr>
        </p:nvSpPr>
        <p:spPr>
          <a:xfrm>
            <a:off x="457200" y="1600201"/>
            <a:ext cx="8229600" cy="838200"/>
          </a:xfrm>
        </p:spPr>
        <p:txBody>
          <a:bodyPr/>
          <a:lstStyle/>
          <a:p>
            <a:r>
              <a:rPr lang="en-US" altLang="en-US" sz="2400" dirty="0"/>
              <a:t>Quartiles split the ranked data into 4 segments with an equal number of values per </a:t>
            </a:r>
            <a:r>
              <a:rPr lang="en-US" altLang="en-US" sz="2400" dirty="0" smtClean="0"/>
              <a:t>segment</a:t>
            </a:r>
            <a:endParaRPr lang="en-US" altLang="en-US" sz="24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71</a:t>
            </a:fld>
            <a:endParaRPr lang="en-US" altLang="en-US"/>
          </a:p>
        </p:txBody>
      </p:sp>
      <p:grpSp>
        <p:nvGrpSpPr>
          <p:cNvPr id="5" name="Group 26"/>
          <p:cNvGrpSpPr>
            <a:grpSpLocks/>
          </p:cNvGrpSpPr>
          <p:nvPr/>
        </p:nvGrpSpPr>
        <p:grpSpPr bwMode="auto">
          <a:xfrm>
            <a:off x="2057400" y="2514600"/>
            <a:ext cx="1219200" cy="460375"/>
            <a:chOff x="1008" y="1776"/>
            <a:chExt cx="768" cy="290"/>
          </a:xfrm>
        </p:grpSpPr>
        <p:sp>
          <p:nvSpPr>
            <p:cNvPr id="6" name="Rectangle 6"/>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7" name="Rectangle 10"/>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a:latin typeface="Calibri" panose="020F0502020204030204" pitchFamily="34" charset="0"/>
                  <a:cs typeface="Calibri" panose="020F0502020204030204" pitchFamily="34" charset="0"/>
                </a:rPr>
                <a:t>25%</a:t>
              </a:r>
            </a:p>
          </p:txBody>
        </p:sp>
      </p:grpSp>
      <p:sp>
        <p:nvSpPr>
          <p:cNvPr id="8" name="AutoShape 15"/>
          <p:cNvSpPr>
            <a:spLocks noChangeArrowheads="1"/>
          </p:cNvSpPr>
          <p:nvPr/>
        </p:nvSpPr>
        <p:spPr bwMode="auto">
          <a:xfrm rot="16200000">
            <a:off x="3162300" y="3086100"/>
            <a:ext cx="228600" cy="152400"/>
          </a:xfrm>
          <a:prstGeom prst="rightArrow">
            <a:avLst>
              <a:gd name="adj1" fmla="val 50000"/>
              <a:gd name="adj2" fmla="val 37778"/>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9" name="AutoShape 18"/>
          <p:cNvSpPr>
            <a:spLocks noChangeArrowheads="1"/>
          </p:cNvSpPr>
          <p:nvPr/>
        </p:nvSpPr>
        <p:spPr bwMode="auto">
          <a:xfrm rot="16200000">
            <a:off x="4381500" y="3086100"/>
            <a:ext cx="228600" cy="152400"/>
          </a:xfrm>
          <a:prstGeom prst="rightArrow">
            <a:avLst>
              <a:gd name="adj1" fmla="val 50000"/>
              <a:gd name="adj2" fmla="val 37778"/>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0" name="AutoShape 19"/>
          <p:cNvSpPr>
            <a:spLocks noChangeArrowheads="1"/>
          </p:cNvSpPr>
          <p:nvPr/>
        </p:nvSpPr>
        <p:spPr bwMode="auto">
          <a:xfrm rot="16200000">
            <a:off x="5600700" y="3086100"/>
            <a:ext cx="228600" cy="152400"/>
          </a:xfrm>
          <a:prstGeom prst="rightArrow">
            <a:avLst>
              <a:gd name="adj1" fmla="val 50000"/>
              <a:gd name="adj2" fmla="val 37778"/>
            </a:avLst>
          </a:prstGeom>
          <a:solidFill>
            <a:srgbClr val="FF0000"/>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grpSp>
        <p:nvGrpSpPr>
          <p:cNvPr id="11" name="Group 27"/>
          <p:cNvGrpSpPr>
            <a:grpSpLocks/>
          </p:cNvGrpSpPr>
          <p:nvPr/>
        </p:nvGrpSpPr>
        <p:grpSpPr bwMode="auto">
          <a:xfrm>
            <a:off x="3276600" y="2514600"/>
            <a:ext cx="1219200" cy="460375"/>
            <a:chOff x="1008" y="1776"/>
            <a:chExt cx="768" cy="290"/>
          </a:xfrm>
        </p:grpSpPr>
        <p:sp>
          <p:nvSpPr>
            <p:cNvPr id="12" name="Rectangle 28"/>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3" name="Rectangle 29"/>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a:latin typeface="Calibri" panose="020F0502020204030204" pitchFamily="34" charset="0"/>
                  <a:cs typeface="Calibri" panose="020F0502020204030204" pitchFamily="34" charset="0"/>
                </a:rPr>
                <a:t>25%</a:t>
              </a:r>
            </a:p>
          </p:txBody>
        </p:sp>
      </p:grpSp>
      <p:grpSp>
        <p:nvGrpSpPr>
          <p:cNvPr id="14" name="Group 30"/>
          <p:cNvGrpSpPr>
            <a:grpSpLocks/>
          </p:cNvGrpSpPr>
          <p:nvPr/>
        </p:nvGrpSpPr>
        <p:grpSpPr bwMode="auto">
          <a:xfrm>
            <a:off x="4495800" y="2514600"/>
            <a:ext cx="1219200" cy="460375"/>
            <a:chOff x="1008" y="1776"/>
            <a:chExt cx="768" cy="290"/>
          </a:xfrm>
        </p:grpSpPr>
        <p:sp>
          <p:nvSpPr>
            <p:cNvPr id="15" name="Rectangle 31"/>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6" name="Rectangle 32"/>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a:latin typeface="Calibri" panose="020F0502020204030204" pitchFamily="34" charset="0"/>
                  <a:cs typeface="Calibri" panose="020F0502020204030204" pitchFamily="34" charset="0"/>
                </a:rPr>
                <a:t>25%</a:t>
              </a:r>
            </a:p>
          </p:txBody>
        </p:sp>
      </p:grpSp>
      <p:grpSp>
        <p:nvGrpSpPr>
          <p:cNvPr id="17" name="Group 33"/>
          <p:cNvGrpSpPr>
            <a:grpSpLocks/>
          </p:cNvGrpSpPr>
          <p:nvPr/>
        </p:nvGrpSpPr>
        <p:grpSpPr bwMode="auto">
          <a:xfrm>
            <a:off x="5715000" y="2514600"/>
            <a:ext cx="1219200" cy="460375"/>
            <a:chOff x="1008" y="1776"/>
            <a:chExt cx="768" cy="290"/>
          </a:xfrm>
        </p:grpSpPr>
        <p:sp>
          <p:nvSpPr>
            <p:cNvPr id="18" name="Rectangle 34"/>
            <p:cNvSpPr>
              <a:spLocks noChangeArrowheads="1"/>
            </p:cNvSpPr>
            <p:nvPr/>
          </p:nvSpPr>
          <p:spPr bwMode="auto">
            <a:xfrm>
              <a:off x="1008" y="1776"/>
              <a:ext cx="768" cy="288"/>
            </a:xfrm>
            <a:prstGeom prst="rect">
              <a:avLst/>
            </a:prstGeom>
            <a:solidFill>
              <a:srgbClr val="B9B9ED"/>
            </a:solidFill>
            <a:ln w="12700">
              <a:solidFill>
                <a:srgbClr val="000000"/>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9" name="Rectangle 35"/>
            <p:cNvSpPr>
              <a:spLocks noChangeArrowheads="1"/>
            </p:cNvSpPr>
            <p:nvPr/>
          </p:nvSpPr>
          <p:spPr bwMode="auto">
            <a:xfrm>
              <a:off x="1101" y="1777"/>
              <a:ext cx="582"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b="1" dirty="0">
                  <a:latin typeface="Calibri" panose="020F0502020204030204" pitchFamily="34" charset="0"/>
                  <a:cs typeface="Calibri" panose="020F0502020204030204" pitchFamily="34" charset="0"/>
                </a:rPr>
                <a:t>25%</a:t>
              </a:r>
            </a:p>
          </p:txBody>
        </p:sp>
      </p:grpSp>
      <p:sp>
        <p:nvSpPr>
          <p:cNvPr id="20" name="Rectangle 22"/>
          <p:cNvSpPr>
            <a:spLocks noChangeArrowheads="1"/>
          </p:cNvSpPr>
          <p:nvPr/>
        </p:nvSpPr>
        <p:spPr bwMode="auto">
          <a:xfrm>
            <a:off x="3076575" y="3276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folHlink"/>
              </a:buClr>
              <a:buSzPct val="60000"/>
              <a:buFont typeface="Wingdings" pitchFamily="2" charset="2"/>
              <a:buNone/>
            </a:pPr>
            <a:r>
              <a:rPr lang="en-US" altLang="en-US" sz="2300" dirty="0">
                <a:solidFill>
                  <a:srgbClr val="FF0000"/>
                </a:solidFill>
                <a:latin typeface="Calibri" panose="020F0502020204030204" pitchFamily="34" charset="0"/>
                <a:cs typeface="Calibri" panose="020F0502020204030204" pitchFamily="34" charset="0"/>
              </a:rPr>
              <a:t>Q</a:t>
            </a:r>
            <a:r>
              <a:rPr lang="en-US" altLang="en-US" sz="2300" baseline="-25000" dirty="0">
                <a:solidFill>
                  <a:srgbClr val="FF0000"/>
                </a:solidFill>
                <a:latin typeface="Calibri" panose="020F0502020204030204" pitchFamily="34" charset="0"/>
                <a:cs typeface="Calibri" panose="020F0502020204030204" pitchFamily="34" charset="0"/>
              </a:rPr>
              <a:t>1</a:t>
            </a:r>
          </a:p>
        </p:txBody>
      </p:sp>
      <p:sp>
        <p:nvSpPr>
          <p:cNvPr id="21" name="Rectangle 23"/>
          <p:cNvSpPr>
            <a:spLocks noChangeArrowheads="1"/>
          </p:cNvSpPr>
          <p:nvPr/>
        </p:nvSpPr>
        <p:spPr bwMode="auto">
          <a:xfrm>
            <a:off x="4295775" y="3276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folHlink"/>
              </a:buClr>
              <a:buSzPct val="60000"/>
              <a:buFont typeface="Wingdings" pitchFamily="2" charset="2"/>
              <a:buNone/>
            </a:pPr>
            <a:r>
              <a:rPr lang="en-US" altLang="en-US" sz="2300" dirty="0">
                <a:solidFill>
                  <a:srgbClr val="FF0000"/>
                </a:solidFill>
                <a:latin typeface="Calibri" panose="020F0502020204030204" pitchFamily="34" charset="0"/>
                <a:cs typeface="Calibri" panose="020F0502020204030204" pitchFamily="34" charset="0"/>
              </a:rPr>
              <a:t>Q</a:t>
            </a:r>
            <a:r>
              <a:rPr lang="en-US" altLang="en-US" sz="2300" baseline="-25000" dirty="0">
                <a:solidFill>
                  <a:srgbClr val="FF0000"/>
                </a:solidFill>
                <a:latin typeface="Calibri" panose="020F0502020204030204" pitchFamily="34" charset="0"/>
                <a:cs typeface="Calibri" panose="020F0502020204030204" pitchFamily="34" charset="0"/>
              </a:rPr>
              <a:t>2</a:t>
            </a:r>
          </a:p>
        </p:txBody>
      </p:sp>
      <p:sp>
        <p:nvSpPr>
          <p:cNvPr id="22" name="Rectangle 24"/>
          <p:cNvSpPr>
            <a:spLocks noChangeArrowheads="1"/>
          </p:cNvSpPr>
          <p:nvPr/>
        </p:nvSpPr>
        <p:spPr bwMode="auto">
          <a:xfrm>
            <a:off x="5514975" y="32766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lnSpc>
                <a:spcPct val="90000"/>
              </a:lnSpc>
              <a:spcBef>
                <a:spcPct val="20000"/>
              </a:spcBef>
              <a:buClr>
                <a:schemeClr val="folHlink"/>
              </a:buClr>
              <a:buSzPct val="60000"/>
              <a:buFont typeface="Wingdings" pitchFamily="2" charset="2"/>
              <a:buNone/>
            </a:pPr>
            <a:r>
              <a:rPr lang="en-US" altLang="en-US" sz="2300" dirty="0">
                <a:solidFill>
                  <a:srgbClr val="FF0000"/>
                </a:solidFill>
                <a:latin typeface="Calibri" panose="020F0502020204030204" pitchFamily="34" charset="0"/>
                <a:cs typeface="Calibri" panose="020F0502020204030204" pitchFamily="34" charset="0"/>
              </a:rPr>
              <a:t>Q</a:t>
            </a:r>
            <a:r>
              <a:rPr lang="en-US" altLang="en-US" sz="2300" baseline="-25000" dirty="0">
                <a:solidFill>
                  <a:srgbClr val="FF0000"/>
                </a:solidFill>
                <a:latin typeface="Calibri" panose="020F0502020204030204" pitchFamily="34" charset="0"/>
                <a:cs typeface="Calibri" panose="020F0502020204030204" pitchFamily="34" charset="0"/>
              </a:rPr>
              <a:t>3</a:t>
            </a:r>
          </a:p>
        </p:txBody>
      </p:sp>
      <p:sp>
        <p:nvSpPr>
          <p:cNvPr id="23" name="Right Brace 22"/>
          <p:cNvSpPr/>
          <p:nvPr/>
        </p:nvSpPr>
        <p:spPr>
          <a:xfrm rot="5400000">
            <a:off x="4381499" y="2552702"/>
            <a:ext cx="228601" cy="2438400"/>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Rectangle 24"/>
          <p:cNvSpPr>
            <a:spLocks noChangeArrowheads="1"/>
          </p:cNvSpPr>
          <p:nvPr/>
        </p:nvSpPr>
        <p:spPr bwMode="auto">
          <a:xfrm>
            <a:off x="3048000" y="3886203"/>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algn="ctr" eaLnBrk="1" hangingPunct="1">
              <a:lnSpc>
                <a:spcPct val="90000"/>
              </a:lnSpc>
              <a:spcBef>
                <a:spcPct val="20000"/>
              </a:spcBef>
              <a:buClr>
                <a:schemeClr val="folHlink"/>
              </a:buClr>
              <a:buSzPct val="60000"/>
              <a:buFont typeface="Wingdings" pitchFamily="2" charset="2"/>
              <a:buNone/>
            </a:pPr>
            <a:r>
              <a:rPr lang="en-US" altLang="en-US" sz="2300" dirty="0" smtClean="0">
                <a:solidFill>
                  <a:srgbClr val="FF0000"/>
                </a:solidFill>
                <a:latin typeface="Calibri" panose="020F0502020204030204" pitchFamily="34" charset="0"/>
                <a:cs typeface="Calibri" panose="020F0502020204030204" pitchFamily="34" charset="0"/>
              </a:rPr>
              <a:t>Interquartile Range</a:t>
            </a:r>
            <a:endParaRPr lang="en-US" altLang="en-US" sz="2300" baseline="-25000" dirty="0">
              <a:solidFill>
                <a:srgbClr val="FF0000"/>
              </a:solidFill>
              <a:latin typeface="Calibri" panose="020F0502020204030204" pitchFamily="34" charset="0"/>
              <a:cs typeface="Calibri" panose="020F0502020204030204" pitchFamily="34" charset="0"/>
            </a:endParaRPr>
          </a:p>
        </p:txBody>
      </p:sp>
      <p:sp>
        <p:nvSpPr>
          <p:cNvPr id="27" name="TextBox 2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7172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p:bldP spid="3" grpId="0" build="p"/>
      <p:bldP spid="8" grpId="0" animBg="1"/>
      <p:bldP spid="9" grpId="0" animBg="1"/>
      <p:bldP spid="10" grpId="0" animBg="1"/>
      <p:bldP spid="20" grpId="0"/>
      <p:bldP spid="21" grpId="0"/>
      <p:bldP spid="22" grpId="0"/>
      <p:bldP spid="23" grpId="0" animBg="1"/>
      <p:bldP spid="2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Variation:</a:t>
            </a:r>
            <a:br>
              <a:rPr lang="en-US" dirty="0"/>
            </a:br>
            <a:r>
              <a:rPr lang="en-US" dirty="0"/>
              <a:t>Interquartile Range</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72</a:t>
            </a:fld>
            <a:endParaRPr lang="en-US" altLang="en-US"/>
          </a:p>
        </p:txBody>
      </p:sp>
      <p:sp>
        <p:nvSpPr>
          <p:cNvPr id="5" name="Rectangle 4"/>
          <p:cNvSpPr>
            <a:spLocks noChangeArrowheads="1"/>
          </p:cNvSpPr>
          <p:nvPr/>
        </p:nvSpPr>
        <p:spPr bwMode="auto">
          <a:xfrm>
            <a:off x="381000" y="2209800"/>
            <a:ext cx="84582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spcBef>
                <a:spcPct val="20000"/>
              </a:spcBef>
              <a:buClr>
                <a:schemeClr val="folHlink"/>
              </a:buClr>
              <a:buSzPct val="60000"/>
              <a:buFont typeface="Wingdings" pitchFamily="2" charset="2"/>
              <a:buNone/>
            </a:pPr>
            <a:r>
              <a:rPr lang="en-US" altLang="en-US" dirty="0" smtClean="0">
                <a:latin typeface="Calibri" panose="020F0502020204030204" pitchFamily="34" charset="0"/>
                <a:cs typeface="Calibri" panose="020F0502020204030204" pitchFamily="34" charset="0"/>
              </a:rPr>
              <a:t>Q</a:t>
            </a:r>
            <a:r>
              <a:rPr lang="en-US" altLang="en-US" baseline="-25000" dirty="0" smtClean="0">
                <a:latin typeface="Calibri" panose="020F0502020204030204" pitchFamily="34" charset="0"/>
                <a:cs typeface="Calibri" panose="020F0502020204030204" pitchFamily="34" charset="0"/>
              </a:rPr>
              <a:t>1</a:t>
            </a:r>
            <a:r>
              <a:rPr lang="en-US" altLang="en-US" dirty="0" smtClean="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is in the</a:t>
            </a:r>
            <a:r>
              <a:rPr lang="en-US" altLang="en-US" sz="1900" dirty="0">
                <a:latin typeface="Calibri" panose="020F0502020204030204" pitchFamily="34" charset="0"/>
                <a:cs typeface="Calibri" panose="020F0502020204030204" pitchFamily="34" charset="0"/>
              </a:rPr>
              <a:t>  </a:t>
            </a:r>
            <a:r>
              <a:rPr lang="en-US" altLang="en-US" dirty="0">
                <a:solidFill>
                  <a:srgbClr val="996600"/>
                </a:solidFill>
                <a:latin typeface="Calibri" panose="020F0502020204030204" pitchFamily="34" charset="0"/>
                <a:cs typeface="Calibri" panose="020F0502020204030204" pitchFamily="34" charset="0"/>
              </a:rPr>
              <a:t>(9+1)/4 = 2.5 position</a:t>
            </a:r>
            <a:r>
              <a:rPr lang="en-US" altLang="en-US" dirty="0">
                <a:solidFill>
                  <a:srgbClr val="0000FF"/>
                </a:solidFill>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of the ranked data,</a:t>
            </a:r>
          </a:p>
          <a:p>
            <a:pPr eaLnBrk="1" hangingPunct="1">
              <a:spcBef>
                <a:spcPct val="20000"/>
              </a:spcBef>
              <a:buClr>
                <a:schemeClr val="folHlink"/>
              </a:buClr>
              <a:buSzPct val="60000"/>
              <a:buFont typeface="Wingdings" pitchFamily="2" charset="2"/>
              <a:buNone/>
            </a:pPr>
            <a:r>
              <a:rPr lang="en-US" altLang="en-US" sz="1900" dirty="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so    </a:t>
            </a:r>
            <a:r>
              <a:rPr lang="en-US" altLang="en-US" dirty="0">
                <a:solidFill>
                  <a:srgbClr val="996600"/>
                </a:solidFill>
                <a:latin typeface="Calibri" panose="020F0502020204030204" pitchFamily="34" charset="0"/>
                <a:cs typeface="Calibri" panose="020F0502020204030204" pitchFamily="34" charset="0"/>
              </a:rPr>
              <a:t>Q</a:t>
            </a:r>
            <a:r>
              <a:rPr lang="en-US" altLang="en-US" baseline="-25000" dirty="0">
                <a:solidFill>
                  <a:srgbClr val="996600"/>
                </a:solidFill>
                <a:latin typeface="Calibri" panose="020F0502020204030204" pitchFamily="34" charset="0"/>
                <a:cs typeface="Calibri" panose="020F0502020204030204" pitchFamily="34" charset="0"/>
              </a:rPr>
              <a:t>1</a:t>
            </a:r>
            <a:r>
              <a:rPr lang="en-US" altLang="en-US" dirty="0">
                <a:solidFill>
                  <a:srgbClr val="996600"/>
                </a:solidFill>
                <a:latin typeface="Calibri" panose="020F0502020204030204" pitchFamily="34" charset="0"/>
                <a:cs typeface="Calibri" panose="020F0502020204030204" pitchFamily="34" charset="0"/>
              </a:rPr>
              <a:t> = (12+13)/2 = 12.5</a:t>
            </a:r>
          </a:p>
          <a:p>
            <a:pPr eaLnBrk="1" hangingPunct="1">
              <a:spcBef>
                <a:spcPct val="20000"/>
              </a:spcBef>
              <a:buClr>
                <a:schemeClr val="folHlink"/>
              </a:buClr>
              <a:buSzPct val="60000"/>
              <a:buFont typeface="Wingdings" pitchFamily="2" charset="2"/>
              <a:buNone/>
            </a:pPr>
            <a:endParaRPr lang="en-US" altLang="en-US" sz="1000" b="1" dirty="0">
              <a:solidFill>
                <a:schemeClr val="folHlink"/>
              </a:solidFill>
              <a:latin typeface="Calibri" panose="020F0502020204030204" pitchFamily="34" charset="0"/>
              <a:cs typeface="Calibri" panose="020F0502020204030204" pitchFamily="34" charset="0"/>
            </a:endParaRPr>
          </a:p>
          <a:p>
            <a:pPr eaLnBrk="1" hangingPunct="1">
              <a:spcBef>
                <a:spcPct val="20000"/>
              </a:spcBef>
              <a:buClr>
                <a:schemeClr val="folHlink"/>
              </a:buClr>
              <a:buSzPct val="60000"/>
              <a:buFont typeface="Wingdings" pitchFamily="2" charset="2"/>
              <a:buNone/>
            </a:pPr>
            <a:r>
              <a:rPr lang="en-US" altLang="en-US" dirty="0">
                <a:latin typeface="Calibri" panose="020F0502020204030204" pitchFamily="34" charset="0"/>
                <a:cs typeface="Calibri" panose="020F0502020204030204" pitchFamily="34" charset="0"/>
              </a:rPr>
              <a:t>Q</a:t>
            </a:r>
            <a:r>
              <a:rPr lang="en-US" altLang="en-US" baseline="-25000" dirty="0">
                <a:latin typeface="Calibri" panose="020F0502020204030204" pitchFamily="34" charset="0"/>
                <a:cs typeface="Calibri" panose="020F0502020204030204" pitchFamily="34" charset="0"/>
              </a:rPr>
              <a:t>2</a:t>
            </a:r>
            <a:r>
              <a:rPr lang="en-US" altLang="en-US" dirty="0">
                <a:latin typeface="Calibri" panose="020F0502020204030204" pitchFamily="34" charset="0"/>
                <a:cs typeface="Calibri" panose="020F0502020204030204" pitchFamily="34" charset="0"/>
              </a:rPr>
              <a:t> is in the</a:t>
            </a:r>
            <a:r>
              <a:rPr lang="en-US" altLang="en-US" sz="1900" dirty="0">
                <a:latin typeface="Calibri" panose="020F0502020204030204" pitchFamily="34" charset="0"/>
                <a:cs typeface="Calibri" panose="020F0502020204030204" pitchFamily="34" charset="0"/>
              </a:rPr>
              <a:t>  </a:t>
            </a:r>
            <a:r>
              <a:rPr lang="en-US" altLang="en-US" dirty="0">
                <a:solidFill>
                  <a:srgbClr val="996600"/>
                </a:solidFill>
                <a:latin typeface="Calibri" panose="020F0502020204030204" pitchFamily="34" charset="0"/>
                <a:cs typeface="Calibri" panose="020F0502020204030204" pitchFamily="34" charset="0"/>
              </a:rPr>
              <a:t>(9+1)/2 = 5</a:t>
            </a:r>
            <a:r>
              <a:rPr lang="en-US" altLang="en-US" baseline="30000" dirty="0">
                <a:solidFill>
                  <a:srgbClr val="996600"/>
                </a:solidFill>
                <a:latin typeface="Calibri" panose="020F0502020204030204" pitchFamily="34" charset="0"/>
                <a:cs typeface="Calibri" panose="020F0502020204030204" pitchFamily="34" charset="0"/>
              </a:rPr>
              <a:t>th</a:t>
            </a:r>
            <a:r>
              <a:rPr lang="en-US" altLang="en-US" dirty="0">
                <a:solidFill>
                  <a:srgbClr val="996600"/>
                </a:solidFill>
                <a:latin typeface="Calibri" panose="020F0502020204030204" pitchFamily="34" charset="0"/>
                <a:cs typeface="Calibri" panose="020F0502020204030204" pitchFamily="34" charset="0"/>
              </a:rPr>
              <a:t> position </a:t>
            </a:r>
            <a:r>
              <a:rPr lang="en-US" altLang="en-US" dirty="0">
                <a:latin typeface="Calibri" panose="020F0502020204030204" pitchFamily="34" charset="0"/>
                <a:cs typeface="Calibri" panose="020F0502020204030204" pitchFamily="34" charset="0"/>
              </a:rPr>
              <a:t>of the ranked data,</a:t>
            </a:r>
          </a:p>
          <a:p>
            <a:pPr eaLnBrk="1" hangingPunct="1">
              <a:spcBef>
                <a:spcPct val="20000"/>
              </a:spcBef>
              <a:buClr>
                <a:schemeClr val="folHlink"/>
              </a:buClr>
              <a:buSzPct val="60000"/>
              <a:buFont typeface="Wingdings" pitchFamily="2" charset="2"/>
              <a:buNone/>
            </a:pPr>
            <a:r>
              <a:rPr lang="en-US" altLang="en-US" sz="1900" dirty="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so    </a:t>
            </a:r>
            <a:r>
              <a:rPr lang="en-US" altLang="en-US" dirty="0">
                <a:solidFill>
                  <a:srgbClr val="996600"/>
                </a:solidFill>
                <a:latin typeface="Calibri" panose="020F0502020204030204" pitchFamily="34" charset="0"/>
                <a:cs typeface="Calibri" panose="020F0502020204030204" pitchFamily="34" charset="0"/>
              </a:rPr>
              <a:t>Q</a:t>
            </a:r>
            <a:r>
              <a:rPr lang="en-US" altLang="en-US" baseline="-25000" dirty="0">
                <a:solidFill>
                  <a:srgbClr val="996600"/>
                </a:solidFill>
                <a:latin typeface="Calibri" panose="020F0502020204030204" pitchFamily="34" charset="0"/>
                <a:cs typeface="Calibri" panose="020F0502020204030204" pitchFamily="34" charset="0"/>
              </a:rPr>
              <a:t>2</a:t>
            </a:r>
            <a:r>
              <a:rPr lang="en-US" altLang="en-US" dirty="0">
                <a:solidFill>
                  <a:srgbClr val="996600"/>
                </a:solidFill>
                <a:latin typeface="Calibri" panose="020F0502020204030204" pitchFamily="34" charset="0"/>
                <a:cs typeface="Calibri" panose="020F0502020204030204" pitchFamily="34" charset="0"/>
              </a:rPr>
              <a:t> = median = 16</a:t>
            </a:r>
          </a:p>
          <a:p>
            <a:pPr eaLnBrk="1" hangingPunct="1">
              <a:spcBef>
                <a:spcPct val="20000"/>
              </a:spcBef>
              <a:buClr>
                <a:schemeClr val="folHlink"/>
              </a:buClr>
              <a:buSzPct val="60000"/>
              <a:buFont typeface="Wingdings" pitchFamily="2" charset="2"/>
              <a:buNone/>
            </a:pPr>
            <a:endParaRPr lang="en-US" altLang="en-US" sz="1000" dirty="0">
              <a:latin typeface="Calibri" panose="020F0502020204030204" pitchFamily="34" charset="0"/>
              <a:cs typeface="Calibri" panose="020F0502020204030204" pitchFamily="34" charset="0"/>
            </a:endParaRPr>
          </a:p>
          <a:p>
            <a:pPr eaLnBrk="1" hangingPunct="1">
              <a:spcBef>
                <a:spcPct val="20000"/>
              </a:spcBef>
              <a:buClr>
                <a:schemeClr val="folHlink"/>
              </a:buClr>
              <a:buSzPct val="60000"/>
              <a:buFont typeface="Wingdings" pitchFamily="2" charset="2"/>
              <a:buNone/>
            </a:pPr>
            <a:r>
              <a:rPr lang="en-US" altLang="en-US" dirty="0">
                <a:latin typeface="Calibri" panose="020F0502020204030204" pitchFamily="34" charset="0"/>
                <a:cs typeface="Calibri" panose="020F0502020204030204" pitchFamily="34" charset="0"/>
              </a:rPr>
              <a:t>Q</a:t>
            </a:r>
            <a:r>
              <a:rPr lang="en-US" altLang="en-US" baseline="-25000" dirty="0">
                <a:latin typeface="Calibri" panose="020F0502020204030204" pitchFamily="34" charset="0"/>
                <a:cs typeface="Calibri" panose="020F0502020204030204" pitchFamily="34" charset="0"/>
              </a:rPr>
              <a:t>3</a:t>
            </a:r>
            <a:r>
              <a:rPr lang="en-US" altLang="en-US" dirty="0">
                <a:latin typeface="Calibri" panose="020F0502020204030204" pitchFamily="34" charset="0"/>
                <a:cs typeface="Calibri" panose="020F0502020204030204" pitchFamily="34" charset="0"/>
              </a:rPr>
              <a:t> is in the</a:t>
            </a:r>
            <a:r>
              <a:rPr lang="en-US" altLang="en-US" sz="1900" dirty="0">
                <a:latin typeface="Calibri" panose="020F0502020204030204" pitchFamily="34" charset="0"/>
                <a:cs typeface="Calibri" panose="020F0502020204030204" pitchFamily="34" charset="0"/>
              </a:rPr>
              <a:t>  </a:t>
            </a:r>
            <a:r>
              <a:rPr lang="en-US" altLang="en-US" dirty="0">
                <a:solidFill>
                  <a:srgbClr val="996600"/>
                </a:solidFill>
                <a:latin typeface="Calibri" panose="020F0502020204030204" pitchFamily="34" charset="0"/>
                <a:cs typeface="Calibri" panose="020F0502020204030204" pitchFamily="34" charset="0"/>
              </a:rPr>
              <a:t>3(9+1)/4 = 7.5 position </a:t>
            </a:r>
            <a:r>
              <a:rPr lang="en-US" altLang="en-US" dirty="0">
                <a:latin typeface="Calibri" panose="020F0502020204030204" pitchFamily="34" charset="0"/>
                <a:cs typeface="Calibri" panose="020F0502020204030204" pitchFamily="34" charset="0"/>
              </a:rPr>
              <a:t>of the ranked data,</a:t>
            </a:r>
          </a:p>
          <a:p>
            <a:pPr eaLnBrk="1" hangingPunct="1">
              <a:spcBef>
                <a:spcPct val="20000"/>
              </a:spcBef>
              <a:buClr>
                <a:schemeClr val="folHlink"/>
              </a:buClr>
              <a:buSzPct val="60000"/>
              <a:buFont typeface="Wingdings" pitchFamily="2" charset="2"/>
              <a:buNone/>
            </a:pPr>
            <a:r>
              <a:rPr lang="en-US" altLang="en-US" sz="1900" dirty="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so    </a:t>
            </a:r>
            <a:r>
              <a:rPr lang="en-US" altLang="en-US" dirty="0">
                <a:solidFill>
                  <a:srgbClr val="996600"/>
                </a:solidFill>
                <a:latin typeface="Calibri" panose="020F0502020204030204" pitchFamily="34" charset="0"/>
                <a:cs typeface="Calibri" panose="020F0502020204030204" pitchFamily="34" charset="0"/>
              </a:rPr>
              <a:t>Q</a:t>
            </a:r>
            <a:r>
              <a:rPr lang="en-US" altLang="en-US" baseline="-25000" dirty="0">
                <a:solidFill>
                  <a:srgbClr val="996600"/>
                </a:solidFill>
                <a:latin typeface="Calibri" panose="020F0502020204030204" pitchFamily="34" charset="0"/>
                <a:cs typeface="Calibri" panose="020F0502020204030204" pitchFamily="34" charset="0"/>
              </a:rPr>
              <a:t>3</a:t>
            </a:r>
            <a:r>
              <a:rPr lang="en-US" altLang="en-US" dirty="0">
                <a:solidFill>
                  <a:srgbClr val="996600"/>
                </a:solidFill>
                <a:latin typeface="Calibri" panose="020F0502020204030204" pitchFamily="34" charset="0"/>
                <a:cs typeface="Calibri" panose="020F0502020204030204" pitchFamily="34" charset="0"/>
              </a:rPr>
              <a:t> = (18+21)/2 = </a:t>
            </a:r>
            <a:r>
              <a:rPr lang="en-US" altLang="en-US" dirty="0" smtClean="0">
                <a:solidFill>
                  <a:srgbClr val="996600"/>
                </a:solidFill>
                <a:latin typeface="Calibri" panose="020F0502020204030204" pitchFamily="34" charset="0"/>
                <a:cs typeface="Calibri" panose="020F0502020204030204" pitchFamily="34" charset="0"/>
              </a:rPr>
              <a:t>19.5</a:t>
            </a:r>
          </a:p>
          <a:p>
            <a:pPr eaLnBrk="1" hangingPunct="1">
              <a:spcBef>
                <a:spcPct val="20000"/>
              </a:spcBef>
              <a:buClr>
                <a:schemeClr val="folHlink"/>
              </a:buClr>
              <a:buSzPct val="60000"/>
              <a:buFont typeface="Wingdings" pitchFamily="2" charset="2"/>
              <a:buNone/>
            </a:pPr>
            <a:endParaRPr lang="en-US" altLang="en-US" dirty="0" smtClean="0">
              <a:latin typeface="Calibri" panose="020F0502020204030204" pitchFamily="34" charset="0"/>
              <a:cs typeface="Calibri" panose="020F0502020204030204" pitchFamily="34" charset="0"/>
            </a:endParaRPr>
          </a:p>
        </p:txBody>
      </p:sp>
      <p:sp>
        <p:nvSpPr>
          <p:cNvPr id="6" name="Rectangle 6"/>
          <p:cNvSpPr>
            <a:spLocks noChangeArrowheads="1"/>
          </p:cNvSpPr>
          <p:nvPr/>
        </p:nvSpPr>
        <p:spPr bwMode="auto">
          <a:xfrm>
            <a:off x="457200" y="1666875"/>
            <a:ext cx="7315200" cy="466725"/>
          </a:xfrm>
          <a:prstGeom prst="rect">
            <a:avLst/>
          </a:prstGeom>
          <a:solidFill>
            <a:srgbClr val="FFFF99"/>
          </a:solidFill>
          <a:ln w="12700">
            <a:solidFill>
              <a:schemeClr val="tx1"/>
            </a:solidFill>
            <a:miter lim="800000"/>
            <a:headEnd/>
            <a:tailEnd/>
          </a:ln>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sz="2000" b="1" dirty="0">
                <a:latin typeface="Calibri" panose="020F0502020204030204" pitchFamily="34" charset="0"/>
                <a:cs typeface="Calibri" panose="020F0502020204030204" pitchFamily="34" charset="0"/>
              </a:rPr>
              <a:t>Sample Data in Ordered Array:  </a:t>
            </a:r>
            <a:r>
              <a:rPr lang="en-US" altLang="en-US" sz="2000" b="1" dirty="0">
                <a:solidFill>
                  <a:srgbClr val="996600"/>
                </a:solidFill>
                <a:latin typeface="Calibri" panose="020F0502020204030204" pitchFamily="34" charset="0"/>
                <a:cs typeface="Calibri" panose="020F0502020204030204" pitchFamily="34" charset="0"/>
              </a:rPr>
              <a:t>11   12   13   16   16   17   18   21   22</a:t>
            </a:r>
            <a:r>
              <a:rPr lang="en-US" altLang="en-US" b="1" dirty="0">
                <a:solidFill>
                  <a:srgbClr val="996600"/>
                </a:solidFill>
                <a:latin typeface="Calibri" panose="020F0502020204030204" pitchFamily="34" charset="0"/>
                <a:cs typeface="Calibri" panose="020F0502020204030204" pitchFamily="34" charset="0"/>
              </a:rPr>
              <a:t>  </a:t>
            </a:r>
          </a:p>
        </p:txBody>
      </p:sp>
      <p:sp>
        <p:nvSpPr>
          <p:cNvPr id="7" name="Rectangle 6"/>
          <p:cNvSpPr>
            <a:spLocks noChangeArrowheads="1"/>
          </p:cNvSpPr>
          <p:nvPr/>
        </p:nvSpPr>
        <p:spPr bwMode="auto">
          <a:xfrm>
            <a:off x="381000" y="5486400"/>
            <a:ext cx="8458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342" tIns="42672" rIns="85342" bIns="42672"/>
          <a:lstStyle>
            <a:lvl1pPr marL="320675" indent="-320675" defTabSz="852488" eaLnBrk="0" hangingPunct="0">
              <a:defRPr sz="2400">
                <a:solidFill>
                  <a:schemeClr val="tx1"/>
                </a:solidFill>
                <a:latin typeface="Arial" pitchFamily="34" charset="0"/>
              </a:defRPr>
            </a:lvl1pPr>
            <a:lvl2pPr marL="742950" indent="-285750" defTabSz="852488" eaLnBrk="0" hangingPunct="0">
              <a:defRPr sz="2400">
                <a:solidFill>
                  <a:schemeClr val="tx1"/>
                </a:solidFill>
                <a:latin typeface="Arial" pitchFamily="34" charset="0"/>
              </a:defRPr>
            </a:lvl2pPr>
            <a:lvl3pPr marL="1143000" indent="-228600" defTabSz="852488" eaLnBrk="0" hangingPunct="0">
              <a:defRPr sz="2400">
                <a:solidFill>
                  <a:schemeClr val="tx1"/>
                </a:solidFill>
                <a:latin typeface="Arial" pitchFamily="34" charset="0"/>
              </a:defRPr>
            </a:lvl3pPr>
            <a:lvl4pPr marL="1600200" indent="-228600" defTabSz="852488" eaLnBrk="0" hangingPunct="0">
              <a:defRPr sz="2400">
                <a:solidFill>
                  <a:schemeClr val="tx1"/>
                </a:solidFill>
                <a:latin typeface="Arial" pitchFamily="34" charset="0"/>
              </a:defRPr>
            </a:lvl4pPr>
            <a:lvl5pPr marL="2057400" indent="-228600" defTabSz="852488" eaLnBrk="0" hangingPunct="0">
              <a:defRPr sz="2400">
                <a:solidFill>
                  <a:schemeClr val="tx1"/>
                </a:solidFill>
                <a:latin typeface="Arial" pitchFamily="34" charset="0"/>
              </a:defRPr>
            </a:lvl5pPr>
            <a:lvl6pPr marL="2514600" indent="-228600" defTabSz="852488" eaLnBrk="0" fontAlgn="base" hangingPunct="0">
              <a:spcBef>
                <a:spcPct val="0"/>
              </a:spcBef>
              <a:spcAft>
                <a:spcPct val="0"/>
              </a:spcAft>
              <a:defRPr sz="2400">
                <a:solidFill>
                  <a:schemeClr val="tx1"/>
                </a:solidFill>
                <a:latin typeface="Arial" pitchFamily="34" charset="0"/>
              </a:defRPr>
            </a:lvl6pPr>
            <a:lvl7pPr marL="2971800" indent="-228600" defTabSz="852488" eaLnBrk="0" fontAlgn="base" hangingPunct="0">
              <a:spcBef>
                <a:spcPct val="0"/>
              </a:spcBef>
              <a:spcAft>
                <a:spcPct val="0"/>
              </a:spcAft>
              <a:defRPr sz="2400">
                <a:solidFill>
                  <a:schemeClr val="tx1"/>
                </a:solidFill>
                <a:latin typeface="Arial" pitchFamily="34" charset="0"/>
              </a:defRPr>
            </a:lvl7pPr>
            <a:lvl8pPr marL="3429000" indent="-228600" defTabSz="852488" eaLnBrk="0" fontAlgn="base" hangingPunct="0">
              <a:spcBef>
                <a:spcPct val="0"/>
              </a:spcBef>
              <a:spcAft>
                <a:spcPct val="0"/>
              </a:spcAft>
              <a:defRPr sz="2400">
                <a:solidFill>
                  <a:schemeClr val="tx1"/>
                </a:solidFill>
                <a:latin typeface="Arial" pitchFamily="34" charset="0"/>
              </a:defRPr>
            </a:lvl8pPr>
            <a:lvl9pPr marL="3886200" indent="-228600" defTabSz="852488" eaLnBrk="0" fontAlgn="base" hangingPunct="0">
              <a:spcBef>
                <a:spcPct val="0"/>
              </a:spcBef>
              <a:spcAft>
                <a:spcPct val="0"/>
              </a:spcAft>
              <a:defRPr sz="2400">
                <a:solidFill>
                  <a:schemeClr val="tx1"/>
                </a:solidFill>
                <a:latin typeface="Arial" pitchFamily="34" charset="0"/>
              </a:defRPr>
            </a:lvl9pPr>
          </a:lstStyle>
          <a:p>
            <a:pPr eaLnBrk="1" hangingPunct="1">
              <a:spcBef>
                <a:spcPct val="20000"/>
              </a:spcBef>
              <a:buClr>
                <a:schemeClr val="folHlink"/>
              </a:buClr>
              <a:buSzPct val="60000"/>
              <a:buFont typeface="Wingdings" pitchFamily="2" charset="2"/>
              <a:buNone/>
            </a:pPr>
            <a:r>
              <a:rPr lang="en-US" altLang="en-US" b="1" dirty="0" smtClean="0">
                <a:solidFill>
                  <a:srgbClr val="996600"/>
                </a:solidFill>
                <a:latin typeface="Calibri" panose="020F0502020204030204" pitchFamily="34" charset="0"/>
                <a:cs typeface="Calibri" panose="020F0502020204030204" pitchFamily="34" charset="0"/>
              </a:rPr>
              <a:t>Interquartile </a:t>
            </a:r>
            <a:r>
              <a:rPr lang="en-US" altLang="en-US" b="1" dirty="0">
                <a:solidFill>
                  <a:srgbClr val="996600"/>
                </a:solidFill>
                <a:latin typeface="Calibri" panose="020F0502020204030204" pitchFamily="34" charset="0"/>
                <a:cs typeface="Calibri" panose="020F0502020204030204" pitchFamily="34" charset="0"/>
              </a:rPr>
              <a:t>range = 19.5 – 12.5 = 7</a:t>
            </a:r>
          </a:p>
        </p:txBody>
      </p:sp>
      <p:sp>
        <p:nvSpPr>
          <p:cNvPr id="8" name="TextBox 7"/>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40013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Measures of Variation:</a:t>
            </a:r>
            <a:br>
              <a:rPr lang="en-US" dirty="0" smtClean="0"/>
            </a:br>
            <a:r>
              <a:rPr lang="en-US" dirty="0" smtClean="0"/>
              <a:t>Variance</a:t>
            </a:r>
            <a:endParaRPr lang="en-US" dirty="0"/>
          </a:p>
        </p:txBody>
      </p:sp>
      <p:sp>
        <p:nvSpPr>
          <p:cNvPr id="3" name="Content Placeholder 2"/>
          <p:cNvSpPr>
            <a:spLocks noGrp="1"/>
          </p:cNvSpPr>
          <p:nvPr>
            <p:ph idx="1"/>
          </p:nvPr>
        </p:nvSpPr>
        <p:spPr>
          <a:xfrm>
            <a:off x="457200" y="1600201"/>
            <a:ext cx="8229600" cy="1066800"/>
          </a:xfrm>
        </p:spPr>
        <p:txBody>
          <a:bodyPr/>
          <a:lstStyle/>
          <a:p>
            <a:r>
              <a:rPr lang="en-US" dirty="0" smtClean="0"/>
              <a:t>Important measure of variation</a:t>
            </a:r>
          </a:p>
          <a:p>
            <a:r>
              <a:rPr lang="en-US" dirty="0" smtClean="0"/>
              <a:t>Shows variation about the mean</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73</a:t>
            </a:fld>
            <a:endParaRPr lang="en-US" alt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15205864"/>
              </p:ext>
            </p:extLst>
          </p:nvPr>
        </p:nvGraphicFramePr>
        <p:xfrm>
          <a:off x="3505200" y="2717800"/>
          <a:ext cx="2971800" cy="1549400"/>
        </p:xfrm>
        <a:graphic>
          <a:graphicData uri="http://schemas.openxmlformats.org/presentationml/2006/ole">
            <mc:AlternateContent xmlns:mc="http://schemas.openxmlformats.org/markup-compatibility/2006">
              <mc:Choice xmlns:v="urn:schemas-microsoft-com:vml" Requires="v">
                <p:oleObj spid="_x0000_s111654" name="Equation" r:id="rId3" imgW="1168400" imgH="609600" progId="Equation.DSMT4">
                  <p:embed/>
                </p:oleObj>
              </mc:Choice>
              <mc:Fallback>
                <p:oleObj name="Equation" r:id="rId3" imgW="1168400" imgH="609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2717800"/>
                        <a:ext cx="2971800" cy="154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06950517"/>
              </p:ext>
            </p:extLst>
          </p:nvPr>
        </p:nvGraphicFramePr>
        <p:xfrm>
          <a:off x="3505200" y="4406473"/>
          <a:ext cx="2895600" cy="1528762"/>
        </p:xfrm>
        <a:graphic>
          <a:graphicData uri="http://schemas.openxmlformats.org/presentationml/2006/ole">
            <mc:AlternateContent xmlns:mc="http://schemas.openxmlformats.org/markup-compatibility/2006">
              <mc:Choice xmlns:v="urn:schemas-microsoft-com:vml" Requires="v">
                <p:oleObj spid="_x0000_s111655" name="Equation" r:id="rId5" imgW="1155700" imgH="609600" progId="Equation.DSMT4">
                  <p:embed/>
                </p:oleObj>
              </mc:Choice>
              <mc:Fallback>
                <p:oleObj name="Equation" r:id="rId5" imgW="1155700" imgH="609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4406473"/>
                        <a:ext cx="2895600" cy="1528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 Box 12"/>
          <p:cNvSpPr txBox="1">
            <a:spLocks noChangeArrowheads="1"/>
          </p:cNvSpPr>
          <p:nvPr/>
        </p:nvSpPr>
        <p:spPr bwMode="auto">
          <a:xfrm>
            <a:off x="1447800" y="5486400"/>
            <a:ext cx="1752600" cy="646331"/>
          </a:xfrm>
          <a:prstGeom prst="rect">
            <a:avLst/>
          </a:prstGeom>
          <a:solidFill>
            <a:srgbClr val="FFFF99"/>
          </a:solidFill>
          <a:ln>
            <a:noFill/>
          </a:ln>
          <a:effectLst/>
        </p:spPr>
        <p:txBody>
          <a:bodyPr wrap="square">
            <a:spAutoFit/>
          </a:bodyPr>
          <a:lstStyle>
            <a:defPPr>
              <a:defRPr lang="en-US"/>
            </a:defPPr>
            <a:lvl1pPr algn="ctr" eaLnBrk="1" hangingPunct="1">
              <a:spcBef>
                <a:spcPct val="50000"/>
              </a:spcBef>
              <a:defRPr sz="2400">
                <a:latin typeface="Tahoma" pitchFamily="34" charset="0"/>
                <a:ea typeface="PMingLiU" pitchFamily="18" charset="-120"/>
              </a:defRPr>
            </a:lvl1pPr>
            <a:lvl2pPr marL="742950" indent="-285750" eaLnBrk="0" hangingPunct="0">
              <a:defRPr sz="2400">
                <a:latin typeface="Tahoma" pitchFamily="34" charset="0"/>
              </a:defRPr>
            </a:lvl2pPr>
            <a:lvl3pPr marL="1143000" indent="-228600" eaLnBrk="0" hangingPunct="0">
              <a:defRPr sz="2400">
                <a:latin typeface="Tahoma" pitchFamily="34" charset="0"/>
              </a:defRPr>
            </a:lvl3pPr>
            <a:lvl4pPr marL="1600200" indent="-228600" eaLnBrk="0" hangingPunct="0">
              <a:defRPr sz="2400">
                <a:latin typeface="Tahoma" pitchFamily="34" charset="0"/>
              </a:defRPr>
            </a:lvl4pPr>
            <a:lvl5pPr marL="2057400" indent="-228600" eaLnBrk="0" hangingPunct="0">
              <a:defRPr sz="2400">
                <a:latin typeface="Tahoma" pitchFamily="34" charset="0"/>
              </a:defRPr>
            </a:lvl5pPr>
            <a:lvl6pPr marL="2514600" indent="-228600" eaLnBrk="0" fontAlgn="base" hangingPunct="0">
              <a:spcBef>
                <a:spcPct val="0"/>
              </a:spcBef>
              <a:spcAft>
                <a:spcPct val="0"/>
              </a:spcAft>
              <a:defRPr sz="2400">
                <a:latin typeface="Tahoma" pitchFamily="34" charset="0"/>
              </a:defRPr>
            </a:lvl6pPr>
            <a:lvl7pPr marL="2971800" indent="-228600" eaLnBrk="0" fontAlgn="base" hangingPunct="0">
              <a:spcBef>
                <a:spcPct val="0"/>
              </a:spcBef>
              <a:spcAft>
                <a:spcPct val="0"/>
              </a:spcAft>
              <a:defRPr sz="2400">
                <a:latin typeface="Tahoma" pitchFamily="34" charset="0"/>
              </a:defRPr>
            </a:lvl7pPr>
            <a:lvl8pPr marL="3429000" indent="-228600" eaLnBrk="0" fontAlgn="base" hangingPunct="0">
              <a:spcBef>
                <a:spcPct val="0"/>
              </a:spcBef>
              <a:spcAft>
                <a:spcPct val="0"/>
              </a:spcAft>
              <a:defRPr sz="2400">
                <a:latin typeface="Tahoma" pitchFamily="34" charset="0"/>
              </a:defRPr>
            </a:lvl8pPr>
            <a:lvl9pPr marL="3886200" indent="-228600" eaLnBrk="0" fontAlgn="base" hangingPunct="0">
              <a:spcBef>
                <a:spcPct val="0"/>
              </a:spcBef>
              <a:spcAft>
                <a:spcPct val="0"/>
              </a:spcAft>
              <a:defRPr sz="2400">
                <a:latin typeface="Tahoma" pitchFamily="34" charset="0"/>
              </a:defRPr>
            </a:lvl9pPr>
          </a:lstStyle>
          <a:p>
            <a:r>
              <a:rPr lang="en-US" altLang="en-US" sz="1800" dirty="0" smtClean="0"/>
              <a:t>pronounced sigma squared</a:t>
            </a:r>
            <a:endParaRPr lang="en-US" altLang="en-US" sz="1800" dirty="0"/>
          </a:p>
        </p:txBody>
      </p:sp>
      <p:sp>
        <p:nvSpPr>
          <p:cNvPr id="8" name="Line 8"/>
          <p:cNvSpPr>
            <a:spLocks noChangeShapeType="1"/>
          </p:cNvSpPr>
          <p:nvPr/>
        </p:nvSpPr>
        <p:spPr bwMode="auto">
          <a:xfrm flipV="1">
            <a:off x="3048000" y="5562599"/>
            <a:ext cx="514350" cy="246965"/>
          </a:xfrm>
          <a:prstGeom prst="line">
            <a:avLst/>
          </a:prstGeom>
          <a:noFill/>
          <a:ln w="9525">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9" name="Content Placeholder 2"/>
          <p:cNvSpPr txBox="1">
            <a:spLocks/>
          </p:cNvSpPr>
          <p:nvPr/>
        </p:nvSpPr>
        <p:spPr bwMode="auto">
          <a:xfrm>
            <a:off x="457200" y="2667000"/>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kern="0" dirty="0" smtClean="0">
                <a:solidFill>
                  <a:srgbClr val="FF0000"/>
                </a:solidFill>
              </a:rPr>
              <a:t>Sample Variance</a:t>
            </a:r>
            <a:endParaRPr lang="en-US" kern="0" dirty="0">
              <a:solidFill>
                <a:srgbClr val="FF0000"/>
              </a:solidFill>
            </a:endParaRPr>
          </a:p>
        </p:txBody>
      </p:sp>
      <p:sp>
        <p:nvSpPr>
          <p:cNvPr id="10" name="Content Placeholder 2"/>
          <p:cNvSpPr txBox="1">
            <a:spLocks/>
          </p:cNvSpPr>
          <p:nvPr/>
        </p:nvSpPr>
        <p:spPr bwMode="auto">
          <a:xfrm>
            <a:off x="457200" y="4232275"/>
            <a:ext cx="8229600"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kern="0" dirty="0" smtClean="0">
                <a:solidFill>
                  <a:srgbClr val="FF0000"/>
                </a:solidFill>
              </a:rPr>
              <a:t>Population Variance</a:t>
            </a:r>
          </a:p>
          <a:p>
            <a:pPr marL="0" indent="0">
              <a:buFont typeface="Wingdings" pitchFamily="2" charset="2"/>
              <a:buNone/>
            </a:pPr>
            <a:endParaRPr lang="en-US" kern="0" dirty="0">
              <a:solidFill>
                <a:srgbClr val="FF0000"/>
              </a:solidFill>
            </a:endParaRPr>
          </a:p>
        </p:txBody>
      </p:sp>
      <p:sp>
        <p:nvSpPr>
          <p:cNvPr id="11" name="TextBox 10"/>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577248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Measures of Variation:</a:t>
            </a:r>
            <a:br>
              <a:rPr lang="en-US" dirty="0" smtClean="0"/>
            </a:br>
            <a:r>
              <a:rPr lang="en-US" dirty="0" smtClean="0"/>
              <a:t>Standard Deviation</a:t>
            </a:r>
            <a:endParaRPr lang="en-US" dirty="0"/>
          </a:p>
        </p:txBody>
      </p:sp>
      <p:sp>
        <p:nvSpPr>
          <p:cNvPr id="3" name="Content Placeholder 2"/>
          <p:cNvSpPr>
            <a:spLocks noGrp="1"/>
          </p:cNvSpPr>
          <p:nvPr>
            <p:ph idx="1"/>
          </p:nvPr>
        </p:nvSpPr>
        <p:spPr>
          <a:xfrm>
            <a:off x="457200" y="1600201"/>
            <a:ext cx="8229600" cy="2209800"/>
          </a:xfrm>
        </p:spPr>
        <p:txBody>
          <a:bodyPr/>
          <a:lstStyle/>
          <a:p>
            <a:r>
              <a:rPr lang="en-US" dirty="0" smtClean="0"/>
              <a:t>Important measure of variation</a:t>
            </a:r>
          </a:p>
          <a:p>
            <a:r>
              <a:rPr lang="en-US" dirty="0" smtClean="0"/>
              <a:t>Shows variation about the mean</a:t>
            </a:r>
          </a:p>
          <a:p>
            <a:r>
              <a:rPr lang="en-US" dirty="0" smtClean="0"/>
              <a:t>Square-root of variance</a:t>
            </a:r>
          </a:p>
          <a:p>
            <a:r>
              <a:rPr lang="en-US" dirty="0" smtClean="0"/>
              <a:t>Has the same units as the original data</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74</a:t>
            </a:fld>
            <a:endParaRPr lang="en-US" altLang="en-US" dirty="0"/>
          </a:p>
        </p:txBody>
      </p:sp>
      <p:sp>
        <p:nvSpPr>
          <p:cNvPr id="7" name="Text Box 12"/>
          <p:cNvSpPr txBox="1">
            <a:spLocks noChangeArrowheads="1"/>
          </p:cNvSpPr>
          <p:nvPr/>
        </p:nvSpPr>
        <p:spPr bwMode="auto">
          <a:xfrm>
            <a:off x="2819400" y="5766699"/>
            <a:ext cx="1524000" cy="646331"/>
          </a:xfrm>
          <a:prstGeom prst="rect">
            <a:avLst/>
          </a:prstGeom>
          <a:solidFill>
            <a:srgbClr val="FFFF99"/>
          </a:solidFill>
          <a:ln>
            <a:noFill/>
          </a:ln>
          <a:effectLst/>
        </p:spPr>
        <p:txBody>
          <a:bodyPr wrap="square">
            <a:spAutoFit/>
          </a:bodyPr>
          <a:lstStyle>
            <a:defPPr>
              <a:defRPr lang="en-US"/>
            </a:defPPr>
            <a:lvl1pPr algn="ctr" eaLnBrk="1" hangingPunct="1">
              <a:spcBef>
                <a:spcPct val="50000"/>
              </a:spcBef>
              <a:defRPr sz="2400">
                <a:latin typeface="Tahoma" pitchFamily="34" charset="0"/>
                <a:ea typeface="PMingLiU" pitchFamily="18" charset="-120"/>
              </a:defRPr>
            </a:lvl1pPr>
            <a:lvl2pPr marL="742950" indent="-285750" eaLnBrk="0" hangingPunct="0">
              <a:defRPr sz="2400">
                <a:latin typeface="Tahoma" pitchFamily="34" charset="0"/>
              </a:defRPr>
            </a:lvl2pPr>
            <a:lvl3pPr marL="1143000" indent="-228600" eaLnBrk="0" hangingPunct="0">
              <a:defRPr sz="2400">
                <a:latin typeface="Tahoma" pitchFamily="34" charset="0"/>
              </a:defRPr>
            </a:lvl3pPr>
            <a:lvl4pPr marL="1600200" indent="-228600" eaLnBrk="0" hangingPunct="0">
              <a:defRPr sz="2400">
                <a:latin typeface="Tahoma" pitchFamily="34" charset="0"/>
              </a:defRPr>
            </a:lvl4pPr>
            <a:lvl5pPr marL="2057400" indent="-228600" eaLnBrk="0" hangingPunct="0">
              <a:defRPr sz="2400">
                <a:latin typeface="Tahoma" pitchFamily="34" charset="0"/>
              </a:defRPr>
            </a:lvl5pPr>
            <a:lvl6pPr marL="2514600" indent="-228600" eaLnBrk="0" fontAlgn="base" hangingPunct="0">
              <a:spcBef>
                <a:spcPct val="0"/>
              </a:spcBef>
              <a:spcAft>
                <a:spcPct val="0"/>
              </a:spcAft>
              <a:defRPr sz="2400">
                <a:latin typeface="Tahoma" pitchFamily="34" charset="0"/>
              </a:defRPr>
            </a:lvl6pPr>
            <a:lvl7pPr marL="2971800" indent="-228600" eaLnBrk="0" fontAlgn="base" hangingPunct="0">
              <a:spcBef>
                <a:spcPct val="0"/>
              </a:spcBef>
              <a:spcAft>
                <a:spcPct val="0"/>
              </a:spcAft>
              <a:defRPr sz="2400">
                <a:latin typeface="Tahoma" pitchFamily="34" charset="0"/>
              </a:defRPr>
            </a:lvl7pPr>
            <a:lvl8pPr marL="3429000" indent="-228600" eaLnBrk="0" fontAlgn="base" hangingPunct="0">
              <a:spcBef>
                <a:spcPct val="0"/>
              </a:spcBef>
              <a:spcAft>
                <a:spcPct val="0"/>
              </a:spcAft>
              <a:defRPr sz="2400">
                <a:latin typeface="Tahoma" pitchFamily="34" charset="0"/>
              </a:defRPr>
            </a:lvl8pPr>
            <a:lvl9pPr marL="3886200" indent="-228600" eaLnBrk="0" fontAlgn="base" hangingPunct="0">
              <a:spcBef>
                <a:spcPct val="0"/>
              </a:spcBef>
              <a:spcAft>
                <a:spcPct val="0"/>
              </a:spcAft>
              <a:defRPr sz="2400">
                <a:latin typeface="Tahoma" pitchFamily="34" charset="0"/>
              </a:defRPr>
            </a:lvl9pPr>
          </a:lstStyle>
          <a:p>
            <a:r>
              <a:rPr lang="en-US" altLang="en-US" sz="1800" dirty="0" smtClean="0"/>
              <a:t>pronounced sigma</a:t>
            </a:r>
            <a:endParaRPr lang="en-US" altLang="en-US" sz="1800" dirty="0"/>
          </a:p>
        </p:txBody>
      </p:sp>
      <p:sp>
        <p:nvSpPr>
          <p:cNvPr id="8" name="Line 8"/>
          <p:cNvSpPr>
            <a:spLocks noChangeShapeType="1"/>
          </p:cNvSpPr>
          <p:nvPr/>
        </p:nvSpPr>
        <p:spPr bwMode="auto">
          <a:xfrm>
            <a:off x="4267200" y="6089863"/>
            <a:ext cx="685800" cy="1"/>
          </a:xfrm>
          <a:prstGeom prst="line">
            <a:avLst/>
          </a:prstGeom>
          <a:noFill/>
          <a:ln w="9525">
            <a:solidFill>
              <a:schemeClr val="hlink"/>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2473371713"/>
              </p:ext>
            </p:extLst>
          </p:nvPr>
        </p:nvGraphicFramePr>
        <p:xfrm>
          <a:off x="4940300" y="3657600"/>
          <a:ext cx="2679700" cy="1449387"/>
        </p:xfrm>
        <a:graphic>
          <a:graphicData uri="http://schemas.openxmlformats.org/presentationml/2006/ole">
            <mc:AlternateContent xmlns:mc="http://schemas.openxmlformats.org/markup-compatibility/2006">
              <mc:Choice xmlns:v="urn:schemas-microsoft-com:vml" Requires="v">
                <p:oleObj spid="_x0000_s112678" name="Equation" r:id="rId3" imgW="1219200" imgH="660400" progId="Equation.DSMT4">
                  <p:embed/>
                </p:oleObj>
              </mc:Choice>
              <mc:Fallback>
                <p:oleObj name="Equation" r:id="rId3" imgW="1219200" imgH="660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0300" y="3657600"/>
                        <a:ext cx="2679700" cy="1449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32520545"/>
              </p:ext>
            </p:extLst>
          </p:nvPr>
        </p:nvGraphicFramePr>
        <p:xfrm>
          <a:off x="4953000" y="5073650"/>
          <a:ext cx="2667000" cy="1460500"/>
        </p:xfrm>
        <a:graphic>
          <a:graphicData uri="http://schemas.openxmlformats.org/presentationml/2006/ole">
            <mc:AlternateContent xmlns:mc="http://schemas.openxmlformats.org/markup-compatibility/2006">
              <mc:Choice xmlns:v="urn:schemas-microsoft-com:vml" Requires="v">
                <p:oleObj spid="_x0000_s112679" name="Equation" r:id="rId5" imgW="1206500" imgH="660400" progId="Equation.DSMT4">
                  <p:embed/>
                </p:oleObj>
              </mc:Choice>
              <mc:Fallback>
                <p:oleObj name="Equation" r:id="rId5" imgW="1206500" imgH="660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5073650"/>
                        <a:ext cx="2667000" cy="1460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Content Placeholder 2"/>
          <p:cNvSpPr txBox="1">
            <a:spLocks/>
          </p:cNvSpPr>
          <p:nvPr/>
        </p:nvSpPr>
        <p:spPr bwMode="auto">
          <a:xfrm>
            <a:off x="457200" y="3657600"/>
            <a:ext cx="8229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kern="0" dirty="0" smtClean="0">
                <a:solidFill>
                  <a:srgbClr val="FF0000"/>
                </a:solidFill>
              </a:rPr>
              <a:t>Sample Standard Deviation</a:t>
            </a:r>
          </a:p>
        </p:txBody>
      </p:sp>
      <p:sp>
        <p:nvSpPr>
          <p:cNvPr id="12" name="Content Placeholder 2"/>
          <p:cNvSpPr txBox="1">
            <a:spLocks/>
          </p:cNvSpPr>
          <p:nvPr/>
        </p:nvSpPr>
        <p:spPr bwMode="auto">
          <a:xfrm>
            <a:off x="457200" y="50292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kern="0" dirty="0" smtClean="0">
                <a:solidFill>
                  <a:srgbClr val="FF0000"/>
                </a:solidFill>
              </a:rPr>
              <a:t>Population Standard Deviation</a:t>
            </a:r>
          </a:p>
          <a:p>
            <a:pPr marL="0" indent="0">
              <a:buFont typeface="Wingdings" pitchFamily="2" charset="2"/>
              <a:buNone/>
            </a:pPr>
            <a:endParaRPr lang="en-US" kern="0" dirty="0">
              <a:solidFill>
                <a:srgbClr val="FF0000"/>
              </a:solidFill>
            </a:endParaRPr>
          </a:p>
        </p:txBody>
      </p:sp>
      <p:sp>
        <p:nvSpPr>
          <p:cNvPr id="13" name="TextBox 12"/>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74234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Variation:</a:t>
            </a:r>
            <a:br>
              <a:rPr lang="en-US" dirty="0"/>
            </a:br>
            <a:r>
              <a:rPr lang="en-US" dirty="0"/>
              <a:t>Standard Deviation</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75</a:t>
            </a:fld>
            <a:endParaRPr lang="en-US" altLang="en-US"/>
          </a:p>
        </p:txBody>
      </p:sp>
      <p:pic>
        <p:nvPicPr>
          <p:cNvPr id="5" name="Picture 3" descr="normalcurves"/>
          <p:cNvPicPr>
            <a:picLocks noChangeAspect="1" noChangeArrowheads="1"/>
          </p:cNvPicPr>
          <p:nvPr/>
        </p:nvPicPr>
        <p:blipFill rotWithShape="1">
          <a:blip r:embed="rId2">
            <a:extLst>
              <a:ext uri="{28A0092B-C50C-407E-A947-70E740481C1C}">
                <a14:useLocalDpi xmlns:a14="http://schemas.microsoft.com/office/drawing/2010/main" val="0"/>
              </a:ext>
            </a:extLst>
          </a:blip>
          <a:srcRect l="4354" b="17897"/>
          <a:stretch/>
        </p:blipFill>
        <p:spPr bwMode="auto">
          <a:xfrm>
            <a:off x="1295400" y="2438400"/>
            <a:ext cx="6486525"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
          <p:cNvSpPr txBox="1">
            <a:spLocks noChangeArrowheads="1"/>
          </p:cNvSpPr>
          <p:nvPr/>
        </p:nvSpPr>
        <p:spPr bwMode="auto">
          <a:xfrm>
            <a:off x="500062" y="2678490"/>
            <a:ext cx="4038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US" altLang="en-US" dirty="0">
                <a:solidFill>
                  <a:srgbClr val="FF0000"/>
                </a:solidFill>
                <a:latin typeface="Calibri" panose="020F0502020204030204" pitchFamily="34" charset="0"/>
                <a:cs typeface="Calibri" panose="020F0502020204030204" pitchFamily="34" charset="0"/>
              </a:rPr>
              <a:t>Smaller</a:t>
            </a:r>
            <a:r>
              <a:rPr lang="en-US" altLang="en-US"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standard deviation</a:t>
            </a:r>
          </a:p>
          <a:p>
            <a:pPr>
              <a:spcBef>
                <a:spcPct val="50000"/>
              </a:spcBef>
            </a:pPr>
            <a:endParaRPr lang="en-US" altLang="en-US" dirty="0">
              <a:latin typeface="Calibri" panose="020F0502020204030204" pitchFamily="34" charset="0"/>
              <a:cs typeface="Calibri" panose="020F0502020204030204" pitchFamily="34" charset="0"/>
            </a:endParaRPr>
          </a:p>
          <a:p>
            <a:pPr>
              <a:spcBef>
                <a:spcPct val="50000"/>
              </a:spcBef>
            </a:pPr>
            <a:r>
              <a:rPr lang="en-US" altLang="en-US" dirty="0">
                <a:solidFill>
                  <a:srgbClr val="FF0000"/>
                </a:solidFill>
                <a:latin typeface="Calibri" panose="020F0502020204030204" pitchFamily="34" charset="0"/>
                <a:cs typeface="Calibri" panose="020F0502020204030204" pitchFamily="34" charset="0"/>
              </a:rPr>
              <a:t>Larger</a:t>
            </a:r>
            <a:r>
              <a:rPr lang="en-US" altLang="en-US"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rPr>
              <a:t>standard deviation</a:t>
            </a:r>
          </a:p>
        </p:txBody>
      </p:sp>
      <p:sp>
        <p:nvSpPr>
          <p:cNvPr id="7" name="Line 5"/>
          <p:cNvSpPr>
            <a:spLocks noChangeShapeType="1"/>
          </p:cNvSpPr>
          <p:nvPr/>
        </p:nvSpPr>
        <p:spPr bwMode="auto">
          <a:xfrm>
            <a:off x="2667000" y="4191000"/>
            <a:ext cx="990600" cy="838200"/>
          </a:xfrm>
          <a:prstGeom prst="line">
            <a:avLst/>
          </a:prstGeom>
          <a:noFill/>
          <a:ln w="2857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Calibri" panose="020F0502020204030204" pitchFamily="34" charset="0"/>
              <a:cs typeface="Calibri" panose="020F0502020204030204" pitchFamily="34" charset="0"/>
            </a:endParaRPr>
          </a:p>
        </p:txBody>
      </p:sp>
      <p:sp>
        <p:nvSpPr>
          <p:cNvPr id="8" name="Line 6"/>
          <p:cNvSpPr>
            <a:spLocks noChangeShapeType="1"/>
          </p:cNvSpPr>
          <p:nvPr/>
        </p:nvSpPr>
        <p:spPr bwMode="auto">
          <a:xfrm>
            <a:off x="3657600" y="3048000"/>
            <a:ext cx="685800" cy="304800"/>
          </a:xfrm>
          <a:prstGeom prst="line">
            <a:avLst/>
          </a:prstGeom>
          <a:noFill/>
          <a:ln w="28575">
            <a:solidFill>
              <a:schemeClr val="bg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Calibri" panose="020F0502020204030204" pitchFamily="34" charset="0"/>
              <a:cs typeface="Calibri" panose="020F0502020204030204" pitchFamily="34" charset="0"/>
            </a:endParaRPr>
          </a:p>
        </p:txBody>
      </p:sp>
      <p:sp>
        <p:nvSpPr>
          <p:cNvPr id="9" name="TextBox 8"/>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7792949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Variation:</a:t>
            </a:r>
            <a:br>
              <a:rPr lang="en-US" dirty="0"/>
            </a:br>
            <a:r>
              <a:rPr lang="en-US" dirty="0"/>
              <a:t>Standard Deviation</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76</a:t>
            </a:fld>
            <a:endParaRPr lang="en-US" altLang="en-US"/>
          </a:p>
        </p:txBody>
      </p:sp>
      <p:sp>
        <p:nvSpPr>
          <p:cNvPr id="5" name="Text Box 41"/>
          <p:cNvSpPr txBox="1">
            <a:spLocks noChangeArrowheads="1"/>
          </p:cNvSpPr>
          <p:nvPr/>
        </p:nvSpPr>
        <p:spPr bwMode="auto">
          <a:xfrm>
            <a:off x="533400" y="1600200"/>
            <a:ext cx="7705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sz="2000" dirty="0">
                <a:latin typeface="Segoe UI" panose="020B0502040204020203" pitchFamily="34" charset="0"/>
                <a:cs typeface="Segoe UI" panose="020B0502040204020203" pitchFamily="34" charset="0"/>
              </a:rPr>
              <a:t>Note: All the data set are random samples from the population</a:t>
            </a:r>
          </a:p>
        </p:txBody>
      </p:sp>
      <p:sp>
        <p:nvSpPr>
          <p:cNvPr id="7" name="Line 6"/>
          <p:cNvSpPr>
            <a:spLocks noChangeShapeType="1"/>
          </p:cNvSpPr>
          <p:nvPr/>
        </p:nvSpPr>
        <p:spPr bwMode="auto">
          <a:xfrm>
            <a:off x="1036638" y="2847975"/>
            <a:ext cx="518318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cs typeface="Calibri" panose="020F0502020204030204" pitchFamily="34" charset="0"/>
            </a:endParaRPr>
          </a:p>
        </p:txBody>
      </p:sp>
      <p:sp>
        <p:nvSpPr>
          <p:cNvPr id="8" name="Rectangle 7"/>
          <p:cNvSpPr>
            <a:spLocks noChangeArrowheads="1"/>
          </p:cNvSpPr>
          <p:nvPr/>
        </p:nvSpPr>
        <p:spPr bwMode="auto">
          <a:xfrm>
            <a:off x="838200" y="2835275"/>
            <a:ext cx="5572125"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spcBef>
                <a:spcPct val="50000"/>
              </a:spcBef>
            </a:pPr>
            <a:r>
              <a:rPr lang="en-US" altLang="zh-TW" sz="2100" b="1" dirty="0">
                <a:latin typeface="Calibri" panose="020F0502020204030204" pitchFamily="34" charset="0"/>
                <a:ea typeface="PMingLiU" pitchFamily="18" charset="-120"/>
                <a:cs typeface="Calibri" panose="020F0502020204030204" pitchFamily="34" charset="0"/>
              </a:rPr>
              <a:t>11    12    13    14    15    16    17    18    19    20   21</a:t>
            </a:r>
          </a:p>
        </p:txBody>
      </p:sp>
      <p:sp>
        <p:nvSpPr>
          <p:cNvPr id="9" name="Oval 8"/>
          <p:cNvSpPr>
            <a:spLocks noChangeArrowheads="1"/>
          </p:cNvSpPr>
          <p:nvPr/>
        </p:nvSpPr>
        <p:spPr bwMode="auto">
          <a:xfrm>
            <a:off x="919163" y="26193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0" name="Oval 9"/>
          <p:cNvSpPr>
            <a:spLocks noChangeArrowheads="1"/>
          </p:cNvSpPr>
          <p:nvPr/>
        </p:nvSpPr>
        <p:spPr bwMode="auto">
          <a:xfrm>
            <a:off x="1452563" y="26193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1" name="Oval 10"/>
          <p:cNvSpPr>
            <a:spLocks noChangeArrowheads="1"/>
          </p:cNvSpPr>
          <p:nvPr/>
        </p:nvSpPr>
        <p:spPr bwMode="auto">
          <a:xfrm>
            <a:off x="1985963" y="26193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2" name="Oval 11"/>
          <p:cNvSpPr>
            <a:spLocks noChangeArrowheads="1"/>
          </p:cNvSpPr>
          <p:nvPr/>
        </p:nvSpPr>
        <p:spPr bwMode="auto">
          <a:xfrm>
            <a:off x="3509963" y="26193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3" name="Oval 12"/>
          <p:cNvSpPr>
            <a:spLocks noChangeArrowheads="1"/>
          </p:cNvSpPr>
          <p:nvPr/>
        </p:nvSpPr>
        <p:spPr bwMode="auto">
          <a:xfrm>
            <a:off x="3509963" y="23907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4" name="Oval 13"/>
          <p:cNvSpPr>
            <a:spLocks noChangeArrowheads="1"/>
          </p:cNvSpPr>
          <p:nvPr/>
        </p:nvSpPr>
        <p:spPr bwMode="auto">
          <a:xfrm>
            <a:off x="3967163" y="26193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5" name="Oval 14"/>
          <p:cNvSpPr>
            <a:spLocks noChangeArrowheads="1"/>
          </p:cNvSpPr>
          <p:nvPr/>
        </p:nvSpPr>
        <p:spPr bwMode="auto">
          <a:xfrm>
            <a:off x="4500563" y="26193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6" name="Oval 15"/>
          <p:cNvSpPr>
            <a:spLocks noChangeArrowheads="1"/>
          </p:cNvSpPr>
          <p:nvPr/>
        </p:nvSpPr>
        <p:spPr bwMode="auto">
          <a:xfrm>
            <a:off x="5948363" y="2619375"/>
            <a:ext cx="228600" cy="228600"/>
          </a:xfrm>
          <a:prstGeom prst="ellipse">
            <a:avLst/>
          </a:prstGeom>
          <a:solidFill>
            <a:srgbClr val="FFFF99"/>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17" name="Rectangle 16"/>
          <p:cNvSpPr>
            <a:spLocks noChangeArrowheads="1"/>
          </p:cNvSpPr>
          <p:nvPr/>
        </p:nvSpPr>
        <p:spPr bwMode="auto">
          <a:xfrm>
            <a:off x="838200" y="4283075"/>
            <a:ext cx="5724525"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spcBef>
                <a:spcPct val="50000"/>
              </a:spcBef>
            </a:pPr>
            <a:r>
              <a:rPr lang="en-US" altLang="zh-TW" sz="2100" b="1" dirty="0">
                <a:latin typeface="Calibri" panose="020F0502020204030204" pitchFamily="34" charset="0"/>
                <a:ea typeface="PMingLiU" pitchFamily="18" charset="-120"/>
                <a:cs typeface="Calibri" panose="020F0502020204030204" pitchFamily="34" charset="0"/>
              </a:rPr>
              <a:t>11    12    13    14    15    16    17    18    19    20   21</a:t>
            </a:r>
          </a:p>
        </p:txBody>
      </p:sp>
      <p:sp>
        <p:nvSpPr>
          <p:cNvPr id="18" name="Rectangle 17"/>
          <p:cNvSpPr>
            <a:spLocks noChangeArrowheads="1"/>
          </p:cNvSpPr>
          <p:nvPr/>
        </p:nvSpPr>
        <p:spPr bwMode="auto">
          <a:xfrm>
            <a:off x="920750" y="3535363"/>
            <a:ext cx="1292225" cy="459100"/>
          </a:xfrm>
          <a:prstGeom prst="rect">
            <a:avLst/>
          </a:prstGeom>
          <a:solidFill>
            <a:srgbClr val="FF99FF"/>
          </a:solidFill>
          <a:ln w="12700">
            <a:solidFill>
              <a:srgbClr val="FEEBB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spcBef>
                <a:spcPct val="50000"/>
              </a:spcBef>
            </a:pPr>
            <a:r>
              <a:rPr lang="en-US" altLang="zh-TW" b="1">
                <a:latin typeface="Calibri" panose="020F0502020204030204" pitchFamily="34" charset="0"/>
                <a:ea typeface="PMingLiU" pitchFamily="18" charset="-120"/>
                <a:cs typeface="Calibri" panose="020F0502020204030204" pitchFamily="34" charset="0"/>
              </a:rPr>
              <a:t>Data B</a:t>
            </a:r>
          </a:p>
        </p:txBody>
      </p:sp>
      <p:sp>
        <p:nvSpPr>
          <p:cNvPr id="19" name="Rectangle 18"/>
          <p:cNvSpPr>
            <a:spLocks noChangeArrowheads="1"/>
          </p:cNvSpPr>
          <p:nvPr/>
        </p:nvSpPr>
        <p:spPr bwMode="auto">
          <a:xfrm>
            <a:off x="920750" y="2011363"/>
            <a:ext cx="1292225" cy="459100"/>
          </a:xfrm>
          <a:prstGeom prst="rect">
            <a:avLst/>
          </a:prstGeom>
          <a:solidFill>
            <a:srgbClr val="FFFF99"/>
          </a:solidFill>
          <a:ln w="12700">
            <a:solidFill>
              <a:srgbClr val="FEEBB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spcBef>
                <a:spcPct val="50000"/>
              </a:spcBef>
            </a:pPr>
            <a:r>
              <a:rPr lang="en-US" altLang="zh-TW" b="1">
                <a:latin typeface="Calibri" panose="020F0502020204030204" pitchFamily="34" charset="0"/>
                <a:ea typeface="PMingLiU" pitchFamily="18" charset="-120"/>
                <a:cs typeface="Calibri" panose="020F0502020204030204" pitchFamily="34" charset="0"/>
              </a:rPr>
              <a:t>Data A</a:t>
            </a:r>
          </a:p>
        </p:txBody>
      </p:sp>
      <p:sp>
        <p:nvSpPr>
          <p:cNvPr id="20" name="Line 19"/>
          <p:cNvSpPr>
            <a:spLocks noChangeShapeType="1"/>
          </p:cNvSpPr>
          <p:nvPr/>
        </p:nvSpPr>
        <p:spPr bwMode="auto">
          <a:xfrm>
            <a:off x="1012825" y="4295775"/>
            <a:ext cx="51831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cs typeface="Calibri" panose="020F0502020204030204" pitchFamily="34" charset="0"/>
            </a:endParaRPr>
          </a:p>
        </p:txBody>
      </p:sp>
      <p:sp>
        <p:nvSpPr>
          <p:cNvPr id="21" name="Oval 20"/>
          <p:cNvSpPr>
            <a:spLocks noChangeArrowheads="1"/>
          </p:cNvSpPr>
          <p:nvPr/>
        </p:nvSpPr>
        <p:spPr bwMode="auto">
          <a:xfrm>
            <a:off x="2976563" y="40671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2" name="Oval 21"/>
          <p:cNvSpPr>
            <a:spLocks noChangeArrowheads="1"/>
          </p:cNvSpPr>
          <p:nvPr/>
        </p:nvSpPr>
        <p:spPr bwMode="auto">
          <a:xfrm>
            <a:off x="3509963" y="40671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3" name="Oval 22"/>
          <p:cNvSpPr>
            <a:spLocks noChangeArrowheads="1"/>
          </p:cNvSpPr>
          <p:nvPr/>
        </p:nvSpPr>
        <p:spPr bwMode="auto">
          <a:xfrm>
            <a:off x="2976563" y="38385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4" name="Oval 23"/>
          <p:cNvSpPr>
            <a:spLocks noChangeArrowheads="1"/>
          </p:cNvSpPr>
          <p:nvPr/>
        </p:nvSpPr>
        <p:spPr bwMode="auto">
          <a:xfrm>
            <a:off x="3509963" y="38385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5" name="Oval 24"/>
          <p:cNvSpPr>
            <a:spLocks noChangeArrowheads="1"/>
          </p:cNvSpPr>
          <p:nvPr/>
        </p:nvSpPr>
        <p:spPr bwMode="auto">
          <a:xfrm>
            <a:off x="2976563" y="36099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6" name="Oval 25"/>
          <p:cNvSpPr>
            <a:spLocks noChangeArrowheads="1"/>
          </p:cNvSpPr>
          <p:nvPr/>
        </p:nvSpPr>
        <p:spPr bwMode="auto">
          <a:xfrm>
            <a:off x="3509963" y="36099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7" name="Oval 26"/>
          <p:cNvSpPr>
            <a:spLocks noChangeArrowheads="1"/>
          </p:cNvSpPr>
          <p:nvPr/>
        </p:nvSpPr>
        <p:spPr bwMode="auto">
          <a:xfrm>
            <a:off x="2519363" y="40671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8" name="Oval 27"/>
          <p:cNvSpPr>
            <a:spLocks noChangeArrowheads="1"/>
          </p:cNvSpPr>
          <p:nvPr/>
        </p:nvSpPr>
        <p:spPr bwMode="auto">
          <a:xfrm>
            <a:off x="3967163" y="4067175"/>
            <a:ext cx="228600" cy="228600"/>
          </a:xfrm>
          <a:prstGeom prst="ellipse">
            <a:avLst/>
          </a:prstGeom>
          <a:solidFill>
            <a:srgbClr val="FF99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29" name="Rectangle 29"/>
          <p:cNvSpPr>
            <a:spLocks noChangeArrowheads="1"/>
          </p:cNvSpPr>
          <p:nvPr/>
        </p:nvSpPr>
        <p:spPr bwMode="auto">
          <a:xfrm>
            <a:off x="838200" y="6169025"/>
            <a:ext cx="5724525" cy="412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spcBef>
                <a:spcPct val="50000"/>
              </a:spcBef>
            </a:pPr>
            <a:r>
              <a:rPr lang="en-US" altLang="zh-TW" sz="2100" b="1" dirty="0">
                <a:latin typeface="Calibri" panose="020F0502020204030204" pitchFamily="34" charset="0"/>
                <a:ea typeface="PMingLiU" pitchFamily="18" charset="-120"/>
                <a:cs typeface="Calibri" panose="020F0502020204030204" pitchFamily="34" charset="0"/>
              </a:rPr>
              <a:t>11    12    13    14    15    16    17    18    19    20   21</a:t>
            </a:r>
          </a:p>
        </p:txBody>
      </p:sp>
      <p:sp>
        <p:nvSpPr>
          <p:cNvPr id="30" name="Line 30"/>
          <p:cNvSpPr>
            <a:spLocks noChangeShapeType="1"/>
          </p:cNvSpPr>
          <p:nvPr/>
        </p:nvSpPr>
        <p:spPr bwMode="auto">
          <a:xfrm>
            <a:off x="1012825" y="6169025"/>
            <a:ext cx="51831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Calibri" panose="020F0502020204030204" pitchFamily="34" charset="0"/>
              <a:cs typeface="Calibri" panose="020F0502020204030204" pitchFamily="34" charset="0"/>
            </a:endParaRPr>
          </a:p>
        </p:txBody>
      </p:sp>
      <p:sp>
        <p:nvSpPr>
          <p:cNvPr id="31" name="Oval 31"/>
          <p:cNvSpPr>
            <a:spLocks noChangeArrowheads="1"/>
          </p:cNvSpPr>
          <p:nvPr/>
        </p:nvSpPr>
        <p:spPr bwMode="auto">
          <a:xfrm>
            <a:off x="919163" y="59404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2" name="Oval 32"/>
          <p:cNvSpPr>
            <a:spLocks noChangeArrowheads="1"/>
          </p:cNvSpPr>
          <p:nvPr/>
        </p:nvSpPr>
        <p:spPr bwMode="auto">
          <a:xfrm>
            <a:off x="919163" y="57118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3" name="Oval 33"/>
          <p:cNvSpPr>
            <a:spLocks noChangeArrowheads="1"/>
          </p:cNvSpPr>
          <p:nvPr/>
        </p:nvSpPr>
        <p:spPr bwMode="auto">
          <a:xfrm>
            <a:off x="919163" y="54832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4" name="Oval 34"/>
          <p:cNvSpPr>
            <a:spLocks noChangeArrowheads="1"/>
          </p:cNvSpPr>
          <p:nvPr/>
        </p:nvSpPr>
        <p:spPr bwMode="auto">
          <a:xfrm>
            <a:off x="5491163" y="59404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5" name="Oval 35"/>
          <p:cNvSpPr>
            <a:spLocks noChangeArrowheads="1"/>
          </p:cNvSpPr>
          <p:nvPr/>
        </p:nvSpPr>
        <p:spPr bwMode="auto">
          <a:xfrm>
            <a:off x="5491163" y="57118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6" name="Oval 36"/>
          <p:cNvSpPr>
            <a:spLocks noChangeArrowheads="1"/>
          </p:cNvSpPr>
          <p:nvPr/>
        </p:nvSpPr>
        <p:spPr bwMode="auto">
          <a:xfrm>
            <a:off x="5491163" y="54832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7" name="Oval 37"/>
          <p:cNvSpPr>
            <a:spLocks noChangeArrowheads="1"/>
          </p:cNvSpPr>
          <p:nvPr/>
        </p:nvSpPr>
        <p:spPr bwMode="auto">
          <a:xfrm>
            <a:off x="1452563" y="59404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8" name="Oval 38"/>
          <p:cNvSpPr>
            <a:spLocks noChangeArrowheads="1"/>
          </p:cNvSpPr>
          <p:nvPr/>
        </p:nvSpPr>
        <p:spPr bwMode="auto">
          <a:xfrm>
            <a:off x="5033963" y="5940425"/>
            <a:ext cx="228600" cy="228600"/>
          </a:xfrm>
          <a:prstGeom prst="ellipse">
            <a:avLst/>
          </a:prstGeom>
          <a:solidFill>
            <a:srgbClr val="B9B9ED"/>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p:sp>
        <p:nvSpPr>
          <p:cNvPr id="39" name="Rectangle 40"/>
          <p:cNvSpPr>
            <a:spLocks noChangeArrowheads="1"/>
          </p:cNvSpPr>
          <p:nvPr/>
        </p:nvSpPr>
        <p:spPr bwMode="auto">
          <a:xfrm>
            <a:off x="908050" y="4975225"/>
            <a:ext cx="1292225" cy="459100"/>
          </a:xfrm>
          <a:prstGeom prst="rect">
            <a:avLst/>
          </a:prstGeom>
          <a:solidFill>
            <a:srgbClr val="B9B9ED"/>
          </a:solidFill>
          <a:ln w="12700">
            <a:solidFill>
              <a:srgbClr val="FEEBB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spcBef>
                <a:spcPct val="50000"/>
              </a:spcBef>
            </a:pPr>
            <a:r>
              <a:rPr lang="en-US" altLang="zh-TW" b="1">
                <a:latin typeface="Calibri" panose="020F0502020204030204" pitchFamily="34" charset="0"/>
                <a:ea typeface="PMingLiU" pitchFamily="18" charset="-120"/>
                <a:cs typeface="Calibri" panose="020F0502020204030204" pitchFamily="34" charset="0"/>
              </a:rPr>
              <a:t>Data C</a:t>
            </a:r>
          </a:p>
        </p:txBody>
      </p:sp>
      <p:grpSp>
        <p:nvGrpSpPr>
          <p:cNvPr id="46" name="Group 48"/>
          <p:cNvGrpSpPr>
            <a:grpSpLocks/>
          </p:cNvGrpSpPr>
          <p:nvPr/>
        </p:nvGrpSpPr>
        <p:grpSpPr bwMode="auto">
          <a:xfrm>
            <a:off x="6440488" y="2262186"/>
            <a:ext cx="1833562" cy="785814"/>
            <a:chOff x="4461" y="1377"/>
            <a:chExt cx="1155" cy="495"/>
          </a:xfrm>
        </p:grpSpPr>
        <p:sp>
          <p:nvSpPr>
            <p:cNvPr id="47" name="Rectangle 49"/>
            <p:cNvSpPr>
              <a:spLocks noChangeArrowheads="1"/>
            </p:cNvSpPr>
            <p:nvPr/>
          </p:nvSpPr>
          <p:spPr bwMode="auto">
            <a:xfrm>
              <a:off x="4461" y="1397"/>
              <a:ext cx="1155" cy="475"/>
            </a:xfrm>
            <a:prstGeom prst="rect">
              <a:avLst/>
            </a:prstGeom>
            <a:solidFill>
              <a:srgbClr val="FFFF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80000"/>
                </a:lnSpc>
                <a:spcBef>
                  <a:spcPct val="50000"/>
                </a:spcBef>
              </a:pPr>
              <a:r>
                <a:rPr lang="en-US" altLang="zh-TW" b="1">
                  <a:latin typeface="Calibri" panose="020F0502020204030204" pitchFamily="34" charset="0"/>
                  <a:ea typeface="PMingLiU" pitchFamily="18" charset="-120"/>
                  <a:cs typeface="Calibri" panose="020F0502020204030204" pitchFamily="34" charset="0"/>
                </a:rPr>
                <a:t>     = 15.5</a:t>
              </a:r>
            </a:p>
            <a:p>
              <a:pPr>
                <a:lnSpc>
                  <a:spcPct val="50000"/>
                </a:lnSpc>
                <a:spcBef>
                  <a:spcPct val="50000"/>
                </a:spcBef>
              </a:pPr>
              <a:r>
                <a:rPr lang="en-US" altLang="zh-TW" b="1">
                  <a:latin typeface="Calibri" panose="020F0502020204030204" pitchFamily="34" charset="0"/>
                  <a:ea typeface="PMingLiU" pitchFamily="18" charset="-120"/>
                  <a:cs typeface="Calibri" panose="020F0502020204030204" pitchFamily="34" charset="0"/>
                </a:rPr>
                <a:t>  s = 3.338</a:t>
              </a:r>
            </a:p>
          </p:txBody>
        </p:sp>
        <p:graphicFrame>
          <p:nvGraphicFramePr>
            <p:cNvPr id="48" name="Object 50"/>
            <p:cNvGraphicFramePr>
              <a:graphicFrameLocks noChangeAspect="1"/>
            </p:cNvGraphicFramePr>
            <p:nvPr>
              <p:extLst>
                <p:ext uri="{D42A27DB-BD31-4B8C-83A1-F6EECF244321}">
                  <p14:modId xmlns:p14="http://schemas.microsoft.com/office/powerpoint/2010/main" val="676887219"/>
                </p:ext>
              </p:extLst>
            </p:nvPr>
          </p:nvGraphicFramePr>
          <p:xfrm>
            <a:off x="4530" y="1377"/>
            <a:ext cx="212" cy="227"/>
          </p:xfrm>
          <a:graphic>
            <a:graphicData uri="http://schemas.openxmlformats.org/presentationml/2006/ole">
              <mc:AlternateContent xmlns:mc="http://schemas.openxmlformats.org/markup-compatibility/2006">
                <mc:Choice xmlns:v="urn:schemas-microsoft-com:vml" Requires="v">
                  <p:oleObj spid="_x0000_s113720" name="Equation" r:id="rId3" imgW="177646" imgH="190335" progId="Equation.3">
                    <p:embed/>
                  </p:oleObj>
                </mc:Choice>
                <mc:Fallback>
                  <p:oleObj name="Equation" r:id="rId3" imgW="177646" imgH="19033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0" y="1377"/>
                          <a:ext cx="212" cy="227"/>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9" name="Group 51"/>
          <p:cNvGrpSpPr>
            <a:grpSpLocks/>
          </p:cNvGrpSpPr>
          <p:nvPr/>
        </p:nvGrpSpPr>
        <p:grpSpPr bwMode="auto">
          <a:xfrm>
            <a:off x="6451600" y="3708399"/>
            <a:ext cx="1833563" cy="787401"/>
            <a:chOff x="4461" y="3599"/>
            <a:chExt cx="1155" cy="496"/>
          </a:xfrm>
        </p:grpSpPr>
        <p:sp>
          <p:nvSpPr>
            <p:cNvPr id="50" name="Rectangle 52"/>
            <p:cNvSpPr>
              <a:spLocks noChangeArrowheads="1"/>
            </p:cNvSpPr>
            <p:nvPr/>
          </p:nvSpPr>
          <p:spPr bwMode="auto">
            <a:xfrm>
              <a:off x="4461" y="3620"/>
              <a:ext cx="1155" cy="475"/>
            </a:xfrm>
            <a:prstGeom prst="rect">
              <a:avLst/>
            </a:prstGeom>
            <a:solidFill>
              <a:srgbClr val="FF99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80000"/>
                </a:lnSpc>
                <a:spcBef>
                  <a:spcPct val="50000"/>
                </a:spcBef>
              </a:pPr>
              <a:r>
                <a:rPr lang="en-US" altLang="zh-TW" b="1" dirty="0">
                  <a:latin typeface="Calibri" panose="020F0502020204030204" pitchFamily="34" charset="0"/>
                  <a:ea typeface="PMingLiU" pitchFamily="18" charset="-120"/>
                  <a:cs typeface="Calibri" panose="020F0502020204030204" pitchFamily="34" charset="0"/>
                </a:rPr>
                <a:t>     = 15.5</a:t>
              </a:r>
            </a:p>
            <a:p>
              <a:pPr>
                <a:lnSpc>
                  <a:spcPct val="50000"/>
                </a:lnSpc>
                <a:spcBef>
                  <a:spcPct val="50000"/>
                </a:spcBef>
              </a:pPr>
              <a:r>
                <a:rPr lang="en-US" altLang="zh-TW" b="1" dirty="0">
                  <a:latin typeface="Calibri" panose="020F0502020204030204" pitchFamily="34" charset="0"/>
                  <a:ea typeface="PMingLiU" pitchFamily="18" charset="-120"/>
                  <a:cs typeface="Calibri" panose="020F0502020204030204" pitchFamily="34" charset="0"/>
                </a:rPr>
                <a:t>  s = </a:t>
              </a:r>
              <a:r>
                <a:rPr lang="en-US" altLang="zh-TW" b="1" dirty="0" smtClean="0">
                  <a:latin typeface="Calibri" panose="020F0502020204030204" pitchFamily="34" charset="0"/>
                  <a:ea typeface="PMingLiU" pitchFamily="18" charset="-120"/>
                  <a:cs typeface="Calibri" panose="020F0502020204030204" pitchFamily="34" charset="0"/>
                </a:rPr>
                <a:t>0.926</a:t>
              </a:r>
              <a:endParaRPr lang="en-US" altLang="zh-TW" b="1" dirty="0">
                <a:latin typeface="Calibri" panose="020F0502020204030204" pitchFamily="34" charset="0"/>
                <a:ea typeface="PMingLiU" pitchFamily="18" charset="-120"/>
                <a:cs typeface="Calibri" panose="020F0502020204030204" pitchFamily="34" charset="0"/>
              </a:endParaRPr>
            </a:p>
          </p:txBody>
        </p:sp>
        <p:graphicFrame>
          <p:nvGraphicFramePr>
            <p:cNvPr id="51" name="Object 53"/>
            <p:cNvGraphicFramePr>
              <a:graphicFrameLocks noChangeAspect="1"/>
            </p:cNvGraphicFramePr>
            <p:nvPr>
              <p:extLst>
                <p:ext uri="{D42A27DB-BD31-4B8C-83A1-F6EECF244321}">
                  <p14:modId xmlns:p14="http://schemas.microsoft.com/office/powerpoint/2010/main" val="1624017019"/>
                </p:ext>
              </p:extLst>
            </p:nvPr>
          </p:nvGraphicFramePr>
          <p:xfrm>
            <a:off x="4547" y="3599"/>
            <a:ext cx="212" cy="227"/>
          </p:xfrm>
          <a:graphic>
            <a:graphicData uri="http://schemas.openxmlformats.org/presentationml/2006/ole">
              <mc:AlternateContent xmlns:mc="http://schemas.openxmlformats.org/markup-compatibility/2006">
                <mc:Choice xmlns:v="urn:schemas-microsoft-com:vml" Requires="v">
                  <p:oleObj spid="_x0000_s113721" name="Equation" r:id="rId5" imgW="177646" imgH="190335" progId="Equation.3">
                    <p:embed/>
                  </p:oleObj>
                </mc:Choice>
                <mc:Fallback>
                  <p:oleObj name="Equation" r:id="rId5" imgW="177646" imgH="19033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7" y="3599"/>
                          <a:ext cx="212"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2" name="Group 54"/>
          <p:cNvGrpSpPr>
            <a:grpSpLocks/>
          </p:cNvGrpSpPr>
          <p:nvPr/>
        </p:nvGrpSpPr>
        <p:grpSpPr bwMode="auto">
          <a:xfrm>
            <a:off x="6400800" y="5586411"/>
            <a:ext cx="1833563" cy="814389"/>
            <a:chOff x="4461" y="3604"/>
            <a:chExt cx="1155" cy="513"/>
          </a:xfrm>
        </p:grpSpPr>
        <p:sp>
          <p:nvSpPr>
            <p:cNvPr id="53" name="Rectangle 55"/>
            <p:cNvSpPr>
              <a:spLocks noChangeArrowheads="1"/>
            </p:cNvSpPr>
            <p:nvPr/>
          </p:nvSpPr>
          <p:spPr bwMode="auto">
            <a:xfrm>
              <a:off x="4461" y="3620"/>
              <a:ext cx="1155" cy="497"/>
            </a:xfrm>
            <a:prstGeom prst="rect">
              <a:avLst/>
            </a:prstGeom>
            <a:solidFill>
              <a:srgbClr val="B9B9ED"/>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nSpc>
                  <a:spcPct val="80000"/>
                </a:lnSpc>
                <a:spcBef>
                  <a:spcPct val="50000"/>
                </a:spcBef>
              </a:pPr>
              <a:r>
                <a:rPr lang="en-US" altLang="zh-TW" b="1" dirty="0">
                  <a:latin typeface="Calibri" panose="020F0502020204030204" pitchFamily="34" charset="0"/>
                  <a:ea typeface="PMingLiU" pitchFamily="18" charset="-120"/>
                  <a:cs typeface="Calibri" panose="020F0502020204030204" pitchFamily="34" charset="0"/>
                </a:rPr>
                <a:t>     = 15.5</a:t>
              </a:r>
            </a:p>
            <a:p>
              <a:pPr>
                <a:lnSpc>
                  <a:spcPct val="50000"/>
                </a:lnSpc>
                <a:spcBef>
                  <a:spcPct val="50000"/>
                </a:spcBef>
              </a:pPr>
              <a:r>
                <a:rPr lang="en-US" altLang="zh-TW" b="1" dirty="0">
                  <a:latin typeface="Calibri" panose="020F0502020204030204" pitchFamily="34" charset="0"/>
                  <a:ea typeface="PMingLiU" pitchFamily="18" charset="-120"/>
                  <a:cs typeface="Calibri" panose="020F0502020204030204" pitchFamily="34" charset="0"/>
                </a:rPr>
                <a:t>  s = </a:t>
              </a:r>
              <a:r>
                <a:rPr lang="en-US" altLang="zh-TW" b="1" dirty="0" smtClean="0">
                  <a:latin typeface="Calibri" panose="020F0502020204030204" pitchFamily="34" charset="0"/>
                  <a:ea typeface="PMingLiU" pitchFamily="18" charset="-120"/>
                  <a:cs typeface="Calibri" panose="020F0502020204030204" pitchFamily="34" charset="0"/>
                </a:rPr>
                <a:t>4.570</a:t>
              </a:r>
              <a:endParaRPr lang="en-US" altLang="zh-TW" b="1" dirty="0">
                <a:latin typeface="Calibri" panose="020F0502020204030204" pitchFamily="34" charset="0"/>
                <a:ea typeface="PMingLiU" pitchFamily="18" charset="-120"/>
                <a:cs typeface="Calibri" panose="020F0502020204030204" pitchFamily="34" charset="0"/>
              </a:endParaRPr>
            </a:p>
          </p:txBody>
        </p:sp>
        <p:graphicFrame>
          <p:nvGraphicFramePr>
            <p:cNvPr id="54" name="Object 56"/>
            <p:cNvGraphicFramePr>
              <a:graphicFrameLocks noChangeAspect="1"/>
            </p:cNvGraphicFramePr>
            <p:nvPr>
              <p:extLst>
                <p:ext uri="{D42A27DB-BD31-4B8C-83A1-F6EECF244321}">
                  <p14:modId xmlns:p14="http://schemas.microsoft.com/office/powerpoint/2010/main" val="3364928772"/>
                </p:ext>
              </p:extLst>
            </p:nvPr>
          </p:nvGraphicFramePr>
          <p:xfrm>
            <a:off x="4543" y="3604"/>
            <a:ext cx="212" cy="227"/>
          </p:xfrm>
          <a:graphic>
            <a:graphicData uri="http://schemas.openxmlformats.org/presentationml/2006/ole">
              <mc:AlternateContent xmlns:mc="http://schemas.openxmlformats.org/markup-compatibility/2006">
                <mc:Choice xmlns:v="urn:schemas-microsoft-com:vml" Requires="v">
                  <p:oleObj spid="_x0000_s113722" name="Equation" r:id="rId6" imgW="177646" imgH="190335" progId="Equation.3">
                    <p:embed/>
                  </p:oleObj>
                </mc:Choice>
                <mc:Fallback>
                  <p:oleObj name="Equation" r:id="rId6" imgW="177646" imgH="19033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 y="3604"/>
                          <a:ext cx="212" cy="2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5" name="TextBox 5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30744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Measures of Variation</a:t>
            </a:r>
            <a:endParaRPr lang="en-US" dirty="0"/>
          </a:p>
        </p:txBody>
      </p:sp>
      <p:sp>
        <p:nvSpPr>
          <p:cNvPr id="3" name="Content Placeholder 2"/>
          <p:cNvSpPr>
            <a:spLocks noGrp="1"/>
          </p:cNvSpPr>
          <p:nvPr>
            <p:ph idx="1"/>
          </p:nvPr>
        </p:nvSpPr>
        <p:spPr/>
        <p:txBody>
          <a:bodyPr/>
          <a:lstStyle/>
          <a:p>
            <a:r>
              <a:rPr lang="en-US" dirty="0" smtClean="0"/>
              <a:t>The more the data </a:t>
            </a:r>
            <a:r>
              <a:rPr lang="en-US" dirty="0"/>
              <a:t>are </a:t>
            </a:r>
            <a:r>
              <a:rPr lang="en-US" altLang="en-US" dirty="0">
                <a:solidFill>
                  <a:srgbClr val="FF0000"/>
                </a:solidFill>
              </a:rPr>
              <a:t>spread out</a:t>
            </a:r>
            <a:r>
              <a:rPr lang="en-US" altLang="en-US" dirty="0"/>
              <a:t>, the </a:t>
            </a:r>
            <a:r>
              <a:rPr lang="en-US" altLang="en-US" dirty="0">
                <a:solidFill>
                  <a:srgbClr val="FF0000"/>
                </a:solidFill>
              </a:rPr>
              <a:t>greater </a:t>
            </a:r>
            <a:r>
              <a:rPr lang="en-US" altLang="en-US" dirty="0"/>
              <a:t>the range, variance, and standard </a:t>
            </a:r>
            <a:r>
              <a:rPr lang="en-US" altLang="en-US" dirty="0" smtClean="0"/>
              <a:t>deviation</a:t>
            </a:r>
          </a:p>
          <a:p>
            <a:r>
              <a:rPr lang="en-US" altLang="en-US" dirty="0" smtClean="0"/>
              <a:t>The </a:t>
            </a:r>
            <a:r>
              <a:rPr lang="en-US" altLang="en-US" dirty="0"/>
              <a:t>more the data are </a:t>
            </a:r>
            <a:r>
              <a:rPr lang="en-US" altLang="en-US" dirty="0">
                <a:solidFill>
                  <a:srgbClr val="FF0000"/>
                </a:solidFill>
              </a:rPr>
              <a:t>concentrated</a:t>
            </a:r>
            <a:r>
              <a:rPr lang="en-US" altLang="en-US" dirty="0"/>
              <a:t>, the </a:t>
            </a:r>
            <a:r>
              <a:rPr lang="en-US" altLang="en-US" dirty="0">
                <a:solidFill>
                  <a:srgbClr val="FF0000"/>
                </a:solidFill>
              </a:rPr>
              <a:t>smaller </a:t>
            </a:r>
            <a:r>
              <a:rPr lang="en-US" altLang="en-US" dirty="0"/>
              <a:t>the range, variance, and standard </a:t>
            </a:r>
            <a:r>
              <a:rPr lang="en-US" altLang="en-US" dirty="0" smtClean="0"/>
              <a:t>deviation</a:t>
            </a:r>
          </a:p>
          <a:p>
            <a:r>
              <a:rPr lang="en-US" altLang="en-US" dirty="0" smtClean="0"/>
              <a:t>If </a:t>
            </a:r>
            <a:r>
              <a:rPr lang="en-US" altLang="en-US" dirty="0"/>
              <a:t>the values are all the same (no variation), all these measures will be </a:t>
            </a:r>
            <a:r>
              <a:rPr lang="en-US" altLang="en-US" dirty="0">
                <a:solidFill>
                  <a:srgbClr val="FF0000"/>
                </a:solidFill>
              </a:rPr>
              <a:t>zero</a:t>
            </a:r>
          </a:p>
          <a:p>
            <a:r>
              <a:rPr lang="en-US" altLang="en-US" dirty="0" smtClean="0"/>
              <a:t>None </a:t>
            </a:r>
            <a:r>
              <a:rPr lang="en-US" altLang="en-US" dirty="0"/>
              <a:t>of these measures are </a:t>
            </a:r>
            <a:r>
              <a:rPr lang="en-US" altLang="en-US" dirty="0">
                <a:solidFill>
                  <a:srgbClr val="FF0000"/>
                </a:solidFill>
              </a:rPr>
              <a:t>ever negative</a:t>
            </a:r>
            <a:endParaRPr lang="en-US" dirty="0">
              <a:solidFill>
                <a:srgbClr val="FF0000"/>
              </a:solidFill>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77</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2827147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Distribution Shape</a:t>
            </a:r>
          </a:p>
        </p:txBody>
      </p:sp>
      <p:sp>
        <p:nvSpPr>
          <p:cNvPr id="3" name="Content Placeholder 2"/>
          <p:cNvSpPr>
            <a:spLocks noGrp="1"/>
          </p:cNvSpPr>
          <p:nvPr>
            <p:ph idx="1"/>
          </p:nvPr>
        </p:nvSpPr>
        <p:spPr/>
        <p:txBody>
          <a:bodyPr/>
          <a:lstStyle/>
          <a:p>
            <a:r>
              <a:rPr lang="en-US" dirty="0"/>
              <a:t>Data sets may have similar central tendency measures, similar standard deviations, but different in shape</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78</a:t>
            </a:fld>
            <a:endParaRPr lang="en-US" altLang="en-US"/>
          </a:p>
        </p:txBody>
      </p:sp>
      <p:pic>
        <p:nvPicPr>
          <p:cNvPr id="5" name="Picture 4"/>
          <p:cNvPicPr>
            <a:picLocks noChangeAspect="1"/>
          </p:cNvPicPr>
          <p:nvPr/>
        </p:nvPicPr>
        <p:blipFill>
          <a:blip r:embed="rId2"/>
          <a:stretch>
            <a:fillRect/>
          </a:stretch>
        </p:blipFill>
        <p:spPr>
          <a:xfrm>
            <a:off x="3063875" y="3048000"/>
            <a:ext cx="3016250" cy="1839479"/>
          </a:xfrm>
          <a:prstGeom prst="rect">
            <a:avLst/>
          </a:prstGeom>
        </p:spPr>
      </p:pic>
      <p:pic>
        <p:nvPicPr>
          <p:cNvPr id="6" name="Picture 5"/>
          <p:cNvPicPr>
            <a:picLocks noChangeAspect="1"/>
          </p:cNvPicPr>
          <p:nvPr/>
        </p:nvPicPr>
        <p:blipFill>
          <a:blip r:embed="rId3"/>
          <a:stretch>
            <a:fillRect/>
          </a:stretch>
        </p:blipFill>
        <p:spPr>
          <a:xfrm>
            <a:off x="292026" y="4555458"/>
            <a:ext cx="3036962" cy="1845874"/>
          </a:xfrm>
          <a:prstGeom prst="rect">
            <a:avLst/>
          </a:prstGeom>
        </p:spPr>
      </p:pic>
      <p:pic>
        <p:nvPicPr>
          <p:cNvPr id="7" name="Picture 6"/>
          <p:cNvPicPr>
            <a:picLocks noChangeAspect="1"/>
          </p:cNvPicPr>
          <p:nvPr/>
        </p:nvPicPr>
        <p:blipFill>
          <a:blip r:embed="rId4"/>
          <a:stretch>
            <a:fillRect/>
          </a:stretch>
        </p:blipFill>
        <p:spPr>
          <a:xfrm>
            <a:off x="5935663" y="4555458"/>
            <a:ext cx="3016250" cy="1963350"/>
          </a:xfrm>
          <a:prstGeom prst="rect">
            <a:avLst/>
          </a:prstGeom>
        </p:spPr>
      </p:pic>
    </p:spTree>
    <p:extLst>
      <p:ext uri="{BB962C8B-B14F-4D97-AF65-F5344CB8AC3E}">
        <p14:creationId xmlns:p14="http://schemas.microsoft.com/office/powerpoint/2010/main" val="249355013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Distribution Shape</a:t>
            </a:r>
          </a:p>
        </p:txBody>
      </p:sp>
      <p:sp>
        <p:nvSpPr>
          <p:cNvPr id="3" name="Content Placeholder 2"/>
          <p:cNvSpPr>
            <a:spLocks noGrp="1"/>
          </p:cNvSpPr>
          <p:nvPr>
            <p:ph idx="1"/>
          </p:nvPr>
        </p:nvSpPr>
        <p:spPr/>
        <p:txBody>
          <a:bodyPr/>
          <a:lstStyle/>
          <a:p>
            <a:r>
              <a:rPr lang="en-US" dirty="0"/>
              <a:t>The Skewness</a:t>
            </a:r>
          </a:p>
          <a:p>
            <a:pPr lvl="1"/>
            <a:r>
              <a:rPr lang="en-US" dirty="0"/>
              <a:t>The skewness measures the extent to which data values are not </a:t>
            </a:r>
            <a:r>
              <a:rPr lang="en-US" dirty="0" smtClean="0"/>
              <a:t>symmetrical</a:t>
            </a:r>
            <a:endParaRPr lang="en-US" dirty="0"/>
          </a:p>
          <a:p>
            <a:pPr lvl="1"/>
            <a:r>
              <a:rPr lang="en-US" dirty="0"/>
              <a:t>The skewness equals to 0 if the distribution of the variable is </a:t>
            </a:r>
            <a:r>
              <a:rPr lang="en-US" dirty="0" smtClean="0"/>
              <a:t>symmetrical</a:t>
            </a:r>
            <a:endParaRPr lang="en-US" dirty="0"/>
          </a:p>
          <a:p>
            <a:pPr lvl="1"/>
            <a:r>
              <a:rPr lang="en-US" dirty="0"/>
              <a:t>The skewness lesser than 0 if the distribution is left skewed</a:t>
            </a:r>
            <a:r>
              <a:rPr lang="en-US"/>
              <a:t>, </a:t>
            </a:r>
            <a:r>
              <a:rPr lang="en-US" smtClean="0"/>
              <a:t>larger </a:t>
            </a:r>
            <a:r>
              <a:rPr lang="en-US" dirty="0"/>
              <a:t>than 0 if the distribution is right </a:t>
            </a:r>
            <a:r>
              <a:rPr lang="en-US" dirty="0" smtClean="0"/>
              <a:t>skewed</a:t>
            </a:r>
            <a:endParaRPr lang="en-US" dirty="0"/>
          </a:p>
          <a:p>
            <a:pPr lvl="1"/>
            <a:r>
              <a:rPr lang="en-US" dirty="0"/>
              <a:t>The skewness can help us to decide which type of central tendency is appropriate to </a:t>
            </a:r>
            <a:r>
              <a:rPr lang="en-US" dirty="0" smtClean="0"/>
              <a:t>use</a:t>
            </a:r>
            <a:endParaRPr lang="en-US" dirty="0"/>
          </a:p>
          <a:p>
            <a:pPr lvl="1"/>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58718779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45"/>
          <p:cNvSpPr>
            <a:spLocks noChangeArrowheads="1"/>
          </p:cNvSpPr>
          <p:nvPr/>
        </p:nvSpPr>
        <p:spPr bwMode="auto">
          <a:xfrm>
            <a:off x="6096000" y="2133600"/>
            <a:ext cx="2895600" cy="2438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52" name="Rectangle 46"/>
          <p:cNvSpPr>
            <a:spLocks noChangeArrowheads="1"/>
          </p:cNvSpPr>
          <p:nvPr/>
        </p:nvSpPr>
        <p:spPr bwMode="auto">
          <a:xfrm>
            <a:off x="152400" y="2133600"/>
            <a:ext cx="2895600" cy="2438400"/>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53" name="Rectangle 44"/>
          <p:cNvSpPr>
            <a:spLocks noChangeArrowheads="1"/>
          </p:cNvSpPr>
          <p:nvPr/>
        </p:nvSpPr>
        <p:spPr bwMode="auto">
          <a:xfrm>
            <a:off x="3124200" y="2133600"/>
            <a:ext cx="2895600" cy="2438400"/>
          </a:xfrm>
          <a:prstGeom prst="rect">
            <a:avLst/>
          </a:prstGeom>
          <a:solidFill>
            <a:srgbClr val="FFFFCC"/>
          </a:solidFill>
          <a:ln w="9525">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55" name="Rectangle 3"/>
          <p:cNvSpPr>
            <a:spLocks noGrp="1" noChangeArrowheads="1"/>
          </p:cNvSpPr>
          <p:nvPr>
            <p:ph type="body" idx="1"/>
          </p:nvPr>
        </p:nvSpPr>
        <p:spPr/>
        <p:txBody>
          <a:bodyPr/>
          <a:lstStyle/>
          <a:p>
            <a:pPr eaLnBrk="1" hangingPunct="1">
              <a:lnSpc>
                <a:spcPct val="110000"/>
              </a:lnSpc>
            </a:pPr>
            <a:r>
              <a:rPr lang="en-US" altLang="zh-TW" dirty="0" smtClean="0">
                <a:ea typeface="PMingLiU" pitchFamily="18" charset="-120"/>
              </a:rPr>
              <a:t>Symmetric or skewed</a:t>
            </a:r>
          </a:p>
          <a:p>
            <a:pPr eaLnBrk="1" hangingPunct="1">
              <a:lnSpc>
                <a:spcPct val="110000"/>
              </a:lnSpc>
            </a:pPr>
            <a:endParaRPr lang="en-US" altLang="zh-TW" dirty="0">
              <a:ea typeface="PMingLiU" pitchFamily="18" charset="-120"/>
            </a:endParaRPr>
          </a:p>
          <a:p>
            <a:pPr eaLnBrk="1" hangingPunct="1">
              <a:lnSpc>
                <a:spcPct val="110000"/>
              </a:lnSpc>
            </a:pPr>
            <a:endParaRPr lang="en-US" altLang="zh-TW" dirty="0" smtClean="0">
              <a:ea typeface="PMingLiU" pitchFamily="18" charset="-120"/>
            </a:endParaRPr>
          </a:p>
          <a:p>
            <a:pPr eaLnBrk="1" hangingPunct="1">
              <a:lnSpc>
                <a:spcPct val="110000"/>
              </a:lnSpc>
            </a:pPr>
            <a:endParaRPr lang="en-US" altLang="zh-TW" dirty="0">
              <a:ea typeface="PMingLiU" pitchFamily="18" charset="-120"/>
            </a:endParaRPr>
          </a:p>
          <a:p>
            <a:pPr eaLnBrk="1" hangingPunct="1">
              <a:lnSpc>
                <a:spcPct val="110000"/>
              </a:lnSpc>
            </a:pPr>
            <a:endParaRPr lang="en-US" altLang="zh-TW" dirty="0" smtClean="0">
              <a:ea typeface="PMingLiU" pitchFamily="18" charset="-120"/>
            </a:endParaRPr>
          </a:p>
          <a:p>
            <a:pPr eaLnBrk="1" hangingPunct="1">
              <a:lnSpc>
                <a:spcPct val="110000"/>
              </a:lnSpc>
            </a:pPr>
            <a:endParaRPr lang="en-US" altLang="zh-TW" dirty="0">
              <a:ea typeface="PMingLiU" pitchFamily="18" charset="-120"/>
            </a:endParaRPr>
          </a:p>
          <a:p>
            <a:pPr lvl="1"/>
            <a:r>
              <a:rPr lang="en-US" smtClean="0"/>
              <a:t>If </a:t>
            </a:r>
            <a:r>
              <a:rPr lang="en-US" dirty="0"/>
              <a:t>data are skewed, the median may be a more appropriate measure of central </a:t>
            </a:r>
            <a:r>
              <a:rPr lang="en-US" dirty="0" smtClean="0"/>
              <a:t>tendency</a:t>
            </a:r>
            <a:endParaRPr lang="en-US" dirty="0"/>
          </a:p>
          <a:p>
            <a:pPr eaLnBrk="1" hangingPunct="1">
              <a:lnSpc>
                <a:spcPct val="110000"/>
              </a:lnSpc>
            </a:pPr>
            <a:endParaRPr lang="en-US" altLang="zh-TW" dirty="0" smtClean="0">
              <a:ea typeface="PMingLiU" pitchFamily="18" charset="-120"/>
            </a:endParaRPr>
          </a:p>
        </p:txBody>
      </p:sp>
      <p:sp>
        <p:nvSpPr>
          <p:cNvPr id="27656" name="Freeform 4"/>
          <p:cNvSpPr>
            <a:spLocks/>
          </p:cNvSpPr>
          <p:nvPr/>
        </p:nvSpPr>
        <p:spPr bwMode="auto">
          <a:xfrm>
            <a:off x="2090738" y="3219450"/>
            <a:ext cx="452437" cy="1071563"/>
          </a:xfrm>
          <a:custGeom>
            <a:avLst/>
            <a:gdLst>
              <a:gd name="T0" fmla="*/ 450850 w 285"/>
              <a:gd name="T1" fmla="*/ 1069975 h 675"/>
              <a:gd name="T2" fmla="*/ 403225 w 285"/>
              <a:gd name="T3" fmla="*/ 1058863 h 675"/>
              <a:gd name="T4" fmla="*/ 379412 w 285"/>
              <a:gd name="T5" fmla="*/ 1046163 h 675"/>
              <a:gd name="T6" fmla="*/ 357187 w 285"/>
              <a:gd name="T7" fmla="*/ 1028700 h 675"/>
              <a:gd name="T8" fmla="*/ 333375 w 285"/>
              <a:gd name="T9" fmla="*/ 1004888 h 675"/>
              <a:gd name="T10" fmla="*/ 309562 w 285"/>
              <a:gd name="T11" fmla="*/ 971550 h 675"/>
              <a:gd name="T12" fmla="*/ 285750 w 285"/>
              <a:gd name="T13" fmla="*/ 925513 h 675"/>
              <a:gd name="T14" fmla="*/ 238125 w 285"/>
              <a:gd name="T15" fmla="*/ 803275 h 675"/>
              <a:gd name="T16" fmla="*/ 188912 w 285"/>
              <a:gd name="T17" fmla="*/ 628650 h 675"/>
              <a:gd name="T18" fmla="*/ 144462 w 285"/>
              <a:gd name="T19" fmla="*/ 417513 h 675"/>
              <a:gd name="T20" fmla="*/ 120650 w 285"/>
              <a:gd name="T21" fmla="*/ 312738 h 675"/>
              <a:gd name="T22" fmla="*/ 96837 w 285"/>
              <a:gd name="T23" fmla="*/ 211138 h 675"/>
              <a:gd name="T24" fmla="*/ 71437 w 285"/>
              <a:gd name="T25" fmla="*/ 123825 h 675"/>
              <a:gd name="T26" fmla="*/ 47625 w 285"/>
              <a:gd name="T27" fmla="*/ 57150 h 675"/>
              <a:gd name="T28" fmla="*/ 23812 w 285"/>
              <a:gd name="T29" fmla="*/ 15875 h 675"/>
              <a:gd name="T30" fmla="*/ 0 w 285"/>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5" h="675">
                <a:moveTo>
                  <a:pt x="284" y="674"/>
                </a:moveTo>
                <a:lnTo>
                  <a:pt x="254" y="667"/>
                </a:lnTo>
                <a:lnTo>
                  <a:pt x="239" y="659"/>
                </a:lnTo>
                <a:lnTo>
                  <a:pt x="225" y="648"/>
                </a:lnTo>
                <a:lnTo>
                  <a:pt x="210" y="633"/>
                </a:lnTo>
                <a:lnTo>
                  <a:pt x="195" y="612"/>
                </a:lnTo>
                <a:lnTo>
                  <a:pt x="180" y="583"/>
                </a:lnTo>
                <a:lnTo>
                  <a:pt x="150" y="506"/>
                </a:lnTo>
                <a:lnTo>
                  <a:pt x="119" y="396"/>
                </a:lnTo>
                <a:lnTo>
                  <a:pt x="91" y="263"/>
                </a:lnTo>
                <a:lnTo>
                  <a:pt x="76" y="197"/>
                </a:lnTo>
                <a:lnTo>
                  <a:pt x="61" y="133"/>
                </a:lnTo>
                <a:lnTo>
                  <a:pt x="45" y="78"/>
                </a:lnTo>
                <a:lnTo>
                  <a:pt x="30" y="36"/>
                </a:lnTo>
                <a:lnTo>
                  <a:pt x="15" y="10"/>
                </a:lnTo>
                <a:lnTo>
                  <a:pt x="0" y="0"/>
                </a:lnTo>
              </a:path>
            </a:pathLst>
          </a:custGeom>
          <a:noFill/>
          <a:ln w="25400" cap="rnd"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7" name="Freeform 5"/>
          <p:cNvSpPr>
            <a:spLocks/>
          </p:cNvSpPr>
          <p:nvPr/>
        </p:nvSpPr>
        <p:spPr bwMode="auto">
          <a:xfrm>
            <a:off x="738188" y="3219450"/>
            <a:ext cx="1354137" cy="1071563"/>
          </a:xfrm>
          <a:custGeom>
            <a:avLst/>
            <a:gdLst>
              <a:gd name="T0" fmla="*/ 0 w 853"/>
              <a:gd name="T1" fmla="*/ 1069975 h 675"/>
              <a:gd name="T2" fmla="*/ 142875 w 853"/>
              <a:gd name="T3" fmla="*/ 1058863 h 675"/>
              <a:gd name="T4" fmla="*/ 212725 w 853"/>
              <a:gd name="T5" fmla="*/ 1046163 h 675"/>
              <a:gd name="T6" fmla="*/ 284162 w 853"/>
              <a:gd name="T7" fmla="*/ 1028700 h 675"/>
              <a:gd name="T8" fmla="*/ 357187 w 853"/>
              <a:gd name="T9" fmla="*/ 1004888 h 675"/>
              <a:gd name="T10" fmla="*/ 427037 w 853"/>
              <a:gd name="T11" fmla="*/ 971550 h 675"/>
              <a:gd name="T12" fmla="*/ 498475 w 853"/>
              <a:gd name="T13" fmla="*/ 925513 h 675"/>
              <a:gd name="T14" fmla="*/ 639762 w 853"/>
              <a:gd name="T15" fmla="*/ 803275 h 675"/>
              <a:gd name="T16" fmla="*/ 784225 w 853"/>
              <a:gd name="T17" fmla="*/ 628650 h 675"/>
              <a:gd name="T18" fmla="*/ 925512 w 853"/>
              <a:gd name="T19" fmla="*/ 417513 h 675"/>
              <a:gd name="T20" fmla="*/ 996950 w 853"/>
              <a:gd name="T21" fmla="*/ 312738 h 675"/>
              <a:gd name="T22" fmla="*/ 1069975 w 853"/>
              <a:gd name="T23" fmla="*/ 211138 h 675"/>
              <a:gd name="T24" fmla="*/ 1138237 w 853"/>
              <a:gd name="T25" fmla="*/ 123825 h 675"/>
              <a:gd name="T26" fmla="*/ 1211262 w 853"/>
              <a:gd name="T27" fmla="*/ 57150 h 675"/>
              <a:gd name="T28" fmla="*/ 1282700 w 853"/>
              <a:gd name="T29" fmla="*/ 15875 h 675"/>
              <a:gd name="T30" fmla="*/ 1352550 w 853"/>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53" h="675">
                <a:moveTo>
                  <a:pt x="0" y="674"/>
                </a:moveTo>
                <a:lnTo>
                  <a:pt x="90" y="667"/>
                </a:lnTo>
                <a:lnTo>
                  <a:pt x="134" y="659"/>
                </a:lnTo>
                <a:lnTo>
                  <a:pt x="179" y="648"/>
                </a:lnTo>
                <a:lnTo>
                  <a:pt x="225" y="633"/>
                </a:lnTo>
                <a:lnTo>
                  <a:pt x="269" y="612"/>
                </a:lnTo>
                <a:lnTo>
                  <a:pt x="314" y="583"/>
                </a:lnTo>
                <a:lnTo>
                  <a:pt x="403" y="506"/>
                </a:lnTo>
                <a:lnTo>
                  <a:pt x="494" y="396"/>
                </a:lnTo>
                <a:lnTo>
                  <a:pt x="583" y="263"/>
                </a:lnTo>
                <a:lnTo>
                  <a:pt x="628" y="197"/>
                </a:lnTo>
                <a:lnTo>
                  <a:pt x="674" y="133"/>
                </a:lnTo>
                <a:lnTo>
                  <a:pt x="717" y="78"/>
                </a:lnTo>
                <a:lnTo>
                  <a:pt x="763" y="36"/>
                </a:lnTo>
                <a:lnTo>
                  <a:pt x="808" y="10"/>
                </a:lnTo>
                <a:lnTo>
                  <a:pt x="852" y="0"/>
                </a:lnTo>
              </a:path>
            </a:pathLst>
          </a:custGeom>
          <a:noFill/>
          <a:ln w="25400" cap="rnd"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8" name="Freeform 6"/>
          <p:cNvSpPr>
            <a:spLocks/>
          </p:cNvSpPr>
          <p:nvPr/>
        </p:nvSpPr>
        <p:spPr bwMode="auto">
          <a:xfrm>
            <a:off x="4559300" y="3219450"/>
            <a:ext cx="904875" cy="1071563"/>
          </a:xfrm>
          <a:custGeom>
            <a:avLst/>
            <a:gdLst>
              <a:gd name="T0" fmla="*/ 903288 w 570"/>
              <a:gd name="T1" fmla="*/ 1069975 h 675"/>
              <a:gd name="T2" fmla="*/ 806450 w 570"/>
              <a:gd name="T3" fmla="*/ 1058863 h 675"/>
              <a:gd name="T4" fmla="*/ 758825 w 570"/>
              <a:gd name="T5" fmla="*/ 1046163 h 675"/>
              <a:gd name="T6" fmla="*/ 712788 w 570"/>
              <a:gd name="T7" fmla="*/ 1028700 h 675"/>
              <a:gd name="T8" fmla="*/ 665163 w 570"/>
              <a:gd name="T9" fmla="*/ 1004888 h 675"/>
              <a:gd name="T10" fmla="*/ 617538 w 570"/>
              <a:gd name="T11" fmla="*/ 971550 h 675"/>
              <a:gd name="T12" fmla="*/ 568325 w 570"/>
              <a:gd name="T13" fmla="*/ 925513 h 675"/>
              <a:gd name="T14" fmla="*/ 476250 w 570"/>
              <a:gd name="T15" fmla="*/ 803275 h 675"/>
              <a:gd name="T16" fmla="*/ 379413 w 570"/>
              <a:gd name="T17" fmla="*/ 628650 h 675"/>
              <a:gd name="T18" fmla="*/ 282575 w 570"/>
              <a:gd name="T19" fmla="*/ 417513 h 675"/>
              <a:gd name="T20" fmla="*/ 238125 w 570"/>
              <a:gd name="T21" fmla="*/ 312738 h 675"/>
              <a:gd name="T22" fmla="*/ 190500 w 570"/>
              <a:gd name="T23" fmla="*/ 211138 h 675"/>
              <a:gd name="T24" fmla="*/ 141288 w 570"/>
              <a:gd name="T25" fmla="*/ 123825 h 675"/>
              <a:gd name="T26" fmla="*/ 93663 w 570"/>
              <a:gd name="T27" fmla="*/ 57150 h 675"/>
              <a:gd name="T28" fmla="*/ 46038 w 570"/>
              <a:gd name="T29" fmla="*/ 15875 h 675"/>
              <a:gd name="T30" fmla="*/ 0 w 570"/>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0" h="675">
                <a:moveTo>
                  <a:pt x="569" y="674"/>
                </a:moveTo>
                <a:lnTo>
                  <a:pt x="508" y="667"/>
                </a:lnTo>
                <a:lnTo>
                  <a:pt x="478" y="659"/>
                </a:lnTo>
                <a:lnTo>
                  <a:pt x="449" y="648"/>
                </a:lnTo>
                <a:lnTo>
                  <a:pt x="419" y="633"/>
                </a:lnTo>
                <a:lnTo>
                  <a:pt x="389" y="612"/>
                </a:lnTo>
                <a:lnTo>
                  <a:pt x="358" y="583"/>
                </a:lnTo>
                <a:lnTo>
                  <a:pt x="300" y="506"/>
                </a:lnTo>
                <a:lnTo>
                  <a:pt x="239" y="396"/>
                </a:lnTo>
                <a:lnTo>
                  <a:pt x="178" y="263"/>
                </a:lnTo>
                <a:lnTo>
                  <a:pt x="150" y="197"/>
                </a:lnTo>
                <a:lnTo>
                  <a:pt x="120" y="133"/>
                </a:lnTo>
                <a:lnTo>
                  <a:pt x="89" y="78"/>
                </a:lnTo>
                <a:lnTo>
                  <a:pt x="59" y="36"/>
                </a:lnTo>
                <a:lnTo>
                  <a:pt x="29" y="10"/>
                </a:lnTo>
                <a:lnTo>
                  <a:pt x="0" y="0"/>
                </a:lnTo>
              </a:path>
            </a:pathLst>
          </a:custGeom>
          <a:noFill/>
          <a:ln w="25400" cap="rnd"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59" name="Freeform 7"/>
          <p:cNvSpPr>
            <a:spLocks/>
          </p:cNvSpPr>
          <p:nvPr/>
        </p:nvSpPr>
        <p:spPr bwMode="auto">
          <a:xfrm>
            <a:off x="3657600" y="3219450"/>
            <a:ext cx="903288" cy="1071563"/>
          </a:xfrm>
          <a:custGeom>
            <a:avLst/>
            <a:gdLst>
              <a:gd name="T0" fmla="*/ 0 w 569"/>
              <a:gd name="T1" fmla="*/ 1069975 h 675"/>
              <a:gd name="T2" fmla="*/ 93663 w 569"/>
              <a:gd name="T3" fmla="*/ 1058863 h 675"/>
              <a:gd name="T4" fmla="*/ 141288 w 569"/>
              <a:gd name="T5" fmla="*/ 1046163 h 675"/>
              <a:gd name="T6" fmla="*/ 190500 w 569"/>
              <a:gd name="T7" fmla="*/ 1028700 h 675"/>
              <a:gd name="T8" fmla="*/ 238125 w 569"/>
              <a:gd name="T9" fmla="*/ 1004888 h 675"/>
              <a:gd name="T10" fmla="*/ 282575 w 569"/>
              <a:gd name="T11" fmla="*/ 971550 h 675"/>
              <a:gd name="T12" fmla="*/ 331788 w 569"/>
              <a:gd name="T13" fmla="*/ 925513 h 675"/>
              <a:gd name="T14" fmla="*/ 427038 w 569"/>
              <a:gd name="T15" fmla="*/ 803275 h 675"/>
              <a:gd name="T16" fmla="*/ 520700 w 569"/>
              <a:gd name="T17" fmla="*/ 628650 h 675"/>
              <a:gd name="T18" fmla="*/ 617538 w 569"/>
              <a:gd name="T19" fmla="*/ 417513 h 675"/>
              <a:gd name="T20" fmla="*/ 665163 w 569"/>
              <a:gd name="T21" fmla="*/ 312738 h 675"/>
              <a:gd name="T22" fmla="*/ 712788 w 569"/>
              <a:gd name="T23" fmla="*/ 211138 h 675"/>
              <a:gd name="T24" fmla="*/ 758825 w 569"/>
              <a:gd name="T25" fmla="*/ 123825 h 675"/>
              <a:gd name="T26" fmla="*/ 806450 w 569"/>
              <a:gd name="T27" fmla="*/ 57150 h 675"/>
              <a:gd name="T28" fmla="*/ 854075 w 569"/>
              <a:gd name="T29" fmla="*/ 15875 h 675"/>
              <a:gd name="T30" fmla="*/ 901700 w 569"/>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69" h="675">
                <a:moveTo>
                  <a:pt x="0" y="674"/>
                </a:moveTo>
                <a:lnTo>
                  <a:pt x="59" y="667"/>
                </a:lnTo>
                <a:lnTo>
                  <a:pt x="89" y="659"/>
                </a:lnTo>
                <a:lnTo>
                  <a:pt x="120" y="648"/>
                </a:lnTo>
                <a:lnTo>
                  <a:pt x="150" y="633"/>
                </a:lnTo>
                <a:lnTo>
                  <a:pt x="178" y="612"/>
                </a:lnTo>
                <a:lnTo>
                  <a:pt x="209" y="583"/>
                </a:lnTo>
                <a:lnTo>
                  <a:pt x="269" y="506"/>
                </a:lnTo>
                <a:lnTo>
                  <a:pt x="328" y="396"/>
                </a:lnTo>
                <a:lnTo>
                  <a:pt x="389" y="263"/>
                </a:lnTo>
                <a:lnTo>
                  <a:pt x="419" y="197"/>
                </a:lnTo>
                <a:lnTo>
                  <a:pt x="449" y="133"/>
                </a:lnTo>
                <a:lnTo>
                  <a:pt x="478" y="78"/>
                </a:lnTo>
                <a:lnTo>
                  <a:pt x="508" y="36"/>
                </a:lnTo>
                <a:lnTo>
                  <a:pt x="538" y="10"/>
                </a:lnTo>
                <a:lnTo>
                  <a:pt x="568" y="0"/>
                </a:lnTo>
              </a:path>
            </a:pathLst>
          </a:custGeom>
          <a:noFill/>
          <a:ln w="25400" cap="rnd"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0" name="Freeform 8"/>
          <p:cNvSpPr>
            <a:spLocks/>
          </p:cNvSpPr>
          <p:nvPr/>
        </p:nvSpPr>
        <p:spPr bwMode="auto">
          <a:xfrm>
            <a:off x="7194550" y="3195638"/>
            <a:ext cx="1354138" cy="1071562"/>
          </a:xfrm>
          <a:custGeom>
            <a:avLst/>
            <a:gdLst>
              <a:gd name="T0" fmla="*/ 1352550 w 853"/>
              <a:gd name="T1" fmla="*/ 1069975 h 675"/>
              <a:gd name="T2" fmla="*/ 1208088 w 853"/>
              <a:gd name="T3" fmla="*/ 1058862 h 675"/>
              <a:gd name="T4" fmla="*/ 1139825 w 853"/>
              <a:gd name="T5" fmla="*/ 1046162 h 675"/>
              <a:gd name="T6" fmla="*/ 1066800 w 853"/>
              <a:gd name="T7" fmla="*/ 1028700 h 675"/>
              <a:gd name="T8" fmla="*/ 995363 w 853"/>
              <a:gd name="T9" fmla="*/ 1004887 h 675"/>
              <a:gd name="T10" fmla="*/ 925513 w 853"/>
              <a:gd name="T11" fmla="*/ 971550 h 675"/>
              <a:gd name="T12" fmla="*/ 854075 w 853"/>
              <a:gd name="T13" fmla="*/ 925512 h 675"/>
              <a:gd name="T14" fmla="*/ 709613 w 853"/>
              <a:gd name="T15" fmla="*/ 803275 h 675"/>
              <a:gd name="T16" fmla="*/ 568325 w 853"/>
              <a:gd name="T17" fmla="*/ 628650 h 675"/>
              <a:gd name="T18" fmla="*/ 427038 w 853"/>
              <a:gd name="T19" fmla="*/ 417512 h 675"/>
              <a:gd name="T20" fmla="*/ 355600 w 853"/>
              <a:gd name="T21" fmla="*/ 312737 h 675"/>
              <a:gd name="T22" fmla="*/ 282575 w 853"/>
              <a:gd name="T23" fmla="*/ 211137 h 675"/>
              <a:gd name="T24" fmla="*/ 214313 w 853"/>
              <a:gd name="T25" fmla="*/ 123825 h 675"/>
              <a:gd name="T26" fmla="*/ 141288 w 853"/>
              <a:gd name="T27" fmla="*/ 57150 h 675"/>
              <a:gd name="T28" fmla="*/ 69850 w 853"/>
              <a:gd name="T29" fmla="*/ 15875 h 675"/>
              <a:gd name="T30" fmla="*/ 0 w 853"/>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53" h="675">
                <a:moveTo>
                  <a:pt x="852" y="674"/>
                </a:moveTo>
                <a:lnTo>
                  <a:pt x="761" y="667"/>
                </a:lnTo>
                <a:lnTo>
                  <a:pt x="718" y="659"/>
                </a:lnTo>
                <a:lnTo>
                  <a:pt x="672" y="648"/>
                </a:lnTo>
                <a:lnTo>
                  <a:pt x="627" y="633"/>
                </a:lnTo>
                <a:lnTo>
                  <a:pt x="583" y="612"/>
                </a:lnTo>
                <a:lnTo>
                  <a:pt x="538" y="583"/>
                </a:lnTo>
                <a:lnTo>
                  <a:pt x="447" y="506"/>
                </a:lnTo>
                <a:lnTo>
                  <a:pt x="358" y="396"/>
                </a:lnTo>
                <a:lnTo>
                  <a:pt x="269" y="263"/>
                </a:lnTo>
                <a:lnTo>
                  <a:pt x="224" y="197"/>
                </a:lnTo>
                <a:lnTo>
                  <a:pt x="178" y="133"/>
                </a:lnTo>
                <a:lnTo>
                  <a:pt x="135" y="78"/>
                </a:lnTo>
                <a:lnTo>
                  <a:pt x="89" y="36"/>
                </a:lnTo>
                <a:lnTo>
                  <a:pt x="44" y="10"/>
                </a:lnTo>
                <a:lnTo>
                  <a:pt x="0" y="0"/>
                </a:lnTo>
              </a:path>
            </a:pathLst>
          </a:custGeom>
          <a:noFill/>
          <a:ln w="25400" cap="rnd"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1" name="Freeform 9"/>
          <p:cNvSpPr>
            <a:spLocks/>
          </p:cNvSpPr>
          <p:nvPr/>
        </p:nvSpPr>
        <p:spPr bwMode="auto">
          <a:xfrm>
            <a:off x="6743700" y="3195638"/>
            <a:ext cx="452438" cy="1071562"/>
          </a:xfrm>
          <a:custGeom>
            <a:avLst/>
            <a:gdLst>
              <a:gd name="T0" fmla="*/ 0 w 285"/>
              <a:gd name="T1" fmla="*/ 1069975 h 675"/>
              <a:gd name="T2" fmla="*/ 44450 w 285"/>
              <a:gd name="T3" fmla="*/ 1058862 h 675"/>
              <a:gd name="T4" fmla="*/ 68263 w 285"/>
              <a:gd name="T5" fmla="*/ 1046162 h 675"/>
              <a:gd name="T6" fmla="*/ 93663 w 285"/>
              <a:gd name="T7" fmla="*/ 1028700 h 675"/>
              <a:gd name="T8" fmla="*/ 117475 w 285"/>
              <a:gd name="T9" fmla="*/ 1004887 h 675"/>
              <a:gd name="T10" fmla="*/ 141288 w 285"/>
              <a:gd name="T11" fmla="*/ 971550 h 675"/>
              <a:gd name="T12" fmla="*/ 165100 w 285"/>
              <a:gd name="T13" fmla="*/ 925512 h 675"/>
              <a:gd name="T14" fmla="*/ 212725 w 285"/>
              <a:gd name="T15" fmla="*/ 803275 h 675"/>
              <a:gd name="T16" fmla="*/ 261938 w 285"/>
              <a:gd name="T17" fmla="*/ 628650 h 675"/>
              <a:gd name="T18" fmla="*/ 306388 w 285"/>
              <a:gd name="T19" fmla="*/ 417512 h 675"/>
              <a:gd name="T20" fmla="*/ 330200 w 285"/>
              <a:gd name="T21" fmla="*/ 312737 h 675"/>
              <a:gd name="T22" fmla="*/ 354013 w 285"/>
              <a:gd name="T23" fmla="*/ 211137 h 675"/>
              <a:gd name="T24" fmla="*/ 379413 w 285"/>
              <a:gd name="T25" fmla="*/ 123825 h 675"/>
              <a:gd name="T26" fmla="*/ 403225 w 285"/>
              <a:gd name="T27" fmla="*/ 57150 h 675"/>
              <a:gd name="T28" fmla="*/ 427038 w 285"/>
              <a:gd name="T29" fmla="*/ 15875 h 675"/>
              <a:gd name="T30" fmla="*/ 450850 w 285"/>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5" h="675">
                <a:moveTo>
                  <a:pt x="0" y="674"/>
                </a:moveTo>
                <a:lnTo>
                  <a:pt x="28" y="667"/>
                </a:lnTo>
                <a:lnTo>
                  <a:pt x="43" y="659"/>
                </a:lnTo>
                <a:lnTo>
                  <a:pt x="59" y="648"/>
                </a:lnTo>
                <a:lnTo>
                  <a:pt x="74" y="633"/>
                </a:lnTo>
                <a:lnTo>
                  <a:pt x="89" y="612"/>
                </a:lnTo>
                <a:lnTo>
                  <a:pt x="104" y="583"/>
                </a:lnTo>
                <a:lnTo>
                  <a:pt x="134" y="506"/>
                </a:lnTo>
                <a:lnTo>
                  <a:pt x="165" y="396"/>
                </a:lnTo>
                <a:lnTo>
                  <a:pt x="193" y="263"/>
                </a:lnTo>
                <a:lnTo>
                  <a:pt x="208" y="197"/>
                </a:lnTo>
                <a:lnTo>
                  <a:pt x="223" y="133"/>
                </a:lnTo>
                <a:lnTo>
                  <a:pt x="239" y="78"/>
                </a:lnTo>
                <a:lnTo>
                  <a:pt x="254" y="36"/>
                </a:lnTo>
                <a:lnTo>
                  <a:pt x="269" y="10"/>
                </a:lnTo>
                <a:lnTo>
                  <a:pt x="284" y="0"/>
                </a:lnTo>
              </a:path>
            </a:pathLst>
          </a:custGeom>
          <a:noFill/>
          <a:ln w="25400" cap="rnd" cmpd="sng">
            <a:solidFill>
              <a:schemeClr val="bg2"/>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62" name="Rectangle 10"/>
          <p:cNvSpPr>
            <a:spLocks noChangeArrowheads="1"/>
          </p:cNvSpPr>
          <p:nvPr/>
        </p:nvSpPr>
        <p:spPr bwMode="auto">
          <a:xfrm>
            <a:off x="3563938" y="2692400"/>
            <a:ext cx="1992312"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000" b="1">
                <a:solidFill>
                  <a:schemeClr val="tx2"/>
                </a:solidFill>
                <a:latin typeface="Arial" pitchFamily="34" charset="0"/>
                <a:ea typeface="PMingLiU" pitchFamily="18" charset="-120"/>
              </a:rPr>
              <a:t>Mean =</a:t>
            </a:r>
            <a:r>
              <a:rPr lang="en-US" altLang="zh-TW" sz="2000" b="1">
                <a:solidFill>
                  <a:srgbClr val="FF0000"/>
                </a:solidFill>
                <a:latin typeface="Arial" pitchFamily="34" charset="0"/>
                <a:ea typeface="PMingLiU" pitchFamily="18" charset="-120"/>
              </a:rPr>
              <a:t> Median</a:t>
            </a:r>
            <a:endParaRPr lang="en-US" altLang="zh-TW" sz="1800" b="1">
              <a:solidFill>
                <a:srgbClr val="FF0000"/>
              </a:solidFill>
              <a:latin typeface="Arial" pitchFamily="34" charset="0"/>
              <a:ea typeface="PMingLiU" pitchFamily="18" charset="-120"/>
            </a:endParaRPr>
          </a:p>
        </p:txBody>
      </p:sp>
      <p:sp>
        <p:nvSpPr>
          <p:cNvPr id="27663" name="Rectangle 11"/>
          <p:cNvSpPr>
            <a:spLocks noChangeArrowheads="1"/>
          </p:cNvSpPr>
          <p:nvPr/>
        </p:nvSpPr>
        <p:spPr bwMode="auto">
          <a:xfrm>
            <a:off x="4779963" y="2717800"/>
            <a:ext cx="24447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zh-TW" altLang="en-US" sz="1800" b="1">
                <a:solidFill>
                  <a:srgbClr val="FF0000"/>
                </a:solidFill>
                <a:latin typeface="Arial" pitchFamily="34" charset="0"/>
                <a:ea typeface="PMingLiU" pitchFamily="18" charset="-120"/>
              </a:rPr>
              <a:t> </a:t>
            </a:r>
          </a:p>
        </p:txBody>
      </p:sp>
      <p:sp>
        <p:nvSpPr>
          <p:cNvPr id="27664" name="Rectangle 12"/>
          <p:cNvSpPr>
            <a:spLocks noChangeArrowheads="1"/>
          </p:cNvSpPr>
          <p:nvPr/>
        </p:nvSpPr>
        <p:spPr bwMode="auto">
          <a:xfrm>
            <a:off x="6164263" y="3048000"/>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65" name="Rectangle 13"/>
          <p:cNvSpPr>
            <a:spLocks noChangeArrowheads="1"/>
          </p:cNvSpPr>
          <p:nvPr/>
        </p:nvSpPr>
        <p:spPr bwMode="auto">
          <a:xfrm>
            <a:off x="539750" y="2692400"/>
            <a:ext cx="1992313"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000" b="1" dirty="0">
                <a:solidFill>
                  <a:schemeClr val="tx2"/>
                </a:solidFill>
                <a:latin typeface="Arial" pitchFamily="34" charset="0"/>
                <a:ea typeface="PMingLiU" pitchFamily="18" charset="-120"/>
              </a:rPr>
              <a:t>Mean &lt;</a:t>
            </a:r>
            <a:r>
              <a:rPr lang="en-US" altLang="zh-TW" sz="2000" b="1" dirty="0">
                <a:solidFill>
                  <a:srgbClr val="FF0000"/>
                </a:solidFill>
                <a:latin typeface="Arial" pitchFamily="34" charset="0"/>
                <a:ea typeface="PMingLiU" pitchFamily="18" charset="-120"/>
              </a:rPr>
              <a:t> Median</a:t>
            </a:r>
            <a:endParaRPr lang="en-US" altLang="zh-TW" sz="2000" b="1" dirty="0">
              <a:solidFill>
                <a:srgbClr val="FF00FF"/>
              </a:solidFill>
              <a:latin typeface="Arial" pitchFamily="34" charset="0"/>
              <a:ea typeface="PMingLiU" pitchFamily="18" charset="-120"/>
            </a:endParaRPr>
          </a:p>
        </p:txBody>
      </p:sp>
      <p:sp>
        <p:nvSpPr>
          <p:cNvPr id="27666" name="Rectangle 14"/>
          <p:cNvSpPr>
            <a:spLocks noChangeArrowheads="1"/>
          </p:cNvSpPr>
          <p:nvPr/>
        </p:nvSpPr>
        <p:spPr bwMode="auto">
          <a:xfrm>
            <a:off x="2393950" y="3065463"/>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67" name="Rectangle 15"/>
          <p:cNvSpPr>
            <a:spLocks noChangeArrowheads="1"/>
          </p:cNvSpPr>
          <p:nvPr/>
        </p:nvSpPr>
        <p:spPr bwMode="auto">
          <a:xfrm>
            <a:off x="6516688" y="2692400"/>
            <a:ext cx="1992312"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000" b="1">
                <a:solidFill>
                  <a:srgbClr val="FF0000"/>
                </a:solidFill>
                <a:latin typeface="Arial" pitchFamily="34" charset="0"/>
                <a:ea typeface="PMingLiU" pitchFamily="18" charset="-120"/>
              </a:rPr>
              <a:t>Median &lt; </a:t>
            </a:r>
            <a:r>
              <a:rPr lang="en-US" altLang="zh-TW" sz="2000" b="1">
                <a:solidFill>
                  <a:schemeClr val="tx2"/>
                </a:solidFill>
                <a:latin typeface="Arial" pitchFamily="34" charset="0"/>
                <a:ea typeface="PMingLiU" pitchFamily="18" charset="-120"/>
              </a:rPr>
              <a:t>Mean</a:t>
            </a:r>
            <a:endParaRPr lang="en-US" altLang="zh-TW" sz="1800" b="1">
              <a:solidFill>
                <a:schemeClr val="tx2"/>
              </a:solidFill>
              <a:latin typeface="Arial" pitchFamily="34" charset="0"/>
              <a:ea typeface="PMingLiU" pitchFamily="18" charset="-120"/>
            </a:endParaRPr>
          </a:p>
        </p:txBody>
      </p:sp>
      <p:sp>
        <p:nvSpPr>
          <p:cNvPr id="27668" name="Rectangle 16"/>
          <p:cNvSpPr>
            <a:spLocks noChangeArrowheads="1"/>
          </p:cNvSpPr>
          <p:nvPr/>
        </p:nvSpPr>
        <p:spPr bwMode="auto">
          <a:xfrm>
            <a:off x="8666163" y="3048000"/>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69" name="Line 18"/>
          <p:cNvSpPr>
            <a:spLocks noChangeShapeType="1"/>
          </p:cNvSpPr>
          <p:nvPr/>
        </p:nvSpPr>
        <p:spPr bwMode="auto">
          <a:xfrm flipH="1">
            <a:off x="7391400" y="3276600"/>
            <a:ext cx="0" cy="99060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0" name="Line 19"/>
          <p:cNvSpPr>
            <a:spLocks noChangeShapeType="1"/>
          </p:cNvSpPr>
          <p:nvPr/>
        </p:nvSpPr>
        <p:spPr bwMode="auto">
          <a:xfrm>
            <a:off x="7620000" y="3657600"/>
            <a:ext cx="0" cy="609600"/>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1" name="Line 21"/>
          <p:cNvSpPr>
            <a:spLocks noChangeShapeType="1"/>
          </p:cNvSpPr>
          <p:nvPr/>
        </p:nvSpPr>
        <p:spPr bwMode="auto">
          <a:xfrm>
            <a:off x="1754188" y="3581400"/>
            <a:ext cx="0" cy="68580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2" name="Line 22"/>
          <p:cNvSpPr>
            <a:spLocks noChangeShapeType="1"/>
          </p:cNvSpPr>
          <p:nvPr/>
        </p:nvSpPr>
        <p:spPr bwMode="auto">
          <a:xfrm>
            <a:off x="1525588" y="3919538"/>
            <a:ext cx="0" cy="376237"/>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3" name="Line 23"/>
          <p:cNvSpPr>
            <a:spLocks noChangeShapeType="1"/>
          </p:cNvSpPr>
          <p:nvPr/>
        </p:nvSpPr>
        <p:spPr bwMode="auto">
          <a:xfrm>
            <a:off x="4573588" y="3319463"/>
            <a:ext cx="4762" cy="873125"/>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4" name="Line 24"/>
          <p:cNvSpPr>
            <a:spLocks noChangeShapeType="1"/>
          </p:cNvSpPr>
          <p:nvPr/>
        </p:nvSpPr>
        <p:spPr bwMode="auto">
          <a:xfrm>
            <a:off x="4581525" y="3597275"/>
            <a:ext cx="0" cy="517525"/>
          </a:xfrm>
          <a:prstGeom prst="line">
            <a:avLst/>
          </a:prstGeom>
          <a:noFill/>
          <a:ln w="254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5" name="Line 26"/>
          <p:cNvSpPr>
            <a:spLocks noChangeShapeType="1"/>
          </p:cNvSpPr>
          <p:nvPr/>
        </p:nvSpPr>
        <p:spPr bwMode="auto">
          <a:xfrm>
            <a:off x="3848100" y="4289425"/>
            <a:ext cx="159385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6" name="Rectangle 28"/>
          <p:cNvSpPr>
            <a:spLocks noChangeArrowheads="1"/>
          </p:cNvSpPr>
          <p:nvPr/>
        </p:nvSpPr>
        <p:spPr bwMode="auto">
          <a:xfrm>
            <a:off x="4467225" y="4403725"/>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77" name="Line 29"/>
          <p:cNvSpPr>
            <a:spLocks noChangeShapeType="1"/>
          </p:cNvSpPr>
          <p:nvPr/>
        </p:nvSpPr>
        <p:spPr bwMode="auto">
          <a:xfrm>
            <a:off x="6934200" y="4265613"/>
            <a:ext cx="159385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78" name="Rectangle 31"/>
          <p:cNvSpPr>
            <a:spLocks noChangeArrowheads="1"/>
          </p:cNvSpPr>
          <p:nvPr/>
        </p:nvSpPr>
        <p:spPr bwMode="auto">
          <a:xfrm>
            <a:off x="7553325" y="4379913"/>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79" name="Line 32"/>
          <p:cNvSpPr>
            <a:spLocks noChangeShapeType="1"/>
          </p:cNvSpPr>
          <p:nvPr/>
        </p:nvSpPr>
        <p:spPr bwMode="auto">
          <a:xfrm>
            <a:off x="928688" y="4289425"/>
            <a:ext cx="1592262"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80" name="Rectangle 34"/>
          <p:cNvSpPr>
            <a:spLocks noChangeArrowheads="1"/>
          </p:cNvSpPr>
          <p:nvPr/>
        </p:nvSpPr>
        <p:spPr bwMode="auto">
          <a:xfrm>
            <a:off x="1547813" y="4403725"/>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7681" name="Line 39"/>
          <p:cNvSpPr>
            <a:spLocks noChangeShapeType="1"/>
          </p:cNvSpPr>
          <p:nvPr/>
        </p:nvSpPr>
        <p:spPr bwMode="auto">
          <a:xfrm>
            <a:off x="7024688" y="3052763"/>
            <a:ext cx="284162" cy="863600"/>
          </a:xfrm>
          <a:prstGeom prst="line">
            <a:avLst/>
          </a:prstGeom>
          <a:noFill/>
          <a:ln w="1270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82" name="Line 40"/>
          <p:cNvSpPr>
            <a:spLocks noChangeShapeType="1"/>
          </p:cNvSpPr>
          <p:nvPr/>
        </p:nvSpPr>
        <p:spPr bwMode="auto">
          <a:xfrm flipH="1">
            <a:off x="7667625" y="2981325"/>
            <a:ext cx="609600" cy="9906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83" name="Rectangle 41"/>
          <p:cNvSpPr>
            <a:spLocks noChangeArrowheads="1"/>
          </p:cNvSpPr>
          <p:nvPr/>
        </p:nvSpPr>
        <p:spPr bwMode="auto">
          <a:xfrm>
            <a:off x="6289675" y="2203450"/>
            <a:ext cx="2535238" cy="51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800" b="1">
                <a:latin typeface="Arial" pitchFamily="34" charset="0"/>
                <a:ea typeface="PMingLiU" pitchFamily="18" charset="-120"/>
              </a:rPr>
              <a:t>Right-Skewed</a:t>
            </a:r>
          </a:p>
        </p:txBody>
      </p:sp>
      <p:sp>
        <p:nvSpPr>
          <p:cNvPr id="27684" name="Rectangle 42"/>
          <p:cNvSpPr>
            <a:spLocks noChangeArrowheads="1"/>
          </p:cNvSpPr>
          <p:nvPr/>
        </p:nvSpPr>
        <p:spPr bwMode="auto">
          <a:xfrm>
            <a:off x="603250" y="2216150"/>
            <a:ext cx="2279650" cy="51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800" b="1">
                <a:latin typeface="Arial" pitchFamily="34" charset="0"/>
                <a:ea typeface="PMingLiU" pitchFamily="18" charset="-120"/>
              </a:rPr>
              <a:t>Left-Skewed</a:t>
            </a:r>
          </a:p>
        </p:txBody>
      </p:sp>
      <p:sp>
        <p:nvSpPr>
          <p:cNvPr id="27685" name="Rectangle 43"/>
          <p:cNvSpPr>
            <a:spLocks noChangeArrowheads="1"/>
          </p:cNvSpPr>
          <p:nvPr/>
        </p:nvSpPr>
        <p:spPr bwMode="auto">
          <a:xfrm>
            <a:off x="3670300" y="2216150"/>
            <a:ext cx="2000250" cy="51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800" b="1">
                <a:latin typeface="Arial" pitchFamily="34" charset="0"/>
                <a:ea typeface="PMingLiU" pitchFamily="18" charset="-120"/>
              </a:rPr>
              <a:t>Symmetric</a:t>
            </a:r>
          </a:p>
        </p:txBody>
      </p:sp>
      <p:sp>
        <p:nvSpPr>
          <p:cNvPr id="27686" name="Line 47"/>
          <p:cNvSpPr>
            <a:spLocks noChangeShapeType="1"/>
          </p:cNvSpPr>
          <p:nvPr/>
        </p:nvSpPr>
        <p:spPr bwMode="auto">
          <a:xfrm>
            <a:off x="1077913" y="3124200"/>
            <a:ext cx="398462" cy="100965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87" name="Line 48"/>
          <p:cNvSpPr>
            <a:spLocks noChangeShapeType="1"/>
          </p:cNvSpPr>
          <p:nvPr/>
        </p:nvSpPr>
        <p:spPr bwMode="auto">
          <a:xfrm flipH="1">
            <a:off x="1763713" y="3052763"/>
            <a:ext cx="287337" cy="863600"/>
          </a:xfrm>
          <a:prstGeom prst="line">
            <a:avLst/>
          </a:prstGeom>
          <a:noFill/>
          <a:ln w="1270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88" name="Line 49"/>
          <p:cNvSpPr>
            <a:spLocks noChangeShapeType="1"/>
          </p:cNvSpPr>
          <p:nvPr/>
        </p:nvSpPr>
        <p:spPr bwMode="auto">
          <a:xfrm flipH="1">
            <a:off x="4643438" y="3052763"/>
            <a:ext cx="360362" cy="792162"/>
          </a:xfrm>
          <a:prstGeom prst="line">
            <a:avLst/>
          </a:prstGeom>
          <a:noFill/>
          <a:ln w="1270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89" name="Line 50"/>
          <p:cNvSpPr>
            <a:spLocks noChangeShapeType="1"/>
          </p:cNvSpPr>
          <p:nvPr/>
        </p:nvSpPr>
        <p:spPr bwMode="auto">
          <a:xfrm>
            <a:off x="3995738" y="3038475"/>
            <a:ext cx="504825" cy="935038"/>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 name="Title 1"/>
          <p:cNvSpPr>
            <a:spLocks noGrp="1"/>
          </p:cNvSpPr>
          <p:nvPr>
            <p:ph type="title"/>
          </p:nvPr>
        </p:nvSpPr>
        <p:spPr/>
        <p:txBody>
          <a:bodyPr/>
          <a:lstStyle/>
          <a:p>
            <a:r>
              <a:rPr lang="en-US" dirty="0" smtClean="0"/>
              <a:t>Distribution Shape</a:t>
            </a:r>
            <a:endParaRPr lang="en-US" dirty="0"/>
          </a:p>
        </p:txBody>
      </p:sp>
      <p:sp>
        <p:nvSpPr>
          <p:cNvPr id="44"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80</a:t>
            </a:fld>
            <a:endParaRPr lang="en-US" altLang="en-US" dirty="0"/>
          </a:p>
        </p:txBody>
      </p:sp>
      <p:sp>
        <p:nvSpPr>
          <p:cNvPr id="42" name="TextBox 4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43" name="Group 42"/>
          <p:cNvGrpSpPr/>
          <p:nvPr/>
        </p:nvGrpSpPr>
        <p:grpSpPr>
          <a:xfrm>
            <a:off x="76200" y="4572000"/>
            <a:ext cx="8432800" cy="708025"/>
            <a:chOff x="-261937" y="4955607"/>
            <a:chExt cx="8432800" cy="708025"/>
          </a:xfrm>
          <a:noFill/>
        </p:grpSpPr>
        <p:sp>
          <p:nvSpPr>
            <p:cNvPr id="45" name="TextBox 37"/>
            <p:cNvSpPr txBox="1">
              <a:spLocks noChangeArrowheads="1"/>
            </p:cNvSpPr>
            <p:nvPr/>
          </p:nvSpPr>
          <p:spPr bwMode="auto">
            <a:xfrm>
              <a:off x="-261937" y="4955607"/>
              <a:ext cx="1425575" cy="708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altLang="en-US" sz="2000" b="1" dirty="0"/>
                <a:t>Skewness</a:t>
              </a:r>
            </a:p>
            <a:p>
              <a:pPr eaLnBrk="1" hangingPunct="1"/>
              <a:r>
                <a:rPr lang="en-US" altLang="en-US" sz="2000" b="1" dirty="0"/>
                <a:t>Statistic</a:t>
              </a:r>
            </a:p>
          </p:txBody>
        </p:sp>
        <p:sp>
          <p:nvSpPr>
            <p:cNvPr id="46" name="TextBox 38"/>
            <p:cNvSpPr txBox="1">
              <a:spLocks noChangeArrowheads="1"/>
            </p:cNvSpPr>
            <p:nvPr/>
          </p:nvSpPr>
          <p:spPr bwMode="auto">
            <a:xfrm>
              <a:off x="1389063" y="4964792"/>
              <a:ext cx="6781800" cy="461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altLang="en-US" dirty="0"/>
                <a:t>&lt; 0		</a:t>
              </a:r>
              <a:r>
                <a:rPr lang="en-US" altLang="en-US" dirty="0" smtClean="0"/>
                <a:t>          </a:t>
              </a:r>
              <a:r>
                <a:rPr lang="en-US" altLang="en-US" dirty="0"/>
                <a:t>0			</a:t>
              </a:r>
              <a:r>
                <a:rPr lang="en-US" altLang="en-US" dirty="0" smtClean="0"/>
                <a:t>   &gt; 0 </a:t>
              </a:r>
              <a:endParaRPr lang="en-US" altLang="en-US" dirty="0"/>
            </a:p>
          </p:txBody>
        </p:sp>
      </p:grpSp>
    </p:spTree>
    <p:extLst>
      <p:ext uri="{BB962C8B-B14F-4D97-AF65-F5344CB8AC3E}">
        <p14:creationId xmlns:p14="http://schemas.microsoft.com/office/powerpoint/2010/main" val="390436321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Five Number Summary and Boxplot</a:t>
            </a:r>
            <a:endParaRPr lang="en-US" dirty="0"/>
          </a:p>
        </p:txBody>
      </p:sp>
      <p:sp>
        <p:nvSpPr>
          <p:cNvPr id="3" name="Content Placeholder 2"/>
          <p:cNvSpPr>
            <a:spLocks noGrp="1"/>
          </p:cNvSpPr>
          <p:nvPr>
            <p:ph idx="1"/>
          </p:nvPr>
        </p:nvSpPr>
        <p:spPr>
          <a:xfrm>
            <a:off x="457200" y="1600201"/>
            <a:ext cx="8229600" cy="990599"/>
          </a:xfrm>
        </p:spPr>
        <p:txBody>
          <a:bodyPr/>
          <a:lstStyle/>
          <a:p>
            <a:r>
              <a:rPr lang="en-US" dirty="0" smtClean="0"/>
              <a:t>The five numbers that help describe the center, spread and shape of data are</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81</a:t>
            </a:fld>
            <a:endParaRPr lang="en-US" altLang="en-US"/>
          </a:p>
        </p:txBody>
      </p:sp>
      <p:sp>
        <p:nvSpPr>
          <p:cNvPr id="27" name="Rectangle 20"/>
          <p:cNvSpPr>
            <a:spLocks noChangeArrowheads="1"/>
          </p:cNvSpPr>
          <p:nvPr/>
        </p:nvSpPr>
        <p:spPr bwMode="auto">
          <a:xfrm>
            <a:off x="3733800" y="4277380"/>
            <a:ext cx="2514600" cy="838200"/>
          </a:xfrm>
          <a:prstGeom prst="rect">
            <a:avLst/>
          </a:prstGeom>
          <a:solidFill>
            <a:srgbClr val="00B0F0"/>
          </a:solidFill>
          <a:ln w="25400" algn="ctr">
            <a:solidFill>
              <a:schemeClr val="tx1"/>
            </a:solidFill>
            <a:miter lim="800000"/>
            <a:headEnd/>
            <a:tailEnd/>
          </a:ln>
        </p:spPr>
        <p:txBody>
          <a:bodyPr wrap="none"/>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sz="2800">
              <a:latin typeface="Calibri" panose="020F0502020204030204" pitchFamily="34" charset="0"/>
              <a:cs typeface="Calibri" panose="020F0502020204030204" pitchFamily="34" charset="0"/>
            </a:endParaRPr>
          </a:p>
        </p:txBody>
      </p:sp>
      <p:sp>
        <p:nvSpPr>
          <p:cNvPr id="29" name="Rectangle 9"/>
          <p:cNvSpPr>
            <a:spLocks noChangeArrowheads="1"/>
          </p:cNvSpPr>
          <p:nvPr/>
        </p:nvSpPr>
        <p:spPr bwMode="auto">
          <a:xfrm>
            <a:off x="1295400" y="2656820"/>
            <a:ext cx="6705600" cy="4572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sz="2800">
              <a:latin typeface="Calibri" panose="020F0502020204030204" pitchFamily="34" charset="0"/>
              <a:cs typeface="Calibri" panose="020F0502020204030204" pitchFamily="34" charset="0"/>
            </a:endParaRPr>
          </a:p>
        </p:txBody>
      </p:sp>
      <p:sp>
        <p:nvSpPr>
          <p:cNvPr id="30" name="Rectangle 8"/>
          <p:cNvSpPr>
            <a:spLocks noChangeArrowheads="1"/>
          </p:cNvSpPr>
          <p:nvPr/>
        </p:nvSpPr>
        <p:spPr bwMode="auto">
          <a:xfrm>
            <a:off x="1323975" y="2590800"/>
            <a:ext cx="6781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dirty="0" err="1">
                <a:solidFill>
                  <a:srgbClr val="996600"/>
                </a:solidFill>
                <a:latin typeface="Calibri" panose="020F0502020204030204" pitchFamily="34" charset="0"/>
                <a:cs typeface="Calibri" panose="020F0502020204030204" pitchFamily="34" charset="0"/>
              </a:rPr>
              <a:t>X</a:t>
            </a:r>
            <a:r>
              <a:rPr lang="en-US" altLang="en-US" sz="2800" baseline="-25000" dirty="0" err="1">
                <a:solidFill>
                  <a:srgbClr val="996600"/>
                </a:solidFill>
                <a:latin typeface="Calibri" panose="020F0502020204030204" pitchFamily="34" charset="0"/>
                <a:cs typeface="Calibri" panose="020F0502020204030204" pitchFamily="34" charset="0"/>
              </a:rPr>
              <a:t>smallest</a:t>
            </a:r>
            <a:r>
              <a:rPr lang="en-US" altLang="en-US" sz="2800" dirty="0">
                <a:solidFill>
                  <a:srgbClr val="996600"/>
                </a:solidFill>
                <a:latin typeface="Calibri" panose="020F0502020204030204" pitchFamily="34" charset="0"/>
                <a:cs typeface="Calibri" panose="020F0502020204030204" pitchFamily="34" charset="0"/>
              </a:rPr>
              <a:t>   --   Q</a:t>
            </a:r>
            <a:r>
              <a:rPr lang="en-US" altLang="en-US" sz="2800" baseline="-25000" dirty="0">
                <a:solidFill>
                  <a:srgbClr val="996600"/>
                </a:solidFill>
                <a:latin typeface="Calibri" panose="020F0502020204030204" pitchFamily="34" charset="0"/>
                <a:cs typeface="Calibri" panose="020F0502020204030204" pitchFamily="34" charset="0"/>
              </a:rPr>
              <a:t>1</a:t>
            </a:r>
            <a:r>
              <a:rPr lang="en-US" altLang="en-US" sz="2800" dirty="0">
                <a:solidFill>
                  <a:srgbClr val="996600"/>
                </a:solidFill>
                <a:latin typeface="Calibri" panose="020F0502020204030204" pitchFamily="34" charset="0"/>
                <a:cs typeface="Calibri" panose="020F0502020204030204" pitchFamily="34" charset="0"/>
              </a:rPr>
              <a:t>   --   Median   --   Q</a:t>
            </a:r>
            <a:r>
              <a:rPr lang="en-US" altLang="en-US" sz="2800" baseline="-25000" dirty="0">
                <a:solidFill>
                  <a:srgbClr val="996600"/>
                </a:solidFill>
                <a:latin typeface="Calibri" panose="020F0502020204030204" pitchFamily="34" charset="0"/>
                <a:cs typeface="Calibri" panose="020F0502020204030204" pitchFamily="34" charset="0"/>
              </a:rPr>
              <a:t>3</a:t>
            </a:r>
            <a:r>
              <a:rPr lang="en-US" altLang="en-US" sz="2800" dirty="0">
                <a:solidFill>
                  <a:srgbClr val="996600"/>
                </a:solidFill>
                <a:latin typeface="Calibri" panose="020F0502020204030204" pitchFamily="34" charset="0"/>
                <a:cs typeface="Calibri" panose="020F0502020204030204" pitchFamily="34" charset="0"/>
              </a:rPr>
              <a:t>   --   </a:t>
            </a:r>
            <a:r>
              <a:rPr lang="en-US" altLang="en-US" sz="2800" dirty="0" err="1">
                <a:solidFill>
                  <a:srgbClr val="996600"/>
                </a:solidFill>
                <a:latin typeface="Calibri" panose="020F0502020204030204" pitchFamily="34" charset="0"/>
                <a:cs typeface="Calibri" panose="020F0502020204030204" pitchFamily="34" charset="0"/>
              </a:rPr>
              <a:t>X</a:t>
            </a:r>
            <a:r>
              <a:rPr lang="en-US" altLang="en-US" sz="2800" baseline="-25000" dirty="0" err="1">
                <a:solidFill>
                  <a:srgbClr val="996600"/>
                </a:solidFill>
                <a:latin typeface="Calibri" panose="020F0502020204030204" pitchFamily="34" charset="0"/>
                <a:cs typeface="Calibri" panose="020F0502020204030204" pitchFamily="34" charset="0"/>
              </a:rPr>
              <a:t>largest</a:t>
            </a:r>
            <a:endParaRPr lang="en-US" altLang="en-US" sz="2800" baseline="-25000" dirty="0">
              <a:solidFill>
                <a:srgbClr val="996600"/>
              </a:solidFill>
              <a:latin typeface="Calibri" panose="020F0502020204030204" pitchFamily="34" charset="0"/>
              <a:cs typeface="Calibri" panose="020F0502020204030204" pitchFamily="34" charset="0"/>
            </a:endParaRPr>
          </a:p>
        </p:txBody>
      </p:sp>
      <p:sp>
        <p:nvSpPr>
          <p:cNvPr id="31" name="Rectangle 30"/>
          <p:cNvSpPr>
            <a:spLocks noChangeArrowheads="1"/>
          </p:cNvSpPr>
          <p:nvPr/>
        </p:nvSpPr>
        <p:spPr bwMode="auto">
          <a:xfrm>
            <a:off x="1676400" y="4353580"/>
            <a:ext cx="6172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000" dirty="0">
                <a:latin typeface="Calibri" panose="020F0502020204030204" pitchFamily="34" charset="0"/>
                <a:cs typeface="Calibri" panose="020F0502020204030204" pitchFamily="34" charset="0"/>
              </a:rPr>
              <a:t>   25% of data                 </a:t>
            </a:r>
            <a:r>
              <a:rPr lang="en-US" altLang="en-US" sz="2000" dirty="0" smtClean="0">
                <a:latin typeface="Calibri" panose="020F0502020204030204" pitchFamily="34" charset="0"/>
                <a:cs typeface="Calibri" panose="020F0502020204030204" pitchFamily="34" charset="0"/>
              </a:rPr>
              <a:t>  25</a:t>
            </a:r>
            <a:r>
              <a:rPr lang="en-US" altLang="en-US" sz="2000" dirty="0">
                <a:latin typeface="Calibri" panose="020F0502020204030204" pitchFamily="34" charset="0"/>
                <a:cs typeface="Calibri" panose="020F0502020204030204" pitchFamily="34" charset="0"/>
              </a:rPr>
              <a:t>%             </a:t>
            </a:r>
            <a:r>
              <a:rPr lang="en-US" altLang="en-US" sz="2000" dirty="0" smtClean="0">
                <a:latin typeface="Calibri" panose="020F0502020204030204" pitchFamily="34" charset="0"/>
                <a:cs typeface="Calibri" panose="020F0502020204030204" pitchFamily="34" charset="0"/>
              </a:rPr>
              <a:t>  25</a:t>
            </a:r>
            <a:r>
              <a:rPr lang="en-US" altLang="en-US" sz="2000" dirty="0">
                <a:latin typeface="Calibri" panose="020F0502020204030204" pitchFamily="34" charset="0"/>
                <a:cs typeface="Calibri" panose="020F0502020204030204" pitchFamily="34" charset="0"/>
              </a:rPr>
              <a:t>%        25% of data</a:t>
            </a:r>
          </a:p>
          <a:p>
            <a:pPr eaLnBrk="1" hangingPunct="1"/>
            <a:r>
              <a:rPr lang="en-US" altLang="en-US" sz="2000" dirty="0">
                <a:latin typeface="Calibri" panose="020F0502020204030204" pitchFamily="34" charset="0"/>
                <a:cs typeface="Calibri" panose="020F0502020204030204" pitchFamily="34" charset="0"/>
              </a:rPr>
              <a:t>		        of data          of data	</a:t>
            </a:r>
          </a:p>
        </p:txBody>
      </p:sp>
      <p:cxnSp>
        <p:nvCxnSpPr>
          <p:cNvPr id="32" name="Straight Connector 31"/>
          <p:cNvCxnSpPr/>
          <p:nvPr/>
        </p:nvCxnSpPr>
        <p:spPr bwMode="auto">
          <a:xfrm rot="5400000">
            <a:off x="649288" y="4696480"/>
            <a:ext cx="989012" cy="1588"/>
          </a:xfrm>
          <a:prstGeom prst="line">
            <a:avLst/>
          </a:prstGeom>
          <a:ln w="254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bwMode="auto">
          <a:xfrm rot="5400000">
            <a:off x="7354888" y="4696480"/>
            <a:ext cx="989012" cy="1588"/>
          </a:xfrm>
          <a:prstGeom prst="line">
            <a:avLst/>
          </a:prstGeom>
          <a:ln w="25400">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4" name="Straight Connector 16"/>
          <p:cNvCxnSpPr>
            <a:cxnSpLocks noChangeShapeType="1"/>
          </p:cNvCxnSpPr>
          <p:nvPr/>
        </p:nvCxnSpPr>
        <p:spPr bwMode="auto">
          <a:xfrm>
            <a:off x="1143000" y="4734580"/>
            <a:ext cx="2590800" cy="1588"/>
          </a:xfrm>
          <a:prstGeom prst="line">
            <a:avLst/>
          </a:prstGeom>
          <a:noFill/>
          <a:ln w="25400" algn="ctr">
            <a:solidFill>
              <a:schemeClr val="tx1"/>
            </a:solidFill>
            <a:miter lim="800000"/>
            <a:headEnd/>
            <a:tailEnd/>
          </a:ln>
          <a:extLst>
            <a:ext uri="{909E8E84-426E-40DD-AFC4-6F175D3DCCD1}">
              <a14:hiddenFill xmlns:a14="http://schemas.microsoft.com/office/drawing/2010/main">
                <a:noFill/>
              </a14:hiddenFill>
            </a:ext>
          </a:extLst>
        </p:spPr>
      </p:cxnSp>
      <p:cxnSp>
        <p:nvCxnSpPr>
          <p:cNvPr id="35" name="Straight Connector 17"/>
          <p:cNvCxnSpPr>
            <a:cxnSpLocks noChangeShapeType="1"/>
          </p:cNvCxnSpPr>
          <p:nvPr/>
        </p:nvCxnSpPr>
        <p:spPr bwMode="auto">
          <a:xfrm>
            <a:off x="6248400" y="4734580"/>
            <a:ext cx="1600200" cy="1588"/>
          </a:xfrm>
          <a:prstGeom prst="line">
            <a:avLst/>
          </a:prstGeom>
          <a:noFill/>
          <a:ln w="25400" algn="ctr">
            <a:solidFill>
              <a:schemeClr val="tx1"/>
            </a:solidFill>
            <a:miter lim="800000"/>
            <a:headEnd/>
            <a:tailEnd/>
          </a:ln>
          <a:extLst>
            <a:ext uri="{909E8E84-426E-40DD-AFC4-6F175D3DCCD1}">
              <a14:hiddenFill xmlns:a14="http://schemas.microsoft.com/office/drawing/2010/main">
                <a:noFill/>
              </a14:hiddenFill>
            </a:ext>
          </a:extLst>
        </p:spPr>
      </p:cxnSp>
      <p:cxnSp>
        <p:nvCxnSpPr>
          <p:cNvPr id="36" name="Straight Connector 22"/>
          <p:cNvCxnSpPr>
            <a:cxnSpLocks noChangeShapeType="1"/>
          </p:cNvCxnSpPr>
          <p:nvPr/>
        </p:nvCxnSpPr>
        <p:spPr bwMode="auto">
          <a:xfrm rot="5400000">
            <a:off x="4762501" y="4696480"/>
            <a:ext cx="838200" cy="3175"/>
          </a:xfrm>
          <a:prstGeom prst="line">
            <a:avLst/>
          </a:prstGeom>
          <a:noFill/>
          <a:ln w="25400" algn="ctr">
            <a:solidFill>
              <a:schemeClr val="tx1"/>
            </a:solidFill>
            <a:miter lim="800000"/>
            <a:headEnd/>
            <a:tailEnd/>
          </a:ln>
          <a:extLst>
            <a:ext uri="{909E8E84-426E-40DD-AFC4-6F175D3DCCD1}">
              <a14:hiddenFill xmlns:a14="http://schemas.microsoft.com/office/drawing/2010/main">
                <a:noFill/>
              </a14:hiddenFill>
            </a:ext>
          </a:extLst>
        </p:spPr>
      </p:cxnSp>
      <p:sp>
        <p:nvSpPr>
          <p:cNvPr id="37" name="Text Box 11"/>
          <p:cNvSpPr txBox="1">
            <a:spLocks noChangeArrowheads="1"/>
          </p:cNvSpPr>
          <p:nvPr/>
        </p:nvSpPr>
        <p:spPr bwMode="auto">
          <a:xfrm>
            <a:off x="685800" y="5267980"/>
            <a:ext cx="79406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dirty="0" err="1">
                <a:latin typeface="Calibri" panose="020F0502020204030204" pitchFamily="34" charset="0"/>
                <a:cs typeface="Calibri" panose="020F0502020204030204" pitchFamily="34" charset="0"/>
              </a:rPr>
              <a:t>X</a:t>
            </a:r>
            <a:r>
              <a:rPr lang="en-US" altLang="en-US" sz="2800" baseline="-25000" dirty="0" err="1">
                <a:latin typeface="Calibri" panose="020F0502020204030204" pitchFamily="34" charset="0"/>
                <a:cs typeface="Calibri" panose="020F0502020204030204" pitchFamily="34" charset="0"/>
              </a:rPr>
              <a:t>smallest</a:t>
            </a:r>
            <a:r>
              <a:rPr lang="en-US" altLang="en-US" sz="2800" dirty="0">
                <a:latin typeface="Calibri" panose="020F0502020204030204" pitchFamily="34" charset="0"/>
                <a:cs typeface="Calibri" panose="020F0502020204030204" pitchFamily="34" charset="0"/>
              </a:rPr>
              <a:t>	             Q</a:t>
            </a:r>
            <a:r>
              <a:rPr lang="en-US" altLang="en-US" sz="2800" baseline="-25000" dirty="0">
                <a:latin typeface="Calibri" panose="020F0502020204030204" pitchFamily="34" charset="0"/>
                <a:cs typeface="Calibri" panose="020F0502020204030204" pitchFamily="34" charset="0"/>
              </a:rPr>
              <a:t>1</a:t>
            </a:r>
            <a:r>
              <a:rPr lang="en-US" altLang="en-US" sz="2800" dirty="0">
                <a:latin typeface="Calibri" panose="020F0502020204030204" pitchFamily="34" charset="0"/>
                <a:cs typeface="Calibri" panose="020F0502020204030204" pitchFamily="34" charset="0"/>
              </a:rPr>
              <a:t>	  Median      Q</a:t>
            </a:r>
            <a:r>
              <a:rPr lang="en-US" altLang="en-US" sz="2800" baseline="-25000" dirty="0">
                <a:latin typeface="Calibri" panose="020F0502020204030204" pitchFamily="34" charset="0"/>
                <a:cs typeface="Calibri" panose="020F0502020204030204" pitchFamily="34" charset="0"/>
              </a:rPr>
              <a:t>3</a:t>
            </a:r>
            <a:r>
              <a:rPr lang="en-US" altLang="en-US" sz="2800" dirty="0">
                <a:latin typeface="Calibri" panose="020F0502020204030204" pitchFamily="34" charset="0"/>
                <a:cs typeface="Calibri" panose="020F0502020204030204" pitchFamily="34" charset="0"/>
              </a:rPr>
              <a:t>	    </a:t>
            </a:r>
            <a:r>
              <a:rPr lang="en-US" altLang="en-US" sz="2800" dirty="0" err="1">
                <a:latin typeface="Calibri" panose="020F0502020204030204" pitchFamily="34" charset="0"/>
                <a:cs typeface="Calibri" panose="020F0502020204030204" pitchFamily="34" charset="0"/>
              </a:rPr>
              <a:t>X</a:t>
            </a:r>
            <a:r>
              <a:rPr lang="en-US" altLang="en-US" sz="2800" baseline="-25000" dirty="0" err="1">
                <a:latin typeface="Calibri" panose="020F0502020204030204" pitchFamily="34" charset="0"/>
                <a:cs typeface="Calibri" panose="020F0502020204030204" pitchFamily="34" charset="0"/>
              </a:rPr>
              <a:t>largest</a:t>
            </a:r>
            <a:endParaRPr lang="en-US" altLang="en-US" sz="2800" baseline="-25000" dirty="0">
              <a:latin typeface="Calibri" panose="020F0502020204030204" pitchFamily="34" charset="0"/>
              <a:cs typeface="Calibri" panose="020F0502020204030204" pitchFamily="34" charset="0"/>
            </a:endParaRPr>
          </a:p>
        </p:txBody>
      </p:sp>
      <p:sp>
        <p:nvSpPr>
          <p:cNvPr id="15" name="Content Placeholder 2"/>
          <p:cNvSpPr txBox="1">
            <a:spLocks/>
          </p:cNvSpPr>
          <p:nvPr/>
        </p:nvSpPr>
        <p:spPr bwMode="auto">
          <a:xfrm>
            <a:off x="457200" y="3581401"/>
            <a:ext cx="8229600" cy="773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kern="0" dirty="0" smtClean="0"/>
              <a:t>Boxplot</a:t>
            </a:r>
            <a:endParaRPr lang="en-US" kern="0" dirty="0"/>
          </a:p>
        </p:txBody>
      </p:sp>
    </p:spTree>
    <p:extLst>
      <p:ext uri="{BB962C8B-B14F-4D97-AF65-F5344CB8AC3E}">
        <p14:creationId xmlns:p14="http://schemas.microsoft.com/office/powerpoint/2010/main" val="63274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0" grpId="0"/>
      <p:bldP spid="31" grpId="0"/>
      <p:bldP spid="37" grpId="0"/>
      <p:bldP spid="1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Freeform 4"/>
          <p:cNvSpPr>
            <a:spLocks/>
          </p:cNvSpPr>
          <p:nvPr/>
        </p:nvSpPr>
        <p:spPr bwMode="auto">
          <a:xfrm>
            <a:off x="2139950" y="2543175"/>
            <a:ext cx="2516188" cy="504825"/>
          </a:xfrm>
          <a:custGeom>
            <a:avLst/>
            <a:gdLst>
              <a:gd name="T0" fmla="*/ 0 w 1585"/>
              <a:gd name="T1" fmla="*/ 503238 h 318"/>
              <a:gd name="T2" fmla="*/ 2514600 w 1585"/>
              <a:gd name="T3" fmla="*/ 503238 h 318"/>
              <a:gd name="T4" fmla="*/ 2514600 w 1585"/>
              <a:gd name="T5" fmla="*/ 0 h 318"/>
              <a:gd name="T6" fmla="*/ 0 w 1585"/>
              <a:gd name="T7" fmla="*/ 0 h 318"/>
              <a:gd name="T8" fmla="*/ 0 w 1585"/>
              <a:gd name="T9" fmla="*/ 503238 h 3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5" h="318">
                <a:moveTo>
                  <a:pt x="0" y="317"/>
                </a:moveTo>
                <a:lnTo>
                  <a:pt x="1584" y="317"/>
                </a:lnTo>
                <a:lnTo>
                  <a:pt x="1584" y="0"/>
                </a:lnTo>
                <a:lnTo>
                  <a:pt x="0" y="0"/>
                </a:lnTo>
                <a:lnTo>
                  <a:pt x="0" y="317"/>
                </a:lnTo>
              </a:path>
            </a:pathLst>
          </a:custGeom>
          <a:noFill/>
          <a:ln w="25400" cap="rnd" cmpd="sng">
            <a:solidFill>
              <a:schemeClr val="hlink"/>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701" name="Line 5"/>
          <p:cNvSpPr>
            <a:spLocks noChangeShapeType="1"/>
          </p:cNvSpPr>
          <p:nvPr/>
        </p:nvSpPr>
        <p:spPr bwMode="auto">
          <a:xfrm flipV="1">
            <a:off x="3370263" y="2538413"/>
            <a:ext cx="0" cy="5334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2" name="Line 8"/>
          <p:cNvSpPr>
            <a:spLocks noChangeShapeType="1"/>
          </p:cNvSpPr>
          <p:nvPr/>
        </p:nvSpPr>
        <p:spPr bwMode="auto">
          <a:xfrm flipV="1">
            <a:off x="4665663" y="2843213"/>
            <a:ext cx="1143000" cy="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3" name="Line 9"/>
          <p:cNvSpPr>
            <a:spLocks noChangeShapeType="1"/>
          </p:cNvSpPr>
          <p:nvPr/>
        </p:nvSpPr>
        <p:spPr bwMode="auto">
          <a:xfrm>
            <a:off x="703263" y="2843213"/>
            <a:ext cx="1447800" cy="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4" name="Line 15"/>
          <p:cNvSpPr>
            <a:spLocks noChangeShapeType="1"/>
          </p:cNvSpPr>
          <p:nvPr/>
        </p:nvSpPr>
        <p:spPr bwMode="auto">
          <a:xfrm flipV="1">
            <a:off x="5808663" y="2462213"/>
            <a:ext cx="0" cy="6858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5" name="Line 16"/>
          <p:cNvSpPr>
            <a:spLocks noChangeShapeType="1"/>
          </p:cNvSpPr>
          <p:nvPr/>
        </p:nvSpPr>
        <p:spPr bwMode="auto">
          <a:xfrm flipV="1">
            <a:off x="703263" y="2538413"/>
            <a:ext cx="0" cy="609600"/>
          </a:xfrm>
          <a:prstGeom prst="line">
            <a:avLst/>
          </a:prstGeom>
          <a:noFill/>
          <a:ln w="254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6" name="Rectangle 17"/>
          <p:cNvSpPr>
            <a:spLocks noChangeArrowheads="1"/>
          </p:cNvSpPr>
          <p:nvPr/>
        </p:nvSpPr>
        <p:spPr bwMode="auto">
          <a:xfrm>
            <a:off x="5573713" y="1944688"/>
            <a:ext cx="460375"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3300" i="1">
                <a:latin typeface="Arial" pitchFamily="34" charset="0"/>
                <a:ea typeface="PMingLiU" pitchFamily="18" charset="-120"/>
              </a:rPr>
              <a:t>X</a:t>
            </a:r>
          </a:p>
        </p:txBody>
      </p:sp>
      <p:sp>
        <p:nvSpPr>
          <p:cNvPr id="29707" name="Rectangle 18"/>
          <p:cNvSpPr>
            <a:spLocks noChangeArrowheads="1"/>
          </p:cNvSpPr>
          <p:nvPr/>
        </p:nvSpPr>
        <p:spPr bwMode="auto">
          <a:xfrm>
            <a:off x="5892800" y="2212975"/>
            <a:ext cx="1020763"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200">
                <a:latin typeface="Arial" pitchFamily="34" charset="0"/>
                <a:ea typeface="PMingLiU" pitchFamily="18" charset="-120"/>
              </a:rPr>
              <a:t>largest</a:t>
            </a:r>
            <a:endParaRPr lang="en-US" altLang="zh-TW" sz="2200">
              <a:solidFill>
                <a:srgbClr val="FFFF66"/>
              </a:solidFill>
              <a:latin typeface="Arial" pitchFamily="34" charset="0"/>
              <a:ea typeface="PMingLiU" pitchFamily="18" charset="-120"/>
            </a:endParaRPr>
          </a:p>
        </p:txBody>
      </p:sp>
      <p:sp>
        <p:nvSpPr>
          <p:cNvPr id="29708" name="Rectangle 19"/>
          <p:cNvSpPr>
            <a:spLocks noChangeArrowheads="1"/>
          </p:cNvSpPr>
          <p:nvPr/>
        </p:nvSpPr>
        <p:spPr bwMode="auto">
          <a:xfrm>
            <a:off x="6980238" y="2224088"/>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29709" name="Rectangle 20"/>
          <p:cNvSpPr>
            <a:spLocks noChangeArrowheads="1"/>
          </p:cNvSpPr>
          <p:nvPr/>
        </p:nvSpPr>
        <p:spPr bwMode="auto">
          <a:xfrm>
            <a:off x="192088" y="1984375"/>
            <a:ext cx="460375" cy="592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3300" i="1">
                <a:latin typeface="Arial" pitchFamily="34" charset="0"/>
                <a:ea typeface="PMingLiU" pitchFamily="18" charset="-120"/>
              </a:rPr>
              <a:t>X</a:t>
            </a:r>
            <a:endParaRPr lang="en-US" altLang="zh-TW" sz="3300" i="1">
              <a:solidFill>
                <a:srgbClr val="FFFF66"/>
              </a:solidFill>
              <a:latin typeface="Arial" pitchFamily="34" charset="0"/>
              <a:ea typeface="PMingLiU" pitchFamily="18" charset="-120"/>
            </a:endParaRPr>
          </a:p>
        </p:txBody>
      </p:sp>
      <p:sp>
        <p:nvSpPr>
          <p:cNvPr id="29710" name="Rectangle 21"/>
          <p:cNvSpPr>
            <a:spLocks noChangeArrowheads="1"/>
          </p:cNvSpPr>
          <p:nvPr/>
        </p:nvSpPr>
        <p:spPr bwMode="auto">
          <a:xfrm>
            <a:off x="496888" y="2122488"/>
            <a:ext cx="1206500" cy="4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r>
              <a:rPr lang="en-US" altLang="zh-TW" sz="2200">
                <a:latin typeface="Arial" pitchFamily="34" charset="0"/>
                <a:ea typeface="PMingLiU" pitchFamily="18" charset="-120"/>
              </a:rPr>
              <a:t>smallest</a:t>
            </a:r>
            <a:endParaRPr lang="en-US" altLang="zh-TW" sz="2200">
              <a:solidFill>
                <a:srgbClr val="FFFF66"/>
              </a:solidFill>
              <a:latin typeface="Arial" pitchFamily="34" charset="0"/>
              <a:ea typeface="PMingLiU" pitchFamily="18" charset="-120"/>
            </a:endParaRPr>
          </a:p>
        </p:txBody>
      </p:sp>
      <p:sp>
        <p:nvSpPr>
          <p:cNvPr id="29711" name="Rectangle 22"/>
          <p:cNvSpPr>
            <a:spLocks noChangeArrowheads="1"/>
          </p:cNvSpPr>
          <p:nvPr/>
        </p:nvSpPr>
        <p:spPr bwMode="auto">
          <a:xfrm>
            <a:off x="1327150" y="2322513"/>
            <a:ext cx="1841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graphicFrame>
        <p:nvGraphicFramePr>
          <p:cNvPr id="29712" name="Object 23"/>
          <p:cNvGraphicFramePr>
            <a:graphicFrameLocks noChangeAspect="1"/>
          </p:cNvGraphicFramePr>
          <p:nvPr/>
        </p:nvGraphicFramePr>
        <p:xfrm>
          <a:off x="1871663" y="1971675"/>
          <a:ext cx="503237" cy="609600"/>
        </p:xfrm>
        <a:graphic>
          <a:graphicData uri="http://schemas.openxmlformats.org/presentationml/2006/ole">
            <mc:AlternateContent xmlns:mc="http://schemas.openxmlformats.org/markup-compatibility/2006">
              <mc:Choice xmlns:v="urn:schemas-microsoft-com:vml" Requires="v">
                <p:oleObj spid="_x0000_s114744" name="Equation" r:id="rId3" imgW="177569" imgH="215619" progId="Equation.DSMT4">
                  <p:embed/>
                </p:oleObj>
              </mc:Choice>
              <mc:Fallback>
                <p:oleObj name="Equation" r:id="rId3" imgW="177569" imgH="215619"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1663" y="1971675"/>
                        <a:ext cx="503237"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13" name="Object 24"/>
          <p:cNvGraphicFramePr>
            <a:graphicFrameLocks noChangeAspect="1"/>
          </p:cNvGraphicFramePr>
          <p:nvPr/>
        </p:nvGraphicFramePr>
        <p:xfrm>
          <a:off x="4513263" y="1970088"/>
          <a:ext cx="539750" cy="644525"/>
        </p:xfrm>
        <a:graphic>
          <a:graphicData uri="http://schemas.openxmlformats.org/presentationml/2006/ole">
            <mc:AlternateContent xmlns:mc="http://schemas.openxmlformats.org/markup-compatibility/2006">
              <mc:Choice xmlns:v="urn:schemas-microsoft-com:vml" Requires="v">
                <p:oleObj spid="_x0000_s114745" name="Equation" r:id="rId5" imgW="190500" imgH="228600" progId="Equation.DSMT4">
                  <p:embed/>
                </p:oleObj>
              </mc:Choice>
              <mc:Fallback>
                <p:oleObj name="Equation" r:id="rId5" imgW="1905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3263" y="1970088"/>
                        <a:ext cx="539750" cy="64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714" name="Object 25"/>
          <p:cNvGraphicFramePr>
            <a:graphicFrameLocks noChangeAspect="1"/>
          </p:cNvGraphicFramePr>
          <p:nvPr/>
        </p:nvGraphicFramePr>
        <p:xfrm>
          <a:off x="3175000" y="1908175"/>
          <a:ext cx="538163" cy="609600"/>
        </p:xfrm>
        <a:graphic>
          <a:graphicData uri="http://schemas.openxmlformats.org/presentationml/2006/ole">
            <mc:AlternateContent xmlns:mc="http://schemas.openxmlformats.org/markup-compatibility/2006">
              <mc:Choice xmlns:v="urn:schemas-microsoft-com:vml" Requires="v">
                <p:oleObj spid="_x0000_s114746" name="Equation" r:id="rId7" imgW="190335" imgH="215713" progId="Equation.DSMT4">
                  <p:embed/>
                </p:oleObj>
              </mc:Choice>
              <mc:Fallback>
                <p:oleObj name="Equation" r:id="rId7" imgW="190335" imgH="215713"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5000" y="1908175"/>
                        <a:ext cx="538163"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9715" name="Group 52"/>
          <p:cNvGrpSpPr>
            <a:grpSpLocks/>
          </p:cNvGrpSpPr>
          <p:nvPr/>
        </p:nvGrpSpPr>
        <p:grpSpPr bwMode="auto">
          <a:xfrm>
            <a:off x="688975" y="3117850"/>
            <a:ext cx="8535988" cy="958850"/>
            <a:chOff x="434" y="1964"/>
            <a:chExt cx="5377" cy="604"/>
          </a:xfrm>
        </p:grpSpPr>
        <p:sp>
          <p:nvSpPr>
            <p:cNvPr id="29733" name="Line 26"/>
            <p:cNvSpPr>
              <a:spLocks noChangeShapeType="1"/>
            </p:cNvSpPr>
            <p:nvPr/>
          </p:nvSpPr>
          <p:spPr bwMode="auto">
            <a:xfrm>
              <a:off x="434" y="2256"/>
              <a:ext cx="1700" cy="0"/>
            </a:xfrm>
            <a:prstGeom prst="line">
              <a:avLst/>
            </a:prstGeom>
            <a:noFill/>
            <a:ln w="28575">
              <a:solidFill>
                <a:srgbClr val="0000FF"/>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34" name="Line 27"/>
            <p:cNvSpPr>
              <a:spLocks noChangeShapeType="1"/>
            </p:cNvSpPr>
            <p:nvPr/>
          </p:nvSpPr>
          <p:spPr bwMode="auto">
            <a:xfrm>
              <a:off x="2106" y="2252"/>
              <a:ext cx="1564" cy="0"/>
            </a:xfrm>
            <a:prstGeom prst="line">
              <a:avLst/>
            </a:prstGeom>
            <a:noFill/>
            <a:ln w="28575">
              <a:solidFill>
                <a:srgbClr val="0000FF"/>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35" name="Text Box 28"/>
            <p:cNvSpPr txBox="1">
              <a:spLocks noChangeArrowheads="1"/>
            </p:cNvSpPr>
            <p:nvPr/>
          </p:nvSpPr>
          <p:spPr bwMode="auto">
            <a:xfrm>
              <a:off x="964" y="2252"/>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a:solidFill>
                    <a:srgbClr val="0000FF"/>
                  </a:solidFill>
                </a:rPr>
                <a:t>A</a:t>
              </a:r>
            </a:p>
          </p:txBody>
        </p:sp>
        <p:sp>
          <p:nvSpPr>
            <p:cNvPr id="29736" name="Text Box 29"/>
            <p:cNvSpPr txBox="1">
              <a:spLocks noChangeArrowheads="1"/>
            </p:cNvSpPr>
            <p:nvPr/>
          </p:nvSpPr>
          <p:spPr bwMode="auto">
            <a:xfrm>
              <a:off x="2744" y="2251"/>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a:solidFill>
                    <a:srgbClr val="0000FF"/>
                  </a:solidFill>
                </a:rPr>
                <a:t>B</a:t>
              </a:r>
            </a:p>
          </p:txBody>
        </p:sp>
        <p:sp>
          <p:nvSpPr>
            <p:cNvPr id="29737" name="Text Box 30"/>
            <p:cNvSpPr txBox="1">
              <a:spLocks noChangeArrowheads="1"/>
            </p:cNvSpPr>
            <p:nvPr/>
          </p:nvSpPr>
          <p:spPr bwMode="auto">
            <a:xfrm>
              <a:off x="3696" y="1964"/>
              <a:ext cx="2115" cy="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sz="1900" dirty="0">
                  <a:solidFill>
                    <a:srgbClr val="0000FF"/>
                  </a:solidFill>
                </a:rPr>
                <a:t>If A = B, then Symmetric</a:t>
              </a:r>
              <a:br>
                <a:rPr lang="en-US" altLang="en-US" sz="1900" dirty="0">
                  <a:solidFill>
                    <a:srgbClr val="0000FF"/>
                  </a:solidFill>
                </a:rPr>
              </a:br>
              <a:r>
                <a:rPr lang="en-US" altLang="en-US" sz="1900" dirty="0">
                  <a:solidFill>
                    <a:srgbClr val="0000FF"/>
                  </a:solidFill>
                </a:rPr>
                <a:t>If A &gt; B, then Left-Skewed     If A &lt; B, then Right-Skewed</a:t>
              </a:r>
            </a:p>
          </p:txBody>
        </p:sp>
      </p:grpSp>
      <p:grpSp>
        <p:nvGrpSpPr>
          <p:cNvPr id="191538" name="Group 50"/>
          <p:cNvGrpSpPr>
            <a:grpSpLocks/>
          </p:cNvGrpSpPr>
          <p:nvPr/>
        </p:nvGrpSpPr>
        <p:grpSpPr bwMode="auto">
          <a:xfrm>
            <a:off x="684213" y="5145088"/>
            <a:ext cx="8535987" cy="958850"/>
            <a:chOff x="431" y="3604"/>
            <a:chExt cx="5377" cy="604"/>
          </a:xfrm>
        </p:grpSpPr>
        <p:sp>
          <p:nvSpPr>
            <p:cNvPr id="29728" name="Line 31"/>
            <p:cNvSpPr>
              <a:spLocks noChangeShapeType="1"/>
            </p:cNvSpPr>
            <p:nvPr/>
          </p:nvSpPr>
          <p:spPr bwMode="auto">
            <a:xfrm flipV="1">
              <a:off x="431" y="3860"/>
              <a:ext cx="908" cy="0"/>
            </a:xfrm>
            <a:prstGeom prst="line">
              <a:avLst/>
            </a:prstGeom>
            <a:noFill/>
            <a:ln w="28575">
              <a:solidFill>
                <a:srgbClr val="008000"/>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29" name="Line 32"/>
            <p:cNvSpPr>
              <a:spLocks noChangeShapeType="1"/>
            </p:cNvSpPr>
            <p:nvPr/>
          </p:nvSpPr>
          <p:spPr bwMode="auto">
            <a:xfrm>
              <a:off x="2932" y="3906"/>
              <a:ext cx="727" cy="0"/>
            </a:xfrm>
            <a:prstGeom prst="line">
              <a:avLst/>
            </a:prstGeom>
            <a:noFill/>
            <a:ln w="28575">
              <a:solidFill>
                <a:srgbClr val="008000"/>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30" name="Text Box 33"/>
            <p:cNvSpPr txBox="1">
              <a:spLocks noChangeArrowheads="1"/>
            </p:cNvSpPr>
            <p:nvPr/>
          </p:nvSpPr>
          <p:spPr bwMode="auto">
            <a:xfrm>
              <a:off x="703" y="3860"/>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8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a:solidFill>
                    <a:srgbClr val="008000"/>
                  </a:solidFill>
                </a:rPr>
                <a:t>E</a:t>
              </a:r>
            </a:p>
          </p:txBody>
        </p:sp>
        <p:sp>
          <p:nvSpPr>
            <p:cNvPr id="29731" name="Text Box 34"/>
            <p:cNvSpPr txBox="1">
              <a:spLocks noChangeArrowheads="1"/>
            </p:cNvSpPr>
            <p:nvPr/>
          </p:nvSpPr>
          <p:spPr bwMode="auto">
            <a:xfrm>
              <a:off x="3107" y="3906"/>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8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a:solidFill>
                    <a:srgbClr val="008000"/>
                  </a:solidFill>
                </a:rPr>
                <a:t>F</a:t>
              </a:r>
            </a:p>
          </p:txBody>
        </p:sp>
        <p:sp>
          <p:nvSpPr>
            <p:cNvPr id="29732" name="Text Box 36"/>
            <p:cNvSpPr txBox="1">
              <a:spLocks noChangeArrowheads="1"/>
            </p:cNvSpPr>
            <p:nvPr/>
          </p:nvSpPr>
          <p:spPr bwMode="auto">
            <a:xfrm>
              <a:off x="3693" y="3604"/>
              <a:ext cx="2115" cy="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sz="1900">
                  <a:solidFill>
                    <a:srgbClr val="008000"/>
                  </a:solidFill>
                </a:rPr>
                <a:t>If E = F, then Symmetric</a:t>
              </a:r>
              <a:br>
                <a:rPr lang="en-US" altLang="en-US" sz="1900">
                  <a:solidFill>
                    <a:srgbClr val="008000"/>
                  </a:solidFill>
                </a:rPr>
              </a:br>
              <a:r>
                <a:rPr lang="en-US" altLang="en-US" sz="1900">
                  <a:solidFill>
                    <a:srgbClr val="008000"/>
                  </a:solidFill>
                </a:rPr>
                <a:t>If E &gt; F, then Left-Skewed     If E &lt; F, then Right-Skewed</a:t>
              </a:r>
            </a:p>
          </p:txBody>
        </p:sp>
      </p:grpSp>
      <p:grpSp>
        <p:nvGrpSpPr>
          <p:cNvPr id="191537" name="Group 49"/>
          <p:cNvGrpSpPr>
            <a:grpSpLocks/>
          </p:cNvGrpSpPr>
          <p:nvPr/>
        </p:nvGrpSpPr>
        <p:grpSpPr bwMode="auto">
          <a:xfrm>
            <a:off x="2141538" y="4121152"/>
            <a:ext cx="7083425" cy="969963"/>
            <a:chOff x="1349" y="2959"/>
            <a:chExt cx="4462" cy="611"/>
          </a:xfrm>
        </p:grpSpPr>
        <p:sp>
          <p:nvSpPr>
            <p:cNvPr id="29723" name="Line 39"/>
            <p:cNvSpPr>
              <a:spLocks noChangeShapeType="1"/>
            </p:cNvSpPr>
            <p:nvPr/>
          </p:nvSpPr>
          <p:spPr bwMode="auto">
            <a:xfrm>
              <a:off x="1349" y="3244"/>
              <a:ext cx="784" cy="5"/>
            </a:xfrm>
            <a:prstGeom prst="line">
              <a:avLst/>
            </a:prstGeom>
            <a:noFill/>
            <a:ln w="28575">
              <a:solidFill>
                <a:srgbClr val="FFC000"/>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solidFill>
                  <a:srgbClr val="FFC000"/>
                </a:solidFill>
              </a:endParaRPr>
            </a:p>
          </p:txBody>
        </p:sp>
        <p:sp>
          <p:nvSpPr>
            <p:cNvPr id="29724" name="Line 40"/>
            <p:cNvSpPr>
              <a:spLocks noChangeShapeType="1"/>
            </p:cNvSpPr>
            <p:nvPr/>
          </p:nvSpPr>
          <p:spPr bwMode="auto">
            <a:xfrm flipV="1">
              <a:off x="2113" y="3248"/>
              <a:ext cx="819" cy="1"/>
            </a:xfrm>
            <a:prstGeom prst="line">
              <a:avLst/>
            </a:prstGeom>
            <a:noFill/>
            <a:ln w="28575">
              <a:solidFill>
                <a:srgbClr val="FFC000"/>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solidFill>
                  <a:srgbClr val="FFC000"/>
                </a:solidFill>
              </a:endParaRPr>
            </a:p>
          </p:txBody>
        </p:sp>
        <p:sp>
          <p:nvSpPr>
            <p:cNvPr id="29725" name="Text Box 41"/>
            <p:cNvSpPr txBox="1">
              <a:spLocks noChangeArrowheads="1"/>
            </p:cNvSpPr>
            <p:nvPr/>
          </p:nvSpPr>
          <p:spPr bwMode="auto">
            <a:xfrm>
              <a:off x="1610" y="3249"/>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a:solidFill>
                    <a:srgbClr val="FFC000"/>
                  </a:solidFill>
                </a:rPr>
                <a:t>C</a:t>
              </a:r>
            </a:p>
          </p:txBody>
        </p:sp>
        <p:sp>
          <p:nvSpPr>
            <p:cNvPr id="29726" name="Text Box 42"/>
            <p:cNvSpPr txBox="1">
              <a:spLocks noChangeArrowheads="1"/>
            </p:cNvSpPr>
            <p:nvPr/>
          </p:nvSpPr>
          <p:spPr bwMode="auto">
            <a:xfrm>
              <a:off x="2336" y="3249"/>
              <a:ext cx="5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a:solidFill>
                    <a:srgbClr val="FFC000"/>
                  </a:solidFill>
                </a:rPr>
                <a:t>D</a:t>
              </a:r>
            </a:p>
          </p:txBody>
        </p:sp>
        <p:sp>
          <p:nvSpPr>
            <p:cNvPr id="29727" name="Text Box 43"/>
            <p:cNvSpPr txBox="1">
              <a:spLocks noChangeArrowheads="1"/>
            </p:cNvSpPr>
            <p:nvPr/>
          </p:nvSpPr>
          <p:spPr bwMode="auto">
            <a:xfrm>
              <a:off x="3696" y="2959"/>
              <a:ext cx="2115" cy="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spcBef>
                  <a:spcPct val="50000"/>
                </a:spcBef>
              </a:pPr>
              <a:r>
                <a:rPr lang="en-US" altLang="en-US" sz="1900" dirty="0">
                  <a:solidFill>
                    <a:srgbClr val="FFC000"/>
                  </a:solidFill>
                </a:rPr>
                <a:t>If C = D, then Symmetric</a:t>
              </a:r>
              <a:br>
                <a:rPr lang="en-US" altLang="en-US" sz="1900" dirty="0">
                  <a:solidFill>
                    <a:srgbClr val="FFC000"/>
                  </a:solidFill>
                </a:rPr>
              </a:br>
              <a:r>
                <a:rPr lang="en-US" altLang="en-US" sz="1900" dirty="0">
                  <a:solidFill>
                    <a:srgbClr val="FFC000"/>
                  </a:solidFill>
                </a:rPr>
                <a:t>If C &gt; D, then Left-Skewed     If C &lt; D, then Right-Skewed</a:t>
              </a:r>
            </a:p>
          </p:txBody>
        </p:sp>
      </p:grpSp>
      <p:sp>
        <p:nvSpPr>
          <p:cNvPr id="29718" name="Line 44"/>
          <p:cNvSpPr>
            <a:spLocks noChangeShapeType="1"/>
          </p:cNvSpPr>
          <p:nvPr/>
        </p:nvSpPr>
        <p:spPr bwMode="auto">
          <a:xfrm>
            <a:off x="706438" y="2924175"/>
            <a:ext cx="0" cy="3168650"/>
          </a:xfrm>
          <a:prstGeom prst="line">
            <a:avLst/>
          </a:prstGeom>
          <a:noFill/>
          <a:ln w="28575">
            <a:solidFill>
              <a:schemeClr val="hlink"/>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19" name="Line 45"/>
          <p:cNvSpPr>
            <a:spLocks noChangeShapeType="1"/>
          </p:cNvSpPr>
          <p:nvPr/>
        </p:nvSpPr>
        <p:spPr bwMode="auto">
          <a:xfrm>
            <a:off x="5807075" y="2997200"/>
            <a:ext cx="0" cy="3168650"/>
          </a:xfrm>
          <a:prstGeom prst="line">
            <a:avLst/>
          </a:prstGeom>
          <a:noFill/>
          <a:ln w="28575">
            <a:solidFill>
              <a:schemeClr val="hlink"/>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20" name="Line 46"/>
          <p:cNvSpPr>
            <a:spLocks noChangeShapeType="1"/>
          </p:cNvSpPr>
          <p:nvPr/>
        </p:nvSpPr>
        <p:spPr bwMode="auto">
          <a:xfrm>
            <a:off x="4654550" y="2979738"/>
            <a:ext cx="0" cy="3168650"/>
          </a:xfrm>
          <a:prstGeom prst="line">
            <a:avLst/>
          </a:prstGeom>
          <a:noFill/>
          <a:ln w="28575">
            <a:solidFill>
              <a:schemeClr val="hlink"/>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21" name="Line 47"/>
          <p:cNvSpPr>
            <a:spLocks noChangeShapeType="1"/>
          </p:cNvSpPr>
          <p:nvPr/>
        </p:nvSpPr>
        <p:spPr bwMode="auto">
          <a:xfrm>
            <a:off x="3370263" y="2986088"/>
            <a:ext cx="0" cy="3168650"/>
          </a:xfrm>
          <a:prstGeom prst="line">
            <a:avLst/>
          </a:prstGeom>
          <a:noFill/>
          <a:ln w="28575">
            <a:solidFill>
              <a:schemeClr val="hlink"/>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9722" name="Line 48"/>
          <p:cNvSpPr>
            <a:spLocks noChangeShapeType="1"/>
          </p:cNvSpPr>
          <p:nvPr/>
        </p:nvSpPr>
        <p:spPr bwMode="auto">
          <a:xfrm>
            <a:off x="2135188" y="2986088"/>
            <a:ext cx="0" cy="3168650"/>
          </a:xfrm>
          <a:prstGeom prst="line">
            <a:avLst/>
          </a:prstGeom>
          <a:noFill/>
          <a:ln w="28575">
            <a:solidFill>
              <a:schemeClr val="hlink"/>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 name="Title 2"/>
          <p:cNvSpPr>
            <a:spLocks noGrp="1"/>
          </p:cNvSpPr>
          <p:nvPr>
            <p:ph type="title"/>
          </p:nvPr>
        </p:nvSpPr>
        <p:spPr/>
        <p:txBody>
          <a:bodyPr/>
          <a:lstStyle/>
          <a:p>
            <a:r>
              <a:rPr lang="en-US" dirty="0" smtClean="0"/>
              <a:t>Distribution Shape and Boxplot</a:t>
            </a:r>
            <a:endParaRPr lang="en-US" dirty="0"/>
          </a:p>
        </p:txBody>
      </p:sp>
      <p:sp>
        <p:nvSpPr>
          <p:cNvPr id="46"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82</a:t>
            </a:fld>
            <a:endParaRPr lang="en-US" altLang="en-US" dirty="0"/>
          </a:p>
        </p:txBody>
      </p:sp>
      <p:sp>
        <p:nvSpPr>
          <p:cNvPr id="42" name="TextBox 4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225132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5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15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3"/>
          <p:cNvSpPr>
            <a:spLocks noChangeArrowheads="1"/>
          </p:cNvSpPr>
          <p:nvPr/>
        </p:nvSpPr>
        <p:spPr bwMode="auto">
          <a:xfrm>
            <a:off x="6188075" y="1981200"/>
            <a:ext cx="27082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altLang="en-US" sz="3200"/>
              <a:t>Right-Skewed</a:t>
            </a:r>
          </a:p>
        </p:txBody>
      </p:sp>
      <p:sp>
        <p:nvSpPr>
          <p:cNvPr id="60422" name="Rectangle 4"/>
          <p:cNvSpPr>
            <a:spLocks noChangeArrowheads="1"/>
          </p:cNvSpPr>
          <p:nvPr/>
        </p:nvSpPr>
        <p:spPr bwMode="auto">
          <a:xfrm>
            <a:off x="381000" y="1981200"/>
            <a:ext cx="243681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altLang="en-US" sz="3200"/>
              <a:t>Left-Skewed</a:t>
            </a:r>
          </a:p>
        </p:txBody>
      </p:sp>
      <p:sp>
        <p:nvSpPr>
          <p:cNvPr id="60423" name="Rectangle 5"/>
          <p:cNvSpPr>
            <a:spLocks noChangeArrowheads="1"/>
          </p:cNvSpPr>
          <p:nvPr/>
        </p:nvSpPr>
        <p:spPr bwMode="auto">
          <a:xfrm>
            <a:off x="3581400" y="1981200"/>
            <a:ext cx="20986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altLang="en-US" sz="3200"/>
              <a:t>Symmetric</a:t>
            </a:r>
          </a:p>
        </p:txBody>
      </p:sp>
      <p:sp>
        <p:nvSpPr>
          <p:cNvPr id="60424" name="Line 6"/>
          <p:cNvSpPr>
            <a:spLocks noChangeShapeType="1"/>
          </p:cNvSpPr>
          <p:nvPr/>
        </p:nvSpPr>
        <p:spPr bwMode="auto">
          <a:xfrm>
            <a:off x="6705600" y="3360738"/>
            <a:ext cx="0" cy="60960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5" name="Line 7"/>
          <p:cNvSpPr>
            <a:spLocks noChangeShapeType="1"/>
          </p:cNvSpPr>
          <p:nvPr/>
        </p:nvSpPr>
        <p:spPr bwMode="auto">
          <a:xfrm>
            <a:off x="6934200" y="2819400"/>
            <a:ext cx="0" cy="114300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6" name="Line 8"/>
          <p:cNvSpPr>
            <a:spLocks noChangeShapeType="1"/>
          </p:cNvSpPr>
          <p:nvPr/>
        </p:nvSpPr>
        <p:spPr bwMode="auto">
          <a:xfrm>
            <a:off x="7648575" y="3808413"/>
            <a:ext cx="0" cy="1587"/>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7" name="Line 9"/>
          <p:cNvSpPr>
            <a:spLocks noChangeShapeType="1"/>
          </p:cNvSpPr>
          <p:nvPr/>
        </p:nvSpPr>
        <p:spPr bwMode="auto">
          <a:xfrm>
            <a:off x="2209800" y="3055938"/>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8" name="Line 10"/>
          <p:cNvSpPr>
            <a:spLocks noChangeShapeType="1"/>
          </p:cNvSpPr>
          <p:nvPr/>
        </p:nvSpPr>
        <p:spPr bwMode="auto">
          <a:xfrm>
            <a:off x="1905000" y="2979738"/>
            <a:ext cx="0" cy="99060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9" name="Line 11"/>
          <p:cNvSpPr>
            <a:spLocks noChangeShapeType="1"/>
          </p:cNvSpPr>
          <p:nvPr/>
        </p:nvSpPr>
        <p:spPr bwMode="auto">
          <a:xfrm>
            <a:off x="1295400" y="3733800"/>
            <a:ext cx="0" cy="22860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0" name="Line 12"/>
          <p:cNvSpPr>
            <a:spLocks noChangeShapeType="1"/>
          </p:cNvSpPr>
          <p:nvPr/>
        </p:nvSpPr>
        <p:spPr bwMode="auto">
          <a:xfrm flipH="1">
            <a:off x="4495800" y="2751138"/>
            <a:ext cx="0" cy="121920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1" name="Line 13"/>
          <p:cNvSpPr>
            <a:spLocks noChangeShapeType="1"/>
          </p:cNvSpPr>
          <p:nvPr/>
        </p:nvSpPr>
        <p:spPr bwMode="auto">
          <a:xfrm>
            <a:off x="4191000" y="3208338"/>
            <a:ext cx="0" cy="76200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2" name="Line 14"/>
          <p:cNvSpPr>
            <a:spLocks noChangeShapeType="1"/>
          </p:cNvSpPr>
          <p:nvPr/>
        </p:nvSpPr>
        <p:spPr bwMode="auto">
          <a:xfrm>
            <a:off x="4800600" y="3208338"/>
            <a:ext cx="0" cy="7620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3" name="Freeform 15"/>
          <p:cNvSpPr>
            <a:spLocks/>
          </p:cNvSpPr>
          <p:nvPr/>
        </p:nvSpPr>
        <p:spPr bwMode="auto">
          <a:xfrm>
            <a:off x="2133600" y="2827338"/>
            <a:ext cx="461963" cy="1098550"/>
          </a:xfrm>
          <a:custGeom>
            <a:avLst/>
            <a:gdLst>
              <a:gd name="T0" fmla="*/ 730845995 w 291"/>
              <a:gd name="T1" fmla="*/ 1741428942 h 692"/>
              <a:gd name="T2" fmla="*/ 652721894 w 291"/>
              <a:gd name="T3" fmla="*/ 1723787061 h 692"/>
              <a:gd name="T4" fmla="*/ 612399367 w 291"/>
              <a:gd name="T5" fmla="*/ 1703625818 h 692"/>
              <a:gd name="T6" fmla="*/ 579636520 w 291"/>
              <a:gd name="T7" fmla="*/ 1673383953 h 692"/>
              <a:gd name="T8" fmla="*/ 539313993 w 291"/>
              <a:gd name="T9" fmla="*/ 1635582020 h 692"/>
              <a:gd name="T10" fmla="*/ 501512418 w 291"/>
              <a:gd name="T11" fmla="*/ 1580138602 h 692"/>
              <a:gd name="T12" fmla="*/ 461189892 w 291"/>
              <a:gd name="T13" fmla="*/ 1507053303 h 692"/>
              <a:gd name="T14" fmla="*/ 385585055 w 291"/>
              <a:gd name="T15" fmla="*/ 1307961823 h 692"/>
              <a:gd name="T16" fmla="*/ 307459366 w 291"/>
              <a:gd name="T17" fmla="*/ 1023183473 h 692"/>
              <a:gd name="T18" fmla="*/ 234375580 w 291"/>
              <a:gd name="T19" fmla="*/ 680442146 h 692"/>
              <a:gd name="T20" fmla="*/ 194053003 w 291"/>
              <a:gd name="T21" fmla="*/ 509071581 h 692"/>
              <a:gd name="T22" fmla="*/ 156249841 w 291"/>
              <a:gd name="T23" fmla="*/ 342741228 h 692"/>
              <a:gd name="T24" fmla="*/ 115927314 w 291"/>
              <a:gd name="T25" fmla="*/ 201612478 h 692"/>
              <a:gd name="T26" fmla="*/ 78125714 w 291"/>
              <a:gd name="T27" fmla="*/ 93246567 h 692"/>
              <a:gd name="T28" fmla="*/ 37803175 w 291"/>
              <a:gd name="T29" fmla="*/ 25201560 h 692"/>
              <a:gd name="T30" fmla="*/ 0 w 29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1"/>
              <a:gd name="T49" fmla="*/ 0 h 692"/>
              <a:gd name="T50" fmla="*/ 291 w 29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1" h="692">
                <a:moveTo>
                  <a:pt x="290" y="691"/>
                </a:moveTo>
                <a:lnTo>
                  <a:pt x="259" y="684"/>
                </a:lnTo>
                <a:lnTo>
                  <a:pt x="243" y="676"/>
                </a:lnTo>
                <a:lnTo>
                  <a:pt x="230" y="664"/>
                </a:lnTo>
                <a:lnTo>
                  <a:pt x="214" y="649"/>
                </a:lnTo>
                <a:lnTo>
                  <a:pt x="199" y="627"/>
                </a:lnTo>
                <a:lnTo>
                  <a:pt x="183" y="598"/>
                </a:lnTo>
                <a:lnTo>
                  <a:pt x="153" y="519"/>
                </a:lnTo>
                <a:lnTo>
                  <a:pt x="122" y="406"/>
                </a:lnTo>
                <a:lnTo>
                  <a:pt x="93" y="270"/>
                </a:lnTo>
                <a:lnTo>
                  <a:pt x="77" y="202"/>
                </a:lnTo>
                <a:lnTo>
                  <a:pt x="62" y="136"/>
                </a:lnTo>
                <a:lnTo>
                  <a:pt x="46" y="80"/>
                </a:lnTo>
                <a:lnTo>
                  <a:pt x="31" y="37"/>
                </a:lnTo>
                <a:lnTo>
                  <a:pt x="15" y="10"/>
                </a:lnTo>
                <a:lnTo>
                  <a:pt x="0" y="0"/>
                </a:lnTo>
              </a:path>
            </a:pathLst>
          </a:custGeom>
          <a:noFill/>
          <a:ln w="254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34" name="Freeform 16"/>
          <p:cNvSpPr>
            <a:spLocks/>
          </p:cNvSpPr>
          <p:nvPr/>
        </p:nvSpPr>
        <p:spPr bwMode="auto">
          <a:xfrm>
            <a:off x="685800" y="2827338"/>
            <a:ext cx="1460500" cy="1098550"/>
          </a:xfrm>
          <a:custGeom>
            <a:avLst/>
            <a:gdLst>
              <a:gd name="T0" fmla="*/ 0 w 872"/>
              <a:gd name="T1" fmla="*/ 1741428942 h 692"/>
              <a:gd name="T2" fmla="*/ 260886869 w 872"/>
              <a:gd name="T3" fmla="*/ 1723787061 h 692"/>
              <a:gd name="T4" fmla="*/ 387122940 w 872"/>
              <a:gd name="T5" fmla="*/ 1703625818 h 692"/>
              <a:gd name="T6" fmla="*/ 516164548 w 872"/>
              <a:gd name="T7" fmla="*/ 1673383953 h 692"/>
              <a:gd name="T8" fmla="*/ 645206052 w 872"/>
              <a:gd name="T9" fmla="*/ 1635582020 h 692"/>
              <a:gd name="T10" fmla="*/ 771442123 w 872"/>
              <a:gd name="T11" fmla="*/ 1580138602 h 692"/>
              <a:gd name="T12" fmla="*/ 900482161 w 872"/>
              <a:gd name="T13" fmla="*/ 1507053303 h 692"/>
              <a:gd name="T14" fmla="*/ 1155759736 w 872"/>
              <a:gd name="T15" fmla="*/ 1307961823 h 692"/>
              <a:gd name="T16" fmla="*/ 1416646500 w 872"/>
              <a:gd name="T17" fmla="*/ 1023183473 h 692"/>
              <a:gd name="T18" fmla="*/ 1671924074 w 872"/>
              <a:gd name="T19" fmla="*/ 680442146 h 692"/>
              <a:gd name="T20" fmla="*/ 1800964322 w 872"/>
              <a:gd name="T21" fmla="*/ 509071581 h 692"/>
              <a:gd name="T22" fmla="*/ 1932811257 w 872"/>
              <a:gd name="T23" fmla="*/ 342741228 h 692"/>
              <a:gd name="T24" fmla="*/ 2056241896 w 872"/>
              <a:gd name="T25" fmla="*/ 201612478 h 692"/>
              <a:gd name="T26" fmla="*/ 2147483647 w 872"/>
              <a:gd name="T27" fmla="*/ 93246567 h 692"/>
              <a:gd name="T28" fmla="*/ 2147483647 w 872"/>
              <a:gd name="T29" fmla="*/ 25201560 h 692"/>
              <a:gd name="T30" fmla="*/ 2147483647 w 872"/>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72"/>
              <a:gd name="T49" fmla="*/ 0 h 692"/>
              <a:gd name="T50" fmla="*/ 872 w 872"/>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72" h="692">
                <a:moveTo>
                  <a:pt x="0" y="691"/>
                </a:moveTo>
                <a:lnTo>
                  <a:pt x="93" y="684"/>
                </a:lnTo>
                <a:lnTo>
                  <a:pt x="138" y="676"/>
                </a:lnTo>
                <a:lnTo>
                  <a:pt x="184" y="664"/>
                </a:lnTo>
                <a:lnTo>
                  <a:pt x="230" y="649"/>
                </a:lnTo>
                <a:lnTo>
                  <a:pt x="275" y="627"/>
                </a:lnTo>
                <a:lnTo>
                  <a:pt x="321" y="598"/>
                </a:lnTo>
                <a:lnTo>
                  <a:pt x="412" y="519"/>
                </a:lnTo>
                <a:lnTo>
                  <a:pt x="505" y="406"/>
                </a:lnTo>
                <a:lnTo>
                  <a:pt x="596" y="270"/>
                </a:lnTo>
                <a:lnTo>
                  <a:pt x="642" y="202"/>
                </a:lnTo>
                <a:lnTo>
                  <a:pt x="689" y="136"/>
                </a:lnTo>
                <a:lnTo>
                  <a:pt x="733" y="80"/>
                </a:lnTo>
                <a:lnTo>
                  <a:pt x="780" y="37"/>
                </a:lnTo>
                <a:lnTo>
                  <a:pt x="826" y="10"/>
                </a:lnTo>
                <a:lnTo>
                  <a:pt x="871" y="0"/>
                </a:lnTo>
              </a:path>
            </a:pathLst>
          </a:custGeom>
          <a:noFill/>
          <a:ln w="254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35" name="Freeform 17"/>
          <p:cNvSpPr>
            <a:spLocks/>
          </p:cNvSpPr>
          <p:nvPr/>
        </p:nvSpPr>
        <p:spPr bwMode="auto">
          <a:xfrm>
            <a:off x="4495800" y="2751138"/>
            <a:ext cx="914400" cy="1143000"/>
          </a:xfrm>
          <a:custGeom>
            <a:avLst/>
            <a:gdLst>
              <a:gd name="T0" fmla="*/ 2090304583 w 399"/>
              <a:gd name="T1" fmla="*/ 1885203577 h 692"/>
              <a:gd name="T2" fmla="*/ 1869721120 w 399"/>
              <a:gd name="T3" fmla="*/ 1866106234 h 692"/>
              <a:gd name="T4" fmla="*/ 1759427096 w 399"/>
              <a:gd name="T5" fmla="*/ 1844280227 h 692"/>
              <a:gd name="T6" fmla="*/ 1654388007 w 399"/>
              <a:gd name="T7" fmla="*/ 1811541217 h 692"/>
              <a:gd name="T8" fmla="*/ 1544093983 w 399"/>
              <a:gd name="T9" fmla="*/ 1770617867 h 692"/>
              <a:gd name="T10" fmla="*/ 1433802252 w 399"/>
              <a:gd name="T11" fmla="*/ 1710596762 h 692"/>
              <a:gd name="T12" fmla="*/ 1318257878 w 399"/>
              <a:gd name="T13" fmla="*/ 1631478726 h 692"/>
              <a:gd name="T14" fmla="*/ 1097671836 w 399"/>
              <a:gd name="T15" fmla="*/ 1415948974 h 692"/>
              <a:gd name="T16" fmla="*/ 882341015 w 399"/>
              <a:gd name="T17" fmla="*/ 1107659519 h 692"/>
              <a:gd name="T18" fmla="*/ 661755260 w 399"/>
              <a:gd name="T19" fmla="*/ 736620501 h 692"/>
              <a:gd name="T20" fmla="*/ 546210743 w 399"/>
              <a:gd name="T21" fmla="*/ 551101096 h 692"/>
              <a:gd name="T22" fmla="*/ 435919011 w 399"/>
              <a:gd name="T23" fmla="*/ 371038915 h 692"/>
              <a:gd name="T24" fmla="*/ 325624988 w 399"/>
              <a:gd name="T25" fmla="*/ 218258519 h 692"/>
              <a:gd name="T26" fmla="*/ 215333185 w 399"/>
              <a:gd name="T27" fmla="*/ 100944068 h 692"/>
              <a:gd name="T28" fmla="*/ 110291767 w 399"/>
              <a:gd name="T29" fmla="*/ 27281695 h 692"/>
              <a:gd name="T30" fmla="*/ 0 w 399"/>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9"/>
              <a:gd name="T49" fmla="*/ 0 h 692"/>
              <a:gd name="T50" fmla="*/ 399 w 399"/>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9" h="692">
                <a:moveTo>
                  <a:pt x="398" y="691"/>
                </a:moveTo>
                <a:lnTo>
                  <a:pt x="356" y="684"/>
                </a:lnTo>
                <a:lnTo>
                  <a:pt x="335" y="676"/>
                </a:lnTo>
                <a:lnTo>
                  <a:pt x="315" y="664"/>
                </a:lnTo>
                <a:lnTo>
                  <a:pt x="294" y="649"/>
                </a:lnTo>
                <a:lnTo>
                  <a:pt x="273" y="627"/>
                </a:lnTo>
                <a:lnTo>
                  <a:pt x="251" y="598"/>
                </a:lnTo>
                <a:lnTo>
                  <a:pt x="209" y="519"/>
                </a:lnTo>
                <a:lnTo>
                  <a:pt x="168" y="406"/>
                </a:lnTo>
                <a:lnTo>
                  <a:pt x="126" y="270"/>
                </a:lnTo>
                <a:lnTo>
                  <a:pt x="104" y="202"/>
                </a:lnTo>
                <a:lnTo>
                  <a:pt x="83" y="136"/>
                </a:lnTo>
                <a:lnTo>
                  <a:pt x="62" y="80"/>
                </a:lnTo>
                <a:lnTo>
                  <a:pt x="41" y="37"/>
                </a:lnTo>
                <a:lnTo>
                  <a:pt x="21" y="10"/>
                </a:lnTo>
                <a:lnTo>
                  <a:pt x="0" y="0"/>
                </a:lnTo>
              </a:path>
            </a:pathLst>
          </a:custGeom>
          <a:noFill/>
          <a:ln w="254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36" name="Freeform 18"/>
          <p:cNvSpPr>
            <a:spLocks/>
          </p:cNvSpPr>
          <p:nvPr/>
        </p:nvSpPr>
        <p:spPr bwMode="auto">
          <a:xfrm>
            <a:off x="3581400" y="2751138"/>
            <a:ext cx="892175" cy="1143000"/>
          </a:xfrm>
          <a:custGeom>
            <a:avLst/>
            <a:gdLst>
              <a:gd name="T0" fmla="*/ 0 w 401"/>
              <a:gd name="T1" fmla="*/ 1885203577 h 692"/>
              <a:gd name="T2" fmla="*/ 207903480 w 401"/>
              <a:gd name="T3" fmla="*/ 1866106234 h 692"/>
              <a:gd name="T4" fmla="*/ 311854142 w 401"/>
              <a:gd name="T5" fmla="*/ 1844280227 h 692"/>
              <a:gd name="T6" fmla="*/ 420755081 w 401"/>
              <a:gd name="T7" fmla="*/ 1811541217 h 692"/>
              <a:gd name="T8" fmla="*/ 524707898 w 401"/>
              <a:gd name="T9" fmla="*/ 1770617867 h 692"/>
              <a:gd name="T10" fmla="*/ 628658630 w 401"/>
              <a:gd name="T11" fmla="*/ 1710596762 h 692"/>
              <a:gd name="T12" fmla="*/ 727661101 w 401"/>
              <a:gd name="T13" fmla="*/ 1631478726 h 692"/>
              <a:gd name="T14" fmla="*/ 935562287 w 401"/>
              <a:gd name="T15" fmla="*/ 1415948974 h 692"/>
              <a:gd name="T16" fmla="*/ 1148416043 w 401"/>
              <a:gd name="T17" fmla="*/ 1107659519 h 692"/>
              <a:gd name="T18" fmla="*/ 1356319731 w 401"/>
              <a:gd name="T19" fmla="*/ 736620501 h 692"/>
              <a:gd name="T20" fmla="*/ 1455319978 w 401"/>
              <a:gd name="T21" fmla="*/ 551101096 h 692"/>
              <a:gd name="T22" fmla="*/ 1559272796 w 401"/>
              <a:gd name="T23" fmla="*/ 371038915 h 692"/>
              <a:gd name="T24" fmla="*/ 1663223388 w 401"/>
              <a:gd name="T25" fmla="*/ 218258519 h 692"/>
              <a:gd name="T26" fmla="*/ 1767176206 w 401"/>
              <a:gd name="T27" fmla="*/ 100944068 h 692"/>
              <a:gd name="T28" fmla="*/ 1876077144 w 401"/>
              <a:gd name="T29" fmla="*/ 27281695 h 692"/>
              <a:gd name="T30" fmla="*/ 1980027737 w 40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692"/>
              <a:gd name="T50" fmla="*/ 401 w 40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692">
                <a:moveTo>
                  <a:pt x="0" y="691"/>
                </a:moveTo>
                <a:lnTo>
                  <a:pt x="42" y="684"/>
                </a:lnTo>
                <a:lnTo>
                  <a:pt x="63" y="676"/>
                </a:lnTo>
                <a:lnTo>
                  <a:pt x="85" y="664"/>
                </a:lnTo>
                <a:lnTo>
                  <a:pt x="106" y="649"/>
                </a:lnTo>
                <a:lnTo>
                  <a:pt x="127" y="627"/>
                </a:lnTo>
                <a:lnTo>
                  <a:pt x="147" y="598"/>
                </a:lnTo>
                <a:lnTo>
                  <a:pt x="189" y="519"/>
                </a:lnTo>
                <a:lnTo>
                  <a:pt x="232" y="406"/>
                </a:lnTo>
                <a:lnTo>
                  <a:pt x="274" y="270"/>
                </a:lnTo>
                <a:lnTo>
                  <a:pt x="294" y="202"/>
                </a:lnTo>
                <a:lnTo>
                  <a:pt x="315" y="136"/>
                </a:lnTo>
                <a:lnTo>
                  <a:pt x="336" y="80"/>
                </a:lnTo>
                <a:lnTo>
                  <a:pt x="357" y="37"/>
                </a:lnTo>
                <a:lnTo>
                  <a:pt x="379" y="10"/>
                </a:lnTo>
                <a:lnTo>
                  <a:pt x="400" y="0"/>
                </a:lnTo>
              </a:path>
            </a:pathLst>
          </a:custGeom>
          <a:noFill/>
          <a:ln w="254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37" name="Line 19"/>
          <p:cNvSpPr>
            <a:spLocks noChangeShapeType="1"/>
          </p:cNvSpPr>
          <p:nvPr/>
        </p:nvSpPr>
        <p:spPr bwMode="auto">
          <a:xfrm>
            <a:off x="685800" y="3970338"/>
            <a:ext cx="205740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8" name="Freeform 20"/>
          <p:cNvSpPr>
            <a:spLocks/>
          </p:cNvSpPr>
          <p:nvPr/>
        </p:nvSpPr>
        <p:spPr bwMode="auto">
          <a:xfrm>
            <a:off x="6843713" y="2797175"/>
            <a:ext cx="1462087" cy="1098550"/>
          </a:xfrm>
          <a:custGeom>
            <a:avLst/>
            <a:gdLst>
              <a:gd name="T0" fmla="*/ 2147483647 w 871"/>
              <a:gd name="T1" fmla="*/ 1741428942 h 692"/>
              <a:gd name="T2" fmla="*/ 2147483647 w 871"/>
              <a:gd name="T3" fmla="*/ 1723787061 h 692"/>
              <a:gd name="T4" fmla="*/ 2065447424 w 871"/>
              <a:gd name="T5" fmla="*/ 1703625818 h 692"/>
              <a:gd name="T6" fmla="*/ 1933010245 w 871"/>
              <a:gd name="T7" fmla="*/ 1673383953 h 692"/>
              <a:gd name="T8" fmla="*/ 1803393163 w 871"/>
              <a:gd name="T9" fmla="*/ 1635582020 h 692"/>
              <a:gd name="T10" fmla="*/ 1679409143 w 871"/>
              <a:gd name="T11" fmla="*/ 1580138602 h 692"/>
              <a:gd name="T12" fmla="*/ 1546971964 w 871"/>
              <a:gd name="T13" fmla="*/ 1507053303 h 692"/>
              <a:gd name="T14" fmla="*/ 1284916023 w 871"/>
              <a:gd name="T15" fmla="*/ 1307961823 h 692"/>
              <a:gd name="T16" fmla="*/ 1028496922 w 871"/>
              <a:gd name="T17" fmla="*/ 1023183473 h 692"/>
              <a:gd name="T18" fmla="*/ 772077611 w 871"/>
              <a:gd name="T19" fmla="*/ 680442146 h 692"/>
              <a:gd name="T20" fmla="*/ 642458851 w 871"/>
              <a:gd name="T21" fmla="*/ 509071581 h 692"/>
              <a:gd name="T22" fmla="*/ 512840091 w 871"/>
              <a:gd name="T23" fmla="*/ 342741228 h 692"/>
              <a:gd name="T24" fmla="*/ 386037966 w 871"/>
              <a:gd name="T25" fmla="*/ 201612478 h 692"/>
              <a:gd name="T26" fmla="*/ 256419206 w 871"/>
              <a:gd name="T27" fmla="*/ 93246567 h 692"/>
              <a:gd name="T28" fmla="*/ 123983652 w 871"/>
              <a:gd name="T29" fmla="*/ 25201560 h 692"/>
              <a:gd name="T30" fmla="*/ 0 w 87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71"/>
              <a:gd name="T49" fmla="*/ 0 h 692"/>
              <a:gd name="T50" fmla="*/ 871 w 87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71" h="692">
                <a:moveTo>
                  <a:pt x="870" y="691"/>
                </a:moveTo>
                <a:lnTo>
                  <a:pt x="777" y="684"/>
                </a:lnTo>
                <a:lnTo>
                  <a:pt x="733" y="676"/>
                </a:lnTo>
                <a:lnTo>
                  <a:pt x="686" y="664"/>
                </a:lnTo>
                <a:lnTo>
                  <a:pt x="640" y="649"/>
                </a:lnTo>
                <a:lnTo>
                  <a:pt x="596" y="627"/>
                </a:lnTo>
                <a:lnTo>
                  <a:pt x="549" y="598"/>
                </a:lnTo>
                <a:lnTo>
                  <a:pt x="456" y="519"/>
                </a:lnTo>
                <a:lnTo>
                  <a:pt x="365" y="406"/>
                </a:lnTo>
                <a:lnTo>
                  <a:pt x="274" y="270"/>
                </a:lnTo>
                <a:lnTo>
                  <a:pt x="228" y="202"/>
                </a:lnTo>
                <a:lnTo>
                  <a:pt x="182" y="136"/>
                </a:lnTo>
                <a:lnTo>
                  <a:pt x="137" y="80"/>
                </a:lnTo>
                <a:lnTo>
                  <a:pt x="91" y="37"/>
                </a:lnTo>
                <a:lnTo>
                  <a:pt x="44" y="10"/>
                </a:lnTo>
                <a:lnTo>
                  <a:pt x="0" y="0"/>
                </a:lnTo>
              </a:path>
            </a:pathLst>
          </a:custGeom>
          <a:noFill/>
          <a:ln w="254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39" name="Freeform 21"/>
          <p:cNvSpPr>
            <a:spLocks/>
          </p:cNvSpPr>
          <p:nvPr/>
        </p:nvSpPr>
        <p:spPr bwMode="auto">
          <a:xfrm>
            <a:off x="6383338" y="2797175"/>
            <a:ext cx="461962" cy="1098550"/>
          </a:xfrm>
          <a:custGeom>
            <a:avLst/>
            <a:gdLst>
              <a:gd name="T0" fmla="*/ 0 w 291"/>
              <a:gd name="T1" fmla="*/ 1741428942 h 692"/>
              <a:gd name="T2" fmla="*/ 73083653 w 291"/>
              <a:gd name="T3" fmla="*/ 1723787061 h 692"/>
              <a:gd name="T4" fmla="*/ 110886758 w 291"/>
              <a:gd name="T5" fmla="*/ 1703625818 h 692"/>
              <a:gd name="T6" fmla="*/ 151209198 w 291"/>
              <a:gd name="T7" fmla="*/ 1673383953 h 692"/>
              <a:gd name="T8" fmla="*/ 189010691 w 291"/>
              <a:gd name="T9" fmla="*/ 1635582020 h 692"/>
              <a:gd name="T10" fmla="*/ 226813821 w 291"/>
              <a:gd name="T11" fmla="*/ 1580138602 h 692"/>
              <a:gd name="T12" fmla="*/ 267136261 w 291"/>
              <a:gd name="T13" fmla="*/ 1507053303 h 692"/>
              <a:gd name="T14" fmla="*/ 345260193 w 291"/>
              <a:gd name="T15" fmla="*/ 1307961823 h 692"/>
              <a:gd name="T16" fmla="*/ 423385813 w 291"/>
              <a:gd name="T17" fmla="*/ 1023183473 h 692"/>
              <a:gd name="T18" fmla="*/ 496469440 w 291"/>
              <a:gd name="T19" fmla="*/ 680442146 h 692"/>
              <a:gd name="T20" fmla="*/ 534272521 w 291"/>
              <a:gd name="T21" fmla="*/ 509071581 h 692"/>
              <a:gd name="T22" fmla="*/ 574594960 w 291"/>
              <a:gd name="T23" fmla="*/ 342741228 h 692"/>
              <a:gd name="T24" fmla="*/ 612396454 w 291"/>
              <a:gd name="T25" fmla="*/ 201612478 h 692"/>
              <a:gd name="T26" fmla="*/ 652718893 w 291"/>
              <a:gd name="T27" fmla="*/ 93246567 h 692"/>
              <a:gd name="T28" fmla="*/ 690521974 w 291"/>
              <a:gd name="T29" fmla="*/ 25201560 h 692"/>
              <a:gd name="T30" fmla="*/ 730844413 w 29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1"/>
              <a:gd name="T49" fmla="*/ 0 h 692"/>
              <a:gd name="T50" fmla="*/ 291 w 29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1" h="692">
                <a:moveTo>
                  <a:pt x="0" y="691"/>
                </a:moveTo>
                <a:lnTo>
                  <a:pt x="29" y="684"/>
                </a:lnTo>
                <a:lnTo>
                  <a:pt x="44" y="676"/>
                </a:lnTo>
                <a:lnTo>
                  <a:pt x="60" y="664"/>
                </a:lnTo>
                <a:lnTo>
                  <a:pt x="75" y="649"/>
                </a:lnTo>
                <a:lnTo>
                  <a:pt x="90" y="627"/>
                </a:lnTo>
                <a:lnTo>
                  <a:pt x="106" y="598"/>
                </a:lnTo>
                <a:lnTo>
                  <a:pt x="137" y="519"/>
                </a:lnTo>
                <a:lnTo>
                  <a:pt x="168" y="406"/>
                </a:lnTo>
                <a:lnTo>
                  <a:pt x="197" y="270"/>
                </a:lnTo>
                <a:lnTo>
                  <a:pt x="212" y="202"/>
                </a:lnTo>
                <a:lnTo>
                  <a:pt x="228" y="136"/>
                </a:lnTo>
                <a:lnTo>
                  <a:pt x="243" y="80"/>
                </a:lnTo>
                <a:lnTo>
                  <a:pt x="259" y="37"/>
                </a:lnTo>
                <a:lnTo>
                  <a:pt x="274" y="10"/>
                </a:lnTo>
                <a:lnTo>
                  <a:pt x="290" y="0"/>
                </a:lnTo>
              </a:path>
            </a:pathLst>
          </a:custGeom>
          <a:noFill/>
          <a:ln w="25400" cap="rnd">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40" name="Freeform 22"/>
          <p:cNvSpPr>
            <a:spLocks/>
          </p:cNvSpPr>
          <p:nvPr/>
        </p:nvSpPr>
        <p:spPr bwMode="auto">
          <a:xfrm>
            <a:off x="1295400" y="5113338"/>
            <a:ext cx="990600" cy="463550"/>
          </a:xfrm>
          <a:custGeom>
            <a:avLst/>
            <a:gdLst>
              <a:gd name="T0" fmla="*/ 0 w 655"/>
              <a:gd name="T1" fmla="*/ 733366154 h 292"/>
              <a:gd name="T2" fmla="*/ 1495863290 w 655"/>
              <a:gd name="T3" fmla="*/ 733366154 h 292"/>
              <a:gd name="T4" fmla="*/ 1495863290 w 655"/>
              <a:gd name="T5" fmla="*/ 0 h 292"/>
              <a:gd name="T6" fmla="*/ 0 w 655"/>
              <a:gd name="T7" fmla="*/ 0 h 292"/>
              <a:gd name="T8" fmla="*/ 0 w 655"/>
              <a:gd name="T9" fmla="*/ 733366154 h 292"/>
              <a:gd name="T10" fmla="*/ 0 60000 65536"/>
              <a:gd name="T11" fmla="*/ 0 60000 65536"/>
              <a:gd name="T12" fmla="*/ 0 60000 65536"/>
              <a:gd name="T13" fmla="*/ 0 60000 65536"/>
              <a:gd name="T14" fmla="*/ 0 60000 65536"/>
              <a:gd name="T15" fmla="*/ 0 w 655"/>
              <a:gd name="T16" fmla="*/ 0 h 292"/>
              <a:gd name="T17" fmla="*/ 655 w 655"/>
              <a:gd name="T18" fmla="*/ 292 h 292"/>
            </a:gdLst>
            <a:ahLst/>
            <a:cxnLst>
              <a:cxn ang="T10">
                <a:pos x="T0" y="T1"/>
              </a:cxn>
              <a:cxn ang="T11">
                <a:pos x="T2" y="T3"/>
              </a:cxn>
              <a:cxn ang="T12">
                <a:pos x="T4" y="T5"/>
              </a:cxn>
              <a:cxn ang="T13">
                <a:pos x="T6" y="T7"/>
              </a:cxn>
              <a:cxn ang="T14">
                <a:pos x="T8" y="T9"/>
              </a:cxn>
            </a:cxnLst>
            <a:rect l="T15" t="T16" r="T17" b="T18"/>
            <a:pathLst>
              <a:path w="655" h="292">
                <a:moveTo>
                  <a:pt x="0" y="291"/>
                </a:moveTo>
                <a:lnTo>
                  <a:pt x="654" y="291"/>
                </a:lnTo>
                <a:lnTo>
                  <a:pt x="654" y="0"/>
                </a:lnTo>
                <a:lnTo>
                  <a:pt x="0" y="0"/>
                </a:lnTo>
                <a:lnTo>
                  <a:pt x="0" y="291"/>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41" name="Line 23"/>
          <p:cNvSpPr>
            <a:spLocks noChangeShapeType="1"/>
          </p:cNvSpPr>
          <p:nvPr/>
        </p:nvSpPr>
        <p:spPr bwMode="auto">
          <a:xfrm>
            <a:off x="1981200" y="5122863"/>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42" name="Line 24"/>
          <p:cNvSpPr>
            <a:spLocks noChangeShapeType="1"/>
          </p:cNvSpPr>
          <p:nvPr/>
        </p:nvSpPr>
        <p:spPr bwMode="auto">
          <a:xfrm flipV="1">
            <a:off x="2286000" y="5351463"/>
            <a:ext cx="30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43" name="Freeform 25"/>
          <p:cNvSpPr>
            <a:spLocks/>
          </p:cNvSpPr>
          <p:nvPr/>
        </p:nvSpPr>
        <p:spPr bwMode="auto">
          <a:xfrm>
            <a:off x="4267200" y="5113338"/>
            <a:ext cx="609600" cy="457200"/>
          </a:xfrm>
          <a:custGeom>
            <a:avLst/>
            <a:gdLst>
              <a:gd name="T0" fmla="*/ 0 w 288"/>
              <a:gd name="T1" fmla="*/ 713410393 h 292"/>
              <a:gd name="T2" fmla="*/ 1285839001 w 288"/>
              <a:gd name="T3" fmla="*/ 713410393 h 292"/>
              <a:gd name="T4" fmla="*/ 1285839001 w 288"/>
              <a:gd name="T5" fmla="*/ 0 h 292"/>
              <a:gd name="T6" fmla="*/ 0 w 288"/>
              <a:gd name="T7" fmla="*/ 0 h 292"/>
              <a:gd name="T8" fmla="*/ 0 w 288"/>
              <a:gd name="T9" fmla="*/ 713410393 h 292"/>
              <a:gd name="T10" fmla="*/ 0 60000 65536"/>
              <a:gd name="T11" fmla="*/ 0 60000 65536"/>
              <a:gd name="T12" fmla="*/ 0 60000 65536"/>
              <a:gd name="T13" fmla="*/ 0 60000 65536"/>
              <a:gd name="T14" fmla="*/ 0 60000 65536"/>
              <a:gd name="T15" fmla="*/ 0 w 288"/>
              <a:gd name="T16" fmla="*/ 0 h 292"/>
              <a:gd name="T17" fmla="*/ 288 w 288"/>
              <a:gd name="T18" fmla="*/ 292 h 292"/>
            </a:gdLst>
            <a:ahLst/>
            <a:cxnLst>
              <a:cxn ang="T10">
                <a:pos x="T0" y="T1"/>
              </a:cxn>
              <a:cxn ang="T11">
                <a:pos x="T2" y="T3"/>
              </a:cxn>
              <a:cxn ang="T12">
                <a:pos x="T4" y="T5"/>
              </a:cxn>
              <a:cxn ang="T13">
                <a:pos x="T6" y="T7"/>
              </a:cxn>
              <a:cxn ang="T14">
                <a:pos x="T8" y="T9"/>
              </a:cxn>
            </a:cxnLst>
            <a:rect l="T15" t="T16" r="T17" b="T18"/>
            <a:pathLst>
              <a:path w="288" h="292">
                <a:moveTo>
                  <a:pt x="0" y="291"/>
                </a:moveTo>
                <a:lnTo>
                  <a:pt x="287" y="291"/>
                </a:lnTo>
                <a:lnTo>
                  <a:pt x="287" y="0"/>
                </a:lnTo>
                <a:lnTo>
                  <a:pt x="0" y="0"/>
                </a:lnTo>
                <a:lnTo>
                  <a:pt x="0" y="291"/>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44" name="Freeform 26"/>
          <p:cNvSpPr>
            <a:spLocks/>
          </p:cNvSpPr>
          <p:nvPr/>
        </p:nvSpPr>
        <p:spPr bwMode="auto">
          <a:xfrm>
            <a:off x="6705600" y="5113338"/>
            <a:ext cx="762000" cy="457200"/>
          </a:xfrm>
          <a:custGeom>
            <a:avLst/>
            <a:gdLst>
              <a:gd name="T0" fmla="*/ 0 w 653"/>
              <a:gd name="T1" fmla="*/ 713410393 h 292"/>
              <a:gd name="T2" fmla="*/ 887832649 w 653"/>
              <a:gd name="T3" fmla="*/ 713410393 h 292"/>
              <a:gd name="T4" fmla="*/ 887832649 w 653"/>
              <a:gd name="T5" fmla="*/ 0 h 292"/>
              <a:gd name="T6" fmla="*/ 0 w 653"/>
              <a:gd name="T7" fmla="*/ 0 h 292"/>
              <a:gd name="T8" fmla="*/ 0 w 653"/>
              <a:gd name="T9" fmla="*/ 713410393 h 292"/>
              <a:gd name="T10" fmla="*/ 0 60000 65536"/>
              <a:gd name="T11" fmla="*/ 0 60000 65536"/>
              <a:gd name="T12" fmla="*/ 0 60000 65536"/>
              <a:gd name="T13" fmla="*/ 0 60000 65536"/>
              <a:gd name="T14" fmla="*/ 0 60000 65536"/>
              <a:gd name="T15" fmla="*/ 0 w 653"/>
              <a:gd name="T16" fmla="*/ 0 h 292"/>
              <a:gd name="T17" fmla="*/ 653 w 653"/>
              <a:gd name="T18" fmla="*/ 292 h 292"/>
            </a:gdLst>
            <a:ahLst/>
            <a:cxnLst>
              <a:cxn ang="T10">
                <a:pos x="T0" y="T1"/>
              </a:cxn>
              <a:cxn ang="T11">
                <a:pos x="T2" y="T3"/>
              </a:cxn>
              <a:cxn ang="T12">
                <a:pos x="T4" y="T5"/>
              </a:cxn>
              <a:cxn ang="T13">
                <a:pos x="T6" y="T7"/>
              </a:cxn>
              <a:cxn ang="T14">
                <a:pos x="T8" y="T9"/>
              </a:cxn>
            </a:cxnLst>
            <a:rect l="T15" t="T16" r="T17" b="T18"/>
            <a:pathLst>
              <a:path w="653" h="292">
                <a:moveTo>
                  <a:pt x="0" y="291"/>
                </a:moveTo>
                <a:lnTo>
                  <a:pt x="652" y="291"/>
                </a:lnTo>
                <a:lnTo>
                  <a:pt x="652" y="0"/>
                </a:lnTo>
                <a:lnTo>
                  <a:pt x="0" y="0"/>
                </a:lnTo>
                <a:lnTo>
                  <a:pt x="0" y="291"/>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0445" name="Line 27"/>
          <p:cNvSpPr>
            <a:spLocks noChangeShapeType="1"/>
          </p:cNvSpPr>
          <p:nvPr/>
        </p:nvSpPr>
        <p:spPr bwMode="auto">
          <a:xfrm>
            <a:off x="6934200" y="5105400"/>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46" name="Line 28"/>
          <p:cNvSpPr>
            <a:spLocks noChangeShapeType="1"/>
          </p:cNvSpPr>
          <p:nvPr/>
        </p:nvSpPr>
        <p:spPr bwMode="auto">
          <a:xfrm>
            <a:off x="685800" y="5351463"/>
            <a:ext cx="60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47" name="Line 29"/>
          <p:cNvSpPr>
            <a:spLocks noChangeShapeType="1"/>
          </p:cNvSpPr>
          <p:nvPr/>
        </p:nvSpPr>
        <p:spPr bwMode="auto">
          <a:xfrm flipH="1">
            <a:off x="6400800" y="518953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48" name="Line 30"/>
          <p:cNvSpPr>
            <a:spLocks noChangeShapeType="1"/>
          </p:cNvSpPr>
          <p:nvPr/>
        </p:nvSpPr>
        <p:spPr bwMode="auto">
          <a:xfrm>
            <a:off x="3657600" y="5334000"/>
            <a:ext cx="60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49" name="Line 31"/>
          <p:cNvSpPr>
            <a:spLocks noChangeShapeType="1"/>
          </p:cNvSpPr>
          <p:nvPr/>
        </p:nvSpPr>
        <p:spPr bwMode="auto">
          <a:xfrm flipV="1">
            <a:off x="4876800" y="5341938"/>
            <a:ext cx="60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0" name="Line 32"/>
          <p:cNvSpPr>
            <a:spLocks noChangeShapeType="1"/>
          </p:cNvSpPr>
          <p:nvPr/>
        </p:nvSpPr>
        <p:spPr bwMode="auto">
          <a:xfrm flipV="1">
            <a:off x="7467600" y="5334000"/>
            <a:ext cx="838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1" name="Line 33"/>
          <p:cNvSpPr>
            <a:spLocks noChangeShapeType="1"/>
          </p:cNvSpPr>
          <p:nvPr/>
        </p:nvSpPr>
        <p:spPr bwMode="auto">
          <a:xfrm flipV="1">
            <a:off x="6400800" y="5341938"/>
            <a:ext cx="304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2" name="Line 34"/>
          <p:cNvSpPr>
            <a:spLocks noChangeShapeType="1"/>
          </p:cNvSpPr>
          <p:nvPr/>
        </p:nvSpPr>
        <p:spPr bwMode="auto">
          <a:xfrm>
            <a:off x="4572000" y="5113338"/>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3" name="Line 35"/>
          <p:cNvSpPr>
            <a:spLocks noChangeShapeType="1"/>
          </p:cNvSpPr>
          <p:nvPr/>
        </p:nvSpPr>
        <p:spPr bwMode="auto">
          <a:xfrm>
            <a:off x="7467600" y="3513138"/>
            <a:ext cx="0" cy="4572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4" name="Line 36"/>
          <p:cNvSpPr>
            <a:spLocks noChangeShapeType="1"/>
          </p:cNvSpPr>
          <p:nvPr/>
        </p:nvSpPr>
        <p:spPr bwMode="auto">
          <a:xfrm flipH="1">
            <a:off x="8305800" y="518953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5" name="Line 37"/>
          <p:cNvSpPr>
            <a:spLocks noChangeShapeType="1"/>
          </p:cNvSpPr>
          <p:nvPr/>
        </p:nvSpPr>
        <p:spPr bwMode="auto">
          <a:xfrm flipH="1">
            <a:off x="5486400" y="518953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6" name="Line 38"/>
          <p:cNvSpPr>
            <a:spLocks noChangeShapeType="1"/>
          </p:cNvSpPr>
          <p:nvPr/>
        </p:nvSpPr>
        <p:spPr bwMode="auto">
          <a:xfrm flipH="1">
            <a:off x="3657600" y="518953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7" name="Line 39"/>
          <p:cNvSpPr>
            <a:spLocks noChangeShapeType="1"/>
          </p:cNvSpPr>
          <p:nvPr/>
        </p:nvSpPr>
        <p:spPr bwMode="auto">
          <a:xfrm flipH="1">
            <a:off x="2590800" y="51990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8" name="Line 40"/>
          <p:cNvSpPr>
            <a:spLocks noChangeShapeType="1"/>
          </p:cNvSpPr>
          <p:nvPr/>
        </p:nvSpPr>
        <p:spPr bwMode="auto">
          <a:xfrm flipH="1">
            <a:off x="685800" y="5199063"/>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59" name="Line 41"/>
          <p:cNvSpPr>
            <a:spLocks noChangeShapeType="1"/>
          </p:cNvSpPr>
          <p:nvPr/>
        </p:nvSpPr>
        <p:spPr bwMode="auto">
          <a:xfrm>
            <a:off x="3505200" y="3970338"/>
            <a:ext cx="1939925"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60" name="Line 42"/>
          <p:cNvSpPr>
            <a:spLocks noChangeShapeType="1"/>
          </p:cNvSpPr>
          <p:nvPr/>
        </p:nvSpPr>
        <p:spPr bwMode="auto">
          <a:xfrm>
            <a:off x="6248400" y="3970338"/>
            <a:ext cx="205740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61" name="Text Box 43"/>
          <p:cNvSpPr txBox="1">
            <a:spLocks noChangeArrowheads="1"/>
          </p:cNvSpPr>
          <p:nvPr/>
        </p:nvSpPr>
        <p:spPr bwMode="auto">
          <a:xfrm>
            <a:off x="914400" y="41989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accent2"/>
                </a:solidFill>
              </a:rPr>
              <a:t>Q</a:t>
            </a:r>
            <a:r>
              <a:rPr lang="en-US" altLang="en-US" sz="2000" b="1" baseline="-25000">
                <a:solidFill>
                  <a:schemeClr val="accent2"/>
                </a:solidFill>
              </a:rPr>
              <a:t>1</a:t>
            </a:r>
          </a:p>
        </p:txBody>
      </p:sp>
      <p:sp>
        <p:nvSpPr>
          <p:cNvPr id="60462" name="Text Box 44"/>
          <p:cNvSpPr txBox="1">
            <a:spLocks noChangeArrowheads="1"/>
          </p:cNvSpPr>
          <p:nvPr/>
        </p:nvSpPr>
        <p:spPr bwMode="auto">
          <a:xfrm>
            <a:off x="1600200" y="41989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hlink"/>
                </a:solidFill>
              </a:rPr>
              <a:t>Q</a:t>
            </a:r>
            <a:r>
              <a:rPr lang="en-US" altLang="en-US" sz="2000" b="1" baseline="-25000">
                <a:solidFill>
                  <a:schemeClr val="hlink"/>
                </a:solidFill>
              </a:rPr>
              <a:t>2</a:t>
            </a:r>
          </a:p>
        </p:txBody>
      </p:sp>
      <p:sp>
        <p:nvSpPr>
          <p:cNvPr id="60463" name="Text Box 45"/>
          <p:cNvSpPr txBox="1">
            <a:spLocks noChangeArrowheads="1"/>
          </p:cNvSpPr>
          <p:nvPr/>
        </p:nvSpPr>
        <p:spPr bwMode="auto">
          <a:xfrm>
            <a:off x="1981200" y="41989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accent1"/>
                </a:solidFill>
              </a:rPr>
              <a:t>Q</a:t>
            </a:r>
            <a:r>
              <a:rPr lang="en-US" altLang="en-US" sz="2000" b="1" baseline="-25000">
                <a:solidFill>
                  <a:schemeClr val="accent1"/>
                </a:solidFill>
              </a:rPr>
              <a:t>3</a:t>
            </a:r>
          </a:p>
        </p:txBody>
      </p:sp>
      <p:sp>
        <p:nvSpPr>
          <p:cNvPr id="60464" name="Text Box 46"/>
          <p:cNvSpPr txBox="1">
            <a:spLocks noChangeArrowheads="1"/>
          </p:cNvSpPr>
          <p:nvPr/>
        </p:nvSpPr>
        <p:spPr bwMode="auto">
          <a:xfrm>
            <a:off x="3886200" y="41989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accent2"/>
                </a:solidFill>
              </a:rPr>
              <a:t>Q</a:t>
            </a:r>
            <a:r>
              <a:rPr lang="en-US" altLang="en-US" sz="2000" b="1" baseline="-25000">
                <a:solidFill>
                  <a:schemeClr val="accent2"/>
                </a:solidFill>
              </a:rPr>
              <a:t>1</a:t>
            </a:r>
          </a:p>
        </p:txBody>
      </p:sp>
      <p:sp>
        <p:nvSpPr>
          <p:cNvPr id="60465" name="Text Box 47"/>
          <p:cNvSpPr txBox="1">
            <a:spLocks noChangeArrowheads="1"/>
          </p:cNvSpPr>
          <p:nvPr/>
        </p:nvSpPr>
        <p:spPr bwMode="auto">
          <a:xfrm>
            <a:off x="4267200" y="41989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hlink"/>
                </a:solidFill>
              </a:rPr>
              <a:t>Q</a:t>
            </a:r>
            <a:r>
              <a:rPr lang="en-US" altLang="en-US" sz="2000" b="1" baseline="-25000">
                <a:solidFill>
                  <a:schemeClr val="hlink"/>
                </a:solidFill>
              </a:rPr>
              <a:t>2</a:t>
            </a:r>
          </a:p>
        </p:txBody>
      </p:sp>
      <p:sp>
        <p:nvSpPr>
          <p:cNvPr id="60466" name="Text Box 48"/>
          <p:cNvSpPr txBox="1">
            <a:spLocks noChangeArrowheads="1"/>
          </p:cNvSpPr>
          <p:nvPr/>
        </p:nvSpPr>
        <p:spPr bwMode="auto">
          <a:xfrm>
            <a:off x="4648200" y="41989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accent1"/>
                </a:solidFill>
              </a:rPr>
              <a:t>Q</a:t>
            </a:r>
            <a:r>
              <a:rPr lang="en-US" altLang="en-US" sz="2000" b="1" baseline="-25000">
                <a:solidFill>
                  <a:schemeClr val="accent1"/>
                </a:solidFill>
              </a:rPr>
              <a:t>3</a:t>
            </a:r>
          </a:p>
        </p:txBody>
      </p:sp>
      <p:sp>
        <p:nvSpPr>
          <p:cNvPr id="60467" name="Text Box 49"/>
          <p:cNvSpPr txBox="1">
            <a:spLocks noChangeArrowheads="1"/>
          </p:cNvSpPr>
          <p:nvPr/>
        </p:nvSpPr>
        <p:spPr bwMode="auto">
          <a:xfrm>
            <a:off x="6400800" y="41227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accent2"/>
                </a:solidFill>
              </a:rPr>
              <a:t>Q</a:t>
            </a:r>
            <a:r>
              <a:rPr lang="en-US" altLang="en-US" sz="2000" b="1" baseline="-25000">
                <a:solidFill>
                  <a:schemeClr val="accent2"/>
                </a:solidFill>
              </a:rPr>
              <a:t>1</a:t>
            </a:r>
          </a:p>
        </p:txBody>
      </p:sp>
      <p:sp>
        <p:nvSpPr>
          <p:cNvPr id="60468" name="Text Box 50"/>
          <p:cNvSpPr txBox="1">
            <a:spLocks noChangeArrowheads="1"/>
          </p:cNvSpPr>
          <p:nvPr/>
        </p:nvSpPr>
        <p:spPr bwMode="auto">
          <a:xfrm>
            <a:off x="6858000" y="41227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hlink"/>
                </a:solidFill>
              </a:rPr>
              <a:t>Q</a:t>
            </a:r>
            <a:r>
              <a:rPr lang="en-US" altLang="en-US" sz="2000" b="1" baseline="-25000">
                <a:solidFill>
                  <a:schemeClr val="hlink"/>
                </a:solidFill>
              </a:rPr>
              <a:t>2</a:t>
            </a:r>
          </a:p>
        </p:txBody>
      </p:sp>
      <p:sp>
        <p:nvSpPr>
          <p:cNvPr id="60469" name="Text Box 51"/>
          <p:cNvSpPr txBox="1">
            <a:spLocks noChangeArrowheads="1"/>
          </p:cNvSpPr>
          <p:nvPr/>
        </p:nvSpPr>
        <p:spPr bwMode="auto">
          <a:xfrm>
            <a:off x="7315200" y="4122738"/>
            <a:ext cx="60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a:solidFill>
                  <a:schemeClr val="accent1"/>
                </a:solidFill>
              </a:rPr>
              <a:t>Q</a:t>
            </a:r>
            <a:r>
              <a:rPr lang="en-US" altLang="en-US" sz="2000" b="1" baseline="-25000">
                <a:solidFill>
                  <a:schemeClr val="accent1"/>
                </a:solidFill>
              </a:rPr>
              <a:t>3</a:t>
            </a:r>
          </a:p>
        </p:txBody>
      </p:sp>
      <p:sp>
        <p:nvSpPr>
          <p:cNvPr id="55" name="Title 2"/>
          <p:cNvSpPr>
            <a:spLocks noGrp="1"/>
          </p:cNvSpPr>
          <p:nvPr>
            <p:ph type="title"/>
          </p:nvPr>
        </p:nvSpPr>
        <p:spPr>
          <a:xfrm>
            <a:off x="457200" y="277813"/>
            <a:ext cx="8229600" cy="1139825"/>
          </a:xfrm>
        </p:spPr>
        <p:txBody>
          <a:bodyPr/>
          <a:lstStyle/>
          <a:p>
            <a:r>
              <a:rPr lang="en-US" dirty="0" smtClean="0"/>
              <a:t>Distribution Shape and Boxplot</a:t>
            </a:r>
            <a:endParaRPr lang="en-US" dirty="0"/>
          </a:p>
        </p:txBody>
      </p:sp>
      <p:sp>
        <p:nvSpPr>
          <p:cNvPr id="56" name="Slide Number Placeholder 3"/>
          <p:cNvSpPr>
            <a:spLocks noGrp="1"/>
          </p:cNvSpPr>
          <p:nvPr>
            <p:ph type="sldNum" sz="quarter" idx="12"/>
          </p:nvPr>
        </p:nvSpPr>
        <p:spPr>
          <a:xfrm>
            <a:off x="6553200" y="6243638"/>
            <a:ext cx="2133600" cy="457200"/>
          </a:xfrm>
        </p:spPr>
        <p:txBody>
          <a:bodyPr/>
          <a:lstStyle/>
          <a:p>
            <a:pPr>
              <a:defRPr/>
            </a:pPr>
            <a:fld id="{A5F7BEE8-7113-41FB-B647-FB564AE79B70}" type="slidenum">
              <a:rPr lang="en-US" altLang="en-US" smtClean="0"/>
              <a:pPr>
                <a:defRPr/>
              </a:pPr>
              <a:t>83</a:t>
            </a:fld>
            <a:endParaRPr lang="en-US" altLang="en-US" dirty="0"/>
          </a:p>
        </p:txBody>
      </p:sp>
      <p:sp>
        <p:nvSpPr>
          <p:cNvPr id="53" name="TextBox 52"/>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2340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4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4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4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04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4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4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4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4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04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045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4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45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046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04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46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04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04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04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4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04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4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044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04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04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045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045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045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045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046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046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46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04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p:bldP spid="60423" grpId="0"/>
      <p:bldP spid="60424" grpId="0" animBg="1"/>
      <p:bldP spid="60425" grpId="0" animBg="1"/>
      <p:bldP spid="60426" grpId="0" animBg="1"/>
      <p:bldP spid="60430" grpId="0" animBg="1"/>
      <p:bldP spid="60431" grpId="0" animBg="1"/>
      <p:bldP spid="60432" grpId="0" animBg="1"/>
      <p:bldP spid="60435" grpId="0" animBg="1"/>
      <p:bldP spid="60436" grpId="0" animBg="1"/>
      <p:bldP spid="60438" grpId="0" animBg="1"/>
      <p:bldP spid="60439" grpId="0" animBg="1"/>
      <p:bldP spid="60443" grpId="0" animBg="1"/>
      <p:bldP spid="60444" grpId="0" animBg="1"/>
      <p:bldP spid="60445" grpId="0" animBg="1"/>
      <p:bldP spid="60447" grpId="0" animBg="1"/>
      <p:bldP spid="60448" grpId="0" animBg="1"/>
      <p:bldP spid="60449" grpId="0" animBg="1"/>
      <p:bldP spid="60450" grpId="0" animBg="1"/>
      <p:bldP spid="60451" grpId="0" animBg="1"/>
      <p:bldP spid="60452" grpId="0" animBg="1"/>
      <p:bldP spid="60453" grpId="0" animBg="1"/>
      <p:bldP spid="60454" grpId="0" animBg="1"/>
      <p:bldP spid="60455" grpId="0" animBg="1"/>
      <p:bldP spid="60456" grpId="0" animBg="1"/>
      <p:bldP spid="60459" grpId="0" animBg="1"/>
      <p:bldP spid="60460" grpId="0" animBg="1"/>
      <p:bldP spid="60464" grpId="0"/>
      <p:bldP spid="60465" grpId="0"/>
      <p:bldP spid="60466" grpId="0"/>
      <p:bldP spid="60467" grpId="0"/>
      <p:bldP spid="60468" grpId="0"/>
      <p:bldP spid="6046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Boxplot Example</a:t>
            </a:r>
            <a:endParaRPr lang="en-US" dirty="0"/>
          </a:p>
        </p:txBody>
      </p:sp>
      <p:sp>
        <p:nvSpPr>
          <p:cNvPr id="3" name="Content Placeholder 2"/>
          <p:cNvSpPr>
            <a:spLocks noGrp="1"/>
          </p:cNvSpPr>
          <p:nvPr>
            <p:ph idx="1"/>
          </p:nvPr>
        </p:nvSpPr>
        <p:spPr>
          <a:xfrm>
            <a:off x="457200" y="1600201"/>
            <a:ext cx="8229600" cy="1752600"/>
          </a:xfrm>
        </p:spPr>
        <p:txBody>
          <a:bodyPr/>
          <a:lstStyle/>
          <a:p>
            <a:pPr marL="0" indent="0">
              <a:buNone/>
            </a:pPr>
            <a:endParaRPr lang="en-US" dirty="0" smtClean="0"/>
          </a:p>
          <a:p>
            <a:pPr marL="0" indent="0">
              <a:buNone/>
            </a:pPr>
            <a:endParaRPr lang="en-US" dirty="0"/>
          </a:p>
          <a:p>
            <a:pPr marL="0" indent="0">
              <a:buNone/>
            </a:pPr>
            <a:r>
              <a:rPr lang="en-US" dirty="0" smtClean="0"/>
              <a:t>  0      2      2      2     3     3      4      5      5      9     27</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84</a:t>
            </a:fld>
            <a:endParaRPr lang="en-US" altLang="en-US"/>
          </a:p>
        </p:txBody>
      </p:sp>
      <p:graphicFrame>
        <p:nvGraphicFramePr>
          <p:cNvPr id="12" name="Object 4"/>
          <p:cNvGraphicFramePr>
            <a:graphicFrameLocks noChangeAspect="1"/>
          </p:cNvGraphicFramePr>
          <p:nvPr>
            <p:extLst>
              <p:ext uri="{D42A27DB-BD31-4B8C-83A1-F6EECF244321}">
                <p14:modId xmlns:p14="http://schemas.microsoft.com/office/powerpoint/2010/main" val="2343537532"/>
              </p:ext>
            </p:extLst>
          </p:nvPr>
        </p:nvGraphicFramePr>
        <p:xfrm>
          <a:off x="914400" y="3198812"/>
          <a:ext cx="7086600" cy="2363788"/>
        </p:xfrm>
        <a:graphic>
          <a:graphicData uri="http://schemas.openxmlformats.org/presentationml/2006/ole">
            <mc:AlternateContent xmlns:mc="http://schemas.openxmlformats.org/markup-compatibility/2006">
              <mc:Choice xmlns:v="urn:schemas-microsoft-com:vml" Requires="v">
                <p:oleObj spid="_x0000_s115732" name="Drawing" r:id="rId3" imgW="6334200" imgH="2571840" progId="WPDraw30.Drawing">
                  <p:embed/>
                </p:oleObj>
              </mc:Choice>
              <mc:Fallback>
                <p:oleObj name="Drawing" r:id="rId3" imgW="6334200" imgH="2571840" progId="WPDraw30.Drawing">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198812"/>
                        <a:ext cx="7086600" cy="2363788"/>
                      </a:xfrm>
                      <a:prstGeom prst="rect">
                        <a:avLst/>
                      </a:prstGeom>
                      <a:noFill/>
                      <a:ln>
                        <a:noFill/>
                      </a:ln>
                      <a:effectLst/>
                      <a:extLst/>
                    </p:spPr>
                  </p:pic>
                </p:oleObj>
              </mc:Fallback>
            </mc:AlternateContent>
          </a:graphicData>
        </a:graphic>
      </p:graphicFrame>
      <p:sp>
        <p:nvSpPr>
          <p:cNvPr id="13" name="Text Box 5"/>
          <p:cNvSpPr txBox="1">
            <a:spLocks noChangeArrowheads="1"/>
          </p:cNvSpPr>
          <p:nvPr/>
        </p:nvSpPr>
        <p:spPr bwMode="auto">
          <a:xfrm>
            <a:off x="1600200" y="4495800"/>
            <a:ext cx="594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US" altLang="en-US" sz="2000" b="1" dirty="0"/>
              <a:t>0   </a:t>
            </a:r>
            <a:r>
              <a:rPr lang="en-US" altLang="en-US" sz="2000" b="1" dirty="0" smtClean="0"/>
              <a:t>2  </a:t>
            </a:r>
            <a:r>
              <a:rPr lang="en-US" altLang="en-US" sz="2000" b="1" dirty="0"/>
              <a:t>3   5                                                              27</a:t>
            </a:r>
          </a:p>
        </p:txBody>
      </p:sp>
      <p:sp>
        <p:nvSpPr>
          <p:cNvPr id="14" name="Rectangle 6"/>
          <p:cNvSpPr>
            <a:spLocks noChangeArrowheads="1"/>
          </p:cNvSpPr>
          <p:nvPr/>
        </p:nvSpPr>
        <p:spPr bwMode="auto">
          <a:xfrm>
            <a:off x="609600" y="2241550"/>
            <a:ext cx="8001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b="1" dirty="0" err="1">
                <a:solidFill>
                  <a:srgbClr val="996600"/>
                </a:solidFill>
              </a:rPr>
              <a:t>X</a:t>
            </a:r>
            <a:r>
              <a:rPr lang="en-US" altLang="en-US" b="1" baseline="-25000" dirty="0" err="1">
                <a:solidFill>
                  <a:srgbClr val="996600"/>
                </a:solidFill>
              </a:rPr>
              <a:t>smallest</a:t>
            </a:r>
            <a:r>
              <a:rPr lang="en-US" altLang="en-US" b="1" dirty="0">
                <a:solidFill>
                  <a:srgbClr val="996600"/>
                </a:solidFill>
              </a:rPr>
              <a:t>    Q</a:t>
            </a:r>
            <a:r>
              <a:rPr lang="en-US" altLang="en-US" b="1" baseline="-25000" dirty="0">
                <a:solidFill>
                  <a:srgbClr val="996600"/>
                </a:solidFill>
              </a:rPr>
              <a:t>1</a:t>
            </a:r>
            <a:r>
              <a:rPr lang="en-US" altLang="en-US" b="1" dirty="0">
                <a:solidFill>
                  <a:srgbClr val="996600"/>
                </a:solidFill>
              </a:rPr>
              <a:t>                    Q</a:t>
            </a:r>
            <a:r>
              <a:rPr lang="en-US" altLang="en-US" b="1" baseline="-25000" dirty="0">
                <a:solidFill>
                  <a:srgbClr val="996600"/>
                </a:solidFill>
              </a:rPr>
              <a:t>2</a:t>
            </a:r>
            <a:r>
              <a:rPr lang="en-US" altLang="en-US" b="1" dirty="0">
                <a:solidFill>
                  <a:srgbClr val="996600"/>
                </a:solidFill>
              </a:rPr>
              <a:t>                    </a:t>
            </a:r>
            <a:r>
              <a:rPr lang="en-US" altLang="en-US" b="1" dirty="0" smtClean="0">
                <a:solidFill>
                  <a:srgbClr val="996600"/>
                </a:solidFill>
              </a:rPr>
              <a:t> Q</a:t>
            </a:r>
            <a:r>
              <a:rPr lang="en-US" altLang="en-US" b="1" baseline="-25000" dirty="0" smtClean="0">
                <a:solidFill>
                  <a:srgbClr val="996600"/>
                </a:solidFill>
              </a:rPr>
              <a:t>3 </a:t>
            </a:r>
            <a:r>
              <a:rPr lang="en-US" altLang="en-US" b="1" dirty="0" smtClean="0">
                <a:solidFill>
                  <a:srgbClr val="996600"/>
                </a:solidFill>
              </a:rPr>
              <a:t>          </a:t>
            </a:r>
            <a:r>
              <a:rPr lang="en-US" altLang="en-US" b="1" dirty="0" err="1" smtClean="0">
                <a:solidFill>
                  <a:srgbClr val="996600"/>
                </a:solidFill>
              </a:rPr>
              <a:t>X</a:t>
            </a:r>
            <a:r>
              <a:rPr lang="en-US" altLang="en-US" b="1" baseline="-25000" dirty="0" err="1" smtClean="0">
                <a:solidFill>
                  <a:srgbClr val="996600"/>
                </a:solidFill>
              </a:rPr>
              <a:t>largest</a:t>
            </a:r>
            <a:endParaRPr lang="en-US" altLang="en-US" b="1" dirty="0">
              <a:solidFill>
                <a:srgbClr val="996600"/>
              </a:solidFill>
            </a:endParaRPr>
          </a:p>
        </p:txBody>
      </p:sp>
      <p:sp>
        <p:nvSpPr>
          <p:cNvPr id="15" name="Oval 7"/>
          <p:cNvSpPr>
            <a:spLocks noChangeArrowheads="1"/>
          </p:cNvSpPr>
          <p:nvPr/>
        </p:nvSpPr>
        <p:spPr bwMode="auto">
          <a:xfrm>
            <a:off x="552450" y="2698750"/>
            <a:ext cx="533400" cy="533400"/>
          </a:xfrm>
          <a:prstGeom prst="ellipse">
            <a:avLst/>
          </a:prstGeom>
          <a:noFill/>
          <a:ln w="15875">
            <a:solidFill>
              <a:srgbClr val="99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6" name="Oval 8"/>
          <p:cNvSpPr>
            <a:spLocks noChangeArrowheads="1"/>
          </p:cNvSpPr>
          <p:nvPr/>
        </p:nvSpPr>
        <p:spPr bwMode="auto">
          <a:xfrm>
            <a:off x="1981200" y="2698750"/>
            <a:ext cx="533400" cy="533400"/>
          </a:xfrm>
          <a:prstGeom prst="ellipse">
            <a:avLst/>
          </a:prstGeom>
          <a:noFill/>
          <a:ln w="15875">
            <a:solidFill>
              <a:srgbClr val="99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7" name="Oval 9"/>
          <p:cNvSpPr>
            <a:spLocks noChangeArrowheads="1"/>
          </p:cNvSpPr>
          <p:nvPr/>
        </p:nvSpPr>
        <p:spPr bwMode="auto">
          <a:xfrm>
            <a:off x="3924300" y="2698750"/>
            <a:ext cx="533400" cy="533400"/>
          </a:xfrm>
          <a:prstGeom prst="ellipse">
            <a:avLst/>
          </a:prstGeom>
          <a:noFill/>
          <a:ln w="15875">
            <a:solidFill>
              <a:srgbClr val="99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8" name="Oval 10"/>
          <p:cNvSpPr>
            <a:spLocks noChangeArrowheads="1"/>
          </p:cNvSpPr>
          <p:nvPr/>
        </p:nvSpPr>
        <p:spPr bwMode="auto">
          <a:xfrm>
            <a:off x="6057900" y="2698750"/>
            <a:ext cx="533400" cy="533400"/>
          </a:xfrm>
          <a:prstGeom prst="ellipse">
            <a:avLst/>
          </a:prstGeom>
          <a:noFill/>
          <a:ln w="15875">
            <a:solidFill>
              <a:srgbClr val="99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9" name="Oval 11"/>
          <p:cNvSpPr>
            <a:spLocks noChangeArrowheads="1"/>
          </p:cNvSpPr>
          <p:nvPr/>
        </p:nvSpPr>
        <p:spPr bwMode="auto">
          <a:xfrm>
            <a:off x="7391400" y="2698750"/>
            <a:ext cx="685800" cy="533400"/>
          </a:xfrm>
          <a:prstGeom prst="ellipse">
            <a:avLst/>
          </a:prstGeom>
          <a:noFill/>
          <a:ln w="15875">
            <a:solidFill>
              <a:srgbClr val="9966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 name="Content Placeholder 2"/>
          <p:cNvSpPr txBox="1">
            <a:spLocks/>
          </p:cNvSpPr>
          <p:nvPr/>
        </p:nvSpPr>
        <p:spPr bwMode="auto">
          <a:xfrm>
            <a:off x="457200" y="4895910"/>
            <a:ext cx="8229600" cy="1387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buFont typeface="Wingdings" pitchFamily="2" charset="2"/>
              <a:buNone/>
            </a:pPr>
            <a:r>
              <a:rPr lang="en-US" kern="0" dirty="0" smtClean="0"/>
              <a:t>The data are right skewed, as the plot depicts</a:t>
            </a:r>
            <a:endParaRPr lang="en-US" kern="0" dirty="0"/>
          </a:p>
        </p:txBody>
      </p:sp>
      <p:sp>
        <p:nvSpPr>
          <p:cNvPr id="21" name="TextBox 20"/>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9696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Excel in </a:t>
            </a:r>
            <a:r>
              <a:rPr lang="en-US" dirty="0"/>
              <a:t>Organizing Data</a:t>
            </a:r>
          </a:p>
        </p:txBody>
      </p:sp>
      <p:sp>
        <p:nvSpPr>
          <p:cNvPr id="3" name="Content Placeholder 2"/>
          <p:cNvSpPr>
            <a:spLocks noGrp="1"/>
          </p:cNvSpPr>
          <p:nvPr>
            <p:ph idx="1"/>
          </p:nvPr>
        </p:nvSpPr>
        <p:spPr/>
        <p:txBody>
          <a:bodyPr/>
          <a:lstStyle/>
          <a:p>
            <a:r>
              <a:rPr lang="en-US" dirty="0"/>
              <a:t>PivotTable</a:t>
            </a:r>
          </a:p>
          <a:p>
            <a:pPr lvl="1"/>
            <a:r>
              <a:rPr lang="en-US" dirty="0"/>
              <a:t>PivotTable can be used to create </a:t>
            </a:r>
            <a:r>
              <a:rPr lang="en-US" dirty="0" smtClean="0"/>
              <a:t>summary table </a:t>
            </a:r>
            <a:r>
              <a:rPr lang="en-US" dirty="0"/>
              <a:t>for categorical </a:t>
            </a:r>
            <a:r>
              <a:rPr lang="en-US" dirty="0" smtClean="0"/>
              <a:t>variables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85</a:t>
            </a:fld>
            <a:endParaRPr lang="en-US" altLang="en-US"/>
          </a:p>
        </p:txBody>
      </p:sp>
      <p:pic>
        <p:nvPicPr>
          <p:cNvPr id="5" name="Picture 4"/>
          <p:cNvPicPr>
            <a:picLocks noChangeAspect="1"/>
          </p:cNvPicPr>
          <p:nvPr/>
        </p:nvPicPr>
        <p:blipFill>
          <a:blip r:embed="rId2"/>
          <a:stretch>
            <a:fillRect/>
          </a:stretch>
        </p:blipFill>
        <p:spPr>
          <a:xfrm>
            <a:off x="6199503" y="2811143"/>
            <a:ext cx="2805069" cy="2462305"/>
          </a:xfrm>
          <a:prstGeom prst="rect">
            <a:avLst/>
          </a:prstGeom>
        </p:spPr>
      </p:pic>
      <p:sp>
        <p:nvSpPr>
          <p:cNvPr id="6" name="Content Placeholder 2"/>
          <p:cNvSpPr txBox="1">
            <a:spLocks/>
          </p:cNvSpPr>
          <p:nvPr/>
        </p:nvSpPr>
        <p:spPr bwMode="auto">
          <a:xfrm>
            <a:off x="457200" y="2971801"/>
            <a:ext cx="5867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kern="0" dirty="0" smtClean="0"/>
              <a:t>Steps to create a pivot table manually</a:t>
            </a:r>
          </a:p>
          <a:p>
            <a:pPr marL="1093788" lvl="2" indent="-376238">
              <a:buFont typeface="Wingdings" pitchFamily="2" charset="2"/>
              <a:buNone/>
            </a:pPr>
            <a:r>
              <a:rPr lang="en-US" kern="0" dirty="0" smtClean="0"/>
              <a:t>1. Click Pivot Table in Insert ribbon. In Create PivotTable dialog box, enter or confirm the address in the Table Range as the data that you want to analyze. Choose Existing worksheet and specify a location (A1, say) for the PivotTable report to be placed</a:t>
            </a:r>
          </a:p>
          <a:p>
            <a:endParaRPr lang="en-US" kern="0" dirty="0"/>
          </a:p>
        </p:txBody>
      </p:sp>
    </p:spTree>
    <p:extLst>
      <p:ext uri="{BB962C8B-B14F-4D97-AF65-F5344CB8AC3E}">
        <p14:creationId xmlns:p14="http://schemas.microsoft.com/office/powerpoint/2010/main" val="120875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Excel in Organizing Data</a:t>
            </a:r>
          </a:p>
        </p:txBody>
      </p:sp>
      <p:sp>
        <p:nvSpPr>
          <p:cNvPr id="3" name="Content Placeholder 2"/>
          <p:cNvSpPr>
            <a:spLocks noGrp="1"/>
          </p:cNvSpPr>
          <p:nvPr>
            <p:ph idx="1"/>
          </p:nvPr>
        </p:nvSpPr>
        <p:spPr/>
        <p:txBody>
          <a:bodyPr/>
          <a:lstStyle/>
          <a:p>
            <a:pPr marL="858838" lvl="2" indent="-333375">
              <a:buNone/>
            </a:pPr>
            <a:r>
              <a:rPr lang="en-US" dirty="0"/>
              <a:t>2. Drag Age to the Row Labels area, and Age to Values area to create the frequency </a:t>
            </a:r>
            <a:r>
              <a:rPr lang="en-US" dirty="0" smtClean="0"/>
              <a:t>table</a:t>
            </a:r>
            <a:endParaRPr lang="en-US" dirty="0"/>
          </a:p>
          <a:p>
            <a:pPr marL="982980" lvl="3"/>
            <a:r>
              <a:rPr lang="en-US" dirty="0"/>
              <a:t>The default reported value for categorical value is Count. This can be changed from the dropdown list under Values </a:t>
            </a:r>
            <a:r>
              <a:rPr lang="en-US" dirty="0" smtClean="0"/>
              <a:t>area</a:t>
            </a:r>
            <a:endParaRPr lang="en-US" dirty="0"/>
          </a:p>
          <a:p>
            <a:pPr marL="982980" lvl="3"/>
            <a:r>
              <a:rPr lang="en-US" dirty="0"/>
              <a:t>Grand Total is included by </a:t>
            </a:r>
            <a:r>
              <a:rPr lang="en-US" dirty="0" smtClean="0"/>
              <a:t>default</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3472542"/>
            <a:ext cx="3810000" cy="3261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141532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Excel in Organizing Data</a:t>
            </a:r>
          </a:p>
        </p:txBody>
      </p:sp>
      <p:sp>
        <p:nvSpPr>
          <p:cNvPr id="3" name="Content Placeholder 2"/>
          <p:cNvSpPr>
            <a:spLocks noGrp="1"/>
          </p:cNvSpPr>
          <p:nvPr>
            <p:ph idx="1"/>
          </p:nvPr>
        </p:nvSpPr>
        <p:spPr>
          <a:xfrm>
            <a:off x="457200" y="1600200"/>
            <a:ext cx="6093069" cy="4530725"/>
          </a:xfrm>
        </p:spPr>
        <p:txBody>
          <a:bodyPr/>
          <a:lstStyle/>
          <a:p>
            <a:pPr marL="630238" lvl="2" indent="-279400">
              <a:buNone/>
            </a:pPr>
            <a:r>
              <a:rPr lang="en-US" dirty="0"/>
              <a:t>3. If the relative frequency is also wanted, drag Age into the Values field again. From the dropdown list of Count of Age 2, select Value Field Setting, then set Show Value As % of Grand Total. Enter "% of Total" into the Custom Name </a:t>
            </a:r>
            <a:r>
              <a:rPr lang="en-US" dirty="0" smtClean="0"/>
              <a:t>box</a:t>
            </a:r>
            <a:endParaRPr lang="en-US" dirty="0"/>
          </a:p>
          <a:p>
            <a:pPr marL="868680" lvl="2"/>
            <a:r>
              <a:rPr lang="en-US" dirty="0"/>
              <a:t>	If you do not see the Field List, click </a:t>
            </a:r>
            <a:r>
              <a:rPr lang="en-US" dirty="0" err="1"/>
              <a:t>FieldList</a:t>
            </a:r>
            <a:r>
              <a:rPr lang="en-US" dirty="0"/>
              <a:t> in Show group under the Analyze ribbon of PivotTable </a:t>
            </a:r>
            <a:r>
              <a:rPr lang="en-US" dirty="0" smtClean="0"/>
              <a:t>Tools</a:t>
            </a:r>
            <a:endParaRPr lang="en-US"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1164"/>
          <a:stretch/>
        </p:blipFill>
        <p:spPr bwMode="auto">
          <a:xfrm>
            <a:off x="6594249" y="1452134"/>
            <a:ext cx="2408237" cy="3788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999" y="4572000"/>
            <a:ext cx="256735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4876800"/>
            <a:ext cx="2882866" cy="1304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56599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Descriptive Statistics</a:t>
            </a:r>
            <a:br>
              <a:rPr lang="en-US" dirty="0" smtClean="0"/>
            </a:br>
            <a:r>
              <a:rPr lang="en-US" dirty="0" smtClean="0"/>
              <a:t>in Excel</a:t>
            </a:r>
            <a:endParaRPr lang="en-US" dirty="0"/>
          </a:p>
        </p:txBody>
      </p:sp>
      <p:sp>
        <p:nvSpPr>
          <p:cNvPr id="3" name="Content Placeholder 2"/>
          <p:cNvSpPr>
            <a:spLocks noGrp="1"/>
          </p:cNvSpPr>
          <p:nvPr>
            <p:ph idx="1"/>
          </p:nvPr>
        </p:nvSpPr>
        <p:spPr/>
        <p:txBody>
          <a:bodyPr/>
          <a:lstStyle/>
          <a:p>
            <a:r>
              <a:rPr lang="en-US" sz="2400" dirty="0" smtClean="0"/>
              <a:t>The preparation time for the examination of 12 randomly selected students (in days):</a:t>
            </a:r>
          </a:p>
          <a:p>
            <a:pPr marL="0" indent="0">
              <a:buNone/>
            </a:pPr>
            <a:r>
              <a:rPr lang="en-US" sz="2400" dirty="0" smtClean="0"/>
              <a:t>                      </a:t>
            </a:r>
            <a:r>
              <a:rPr lang="en-US" sz="2400" b="1" dirty="0" smtClean="0">
                <a:solidFill>
                  <a:srgbClr val="996633"/>
                </a:solidFill>
              </a:rPr>
              <a:t>5   21   18   9   4   17   11   28   19   2   18   22</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88</a:t>
            </a:fld>
            <a:endParaRPr lang="en-US" altLang="en-US"/>
          </a:p>
        </p:txBody>
      </p:sp>
      <p:graphicFrame>
        <p:nvGraphicFramePr>
          <p:cNvPr id="5" name="Group 135"/>
          <p:cNvGraphicFramePr>
            <a:graphicFrameLocks/>
          </p:cNvGraphicFramePr>
          <p:nvPr>
            <p:extLst>
              <p:ext uri="{D42A27DB-BD31-4B8C-83A1-F6EECF244321}">
                <p14:modId xmlns:p14="http://schemas.microsoft.com/office/powerpoint/2010/main" val="2168355410"/>
              </p:ext>
            </p:extLst>
          </p:nvPr>
        </p:nvGraphicFramePr>
        <p:xfrm>
          <a:off x="4672456" y="2895600"/>
          <a:ext cx="4395344" cy="3291952"/>
        </p:xfrm>
        <a:graphic>
          <a:graphicData uri="http://schemas.openxmlformats.org/drawingml/2006/table">
            <a:tbl>
              <a:tblPr/>
              <a:tblGrid>
                <a:gridCol w="2258251"/>
                <a:gridCol w="2137093"/>
              </a:tblGrid>
              <a:tr h="214563">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Mean</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=average(A1:A12)</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4563">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Median</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=median(A1:A12)</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19708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Mode</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=mode(A1:A12)</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5225">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Sample Standard Deviation</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=stdev.sA1:A12)</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Sample Variance</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a:t>
                      </a:r>
                      <a:r>
                        <a:rPr kumimoji="0" lang="en-US" altLang="zh-TW" sz="1200" b="0" i="0" u="none" strike="noStrike" cap="none" normalizeH="0" baseline="0" dirty="0" err="1" smtClean="0">
                          <a:ln>
                            <a:noFill/>
                          </a:ln>
                          <a:solidFill>
                            <a:schemeClr val="tx1"/>
                          </a:solidFill>
                          <a:effectLst/>
                          <a:latin typeface="Tahoma" pitchFamily="34" charset="0"/>
                          <a:ea typeface="PMingLiU" pitchFamily="18" charset="-120"/>
                        </a:rPr>
                        <a:t>var.s</a:t>
                      </a: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(A1:A12)</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smtClean="0">
                          <a:ln>
                            <a:noFill/>
                          </a:ln>
                          <a:solidFill>
                            <a:schemeClr val="tx1"/>
                          </a:solidFill>
                          <a:effectLst/>
                          <a:latin typeface="Tahoma" pitchFamily="34" charset="0"/>
                          <a:ea typeface="PMingLiU" pitchFamily="18" charset="-120"/>
                        </a:rPr>
                        <a:t>Population Standard Deviation</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a:t>
                      </a:r>
                      <a:r>
                        <a:rPr kumimoji="0" lang="en-US" altLang="zh-TW" sz="1200" b="0" i="0" u="none" strike="noStrike" cap="none" normalizeH="0" baseline="0" dirty="0" err="1" smtClean="0">
                          <a:ln>
                            <a:noFill/>
                          </a:ln>
                          <a:solidFill>
                            <a:schemeClr val="tx1"/>
                          </a:solidFill>
                          <a:effectLst/>
                          <a:latin typeface="Tahoma" pitchFamily="34" charset="0"/>
                          <a:ea typeface="PMingLiU" pitchFamily="18" charset="-120"/>
                        </a:rPr>
                        <a:t>stdev.p</a:t>
                      </a: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(A1:A12)</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Population Variance</a:t>
                      </a:r>
                    </a:p>
                  </a:txBody>
                  <a:tcPr marT="45728" marB="45728"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a:t>
                      </a:r>
                      <a:r>
                        <a:rPr kumimoji="0" lang="en-US" altLang="zh-TW" sz="1200" b="0" i="0" u="none" strike="noStrike" cap="none" normalizeH="0" baseline="0" dirty="0" err="1" smtClean="0">
                          <a:ln>
                            <a:noFill/>
                          </a:ln>
                          <a:solidFill>
                            <a:schemeClr val="tx1"/>
                          </a:solidFill>
                          <a:effectLst/>
                          <a:latin typeface="Tahoma" pitchFamily="34" charset="0"/>
                          <a:ea typeface="PMingLiU" pitchFamily="18" charset="-120"/>
                        </a:rPr>
                        <a:t>var.p</a:t>
                      </a:r>
                      <a:r>
                        <a:rPr kumimoji="0" lang="en-US" altLang="zh-TW" sz="1200" b="0" i="0" u="none" strike="noStrike" cap="none" normalizeH="0" baseline="0" dirty="0" smtClean="0">
                          <a:ln>
                            <a:noFill/>
                          </a:ln>
                          <a:solidFill>
                            <a:schemeClr val="tx1"/>
                          </a:solidFill>
                          <a:effectLst/>
                          <a:latin typeface="Tahoma" pitchFamily="34" charset="0"/>
                          <a:ea typeface="PMingLiU" pitchFamily="18" charset="-120"/>
                        </a:rPr>
                        <a:t>(A1:A12)</a:t>
                      </a:r>
                    </a:p>
                  </a:txBody>
                  <a:tcPr marT="45728" marB="45728"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dirty="0" smtClean="0">
                          <a:ln>
                            <a:noFill/>
                          </a:ln>
                          <a:solidFill>
                            <a:schemeClr val="tx1"/>
                          </a:solidFill>
                          <a:effectLst/>
                          <a:latin typeface="Tahoma" pitchFamily="34" charset="0"/>
                          <a:ea typeface="PMingLiU" pitchFamily="18" charset="-120"/>
                          <a:cs typeface="+mn-cs"/>
                        </a:rPr>
                        <a:t>Maximum</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smtClean="0">
                          <a:ln>
                            <a:noFill/>
                          </a:ln>
                          <a:solidFill>
                            <a:schemeClr val="tx1"/>
                          </a:solidFill>
                          <a:effectLst/>
                          <a:latin typeface="Tahoma" pitchFamily="34" charset="0"/>
                          <a:ea typeface="PMingLiU" pitchFamily="18" charset="-120"/>
                          <a:cs typeface="+mn-cs"/>
                        </a:rPr>
                        <a:t>=max(A1:A12)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dirty="0" smtClean="0">
                          <a:ln>
                            <a:noFill/>
                          </a:ln>
                          <a:solidFill>
                            <a:schemeClr val="tx1"/>
                          </a:solidFill>
                          <a:effectLst/>
                          <a:latin typeface="Tahoma" pitchFamily="34" charset="0"/>
                          <a:ea typeface="PMingLiU" pitchFamily="18" charset="-120"/>
                          <a:cs typeface="+mn-cs"/>
                        </a:rPr>
                        <a:t>Minimum</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smtClean="0">
                          <a:ln>
                            <a:noFill/>
                          </a:ln>
                          <a:solidFill>
                            <a:schemeClr val="tx1"/>
                          </a:solidFill>
                          <a:effectLst/>
                          <a:latin typeface="Tahoma" pitchFamily="34" charset="0"/>
                          <a:ea typeface="PMingLiU" pitchFamily="18" charset="-120"/>
                          <a:cs typeface="+mn-cs"/>
                        </a:rPr>
                        <a:t>=min(A1:A12)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dirty="0" smtClean="0">
                          <a:ln>
                            <a:noFill/>
                          </a:ln>
                          <a:solidFill>
                            <a:schemeClr val="tx1"/>
                          </a:solidFill>
                          <a:effectLst/>
                          <a:latin typeface="Tahoma" pitchFamily="34" charset="0"/>
                          <a:ea typeface="PMingLiU" pitchFamily="18" charset="-120"/>
                          <a:cs typeface="+mn-cs"/>
                        </a:rPr>
                        <a:t>Range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smtClean="0">
                          <a:ln>
                            <a:noFill/>
                          </a:ln>
                          <a:solidFill>
                            <a:schemeClr val="tx1"/>
                          </a:solidFill>
                          <a:effectLst/>
                          <a:latin typeface="Tahoma" pitchFamily="34" charset="0"/>
                          <a:ea typeface="PMingLiU" pitchFamily="18" charset="-120"/>
                          <a:cs typeface="+mn-cs"/>
                        </a:rPr>
                        <a:t>=max(A1:A12)-min(A1:A12)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dirty="0" smtClean="0">
                          <a:ln>
                            <a:noFill/>
                          </a:ln>
                          <a:solidFill>
                            <a:schemeClr val="tx1"/>
                          </a:solidFill>
                          <a:effectLst/>
                          <a:latin typeface="Tahoma" pitchFamily="34" charset="0"/>
                          <a:ea typeface="PMingLiU" pitchFamily="18" charset="-120"/>
                          <a:cs typeface="+mn-cs"/>
                        </a:rPr>
                        <a:t>Sum</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smtClean="0">
                          <a:ln>
                            <a:noFill/>
                          </a:ln>
                          <a:solidFill>
                            <a:schemeClr val="tx1"/>
                          </a:solidFill>
                          <a:effectLst/>
                          <a:latin typeface="Tahoma" pitchFamily="34" charset="0"/>
                          <a:ea typeface="PMingLiU" pitchFamily="18" charset="-120"/>
                          <a:cs typeface="+mn-cs"/>
                        </a:rPr>
                        <a:t>=sum(A1:A12)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10590">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dirty="0" smtClean="0">
                          <a:ln>
                            <a:noFill/>
                          </a:ln>
                          <a:solidFill>
                            <a:schemeClr val="tx1"/>
                          </a:solidFill>
                          <a:effectLst/>
                          <a:latin typeface="Tahoma" pitchFamily="34" charset="0"/>
                          <a:ea typeface="PMingLiU" pitchFamily="18" charset="-120"/>
                          <a:cs typeface="+mn-cs"/>
                        </a:rPr>
                        <a:t>Count</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852488"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altLang="zh-TW" sz="1200" b="0" i="0" u="none" strike="noStrike" kern="1200" cap="none" normalizeH="0" baseline="0" dirty="0" smtClean="0">
                          <a:ln>
                            <a:noFill/>
                          </a:ln>
                          <a:solidFill>
                            <a:schemeClr val="tx1"/>
                          </a:solidFill>
                          <a:effectLst/>
                          <a:latin typeface="Tahoma" pitchFamily="34" charset="0"/>
                          <a:ea typeface="PMingLiU" pitchFamily="18" charset="-120"/>
                          <a:cs typeface="+mn-cs"/>
                        </a:rPr>
                        <a:t>=count(A1:A12)</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pic>
        <p:nvPicPr>
          <p:cNvPr id="7" name="Picture 12"/>
          <p:cNvPicPr>
            <a:picLocks noChangeAspect="1" noChangeArrowheads="1"/>
          </p:cNvPicPr>
          <p:nvPr/>
        </p:nvPicPr>
        <p:blipFill rotWithShape="1">
          <a:blip r:embed="rId2">
            <a:extLst>
              <a:ext uri="{28A0092B-C50C-407E-A947-70E740481C1C}">
                <a14:useLocalDpi xmlns:a14="http://schemas.microsoft.com/office/drawing/2010/main" val="0"/>
              </a:ext>
            </a:extLst>
          </a:blip>
          <a:srcRect t="16101" r="56726" b="42908"/>
          <a:stretch/>
        </p:blipFill>
        <p:spPr>
          <a:xfrm>
            <a:off x="76199" y="2895600"/>
            <a:ext cx="4504267" cy="3200400"/>
          </a:xfrm>
          <a:prstGeom prst="rect">
            <a:avLst/>
          </a:prstGeom>
          <a:ln>
            <a:noFill/>
          </a:ln>
          <a:effectLst>
            <a:outerShdw blurRad="190500" algn="tl" rotWithShape="0">
              <a:srgbClr val="000000">
                <a:alpha val="70000"/>
              </a:srgbClr>
            </a:outerShdw>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Tree>
    <p:extLst>
      <p:ext uri="{BB962C8B-B14F-4D97-AF65-F5344CB8AC3E}">
        <p14:creationId xmlns:p14="http://schemas.microsoft.com/office/powerpoint/2010/main" val="201604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Descriptive Statistics</a:t>
            </a:r>
            <a:br>
              <a:rPr lang="en-US" dirty="0" smtClean="0"/>
            </a:br>
            <a:r>
              <a:rPr lang="en-US" dirty="0" smtClean="0"/>
              <a:t>in Excel</a:t>
            </a:r>
            <a:endParaRPr lang="en-US" dirty="0"/>
          </a:p>
        </p:txBody>
      </p:sp>
      <p:sp>
        <p:nvSpPr>
          <p:cNvPr id="3" name="Content Placeholder 2"/>
          <p:cNvSpPr>
            <a:spLocks noGrp="1"/>
          </p:cNvSpPr>
          <p:nvPr>
            <p:ph idx="1"/>
          </p:nvPr>
        </p:nvSpPr>
        <p:spPr>
          <a:xfrm>
            <a:off x="457200" y="1600201"/>
            <a:ext cx="8229600" cy="1828800"/>
          </a:xfrm>
        </p:spPr>
        <p:txBody>
          <a:bodyPr/>
          <a:lstStyle/>
          <a:p>
            <a:r>
              <a:rPr lang="en-US" altLang="zh-TW" sz="2400" dirty="0" smtClean="0">
                <a:ea typeface="PMingLiU" pitchFamily="18" charset="-120"/>
              </a:rPr>
              <a:t>Use </a:t>
            </a:r>
            <a:r>
              <a:rPr lang="en-US" altLang="zh-TW" sz="2400" dirty="0">
                <a:ea typeface="PMingLiU" pitchFamily="18" charset="-120"/>
              </a:rPr>
              <a:t>of Excel “Data Analysis” Add-Ins tool to find descriptive </a:t>
            </a:r>
            <a:r>
              <a:rPr lang="en-US" altLang="zh-TW" sz="2400" dirty="0" smtClean="0">
                <a:ea typeface="PMingLiU" pitchFamily="18" charset="-120"/>
              </a:rPr>
              <a:t>measures</a:t>
            </a:r>
          </a:p>
          <a:p>
            <a:pPr lvl="1"/>
            <a:r>
              <a:rPr lang="en-US" altLang="zh-TW" sz="2000" dirty="0" smtClean="0">
                <a:ea typeface="PMingLiU" pitchFamily="18" charset="-120"/>
              </a:rPr>
              <a:t>File </a:t>
            </a:r>
            <a:r>
              <a:rPr lang="en-US" altLang="zh-TW" sz="2000" dirty="0">
                <a:ea typeface="PMingLiU" pitchFamily="18" charset="-120"/>
                <a:sym typeface="Wingdings" pitchFamily="2" charset="2"/>
              </a:rPr>
              <a:t> Options  Add-Ins  Click “Go” at the bottom  Check “Analysis </a:t>
            </a:r>
            <a:r>
              <a:rPr lang="en-US" altLang="zh-TW" sz="2000" dirty="0" err="1">
                <a:ea typeface="PMingLiU" pitchFamily="18" charset="-120"/>
                <a:sym typeface="Wingdings" pitchFamily="2" charset="2"/>
              </a:rPr>
              <a:t>ToolPak</a:t>
            </a:r>
            <a:r>
              <a:rPr lang="en-US" altLang="zh-TW" sz="2000" dirty="0">
                <a:ea typeface="PMingLiU" pitchFamily="18" charset="-120"/>
                <a:sym typeface="Wingdings" pitchFamily="2" charset="2"/>
              </a:rPr>
              <a:t>” and click “</a:t>
            </a:r>
            <a:r>
              <a:rPr lang="en-US" altLang="zh-TW" sz="2000" dirty="0" smtClean="0">
                <a:ea typeface="PMingLiU" pitchFamily="18" charset="-120"/>
                <a:sym typeface="Wingdings" pitchFamily="2" charset="2"/>
              </a:rPr>
              <a:t>OK”</a:t>
            </a:r>
          </a:p>
          <a:p>
            <a:pPr lvl="1"/>
            <a:r>
              <a:rPr lang="en-US" altLang="zh-TW" sz="2000" dirty="0">
                <a:ea typeface="PMingLiU" pitchFamily="18" charset="-120"/>
                <a:sym typeface="Wingdings" pitchFamily="2" charset="2"/>
              </a:rPr>
              <a:t>You can find “Data Analysis” in the “Data” menu </a:t>
            </a:r>
            <a:r>
              <a:rPr lang="en-US" altLang="zh-TW" sz="2000" dirty="0" smtClean="0">
                <a:ea typeface="PMingLiU" pitchFamily="18" charset="-120"/>
                <a:sym typeface="Wingdings" pitchFamily="2" charset="2"/>
              </a:rPr>
              <a:t>bar</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89</a:t>
            </a:fld>
            <a:endParaRPr lang="en-US" altLang="en-US"/>
          </a:p>
        </p:txBody>
      </p:sp>
      <p:pic>
        <p:nvPicPr>
          <p:cNvPr id="8"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b="87596"/>
          <a:stretch/>
        </p:blipFill>
        <p:spPr bwMode="auto">
          <a:xfrm>
            <a:off x="228600" y="3429000"/>
            <a:ext cx="8731620" cy="1323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7"/>
          <p:cNvSpPr>
            <a:spLocks noChangeArrowheads="1"/>
          </p:cNvSpPr>
          <p:nvPr/>
        </p:nvSpPr>
        <p:spPr bwMode="auto">
          <a:xfrm>
            <a:off x="7162800" y="3846513"/>
            <a:ext cx="1034755" cy="374724"/>
          </a:xfrm>
          <a:prstGeom prst="ellipse">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pic>
        <p:nvPicPr>
          <p:cNvPr id="10"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19346" t="26996" r="60320" b="56836"/>
          <a:stretch/>
        </p:blipFill>
        <p:spPr bwMode="auto">
          <a:xfrm>
            <a:off x="3048000" y="5133973"/>
            <a:ext cx="3162300" cy="1571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ontent Placeholder 2"/>
          <p:cNvSpPr txBox="1">
            <a:spLocks/>
          </p:cNvSpPr>
          <p:nvPr/>
        </p:nvSpPr>
        <p:spPr bwMode="auto">
          <a:xfrm>
            <a:off x="457200" y="47244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sz="2000" kern="0" dirty="0" smtClean="0">
                <a:ea typeface="PMingLiU" pitchFamily="18" charset="-120"/>
                <a:sym typeface="Wingdings" pitchFamily="2" charset="2"/>
              </a:rPr>
              <a:t>Choose “Descriptive Statistics” at “Data Analysis” browser</a:t>
            </a:r>
            <a:endParaRPr lang="en-US" sz="2000" kern="0" dirty="0">
              <a:ea typeface="PMingLiU" pitchFamily="18" charset="-120"/>
            </a:endParaRPr>
          </a:p>
        </p:txBody>
      </p:sp>
      <p:sp>
        <p:nvSpPr>
          <p:cNvPr id="12" name="TextBox 1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9322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1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Descriptive Statistics</a:t>
            </a:r>
            <a:br>
              <a:rPr lang="en-US" dirty="0" smtClean="0"/>
            </a:br>
            <a:r>
              <a:rPr lang="en-US" dirty="0" smtClean="0"/>
              <a:t>in Excel</a:t>
            </a:r>
            <a:endParaRPr lang="en-US" dirty="0"/>
          </a:p>
        </p:txBody>
      </p:sp>
      <p:sp>
        <p:nvSpPr>
          <p:cNvPr id="3" name="Content Placeholder 2"/>
          <p:cNvSpPr>
            <a:spLocks noGrp="1"/>
          </p:cNvSpPr>
          <p:nvPr>
            <p:ph idx="1"/>
          </p:nvPr>
        </p:nvSpPr>
        <p:spPr/>
        <p:txBody>
          <a:bodyPr/>
          <a:lstStyle/>
          <a:p>
            <a:r>
              <a:rPr lang="en-US" altLang="zh-TW" sz="2400" dirty="0" smtClean="0">
                <a:ea typeface="PMingLiU" pitchFamily="18" charset="-120"/>
              </a:rPr>
              <a:t>Use </a:t>
            </a:r>
            <a:r>
              <a:rPr lang="en-US" altLang="zh-TW" sz="2400" dirty="0">
                <a:ea typeface="PMingLiU" pitchFamily="18" charset="-120"/>
              </a:rPr>
              <a:t>of Excel “Data Analysis” Add-Ins tool to find descriptive </a:t>
            </a:r>
            <a:r>
              <a:rPr lang="en-US" altLang="zh-TW" sz="2400" dirty="0" smtClean="0">
                <a:ea typeface="PMingLiU" pitchFamily="18" charset="-120"/>
              </a:rPr>
              <a:t>measures</a:t>
            </a: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90</a:t>
            </a:fld>
            <a:endParaRPr lang="en-US" altLang="en-US"/>
          </a:p>
        </p:txBody>
      </p:sp>
      <p:pic>
        <p:nvPicPr>
          <p:cNvPr id="11"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2369075"/>
            <a:ext cx="4403725" cy="3850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 7"/>
          <p:cNvSpPr>
            <a:spLocks noChangeArrowheads="1"/>
          </p:cNvSpPr>
          <p:nvPr/>
        </p:nvSpPr>
        <p:spPr bwMode="auto">
          <a:xfrm>
            <a:off x="2583753" y="2749920"/>
            <a:ext cx="1559622" cy="453793"/>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13" name="Line 8"/>
          <p:cNvSpPr>
            <a:spLocks noChangeShapeType="1"/>
          </p:cNvSpPr>
          <p:nvPr/>
        </p:nvSpPr>
        <p:spPr bwMode="auto">
          <a:xfrm>
            <a:off x="3795713" y="3159263"/>
            <a:ext cx="542802" cy="584062"/>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 name="Text Box 9"/>
          <p:cNvSpPr txBox="1">
            <a:spLocks noChangeArrowheads="1"/>
          </p:cNvSpPr>
          <p:nvPr/>
        </p:nvSpPr>
        <p:spPr bwMode="auto">
          <a:xfrm>
            <a:off x="3895725" y="3730409"/>
            <a:ext cx="122167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US" altLang="zh-TW" sz="1400" b="1" dirty="0">
                <a:solidFill>
                  <a:schemeClr val="folHlink"/>
                </a:solidFill>
                <a:ea typeface="PMingLiU" pitchFamily="18" charset="-120"/>
              </a:rPr>
              <a:t>Data Cells</a:t>
            </a:r>
          </a:p>
        </p:txBody>
      </p:sp>
      <p:sp>
        <p:nvSpPr>
          <p:cNvPr id="15" name="Oval 10"/>
          <p:cNvSpPr>
            <a:spLocks noChangeArrowheads="1"/>
          </p:cNvSpPr>
          <p:nvPr/>
        </p:nvSpPr>
        <p:spPr bwMode="auto">
          <a:xfrm>
            <a:off x="2541588" y="4067407"/>
            <a:ext cx="1559621" cy="453793"/>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16" name="Line 11"/>
          <p:cNvSpPr>
            <a:spLocks noChangeShapeType="1"/>
          </p:cNvSpPr>
          <p:nvPr/>
        </p:nvSpPr>
        <p:spPr bwMode="auto">
          <a:xfrm>
            <a:off x="3838575" y="4495800"/>
            <a:ext cx="542803" cy="584062"/>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7" name="Text Box 12"/>
          <p:cNvSpPr txBox="1">
            <a:spLocks noChangeArrowheads="1"/>
          </p:cNvSpPr>
          <p:nvPr/>
        </p:nvSpPr>
        <p:spPr bwMode="auto">
          <a:xfrm>
            <a:off x="3910014" y="5029200"/>
            <a:ext cx="122167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US" altLang="zh-TW" sz="1400" b="1" dirty="0">
                <a:solidFill>
                  <a:schemeClr val="folHlink"/>
                </a:solidFill>
                <a:ea typeface="PMingLiU" pitchFamily="18" charset="-120"/>
              </a:rPr>
              <a:t>Output Cell</a:t>
            </a:r>
          </a:p>
        </p:txBody>
      </p:sp>
      <p:sp>
        <p:nvSpPr>
          <p:cNvPr id="18" name="Oval 13"/>
          <p:cNvSpPr>
            <a:spLocks noChangeArrowheads="1"/>
          </p:cNvSpPr>
          <p:nvPr/>
        </p:nvSpPr>
        <p:spPr bwMode="auto">
          <a:xfrm>
            <a:off x="831153" y="4876800"/>
            <a:ext cx="1559622" cy="332114"/>
          </a:xfrm>
          <a:prstGeom prst="ellipse">
            <a:avLst/>
          </a:prstGeom>
          <a:noFill/>
          <a:ln w="2857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endParaRPr lang="en-US" altLang="en-US"/>
          </a:p>
        </p:txBody>
      </p:sp>
      <p:sp>
        <p:nvSpPr>
          <p:cNvPr id="19" name="Line 14"/>
          <p:cNvSpPr>
            <a:spLocks noChangeShapeType="1"/>
          </p:cNvSpPr>
          <p:nvPr/>
        </p:nvSpPr>
        <p:spPr bwMode="auto">
          <a:xfrm>
            <a:off x="1881188" y="5181600"/>
            <a:ext cx="608596" cy="654206"/>
          </a:xfrm>
          <a:prstGeom prst="line">
            <a:avLst/>
          </a:prstGeom>
          <a:noFill/>
          <a:ln w="28575">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0" name="Text Box 15"/>
          <p:cNvSpPr txBox="1">
            <a:spLocks noChangeArrowheads="1"/>
          </p:cNvSpPr>
          <p:nvPr/>
        </p:nvSpPr>
        <p:spPr bwMode="auto">
          <a:xfrm>
            <a:off x="1976038" y="5788223"/>
            <a:ext cx="315565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US" altLang="zh-TW" sz="1400" b="1" dirty="0" smtClean="0">
                <a:solidFill>
                  <a:schemeClr val="folHlink"/>
                </a:solidFill>
                <a:ea typeface="PMingLiU" pitchFamily="18" charset="-120"/>
              </a:rPr>
              <a:t>Generate </a:t>
            </a:r>
            <a:r>
              <a:rPr lang="en-US" altLang="zh-TW" sz="1400" b="1" dirty="0">
                <a:solidFill>
                  <a:schemeClr val="folHlink"/>
                </a:solidFill>
                <a:ea typeface="PMingLiU" pitchFamily="18" charset="-120"/>
              </a:rPr>
              <a:t>Descriptive Statistics</a:t>
            </a:r>
          </a:p>
        </p:txBody>
      </p:sp>
      <p:pic>
        <p:nvPicPr>
          <p:cNvPr id="21" name="Picture 17"/>
          <p:cNvPicPr>
            <a:picLocks noChangeAspect="1" noChangeArrowheads="1"/>
          </p:cNvPicPr>
          <p:nvPr/>
        </p:nvPicPr>
        <p:blipFill rotWithShape="1">
          <a:blip r:embed="rId3">
            <a:extLst>
              <a:ext uri="{28A0092B-C50C-407E-A947-70E740481C1C}">
                <a14:useLocalDpi xmlns:a14="http://schemas.microsoft.com/office/drawing/2010/main" val="0"/>
              </a:ext>
            </a:extLst>
          </a:blip>
          <a:srcRect l="17196" t="15557" r="58318" b="38326"/>
          <a:stretch/>
        </p:blipFill>
        <p:spPr bwMode="auto">
          <a:xfrm>
            <a:off x="5514975" y="2277595"/>
            <a:ext cx="2790825" cy="394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02273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animBg="1"/>
      <p:bldP spid="16" grpId="0" animBg="1"/>
      <p:bldP spid="17" grpId="0"/>
      <p:bldP spid="18" grpId="0" animBg="1"/>
      <p:bldP spid="19" grpId="0" animBg="1"/>
      <p:bldP spid="2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Descriptive Statistics</a:t>
            </a:r>
            <a:br>
              <a:rPr lang="en-US" dirty="0" smtClean="0"/>
            </a:br>
            <a:r>
              <a:rPr lang="en-US" dirty="0" smtClean="0"/>
              <a:t>in Calculator (For Casio fx-50F)</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91</a:t>
            </a:fld>
            <a:endParaRPr lang="en-US" altLang="en-US"/>
          </a:p>
        </p:txBody>
      </p:sp>
      <p:pic>
        <p:nvPicPr>
          <p:cNvPr id="3" name="Picture 2"/>
          <p:cNvPicPr>
            <a:picLocks noChangeAspect="1"/>
          </p:cNvPicPr>
          <p:nvPr/>
        </p:nvPicPr>
        <p:blipFill rotWithShape="1">
          <a:blip r:embed="rId2"/>
          <a:srcRect l="50000" t="23333" r="16875" b="10000"/>
          <a:stretch/>
        </p:blipFill>
        <p:spPr>
          <a:xfrm>
            <a:off x="1104900" y="1589525"/>
            <a:ext cx="6934200" cy="5233359"/>
          </a:xfrm>
          <a:prstGeom prst="rect">
            <a:avLst/>
          </a:prstGeom>
        </p:spPr>
      </p:pic>
    </p:spTree>
    <p:extLst>
      <p:ext uri="{BB962C8B-B14F-4D97-AF65-F5344CB8AC3E}">
        <p14:creationId xmlns:p14="http://schemas.microsoft.com/office/powerpoint/2010/main" val="3803493565"/>
      </p:ext>
    </p:extLst>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983C1"/>
        </a:solidFill>
        <a:ln w="12700" cap="rnd" cmpd="sng">
          <a:solidFill>
            <a:schemeClr val="tx1"/>
          </a:solidFill>
          <a:prstDash val="solid"/>
          <a:round/>
          <a:headEnd type="none" w="med" len="med"/>
          <a:tailEnd type="none" w="med" len="med"/>
        </a:ln>
      </a:spPr>
      <a:bodyPr/>
      <a:lstStyle>
        <a:defPPr>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38063</TotalTime>
  <Words>5319</Words>
  <PresentationFormat>On-screen Show (4:3)</PresentationFormat>
  <Paragraphs>974</Paragraphs>
  <Slides>91</Slides>
  <Notes>15</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91</vt:i4>
      </vt:variant>
    </vt:vector>
  </HeadingPairs>
  <TitlesOfParts>
    <vt:vector size="108" baseType="lpstr">
      <vt:lpstr>Blue Highway Linocut</vt:lpstr>
      <vt:lpstr>PMingLiU</vt:lpstr>
      <vt:lpstr>SimSun</vt:lpstr>
      <vt:lpstr>Aharoni</vt:lpstr>
      <vt:lpstr>Arial</vt:lpstr>
      <vt:lpstr>Broadway</vt:lpstr>
      <vt:lpstr>Calibri</vt:lpstr>
      <vt:lpstr>Cambria Math</vt:lpstr>
      <vt:lpstr>Garamond</vt:lpstr>
      <vt:lpstr>Segoe UI</vt:lpstr>
      <vt:lpstr>Tahoma</vt:lpstr>
      <vt:lpstr>Times New Roman</vt:lpstr>
      <vt:lpstr>Wingdings</vt:lpstr>
      <vt:lpstr>Edge</vt:lpstr>
      <vt:lpstr>Slide</vt:lpstr>
      <vt:lpstr>Equation</vt:lpstr>
      <vt:lpstr>Drawing</vt:lpstr>
      <vt:lpstr>GE2262 Business Statistics  Topic 1 Introduction to Statistics  Reference Levine, D.M., Krehbiel, T.C. and Berenson, M.L., Business Statistics: A First Course, Pearson Education Ltd, Chapter 1 &amp; 2 &amp; 3 Liu, K. I., To K. M., Speaking of Statistics, Pearson Education Ltd, Chapter 1  </vt:lpstr>
      <vt:lpstr>Outline</vt:lpstr>
      <vt:lpstr>What is/are Statistics?</vt:lpstr>
      <vt:lpstr>PowerPoint Presentation</vt:lpstr>
      <vt:lpstr>How to estimate the number of people watching a TV programme?</vt:lpstr>
      <vt:lpstr>How to estimate the number of people watching a TV programme?</vt:lpstr>
      <vt:lpstr>Basic Steps in a Statistical Study</vt:lpstr>
      <vt:lpstr>Process of a Statistical Study</vt:lpstr>
      <vt:lpstr>Why use Nielsen Media Research?</vt:lpstr>
      <vt:lpstr>Statistical Study – Exercise </vt:lpstr>
      <vt:lpstr>How to Make Money Nowadays?</vt:lpstr>
      <vt:lpstr>How to Make Money Nowadays?</vt:lpstr>
      <vt:lpstr>Why Study Statistics?</vt:lpstr>
      <vt:lpstr>Why Study Statistics?</vt:lpstr>
      <vt:lpstr>Why Study Statistics?</vt:lpstr>
      <vt:lpstr>Why Study Statistics?</vt:lpstr>
      <vt:lpstr>Why Study Statistics?</vt:lpstr>
      <vt:lpstr>Why Study Statistics?</vt:lpstr>
      <vt:lpstr>Why Study Statistics?</vt:lpstr>
      <vt:lpstr>Why Study Statistics?</vt:lpstr>
      <vt:lpstr>Why Study Statistics?</vt:lpstr>
      <vt:lpstr>More Than Just Numbers   8.32, 7.91, 9.64, 9.18, 10.33, 7.46</vt:lpstr>
      <vt:lpstr>Variables</vt:lpstr>
      <vt:lpstr>Data</vt:lpstr>
      <vt:lpstr>Types of Variables</vt:lpstr>
      <vt:lpstr>Types of Variables – Exercise </vt:lpstr>
      <vt:lpstr>Numerical or Categorical?</vt:lpstr>
      <vt:lpstr>Coding Yes/No Questions</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Organizing and Visualizing Data</vt:lpstr>
      <vt:lpstr>Faulty Graphs:  Chart Junk</vt:lpstr>
      <vt:lpstr>Faulty Graphs:  No Relative Basis</vt:lpstr>
      <vt:lpstr>Faulty Graphs:  Compressing the Vertical Axis</vt:lpstr>
      <vt:lpstr>Faulty Graphs:  No Zero Point on the Vertical Axis</vt:lpstr>
      <vt:lpstr>Principles of Excellent Graphs</vt:lpstr>
      <vt:lpstr>Use and Misuse of Statistics</vt:lpstr>
      <vt:lpstr>Use and Misuse of Statistics: Faulty Percentages</vt:lpstr>
      <vt:lpstr>Summary Definitions</vt:lpstr>
      <vt:lpstr>Measures of Central Tendency</vt:lpstr>
      <vt:lpstr>Measures of Central Tendency</vt:lpstr>
      <vt:lpstr>Measures of Central Tendency: The Mean</vt:lpstr>
      <vt:lpstr>Measures of Central Tendency: The Mean</vt:lpstr>
      <vt:lpstr>Measures of Central Tendency: The Median</vt:lpstr>
      <vt:lpstr>Measures of Central Tendency: The Mode</vt:lpstr>
      <vt:lpstr>Effects of Outliers</vt:lpstr>
      <vt:lpstr>Comparison of Mean, Median &amp; Mode</vt:lpstr>
      <vt:lpstr>Measures of Variation</vt:lpstr>
      <vt:lpstr>Measures of Variation</vt:lpstr>
      <vt:lpstr>Measures of Variation: The Range</vt:lpstr>
      <vt:lpstr>Quartiles</vt:lpstr>
      <vt:lpstr>Quartiles</vt:lpstr>
      <vt:lpstr>Quartiles</vt:lpstr>
      <vt:lpstr>Quartiles – Exercise </vt:lpstr>
      <vt:lpstr>Measures of Variation: Interquartile Range</vt:lpstr>
      <vt:lpstr>Measures of Variation: Interquartile Range</vt:lpstr>
      <vt:lpstr>Measures of Variation: Variance</vt:lpstr>
      <vt:lpstr>Measures of Variation: Standard Deviation</vt:lpstr>
      <vt:lpstr>Measures of Variation: Standard Deviation</vt:lpstr>
      <vt:lpstr>Measures of Variation: Standard Deviation</vt:lpstr>
      <vt:lpstr>Measures of Variation</vt:lpstr>
      <vt:lpstr>Distribution Shape</vt:lpstr>
      <vt:lpstr>Distribution Shape</vt:lpstr>
      <vt:lpstr>Distribution Shape</vt:lpstr>
      <vt:lpstr>The Five Number Summary and Boxplot</vt:lpstr>
      <vt:lpstr>Distribution Shape and Boxplot</vt:lpstr>
      <vt:lpstr>Distribution Shape and Boxplot</vt:lpstr>
      <vt:lpstr>Boxplot Example</vt:lpstr>
      <vt:lpstr>Use of Excel in Organizing Data</vt:lpstr>
      <vt:lpstr>Use of Excel in Organizing Data</vt:lpstr>
      <vt:lpstr>Use of Excel in Organizing Data</vt:lpstr>
      <vt:lpstr>Calculating Descriptive Statistics in Excel</vt:lpstr>
      <vt:lpstr>Calculating Descriptive Statistics in Excel</vt:lpstr>
      <vt:lpstr>Calculating Descriptive Statistics in Excel</vt:lpstr>
      <vt:lpstr>Calculating Descriptive Statistics in Calculator (For Casio fx-50F)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2013-10-07T03:40:41Z</cp:lastPrinted>
  <dcterms:created xsi:type="dcterms:W3CDTF">2007-06-11T05:32:26Z</dcterms:created>
  <dcterms:modified xsi:type="dcterms:W3CDTF">2018-12-21T03:41:12Z</dcterms:modified>
</cp:coreProperties>
</file>