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466" r:id="rId2"/>
    <p:sldId id="493" r:id="rId3"/>
    <p:sldId id="494" r:id="rId4"/>
    <p:sldId id="475" r:id="rId5"/>
    <p:sldId id="476" r:id="rId6"/>
    <p:sldId id="477" r:id="rId7"/>
    <p:sldId id="478" r:id="rId8"/>
    <p:sldId id="488" r:id="rId9"/>
    <p:sldId id="479" r:id="rId10"/>
    <p:sldId id="491" r:id="rId11"/>
    <p:sldId id="492" r:id="rId12"/>
    <p:sldId id="480" r:id="rId13"/>
    <p:sldId id="481" r:id="rId14"/>
    <p:sldId id="489" r:id="rId15"/>
    <p:sldId id="490" r:id="rId16"/>
    <p:sldId id="4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1E6"/>
    <a:srgbClr val="FEF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3" autoAdjust="0"/>
    <p:restoredTop sz="95084" autoAdjust="0"/>
  </p:normalViewPr>
  <p:slideViewPr>
    <p:cSldViewPr>
      <p:cViewPr varScale="1">
        <p:scale>
          <a:sx n="105" d="100"/>
          <a:sy n="105" d="100"/>
        </p:scale>
        <p:origin x="34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75CD0-BF64-4EDA-A390-EA27F5FF7906}" type="datetimeFigureOut">
              <a:rPr lang="en-GB" smtClean="0"/>
              <a:pPr/>
              <a:t>11/11/2019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C7654-C7C7-4BC9-B3D0-68A06137D3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830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374EF-CF58-40E7-81EF-EAF4FBD05184}" type="datetimeFigureOut">
              <a:rPr lang="en-US" smtClean="0"/>
              <a:t>11/11/2019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B61D7-8453-4374-B61E-326A0CDD6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0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519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315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274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734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035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919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516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970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489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95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3930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628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387CF-CE0A-4864-B4DC-7EE2A87B92C7}" type="datetime1">
              <a:rPr lang="en-GB" smtClean="0"/>
              <a:t>11/11/2019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6606-3188-44A3-B192-CC0AAAEE5DD7}" type="datetime1">
              <a:rPr lang="en-GB" smtClean="0"/>
              <a:t>11/11/2019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45D9-4EF3-4812-8E00-6CC7F1AE8890}" type="datetime1">
              <a:rPr lang="en-GB" smtClean="0"/>
              <a:t>11/11/2019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9D6-27DA-45A4-989D-EDC2DAD7E89F}" type="datetime1">
              <a:rPr lang="en-GB" smtClean="0"/>
              <a:t>11/11/2019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C69F-F623-4E3A-BF48-50717FC3BBDF}" type="datetime1">
              <a:rPr lang="en-GB" smtClean="0"/>
              <a:t>11/11/2019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2A4E-73A2-4D3A-9A8B-1AF90718CDFF}" type="datetime1">
              <a:rPr lang="en-GB" smtClean="0"/>
              <a:t>11/11/2019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F43DF-B36F-46C9-95A9-D08361B1E570}" type="datetime1">
              <a:rPr lang="en-GB" smtClean="0"/>
              <a:t>11/11/2019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1984-4EC1-4FEC-837F-745441E7BB21}" type="datetime1">
              <a:rPr lang="en-GB" smtClean="0"/>
              <a:t>11/11/2019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B7A8-4BC3-4907-83A6-A05C4EF0B6E8}" type="datetime1">
              <a:rPr lang="en-GB" smtClean="0"/>
              <a:t>11/11/2019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C4A2-A981-4E36-A26E-934E608FB5E7}" type="datetime1">
              <a:rPr lang="en-GB" smtClean="0"/>
              <a:t>11/11/2019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C9F-F8E5-4907-A1D3-1F7D08F58D6E}" type="datetime1">
              <a:rPr lang="en-GB" smtClean="0"/>
              <a:t>11/11/2019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C12CC-2229-4F66-8198-B0C996824D91}" type="datetime1">
              <a:rPr lang="en-GB" smtClean="0"/>
              <a:t>11/11/2019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0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31.png"/><Relationship Id="rId4" Type="http://schemas.openxmlformats.org/officeDocument/2006/relationships/image" Target="../media/image290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10" Type="http://schemas.openxmlformats.org/officeDocument/2006/relationships/image" Target="../media/image36.png"/><Relationship Id="rId4" Type="http://schemas.openxmlformats.org/officeDocument/2006/relationships/image" Target="../media/image101.png"/><Relationship Id="rId9" Type="http://schemas.openxmlformats.org/officeDocument/2006/relationships/image" Target="../media/image30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13.png"/><Relationship Id="rId7" Type="http://schemas.openxmlformats.org/officeDocument/2006/relationships/image" Target="../media/image5.JP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1" Type="http://schemas.openxmlformats.org/officeDocument/2006/relationships/image" Target="../media/image41.png"/><Relationship Id="rId5" Type="http://schemas.openxmlformats.org/officeDocument/2006/relationships/image" Target="../media/image115.png"/><Relationship Id="rId10" Type="http://schemas.openxmlformats.org/officeDocument/2006/relationships/image" Target="../media/image40.png"/><Relationship Id="rId4" Type="http://schemas.openxmlformats.org/officeDocument/2006/relationships/image" Target="../media/image114.png"/><Relationship Id="rId9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EE3114 Systems and Control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/>
              <a:t>  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Tutorial </a:t>
            </a:r>
            <a:r>
              <a:rPr lang="en-US" b="1" dirty="0">
                <a:solidFill>
                  <a:srgbClr val="C00000"/>
                </a:solidFill>
              </a:rPr>
              <a:t>- 10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dirty="0"/>
              <a:t>Semester A, 2019-20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5949280"/>
            <a:ext cx="1709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2018-11-21</a:t>
            </a:r>
          </a:p>
        </p:txBody>
      </p:sp>
    </p:spTree>
    <p:extLst>
      <p:ext uri="{BB962C8B-B14F-4D97-AF65-F5344CB8AC3E}">
        <p14:creationId xmlns:p14="http://schemas.microsoft.com/office/powerpoint/2010/main" val="1285150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10A7A6-7D47-4C00-AF47-6E419A374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122824-692E-4A81-BD1B-4BD666DD9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354648"/>
            <a:ext cx="5184576" cy="636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70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44E22A-CA02-48F1-96B4-770BE4C30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26C561-CF64-4CED-8137-B0A601561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404663"/>
            <a:ext cx="5544616" cy="633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48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12776"/>
            <a:ext cx="5400600" cy="4716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67744" y="54868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Optimization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75656" y="5373216"/>
            <a:ext cx="1368152" cy="5040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1196752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Optimization: </a:t>
            </a:r>
            <a:r>
              <a:rPr lang="en-US" sz="2400" dirty="0">
                <a:solidFill>
                  <a:srgbClr val="C00000"/>
                </a:solidFill>
              </a:rPr>
              <a:t>minimization</a:t>
            </a:r>
            <a:r>
              <a:rPr lang="en-US" sz="2400" dirty="0"/>
              <a:t> or </a:t>
            </a:r>
            <a:r>
              <a:rPr lang="en-US" sz="2400" dirty="0">
                <a:solidFill>
                  <a:srgbClr val="C00000"/>
                </a:solidFill>
              </a:rPr>
              <a:t>maximization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67744" y="6070529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7030A0"/>
                </a:solidFill>
              </a:rPr>
              <a:t>We will only discuss “</a:t>
            </a:r>
            <a:r>
              <a:rPr lang="en-US" dirty="0">
                <a:solidFill>
                  <a:srgbClr val="C00000"/>
                </a:solidFill>
              </a:rPr>
              <a:t>minimization</a:t>
            </a:r>
            <a:r>
              <a:rPr lang="en-US" dirty="0">
                <a:solidFill>
                  <a:srgbClr val="7030A0"/>
                </a:solidFill>
              </a:rPr>
              <a:t>” below</a:t>
            </a:r>
          </a:p>
        </p:txBody>
      </p:sp>
    </p:spTree>
    <p:extLst>
      <p:ext uri="{BB962C8B-B14F-4D97-AF65-F5344CB8AC3E}">
        <p14:creationId xmlns:p14="http://schemas.microsoft.com/office/powerpoint/2010/main" val="3543363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92696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475656" y="1340768"/>
                <a:ext cx="1584176" cy="573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lim>
                          </m:limLow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1340768"/>
                <a:ext cx="1584176" cy="573106"/>
              </a:xfrm>
              <a:prstGeom prst="rect">
                <a:avLst/>
              </a:prstGeom>
              <a:blipFill>
                <a:blip r:embed="rId3"/>
                <a:stretch>
                  <a:fillRect l="-769" b="-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964" y="2132856"/>
            <a:ext cx="4508500" cy="26924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491880" y="4005064"/>
            <a:ext cx="12241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60032" y="3789040"/>
                <a:ext cx="29523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2000" dirty="0"/>
                  <a:t> 0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3789040"/>
                <a:ext cx="2952328" cy="400110"/>
              </a:xfrm>
              <a:prstGeom prst="rect">
                <a:avLst/>
              </a:prstGeom>
              <a:blipFill>
                <a:blip r:embed="rId5"/>
                <a:stretch>
                  <a:fillRect l="-825" t="-124615" b="-18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99592" y="5157192"/>
                <a:ext cx="2808312" cy="806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70C0"/>
                    </a:solidFill>
                  </a:rPr>
                  <a:t>Exercise:</a:t>
                </a:r>
              </a:p>
              <a:p>
                <a:r>
                  <a:rPr lang="en-US" sz="2000" dirty="0"/>
                  <a:t>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limLow>
                          <m:limLow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func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5157192"/>
                <a:ext cx="2808312" cy="806888"/>
              </a:xfrm>
              <a:prstGeom prst="rect">
                <a:avLst/>
              </a:prstGeom>
              <a:blipFill>
                <a:blip r:embed="rId6"/>
                <a:stretch>
                  <a:fillRect l="-2391" t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103948" y="5517232"/>
            <a:ext cx="1404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(3 minutes)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63114" y="3413765"/>
                <a:ext cx="28803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7030A0"/>
                    </a:solidFill>
                  </a:rPr>
                  <a:t>How to find solution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?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3114" y="3413765"/>
                <a:ext cx="2880320" cy="369332"/>
              </a:xfrm>
              <a:prstGeom prst="rect">
                <a:avLst/>
              </a:prstGeom>
              <a:blipFill>
                <a:blip r:embed="rId7"/>
                <a:stretch>
                  <a:fillRect l="-190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2841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27584" y="755412"/>
                <a:ext cx="2808312" cy="806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Exercise:</a:t>
                </a:r>
              </a:p>
              <a:p>
                <a:r>
                  <a:rPr lang="en-US" sz="2000" dirty="0"/>
                  <a:t>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limLow>
                          <m:limLow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func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755412"/>
                <a:ext cx="2808312" cy="806888"/>
              </a:xfrm>
              <a:prstGeom prst="rect">
                <a:avLst/>
              </a:prstGeom>
              <a:blipFill>
                <a:blip r:embed="rId3"/>
                <a:stretch>
                  <a:fillRect l="-2391" t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827584" y="1691516"/>
            <a:ext cx="1404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79712" y="1916832"/>
                <a:ext cx="2736304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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=2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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 </m:t>
                    </m:r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1916832"/>
                <a:ext cx="2736304" cy="1754326"/>
              </a:xfrm>
              <a:prstGeom prst="rect">
                <a:avLst/>
              </a:prstGeom>
              <a:blipFill>
                <a:blip r:embed="rId4"/>
                <a:stretch>
                  <a:fillRect l="-20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27583" y="3896474"/>
                <a:ext cx="3024337" cy="1521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Exercise:</a:t>
                </a:r>
              </a:p>
              <a:p>
                <a:r>
                  <a:rPr lang="en-US" sz="2000" dirty="0"/>
                  <a:t>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limLow>
                          <m:limLow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r>
                  <a:rPr lang="en-US" sz="2000" dirty="0"/>
                  <a:t>and</a:t>
                </a:r>
              </a:p>
              <a:p>
                <a:r>
                  <a:rPr lang="en-US" sz="2000" dirty="0"/>
                  <a:t>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limLow>
                          <m:limLow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lim>
                        </m:limLow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3" y="3896474"/>
                <a:ext cx="3024337" cy="1521570"/>
              </a:xfrm>
              <a:prstGeom prst="rect">
                <a:avLst/>
              </a:prstGeom>
              <a:blipFill>
                <a:blip r:embed="rId5"/>
                <a:stretch>
                  <a:fillRect l="-2218" t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51920" y="4221088"/>
                <a:ext cx="44223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is a vector function)        </a:t>
                </a:r>
                <a:r>
                  <a:rPr lang="en-US" dirty="0">
                    <a:solidFill>
                      <a:srgbClr val="FF0000"/>
                    </a:solidFill>
                  </a:rPr>
                  <a:t>(5 minutes)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4221088"/>
                <a:ext cx="4422370" cy="369332"/>
              </a:xfrm>
              <a:prstGeom prst="rect">
                <a:avLst/>
              </a:prstGeom>
              <a:blipFill>
                <a:blip r:embed="rId6"/>
                <a:stretch>
                  <a:fillRect l="-124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376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87249" y="663229"/>
                <a:ext cx="3312368" cy="18296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Exercise:</a:t>
                </a:r>
              </a:p>
              <a:p>
                <a:r>
                  <a:rPr lang="en-US" sz="2000" dirty="0"/>
                  <a:t>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limLow>
                          <m:limLow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r>
                  <a:rPr lang="en-US" sz="2000" dirty="0"/>
                  <a:t>and</a:t>
                </a:r>
              </a:p>
              <a:p>
                <a:r>
                  <a:rPr lang="en-US" sz="2000" dirty="0"/>
                  <a:t>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limLow>
                          <m:limLow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lim>
                        </m:limLow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249" y="663229"/>
                <a:ext cx="3312368" cy="1829668"/>
              </a:xfrm>
              <a:prstGeom prst="rect">
                <a:avLst/>
              </a:prstGeom>
              <a:blipFill>
                <a:blip r:embed="rId3"/>
                <a:stretch>
                  <a:fillRect l="-2026" t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995936" y="1196752"/>
                <a:ext cx="26642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 is a vector function)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1196752"/>
                <a:ext cx="2664296" cy="369332"/>
              </a:xfrm>
              <a:prstGeom prst="rect">
                <a:avLst/>
              </a:prstGeom>
              <a:blipFill>
                <a:blip r:embed="rId4"/>
                <a:stretch>
                  <a:fillRect l="-2059" t="-8197" r="-68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84734" y="2348879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07077" y="3572784"/>
                <a:ext cx="5904657" cy="535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acc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r>
                  <a:rPr lang="en-US" sz="2000" dirty="0"/>
                  <a:t> 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∀ 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7077" y="3572784"/>
                <a:ext cx="5904657" cy="5356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48205" y="4293096"/>
                <a:ext cx="7560840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b="1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</m:oMath>
                </a14:m>
                <a:r>
                  <a:rPr lang="en-US" sz="2000" dirty="0"/>
                  <a:t>   or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</m:acc>
                    <m:r>
                      <a:rPr lang="en-US" sz="20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</m:oMath>
                </a14:m>
                <a:endParaRPr lang="en-US" sz="2000" b="1" dirty="0"/>
              </a:p>
              <a:p>
                <a:endParaRPr lang="en-US" sz="1000" dirty="0"/>
              </a:p>
              <a:p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r>
                      <a:rPr lang="en-US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b="1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</m:oMath>
                </a14:m>
                <a:r>
                  <a:rPr lang="en-US" sz="2000" dirty="0"/>
                  <a:t>   or   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r>
                      <a:rPr lang="en-US" sz="20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</m:oMath>
                </a14:m>
                <a:r>
                  <a:rPr lang="en-US" sz="2000" dirty="0"/>
                  <a:t> (any) constant vector</a:t>
                </a:r>
              </a:p>
              <a:p>
                <a:endParaRPr lang="en-US" sz="1200" dirty="0"/>
              </a:p>
              <a:p>
                <a:r>
                  <a:rPr lang="en-US" sz="2000" dirty="0"/>
                  <a:t>      </a:t>
                </a:r>
                <a:r>
                  <a:rPr lang="en-US" sz="2000" dirty="0">
                    <a:solidFill>
                      <a:srgbClr val="0070C0"/>
                    </a:solidFill>
                  </a:rPr>
                  <a:t>Note: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dirty="0"/>
                  <a:t> ; therefore, any  nonzero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000" dirty="0"/>
                  <a:t>  will yield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/>
                  <a:t>  </a:t>
                </a:r>
              </a:p>
              <a:p>
                <a:endParaRPr lang="en-US" sz="1000" dirty="0"/>
              </a:p>
              <a:p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</m:oMath>
                </a14:m>
                <a:r>
                  <a:rPr lang="en-US" sz="2000" dirty="0"/>
                  <a:t>  is  the  only solution,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∀ 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205" y="4293096"/>
                <a:ext cx="7560840" cy="1815882"/>
              </a:xfrm>
              <a:prstGeom prst="rect">
                <a:avLst/>
              </a:prstGeom>
              <a:blipFill>
                <a:blip r:embed="rId6"/>
                <a:stretch>
                  <a:fillRect l="-887" t="-2013" b="-5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607079" y="2864547"/>
                <a:ext cx="5904656" cy="535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    </a:t>
                </a:r>
                <a:r>
                  <a:rPr lang="en-US" sz="2000" dirty="0">
                    <a:sym typeface="Wingdings" panose="05000000000000000000" pitchFamily="2" charset="2"/>
                  </a:rPr>
                  <a:t>  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)≡0</m:t>
                    </m:r>
                  </m:oMath>
                </a14:m>
                <a:r>
                  <a:rPr lang="en-US" sz="2000" dirty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∀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7079" y="2864547"/>
                <a:ext cx="5904656" cy="535659"/>
              </a:xfrm>
              <a:prstGeom prst="rect">
                <a:avLst/>
              </a:prstGeom>
              <a:blipFill>
                <a:blip r:embed="rId7"/>
                <a:stretch>
                  <a:fillRect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6742" y="3419708"/>
            <a:ext cx="71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</a:t>
            </a:r>
          </a:p>
        </p:txBody>
      </p:sp>
    </p:spTree>
    <p:extLst>
      <p:ext uri="{BB962C8B-B14F-4D97-AF65-F5344CB8AC3E}">
        <p14:creationId xmlns:p14="http://schemas.microsoft.com/office/powerpoint/2010/main" val="3815570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51845" y="1579199"/>
                <a:ext cx="23042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70C0"/>
                    </a:solidFill>
                  </a:rPr>
                  <a:t>Solution: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b="1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845" y="1579199"/>
                <a:ext cx="2304256" cy="400110"/>
              </a:xfrm>
              <a:prstGeom prst="rect">
                <a:avLst/>
              </a:prstGeom>
              <a:blipFill>
                <a:blip r:embed="rId3"/>
                <a:stretch>
                  <a:fillRect l="-2910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1844" y="2254681"/>
                <a:ext cx="3128067" cy="8069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Extension:</a:t>
                </a:r>
              </a:p>
              <a:p>
                <a:r>
                  <a:rPr lang="en-US" sz="2000" dirty="0"/>
                  <a:t>                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</m:t>
                    </m:r>
                    <m:func>
                      <m:func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lim>
                        </m:limLow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844" y="2254681"/>
                <a:ext cx="3128067" cy="806952"/>
              </a:xfrm>
              <a:prstGeom prst="rect">
                <a:avLst/>
              </a:prstGeom>
              <a:blipFill>
                <a:blip r:embed="rId4"/>
                <a:stretch>
                  <a:fillRect l="-2144" t="-4545" r="-390" b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923928" y="2579385"/>
                <a:ext cx="48965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/>
                  <a:t>is a positive-definite and symmetrical matrix </a:t>
                </a:r>
              </a:p>
              <a:p>
                <a:r>
                  <a:rPr lang="en-US" b="1" dirty="0"/>
                  <a:t>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is a vector function)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2579385"/>
                <a:ext cx="4896544" cy="646331"/>
              </a:xfrm>
              <a:prstGeom prst="rect">
                <a:avLst/>
              </a:prstGeom>
              <a:blipFill>
                <a:blip r:embed="rId5"/>
                <a:stretch>
                  <a:fillRect l="-1121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48281" y="3225716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800408" y="3550646"/>
                <a:ext cx="3779703" cy="676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acc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acc>
                        <m:accPr>
                          <m:chr m:val="̇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0408" y="3550646"/>
                <a:ext cx="3779703" cy="6766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403648" y="4365104"/>
                <a:ext cx="5688632" cy="1728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</m:oMath>
                </a14:m>
                <a:r>
                  <a:rPr lang="en-US" sz="2000" dirty="0"/>
                  <a:t>   or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</m:acc>
                    <m:r>
                      <a:rPr lang="en-US" sz="20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</m:oMath>
                </a14:m>
                <a:endParaRPr lang="en-US" sz="2000" dirty="0"/>
              </a:p>
              <a:p>
                <a:endParaRPr lang="en-US" sz="800" dirty="0"/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r>
                      <a:rPr lang="en-US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b="1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</m:oMath>
                </a14:m>
                <a:r>
                  <a:rPr lang="en-US" sz="2000" dirty="0"/>
                  <a:t>   or   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r>
                      <a:rPr lang="en-US" sz="20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</m:oMath>
                </a14:m>
                <a:r>
                  <a:rPr lang="en-US" sz="2000" dirty="0"/>
                  <a:t> (any) constant vector</a:t>
                </a:r>
              </a:p>
              <a:p>
                <a:endParaRPr lang="en-US" sz="800" dirty="0"/>
              </a:p>
              <a:p>
                <a:r>
                  <a:rPr lang="en-US" sz="2000" dirty="0"/>
                  <a:t>      </a:t>
                </a:r>
                <a:r>
                  <a:rPr lang="en-US" sz="2000" dirty="0">
                    <a:solidFill>
                      <a:srgbClr val="0070C0"/>
                    </a:solidFill>
                  </a:rPr>
                  <a:t>Note: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dirty="0"/>
                  <a:t>  because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dirty="0"/>
                  <a:t> is positive definite</a:t>
                </a:r>
              </a:p>
              <a:p>
                <a:endParaRPr lang="en-US" sz="800" dirty="0"/>
              </a:p>
              <a:p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</m:oMath>
                </a14:m>
                <a:r>
                  <a:rPr lang="en-US" sz="2000" dirty="0"/>
                  <a:t>  is the solution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4365104"/>
                <a:ext cx="5688632" cy="1728192"/>
              </a:xfrm>
              <a:prstGeom prst="rect">
                <a:avLst/>
              </a:prstGeom>
              <a:blipFill>
                <a:blip r:embed="rId7"/>
                <a:stretch>
                  <a:fillRect l="-1072" t="-1761" b="-3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>
          <a:xfrm>
            <a:off x="683568" y="2132856"/>
            <a:ext cx="38164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11560" y="764704"/>
                <a:ext cx="2880320" cy="8069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Exercise:</a:t>
                </a:r>
              </a:p>
              <a:p>
                <a:r>
                  <a:rPr lang="en-US" sz="2000" dirty="0"/>
                  <a:t>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limLow>
                          <m:limLow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lim>
                        </m:limLow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764704"/>
                <a:ext cx="2880320" cy="806952"/>
              </a:xfrm>
              <a:prstGeom prst="rect">
                <a:avLst/>
              </a:prstGeom>
              <a:blipFill>
                <a:blip r:embed="rId8"/>
                <a:stretch>
                  <a:fillRect l="-2114" t="-3759" b="-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923928" y="1124744"/>
                <a:ext cx="26642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 is a vector function)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1124744"/>
                <a:ext cx="2664296" cy="369332"/>
              </a:xfrm>
              <a:prstGeom prst="rect">
                <a:avLst/>
              </a:prstGeom>
              <a:blipFill>
                <a:blip r:embed="rId9"/>
                <a:stretch>
                  <a:fillRect l="-2059" t="-10000" r="-68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6988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39552" y="620688"/>
                <a:ext cx="3312368" cy="1422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Exercise:</a:t>
                </a:r>
              </a:p>
              <a:p>
                <a:r>
                  <a:rPr lang="en-US" sz="2000" dirty="0"/>
                  <a:t>                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</m:t>
                    </m:r>
                    <m:func>
                      <m:func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lim>
                        </m:limLow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r>
                  <a:rPr lang="en-US" sz="2000" dirty="0"/>
                  <a:t>subject to</a:t>
                </a:r>
              </a:p>
              <a:p>
                <a:r>
                  <a:rPr lang="en-US" sz="2000" dirty="0"/>
                  <a:t>                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620688"/>
                <a:ext cx="3312368" cy="1422505"/>
              </a:xfrm>
              <a:prstGeom prst="rect">
                <a:avLst/>
              </a:prstGeom>
              <a:blipFill>
                <a:blip r:embed="rId3"/>
                <a:stretch>
                  <a:fillRect l="-2026" t="-2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779912" y="908720"/>
                <a:ext cx="48965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/>
                  <a:t>is a positive-definite and symmetrical matrix </a:t>
                </a:r>
              </a:p>
              <a:p>
                <a:r>
                  <a:rPr lang="en-US" b="1" dirty="0"/>
                  <a:t>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is a vector function)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908720"/>
                <a:ext cx="4896544" cy="646331"/>
              </a:xfrm>
              <a:prstGeom prst="rect">
                <a:avLst/>
              </a:prstGeom>
              <a:blipFill>
                <a:blip r:embed="rId4"/>
                <a:stretch>
                  <a:fillRect l="-996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11559" y="2069678"/>
                <a:ext cx="48245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70C0"/>
                    </a:solidFill>
                  </a:rPr>
                  <a:t>Find: </a:t>
                </a:r>
                <a:r>
                  <a:rPr lang="en-US" sz="2000" dirty="0"/>
                  <a:t>Optimal solution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lang="en-US" sz="2000" dirty="0"/>
                  <a:t>      </a:t>
                </a:r>
                <a:r>
                  <a:rPr lang="en-US" sz="2000" dirty="0">
                    <a:solidFill>
                      <a:srgbClr val="FF0000"/>
                    </a:solidFill>
                  </a:rPr>
                  <a:t>(5 minutes)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9" y="2069678"/>
                <a:ext cx="4824538" cy="400110"/>
              </a:xfrm>
              <a:prstGeom prst="rect">
                <a:avLst/>
              </a:prstGeom>
              <a:blipFill>
                <a:blip r:embed="rId5"/>
                <a:stretch>
                  <a:fillRect l="-1263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4754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7" y="1925663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835696" y="2125717"/>
                <a:ext cx="3096343" cy="2030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acc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acc>
                        <m:accPr>
                          <m:chr m:val="̇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endParaRPr lang="en-US" sz="1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b="1" i="1" dirty="0">
                  <a:latin typeface="Cambria Math" panose="02040503050406030204" pitchFamily="18" charset="0"/>
                </a:endParaRPr>
              </a:p>
              <a:p>
                <a:endParaRPr lang="en-US" sz="8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𝑄𝐴</m:t>
                          </m:r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b="1" i="1" dirty="0">
                  <a:latin typeface="Cambria Math" panose="02040503050406030204" pitchFamily="18" charset="0"/>
                </a:endParaRPr>
              </a:p>
              <a:p>
                <a:endParaRPr lang="en-US" sz="1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2125717"/>
                <a:ext cx="3096343" cy="20308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475656" y="4244570"/>
                <a:ext cx="14401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r>
                  <a:rPr lang="en-US" sz="2000" dirty="0">
                    <a:sym typeface="Wingdings" panose="05000000000000000000" pitchFamily="2" charset="2"/>
                  </a:rPr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4244570"/>
                <a:ext cx="1440160" cy="400110"/>
              </a:xfrm>
              <a:prstGeom prst="rect">
                <a:avLst/>
              </a:prstGeom>
              <a:blipFill>
                <a:blip r:embed="rId6"/>
                <a:stretch>
                  <a:fillRect l="-4237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23720" y="4839815"/>
                <a:ext cx="5700608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But this may also have non-zero optimal solutions </a:t>
                </a:r>
                <a:r>
                  <a:rPr lang="en-US" sz="2000" dirty="0">
                    <a:solidFill>
                      <a:srgbClr val="C00000"/>
                    </a:solidFill>
                  </a:rPr>
                  <a:t>if</a:t>
                </a:r>
              </a:p>
              <a:p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720" y="4839815"/>
                <a:ext cx="5700608" cy="892552"/>
              </a:xfrm>
              <a:prstGeom prst="rect">
                <a:avLst/>
              </a:prstGeom>
              <a:blipFill>
                <a:blip r:embed="rId7"/>
                <a:stretch>
                  <a:fillRect l="-1070" t="-4110" b="-3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9552" y="620688"/>
                <a:ext cx="3312368" cy="1422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Exercise:</a:t>
                </a:r>
              </a:p>
              <a:p>
                <a:r>
                  <a:rPr lang="en-US" sz="2000" dirty="0"/>
                  <a:t>                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</m:t>
                    </m:r>
                    <m:func>
                      <m:func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lim>
                        </m:limLow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r>
                  <a:rPr lang="en-US" sz="2000" dirty="0"/>
                  <a:t>subject to</a:t>
                </a:r>
              </a:p>
              <a:p>
                <a:r>
                  <a:rPr lang="en-US" sz="2000" dirty="0"/>
                  <a:t>                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620688"/>
                <a:ext cx="3312368" cy="1422505"/>
              </a:xfrm>
              <a:prstGeom prst="rect">
                <a:avLst/>
              </a:prstGeom>
              <a:blipFill>
                <a:blip r:embed="rId8"/>
                <a:stretch>
                  <a:fillRect l="-2026" t="-2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79912" y="908720"/>
                <a:ext cx="48965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/>
                  <a:t>is a positive-definite and symmetrical matrix </a:t>
                </a:r>
              </a:p>
              <a:p>
                <a:r>
                  <a:rPr lang="en-US" b="1" dirty="0"/>
                  <a:t>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is a vector function)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908720"/>
                <a:ext cx="4896544" cy="646331"/>
              </a:xfrm>
              <a:prstGeom prst="rect">
                <a:avLst/>
              </a:prstGeom>
              <a:blipFill>
                <a:blip r:embed="rId9"/>
                <a:stretch>
                  <a:fillRect l="-996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763687" y="5927502"/>
            <a:ext cx="223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(Lyapunov equation)</a:t>
            </a:r>
          </a:p>
        </p:txBody>
      </p:sp>
    </p:spTree>
    <p:extLst>
      <p:ext uri="{BB962C8B-B14F-4D97-AF65-F5344CB8AC3E}">
        <p14:creationId xmlns:p14="http://schemas.microsoft.com/office/powerpoint/2010/main" val="444651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538298" y="2773321"/>
            <a:ext cx="142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(10 minutes)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5576" y="2757933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Under what </a:t>
            </a:r>
            <a:r>
              <a:rPr lang="en-US" sz="2000" dirty="0">
                <a:solidFill>
                  <a:srgbClr val="0070C0"/>
                </a:solidFill>
              </a:rPr>
              <a:t>condition</a:t>
            </a:r>
            <a:r>
              <a:rPr lang="en-US" sz="2000" dirty="0"/>
              <a:t> can this problem have non-zero solutions?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5576" y="764705"/>
                <a:ext cx="3600400" cy="1853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Exercise:</a:t>
                </a:r>
              </a:p>
              <a:p>
                <a:r>
                  <a:rPr lang="en-US" sz="2000" dirty="0"/>
                  <a:t>                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</m:t>
                    </m:r>
                    <m:func>
                      <m:func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lim>
                        </m:limLow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r>
                  <a:rPr lang="en-US" sz="2000" dirty="0"/>
                  <a:t>subject to</a:t>
                </a:r>
              </a:p>
              <a:p>
                <a:r>
                  <a:rPr lang="en-US" sz="2000" dirty="0"/>
                  <a:t>                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endParaRPr lang="en-US" sz="2000" b="1" dirty="0"/>
              </a:p>
              <a:p>
                <a:endParaRPr lang="en-US" sz="800" b="1" dirty="0"/>
              </a:p>
              <a:p>
                <a:r>
                  <a:rPr lang="en-US" sz="2000" b="1" dirty="0"/>
                  <a:t>                   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764705"/>
                <a:ext cx="3600400" cy="1853584"/>
              </a:xfrm>
              <a:prstGeom prst="rect">
                <a:avLst/>
              </a:prstGeom>
              <a:blipFill>
                <a:blip r:embed="rId3"/>
                <a:stretch>
                  <a:fillRect l="-1861" t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779912" y="908720"/>
                <a:ext cx="48965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/>
                  <a:t>is a positive-definite and symmetrical matrix </a:t>
                </a:r>
              </a:p>
              <a:p>
                <a:r>
                  <a:rPr lang="en-US" b="1" dirty="0"/>
                  <a:t>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is a vector function)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908720"/>
                <a:ext cx="4896544" cy="646331"/>
              </a:xfrm>
              <a:prstGeom prst="rect">
                <a:avLst/>
              </a:prstGeom>
              <a:blipFill>
                <a:blip r:embed="rId4"/>
                <a:stretch>
                  <a:fillRect l="-996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0062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9494" y="2216519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27954" y="2344566"/>
                <a:ext cx="4602835" cy="2501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acc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acc>
                        <m:accPr>
                          <m:chr m:val="̇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endParaRPr lang="en-US" sz="1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b="1" i="1" dirty="0">
                  <a:latin typeface="Cambria Math" panose="02040503050406030204" pitchFamily="18" charset="0"/>
                </a:endParaRPr>
              </a:p>
              <a:p>
                <a:endParaRPr lang="en-US" sz="1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𝐵𝐾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b="1" dirty="0"/>
              </a:p>
              <a:p>
                <a:endParaRPr lang="en-US" sz="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𝐵𝐾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𝐵𝐾</m:t>
                              </m:r>
                            </m:e>
                          </m:d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b="1" i="1" dirty="0">
                  <a:latin typeface="Cambria Math" panose="02040503050406030204" pitchFamily="18" charset="0"/>
                </a:endParaRPr>
              </a:p>
              <a:p>
                <a:endParaRPr lang="en-US" sz="8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7954" y="2344566"/>
                <a:ext cx="4602835" cy="25013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619673" y="4902641"/>
                <a:ext cx="14401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r>
                  <a:rPr lang="en-US" sz="2000" dirty="0">
                    <a:sym typeface="Wingdings" panose="05000000000000000000" pitchFamily="2" charset="2"/>
                  </a:rPr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3" y="4902641"/>
                <a:ext cx="1440160" cy="400110"/>
              </a:xfrm>
              <a:prstGeom prst="rect">
                <a:avLst/>
              </a:prstGeom>
              <a:blipFill>
                <a:blip r:embed="rId4"/>
                <a:stretch>
                  <a:fillRect l="-4661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97698" y="506254"/>
                <a:ext cx="3630285" cy="1853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Exercise:</a:t>
                </a:r>
              </a:p>
              <a:p>
                <a:r>
                  <a:rPr lang="en-US" sz="2000" dirty="0"/>
                  <a:t>                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</m:t>
                    </m:r>
                    <m:func>
                      <m:func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lim>
                        </m:limLow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r>
                  <a:rPr lang="en-US" sz="2000" dirty="0"/>
                  <a:t>subject to</a:t>
                </a:r>
              </a:p>
              <a:p>
                <a:r>
                  <a:rPr lang="en-US" sz="2000" dirty="0"/>
                  <a:t>                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endParaRPr lang="en-US" sz="2000" b="1" dirty="0">
                  <a:solidFill>
                    <a:schemeClr val="tx1"/>
                  </a:solidFill>
                </a:endParaRPr>
              </a:p>
              <a:p>
                <a:endParaRPr lang="en-US" sz="800" b="1" dirty="0"/>
              </a:p>
              <a:p>
                <a:r>
                  <a:rPr lang="en-US" sz="2000" b="1" dirty="0"/>
                  <a:t>                   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698" y="506254"/>
                <a:ext cx="3630285" cy="1853584"/>
              </a:xfrm>
              <a:prstGeom prst="rect">
                <a:avLst/>
              </a:prstGeom>
              <a:blipFill>
                <a:blip r:embed="rId5"/>
                <a:stretch>
                  <a:fillRect l="-1849" t="-1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97699" y="5386737"/>
            <a:ext cx="6582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Note:</a:t>
            </a:r>
            <a:r>
              <a:rPr lang="en-US" sz="2000" dirty="0">
                <a:solidFill>
                  <a:srgbClr val="7030A0"/>
                </a:solidFill>
              </a:rPr>
              <a:t>  </a:t>
            </a:r>
            <a:r>
              <a:rPr lang="en-US" sz="2000" dirty="0"/>
              <a:t>It can have non-zero solutions (used for other tasks), </a:t>
            </a:r>
            <a:r>
              <a:rPr lang="en-US" sz="2000" dirty="0">
                <a:solidFill>
                  <a:srgbClr val="C00000"/>
                </a:solidFill>
              </a:rPr>
              <a:t>if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907704" y="5870833"/>
                <a:ext cx="3600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𝐵𝐾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5870833"/>
                <a:ext cx="3600400" cy="400110"/>
              </a:xfrm>
              <a:prstGeom prst="rect">
                <a:avLst/>
              </a:prstGeom>
              <a:blipFill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652120" y="5870833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(Lyapunov equation)</a:t>
            </a:r>
          </a:p>
        </p:txBody>
      </p:sp>
    </p:spTree>
    <p:extLst>
      <p:ext uri="{BB962C8B-B14F-4D97-AF65-F5344CB8AC3E}">
        <p14:creationId xmlns:p14="http://schemas.microsoft.com/office/powerpoint/2010/main" val="3148631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073722" y="820314"/>
                <a:ext cx="5256584" cy="903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722" y="820314"/>
                <a:ext cx="5256584" cy="9036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493096" y="2011808"/>
                <a:ext cx="396043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 and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 are positive-definite </a:t>
                </a:r>
              </a:p>
              <a:p>
                <a:r>
                  <a:rPr lang="en-US" dirty="0"/>
                  <a:t>                    and symmetric matrices)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3096" y="2011808"/>
                <a:ext cx="3960439" cy="646331"/>
              </a:xfrm>
              <a:prstGeom prst="rect">
                <a:avLst/>
              </a:prstGeom>
              <a:blipFill>
                <a:blip r:embed="rId4"/>
                <a:stretch>
                  <a:fillRect l="-1231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48680" y="427887"/>
            <a:ext cx="1440160" cy="43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C00000"/>
                </a:solidFill>
              </a:rPr>
              <a:t>Example: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2988093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Solution: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2696" y="1723959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Subject to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059236" y="2019510"/>
                <a:ext cx="167385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endParaRPr lang="en-US" sz="2000" b="1" i="1" dirty="0">
                  <a:latin typeface="Cambria Math" panose="02040503050406030204" pitchFamily="18" charset="0"/>
                </a:endParaRPr>
              </a:p>
              <a:p>
                <a:r>
                  <a:rPr lang="en-US" sz="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dirty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1" i="1" dirty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236" y="2019510"/>
                <a:ext cx="1673856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130726" y="3025598"/>
                <a:ext cx="3683514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First, note that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Then: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726" y="3025598"/>
                <a:ext cx="3683514" cy="707886"/>
              </a:xfrm>
              <a:prstGeom prst="rect">
                <a:avLst/>
              </a:prstGeom>
              <a:blipFill>
                <a:blip r:embed="rId6"/>
                <a:stretch>
                  <a:fillRect l="-1821" t="-431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167773" y="3667986"/>
                <a:ext cx="4708484" cy="1905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𝑅𝐾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  <a:p>
                <a:endParaRPr lang="en-US" sz="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7773" y="3667986"/>
                <a:ext cx="4708484" cy="19052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612776" y="5348579"/>
            <a:ext cx="632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123728" y="5573240"/>
                <a:ext cx="3683515" cy="6182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𝑅𝐾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5573240"/>
                <a:ext cx="3683515" cy="61824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580112" y="5748331"/>
                <a:ext cx="259228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is a positive definite </a:t>
                </a:r>
              </a:p>
              <a:p>
                <a:r>
                  <a:rPr lang="en-US" dirty="0"/>
                  <a:t>     and symmetric matrix)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5748331"/>
                <a:ext cx="2592288" cy="646331"/>
              </a:xfrm>
              <a:prstGeom prst="rect">
                <a:avLst/>
              </a:prstGeom>
              <a:blipFill>
                <a:blip r:embed="rId9"/>
                <a:stretch>
                  <a:fillRect l="-1878" t="-5660" r="-235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0719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303506" y="1070524"/>
                <a:ext cx="5453949" cy="676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𝑅𝐾</m:t>
                          </m:r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506" y="1070524"/>
                <a:ext cx="5453949" cy="6766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303506" y="766569"/>
                <a:ext cx="189943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)=−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1" i="1" dirty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506" y="766569"/>
                <a:ext cx="1899431" cy="400110"/>
              </a:xfrm>
              <a:prstGeom prst="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313234" y="362016"/>
                <a:ext cx="172996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234" y="362016"/>
                <a:ext cx="1729961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Arrow 7"/>
          <p:cNvSpPr/>
          <p:nvPr/>
        </p:nvSpPr>
        <p:spPr>
          <a:xfrm>
            <a:off x="515568" y="1768044"/>
            <a:ext cx="428017" cy="1758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55253" y="1926743"/>
                <a:ext cx="7480570" cy="997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𝑅𝐾</m:t>
                        </m:r>
                      </m:e>
                    </m:d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𝒙</m:t>
                            </m:r>
                          </m:e>
                        </m:acc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</m:acc>
                  </m:oMath>
                </a14:m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</a:p>
              <a:p>
                <a:endParaRPr lang="en-US" sz="800" dirty="0">
                  <a:sym typeface="Wingdings" panose="05000000000000000000" pitchFamily="2" charset="2"/>
                </a:endParaRPr>
              </a:p>
              <a:p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    </a:t>
                </a:r>
                <a:r>
                  <a:rPr lang="en-US" sz="2000" dirty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𝐴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𝐵𝐾</m:t>
                                </m:r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𝑇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𝑃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𝐴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𝐵𝐾</m:t>
                            </m:r>
                          </m:e>
                        </m:d>
                      </m:e>
                    </m:d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</m:oMath>
                </a14:m>
                <a:endParaRPr lang="en-US" sz="2000" b="1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253" y="1926743"/>
                <a:ext cx="7480570" cy="9973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ight Arrow 15"/>
          <p:cNvSpPr/>
          <p:nvPr/>
        </p:nvSpPr>
        <p:spPr>
          <a:xfrm>
            <a:off x="525296" y="2935599"/>
            <a:ext cx="428017" cy="1758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342418" y="3144284"/>
                <a:ext cx="597278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𝐴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𝐵𝐾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𝑇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𝑃</m:t>
                      </m:r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𝑃</m:t>
                      </m:r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𝐴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𝐵𝐾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=−(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𝑄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𝐾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𝑅𝐾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418" y="3144284"/>
                <a:ext cx="5972783" cy="400110"/>
              </a:xfrm>
              <a:prstGeom prst="rect">
                <a:avLst/>
              </a:prstGeom>
              <a:blipFill>
                <a:blip r:embed="rId7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85218" y="3555871"/>
            <a:ext cx="573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endParaRPr lang="en-US" sz="20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352146" y="3733059"/>
                <a:ext cx="20136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2146" y="3733059"/>
                <a:ext cx="201362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03506" y="4176198"/>
                <a:ext cx="7243377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where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000" dirty="0"/>
                  <a:t>  satisfies </a:t>
                </a:r>
              </a:p>
              <a:p>
                <a:endParaRPr lang="en-US" sz="800" dirty="0"/>
              </a:p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𝑃𝐵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2000" dirty="0"/>
                  <a:t>   </a:t>
                </a:r>
                <a:r>
                  <a:rPr lang="en-US" sz="2000" dirty="0">
                    <a:solidFill>
                      <a:srgbClr val="0070C0"/>
                    </a:solidFill>
                  </a:rPr>
                  <a:t>(</a:t>
                </a:r>
                <a:r>
                  <a:rPr lang="en-US" sz="2000" dirty="0" err="1">
                    <a:solidFill>
                      <a:srgbClr val="0070C0"/>
                    </a:solidFill>
                  </a:rPr>
                  <a:t>Riccati</a:t>
                </a:r>
                <a:r>
                  <a:rPr lang="en-US" sz="2000" dirty="0">
                    <a:solidFill>
                      <a:srgbClr val="0070C0"/>
                    </a:solidFill>
                  </a:rPr>
                  <a:t> equation)</a:t>
                </a:r>
              </a:p>
              <a:p>
                <a:endParaRPr lang="en-US" sz="800" dirty="0"/>
              </a:p>
              <a:p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/>
                  <a:t> 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 (</a:t>
                </a:r>
                <a:r>
                  <a:rPr lang="en-US" sz="2000" dirty="0">
                    <a:solidFill>
                      <a:srgbClr val="7030A0"/>
                    </a:solidFill>
                  </a:rPr>
                  <a:t>optimal controller</a:t>
                </a:r>
                <a:r>
                  <a:rPr lang="en-US" sz="2000" dirty="0"/>
                  <a:t>) solves  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506" y="4176198"/>
                <a:ext cx="7243377" cy="1261884"/>
              </a:xfrm>
              <a:prstGeom prst="rect">
                <a:avLst/>
              </a:prstGeom>
              <a:blipFill>
                <a:blip r:embed="rId9"/>
                <a:stretch>
                  <a:fillRect l="-926" t="-2415" b="-7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1888918" y="5418353"/>
                <a:ext cx="4273221" cy="9938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918" y="5418353"/>
                <a:ext cx="4273221" cy="99386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6887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4202" y="558823"/>
            <a:ext cx="1459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828018" y="1784503"/>
                <a:ext cx="5797685" cy="597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mr>
                        </m:m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=[1]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018" y="1784503"/>
                <a:ext cx="5797685" cy="5976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828018" y="1375110"/>
                <a:ext cx="17348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)=−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1" i="1" dirty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018" y="1375110"/>
                <a:ext cx="1734834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847317" y="996430"/>
                <a:ext cx="15792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317" y="996430"/>
                <a:ext cx="157927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>
            <a:off x="1145049" y="3300775"/>
            <a:ext cx="340468" cy="15564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59157" y="880858"/>
                <a:ext cx="4241260" cy="903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157" y="880858"/>
                <a:ext cx="4241260" cy="9036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V="1">
            <a:off x="1781783" y="2516531"/>
            <a:ext cx="6264612" cy="19455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842355" y="2668867"/>
                <a:ext cx="5504101" cy="585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𝑃𝐵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355" y="2668867"/>
                <a:ext cx="5504101" cy="5852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766" y="3393757"/>
            <a:ext cx="6493972" cy="7961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764" y="4504533"/>
            <a:ext cx="1953538" cy="1142820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1151101" y="4262780"/>
            <a:ext cx="340468" cy="15564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4033734" y="4950303"/>
            <a:ext cx="340468" cy="15564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577" y="4497899"/>
            <a:ext cx="3219855" cy="6240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646578" y="5270553"/>
                <a:ext cx="4101886" cy="390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=1⋅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0  1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=[1   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578" y="5270553"/>
                <a:ext cx="4101886" cy="390492"/>
              </a:xfrm>
              <a:prstGeom prst="rect">
                <a:avLst/>
              </a:prstGeom>
              <a:blipFill>
                <a:blip r:embed="rId10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64202" y="5771909"/>
                <a:ext cx="35757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%</a:t>
                </a:r>
                <a:r>
                  <a:rPr lang="en-US" dirty="0" err="1"/>
                  <a:t>MatLab</a:t>
                </a:r>
                <a:r>
                  <a:rPr lang="en-US" dirty="0"/>
                  <a:t> code 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= number)</a:t>
                </a:r>
              </a:p>
              <a:p>
                <a:r>
                  <a:rPr lang="en-US" dirty="0"/>
                  <a:t>K=</a:t>
                </a:r>
                <a:r>
                  <a:rPr lang="en-US" dirty="0" err="1"/>
                  <a:t>lqr</a:t>
                </a:r>
                <a:r>
                  <a:rPr lang="en-US" dirty="0"/>
                  <a:t>(A,B,Q,R)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202" y="5771909"/>
                <a:ext cx="3575750" cy="646331"/>
              </a:xfrm>
              <a:prstGeom prst="rect">
                <a:avLst/>
              </a:prstGeom>
              <a:blipFill>
                <a:blip r:embed="rId11"/>
                <a:stretch>
                  <a:fillRect l="-1536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961010" y="2758122"/>
            <a:ext cx="1829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Riccati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equation)</a:t>
            </a:r>
          </a:p>
        </p:txBody>
      </p:sp>
    </p:spTree>
    <p:extLst>
      <p:ext uri="{BB962C8B-B14F-4D97-AF65-F5344CB8AC3E}">
        <p14:creationId xmlns:p14="http://schemas.microsoft.com/office/powerpoint/2010/main" val="3979408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1340768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129082979"/>
      </p:ext>
    </p:extLst>
  </p:cSld>
  <p:clrMapOvr>
    <a:masterClrMapping/>
  </p:clrMapOvr>
</p:sld>
</file>

<file path=ppt/theme/theme1.xml><?xml version="1.0" encoding="utf-8"?>
<a:theme xmlns:a="http://schemas.openxmlformats.org/drawingml/2006/main" name="lecture 13-Mathematical Modelling of Liquid Level Syste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13-Mathematical Modelling of Liquid Level Systems</Template>
  <TotalTime>2463</TotalTime>
  <Words>815</Words>
  <Application>Microsoft Office PowerPoint</Application>
  <PresentationFormat>On-screen Show (4:3)</PresentationFormat>
  <Paragraphs>173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 Math</vt:lpstr>
      <vt:lpstr>Wingdings</vt:lpstr>
      <vt:lpstr>lecture 13-Mathematical Modelling of Liquid Level Systems</vt:lpstr>
      <vt:lpstr>EE3114 Systems and Control    Tutorial - 10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Salford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 Control Systems (FCS)</dc:title>
  <dc:creator>Imtiaz Hussain</dc:creator>
  <cp:lastModifiedBy>admin</cp:lastModifiedBy>
  <cp:revision>864</cp:revision>
  <dcterms:created xsi:type="dcterms:W3CDTF">2013-02-04T13:53:54Z</dcterms:created>
  <dcterms:modified xsi:type="dcterms:W3CDTF">2019-11-11T17:10:17Z</dcterms:modified>
</cp:coreProperties>
</file>