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1" r:id="rId3"/>
    <p:sldId id="269" r:id="rId4"/>
    <p:sldId id="273" r:id="rId5"/>
    <p:sldId id="274" r:id="rId6"/>
    <p:sldId id="272" r:id="rId7"/>
    <p:sldId id="275" r:id="rId8"/>
    <p:sldId id="270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1D377E12-918C-4A2B-9BCB-BE34EB4953CD}">
          <p14:sldIdLst>
            <p14:sldId id="256"/>
            <p14:sldId id="271"/>
            <p14:sldId id="269"/>
            <p14:sldId id="273"/>
            <p14:sldId id="274"/>
            <p14:sldId id="272"/>
            <p14:sldId id="275"/>
            <p14:sldId id="270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8" autoAdjust="0"/>
    <p:restoredTop sz="95935" autoAdjust="0"/>
  </p:normalViewPr>
  <p:slideViewPr>
    <p:cSldViewPr snapToGrid="0">
      <p:cViewPr>
        <p:scale>
          <a:sx n="106" d="100"/>
          <a:sy n="106" d="100"/>
        </p:scale>
        <p:origin x="648" y="264"/>
      </p:cViewPr>
      <p:guideLst/>
    </p:cSldViewPr>
  </p:slideViewPr>
  <p:notesTextViewPr>
    <p:cViewPr>
      <p:scale>
        <a:sx n="1" d="1"/>
        <a:sy n="1" d="1"/>
      </p:scale>
      <p:origin x="0" y="-5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98420-B7D4-47F9-AF9B-093D02742556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1918C-E3D9-4C3C-84B2-A03A4ECD85FE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21529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Quan+Qual</a:t>
            </a:r>
            <a:r>
              <a:rPr lang="en-US" dirty="0"/>
              <a:t> = </a:t>
            </a:r>
            <a:r>
              <a:rPr lang="en-US" dirty="0" err="1"/>
              <a:t>existing+new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5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172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Delphi Method: not enough discussion may make wrong decision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6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39247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MTR/bus elasticity low</a:t>
            </a:r>
          </a:p>
          <a:p>
            <a:r>
              <a:rPr lang="en-US" dirty="0"/>
              <a:t>Cinema elasticity high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9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34985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Protection Capacity = Capacity (plane) – Optimum output (full fare ticket)</a:t>
            </a:r>
          </a:p>
          <a:p>
            <a:r>
              <a:rPr lang="en-US" dirty="0"/>
              <a:t>Underage Cost = Full – discount (loss of potential gain)</a:t>
            </a:r>
          </a:p>
          <a:p>
            <a:r>
              <a:rPr lang="en-US" dirty="0"/>
              <a:t>Overage Cost = discount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12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73682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Benefits: Lowered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17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38157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Shorten </a:t>
            </a:r>
            <a:r>
              <a:rPr lang="en-US"/>
              <a:t>lead time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1918C-E3D9-4C3C-84B2-A03A4ECD85FE}" type="slidenum">
              <a:rPr lang="en-HK" smtClean="0"/>
              <a:t>21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8142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0563-13C6-45DB-902F-99758E45B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F90D75-299C-4D6A-ACD3-1DC4C55F6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BADBB-8583-41C4-AFC2-33EF4B6D2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7859A-38EF-4DB1-9617-C2ACEDD0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00424-8CE9-4AD9-9EAF-F1AE4D6F6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684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F9576-85B9-44AC-8349-874FD60F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7EF2D-0313-4F15-8090-0B44B6DF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E01AB-18FE-4DF0-9F91-F37032CF1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2E0C4-35FC-4DCF-B7B7-7D60D97F0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A9341-8CAB-4D14-B174-99D1FE25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8900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0BB5-34D3-4C6E-A1E6-EFE93D066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9E5C2-B950-4766-A93C-E3555A6A5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4F719-9613-4C60-9473-4F4F676D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64DD3-24E8-40BE-9D96-D7903B42D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52545-58BF-4854-9ADE-D67801FC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59916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457D-37B9-41AC-83F6-3759DCD0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CE1D3-DAEF-4162-BDC2-31DF58B28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70296-8A30-4BD2-A5DD-1DF892334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E1E9E-6196-4D19-8952-722F279DF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8CFDF-5211-4D33-B897-751070D73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2968A-97CF-4242-8278-7ECF3C3F7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5730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52D30-A7C4-46C5-96B1-6A9C23450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F6F41-3ADF-4859-B877-6C801B17D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BCFC3-3153-45B4-8BB5-45CDA840A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9C910-23F4-4D09-8F47-7D3B638196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8AF58C-FACA-487F-9DF9-DF2E65A915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1E2DDE-46B8-43E2-A0B4-C70C992F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741A3A-23E4-4F7B-B13A-B6CC08C4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F83F46-F9B0-4F2C-9BE9-84F48C29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6803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B447-6789-4899-9BCF-E4A4EA05B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8D726-518C-4921-B359-3D899F252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F8FCE-289A-4F85-BFB8-C96649F4F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C1603-33B2-4595-8B90-5BA4B82D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90851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E302D6-66D2-40AD-91B0-6A29FFCE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95426-844D-4E2F-9C27-D1DA11E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DF148-FEEA-4E1C-B7B4-7757C4C3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69132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3A02E-4E0B-45EA-934A-596665547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E2CF7-403A-495F-90DB-F2DCE775E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912F5-B5D7-4272-9567-CF5A45C9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770F2-8C9A-46A9-9883-75D588829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E41CF-42FC-42A3-A08F-7C1C5C0D2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BC50E-1DA3-41BE-9F20-DD318DEC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134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E3B4C-0040-4EBE-9A89-BC7E1628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9D22D-193C-46D7-8EC6-72FC34BC5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D7C45-6FF0-405E-8AE2-37C9C92D8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6A46F-5CE6-4A02-AD96-B348755C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9A4E3-2B6D-4BF8-BB24-FD76F1FA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1FA9D-6F2B-4E37-AD25-97001FF15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26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D284A-EF35-4054-B9F1-3C6FA5A1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574E86-196F-4AE5-AE40-0108BB7D6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19C00-556F-4B85-AF53-603856A4D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DC044-73D7-428B-9CC4-AF8A175A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1B3C7-6EA5-4982-A415-D1B1ADC5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238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D9729-263A-4DBA-B0D6-BB227C100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16234-BC7E-4D55-B331-1725A8B77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07936-D63D-48BC-ADE2-A2FFF91B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DEB18-E682-4B50-8201-E39752FC8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E7BD3-9D9E-4460-A9B7-5E91BC3F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3388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80727-E7E3-4151-B292-CE5328746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FBC59-0BB9-4F83-956E-5A77EFC8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046F6-A604-4350-9356-1012407309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FBC40-B31C-49C5-A40A-955EDCB4486B}" type="datetimeFigureOut">
              <a:rPr lang="en-HK" smtClean="0"/>
              <a:t>9/11/2018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60478-959E-4AAC-B21A-755A0EE40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0A711-2C25-4D88-9232-FF7A4E2BF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CD52B-95D0-4EB0-ABD5-533E1C2113F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0428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3C30-D958-497E-A2AE-FB4E895204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  <a:cs typeface="Myanmar Text" panose="020B0502040204020203" pitchFamily="34" charset="0"/>
              </a:rPr>
              <a:t>CB2201 PALSI Class 6</a:t>
            </a:r>
            <a:endParaRPr lang="en-HK" dirty="0">
              <a:latin typeface="Myriad Pro" panose="020B0503030403020204" pitchFamily="34" charset="0"/>
              <a:cs typeface="Myanmar Text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A2551-AC43-448C-8F80-9C0C0E89B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89335"/>
          </a:xfrm>
        </p:spPr>
        <p:txBody>
          <a:bodyPr>
            <a:normAutofit/>
          </a:bodyPr>
          <a:lstStyle/>
          <a:p>
            <a:r>
              <a:rPr lang="en-US" altLang="zh-HK" b="1" dirty="0">
                <a:latin typeface="Myriad Pro" panose="020B0503030403020204" pitchFamily="34" charset="0"/>
              </a:rPr>
              <a:t>Topics to be covered:</a:t>
            </a:r>
          </a:p>
          <a:p>
            <a:r>
              <a:rPr lang="en-US" altLang="zh-HK" b="1" dirty="0">
                <a:latin typeface="Myriad Pro" panose="020B0503030403020204" pitchFamily="34" charset="0"/>
              </a:rPr>
              <a:t>Demand &amp; Revenue Management</a:t>
            </a:r>
          </a:p>
          <a:p>
            <a:r>
              <a:rPr lang="en-US" altLang="zh-HK" b="1" dirty="0">
                <a:latin typeface="Myriad Pro" panose="020B0503030403020204" pitchFamily="34" charset="0"/>
              </a:rPr>
              <a:t>Sourcing &amp; Supply Chain</a:t>
            </a:r>
          </a:p>
          <a:p>
            <a:endParaRPr lang="en-HK" altLang="zh-HK" b="1" dirty="0">
              <a:latin typeface="Myriad Pro" panose="020B0503030403020204" pitchFamily="34" charset="0"/>
            </a:endParaRPr>
          </a:p>
          <a:p>
            <a:pPr algn="l"/>
            <a:r>
              <a:rPr lang="en-HK" altLang="zh-HK" b="1" dirty="0">
                <a:latin typeface="Myriad Pro" panose="020B0503030403020204" pitchFamily="34" charset="0"/>
              </a:rPr>
              <a:t>This PowerPoint was prepared base on the lecture slides </a:t>
            </a:r>
          </a:p>
          <a:p>
            <a:pPr algn="l"/>
            <a:r>
              <a:rPr lang="en-HK" altLang="zh-HK" b="1" dirty="0">
                <a:latin typeface="Myriad Pro" panose="020B0503030403020204" pitchFamily="34" charset="0"/>
              </a:rPr>
              <a:t>of CB2201 prepared by the course lecturer, </a:t>
            </a:r>
            <a:r>
              <a:rPr lang="en-US" altLang="zh-HK" b="1" dirty="0">
                <a:latin typeface="Myriad Pro" panose="020B0503030403020204" pitchFamily="34" charset="0"/>
              </a:rPr>
              <a:t>Stephen Shum</a:t>
            </a:r>
            <a:endParaRPr lang="zh-HK" altLang="en-US" b="1" dirty="0">
              <a:latin typeface="Myriad Pro" panose="020B0503030403020204" pitchFamily="34" charset="0"/>
            </a:endParaRPr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96038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8B35F-626C-44AE-832D-29B77C28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Demand &amp; Revenue Management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D8FA-F46E-49DF-963C-F6E26497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Forecasting</a:t>
            </a:r>
          </a:p>
          <a:p>
            <a:pPr marL="0" indent="0">
              <a:buNone/>
            </a:pPr>
            <a:r>
              <a:rPr lang="en-HK" dirty="0">
                <a:latin typeface="Myriad Pro" panose="020B0503030403020204" pitchFamily="34" charset="0"/>
              </a:rPr>
              <a:t>Quantitative Management </a:t>
            </a:r>
          </a:p>
          <a:p>
            <a:pPr marL="0" indent="0">
              <a:buNone/>
            </a:pPr>
            <a:r>
              <a:rPr lang="en-HK" dirty="0">
                <a:latin typeface="Myriad Pro" panose="020B0503030403020204" pitchFamily="34" charset="0"/>
              </a:rPr>
              <a:t>Qualitative Management</a:t>
            </a:r>
          </a:p>
          <a:p>
            <a:pPr marL="0" indent="0">
              <a:buNone/>
            </a:pPr>
            <a:r>
              <a:rPr lang="en-HK" dirty="0">
                <a:latin typeface="Myriad Pro" panose="020B0503030403020204" pitchFamily="34" charset="0"/>
              </a:rPr>
              <a:t>Component of demand</a:t>
            </a:r>
          </a:p>
        </p:txBody>
      </p:sp>
    </p:spTree>
    <p:extLst>
      <p:ext uri="{BB962C8B-B14F-4D97-AF65-F5344CB8AC3E}">
        <p14:creationId xmlns:p14="http://schemas.microsoft.com/office/powerpoint/2010/main" val="183835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é¢±é¢¨çå é å ±è·¯å¾çåçæå°çµæ">
            <a:extLst>
              <a:ext uri="{FF2B5EF4-FFF2-40B4-BE49-F238E27FC236}">
                <a16:creationId xmlns:a16="http://schemas.microsoft.com/office/drawing/2014/main" id="{5CD5CE31-9431-4C90-8E23-5A57C9A880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8B35F-626C-44AE-832D-29B77C284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57" y="1837757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300" dirty="0">
                <a:latin typeface="Myriad Pro" panose="020B0503030403020204" pitchFamily="34" charset="0"/>
              </a:rPr>
              <a:t>Demand Forecasting – Basic Concept</a:t>
            </a:r>
            <a:endParaRPr lang="en-HK" sz="3300" dirty="0">
              <a:latin typeface="Myriad Pro" panose="020B0503030403020204" pitchFamily="34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D8FA-F46E-49DF-963C-F6E264977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180522"/>
            <a:ext cx="4593021" cy="3677467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Myriad Pro" panose="020B0503030403020204" pitchFamily="34" charset="0"/>
              </a:rPr>
              <a:t>No perfect forecasting, errors unavoidably presents </a:t>
            </a:r>
          </a:p>
          <a:p>
            <a:r>
              <a:rPr lang="en-US" dirty="0">
                <a:latin typeface="Myriad Pro" panose="020B0503030403020204" pitchFamily="34" charset="0"/>
              </a:rPr>
              <a:t>Inaccuracy rises as we forecasts further in the future</a:t>
            </a:r>
          </a:p>
          <a:p>
            <a:r>
              <a:rPr lang="en-US" dirty="0">
                <a:latin typeface="Myriad Pro" panose="020B0503030403020204" pitchFamily="34" charset="0"/>
              </a:rPr>
              <a:t>Aggregate demand forecast is more accurate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28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B1872-C84D-4788-AA9A-03299E61E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Zara’s Business Model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C5777-2834-43E7-A3F9-24FE2700A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Zara, as a fast fashion retailer, their lead time is obviously shorter than the traditional one</a:t>
            </a:r>
          </a:p>
          <a:p>
            <a:r>
              <a:rPr lang="en-US" dirty="0">
                <a:latin typeface="Myriad Pro" panose="020B0503030403020204" pitchFamily="34" charset="0"/>
              </a:rPr>
              <a:t>Hence they only need to forecast the demand of a shorter period of time.</a:t>
            </a:r>
          </a:p>
          <a:p>
            <a:r>
              <a:rPr lang="en-US" dirty="0">
                <a:latin typeface="Myriad Pro" panose="020B0503030403020204" pitchFamily="34" charset="0"/>
              </a:rPr>
              <a:t>Therefore, the impact forecast error will be less significant for Zara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07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F1E3-532E-4B4A-83DB-4BE627E16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Quantitative VS Qualitative Forecast</a:t>
            </a:r>
            <a:endParaRPr lang="en-HK" dirty="0">
              <a:latin typeface="Myriad Pro" panose="020B0503030403020204" pitchFamily="34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8FB40A9-8081-4FC5-89EA-414A1A41F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322135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53832041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0366618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2561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Quantitative Forecast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Qualitative Forecast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38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Relatively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Subjective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Objective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79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Use when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New Situations 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When historical data available 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6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Relies on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Judgement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Data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78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Relies on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Characteristics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Statistical Models</a:t>
                      </a:r>
                      <a:endParaRPr lang="en-HK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41512"/>
                  </a:ext>
                </a:extLst>
              </a:tr>
            </a:tbl>
          </a:graphicData>
        </a:graphic>
      </p:graphicFrame>
      <p:pic>
        <p:nvPicPr>
          <p:cNvPr id="2050" name="Picture 2" descr="é«éµçåçæå°çµæ">
            <a:extLst>
              <a:ext uri="{FF2B5EF4-FFF2-40B4-BE49-F238E27FC236}">
                <a16:creationId xmlns:a16="http://schemas.microsoft.com/office/drawing/2014/main" id="{56464363-8988-4BCC-9129-3966C29C8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79825"/>
            <a:ext cx="5029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kitalk.net/HKiTalk2/data/attachment/forum/201811/01/000532q566o695124sii04.jpg.thumb.jpg">
            <a:extLst>
              <a:ext uri="{FF2B5EF4-FFF2-40B4-BE49-F238E27FC236}">
                <a16:creationId xmlns:a16="http://schemas.microsoft.com/office/drawing/2014/main" id="{B1490249-6CF6-4643-9D92-26C57397B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460" y="3679825"/>
            <a:ext cx="4348370" cy="289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64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8B35F-626C-44AE-832D-29B77C28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Demand forecasting – Quantitative Method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D8FA-F46E-49DF-963C-F6E26497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Personal Insight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Relies on the single insight &gt; </a:t>
            </a:r>
            <a:r>
              <a:rPr lang="en-US" b="1" dirty="0">
                <a:solidFill>
                  <a:srgbClr val="FF0000"/>
                </a:solidFill>
                <a:latin typeface="Myriad Pro" panose="020B0503030403020204" pitchFamily="34" charset="0"/>
              </a:rPr>
              <a:t>weakness</a:t>
            </a:r>
            <a:r>
              <a:rPr lang="en-US" dirty="0">
                <a:latin typeface="Myriad Pro" panose="020B0503030403020204" pitchFamily="34" charset="0"/>
              </a:rPr>
              <a:t> of highly subjective</a:t>
            </a:r>
          </a:p>
          <a:p>
            <a:r>
              <a:rPr lang="en-US" dirty="0">
                <a:latin typeface="Myriad Pro" panose="020B0503030403020204" pitchFamily="34" charset="0"/>
              </a:rPr>
              <a:t>Panel Consensus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Multiple experts for forecasting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Weakness: influences of the experts may not equal</a:t>
            </a:r>
          </a:p>
          <a:p>
            <a:r>
              <a:rPr lang="en-US" dirty="0">
                <a:latin typeface="Myriad Pro" panose="020B0503030403020204" pitchFamily="34" charset="0"/>
              </a:rPr>
              <a:t>Delphi Method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No dominating individuals as they are answering to a survey in multiple rounds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69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8B35F-626C-44AE-832D-29B77C284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71313" cy="1325563"/>
          </a:xfrm>
        </p:spPr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Demand forecasting – Demand Components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D8FA-F46E-49DF-963C-F6E26497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Trend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  <a:latin typeface="Myriad Pro" panose="020B0503030403020204" pitchFamily="34" charset="0"/>
              </a:rPr>
              <a:t>Long term </a:t>
            </a:r>
            <a:r>
              <a:rPr lang="en-US" dirty="0">
                <a:latin typeface="Myriad Pro" panose="020B0503030403020204" pitchFamily="34" charset="0"/>
              </a:rPr>
              <a:t>+ same direction of movement</a:t>
            </a:r>
          </a:p>
          <a:p>
            <a:r>
              <a:rPr lang="en-US" dirty="0">
                <a:latin typeface="Myriad Pro" panose="020B0503030403020204" pitchFamily="34" charset="0"/>
              </a:rPr>
              <a:t>Seasonal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Periodic changes</a:t>
            </a:r>
          </a:p>
          <a:p>
            <a:r>
              <a:rPr lang="en-US" dirty="0">
                <a:latin typeface="Myriad Pro" panose="020B0503030403020204" pitchFamily="34" charset="0"/>
              </a:rPr>
              <a:t>Cynical 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Up-and-down changes, but the repeating time is not that regular</a:t>
            </a:r>
          </a:p>
          <a:p>
            <a:r>
              <a:rPr lang="en-US" dirty="0">
                <a:latin typeface="Myriad Pro" panose="020B0503030403020204" pitchFamily="34" charset="0"/>
              </a:rPr>
              <a:t>Irregular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90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8B35F-626C-44AE-832D-29B77C28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Demand &amp; Revenue Management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D8FA-F46E-49DF-963C-F6E26497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Revenue Management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Basic Concept</a:t>
            </a:r>
            <a:r>
              <a:rPr lang="en-HK" dirty="0">
                <a:latin typeface="Myriad Pro" panose="020B0503030403020204" pitchFamily="34" charset="0"/>
              </a:rPr>
              <a:t> of Revenue Management 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Variable Pricing 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Operational Pricing</a:t>
            </a:r>
          </a:p>
        </p:txBody>
      </p:sp>
    </p:spTree>
    <p:extLst>
      <p:ext uri="{BB962C8B-B14F-4D97-AF65-F5344CB8AC3E}">
        <p14:creationId xmlns:p14="http://schemas.microsoft.com/office/powerpoint/2010/main" val="1709686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75857-766C-4B39-BFFC-D0CA724F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Revenue Management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EE071-E479-485C-84C3-09383BB6E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Law of demand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The higher price, the lower demand</a:t>
            </a:r>
          </a:p>
          <a:p>
            <a:pPr marL="0" indent="0"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Revenue in differential pricing &gt; that in uniform pricing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8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NA33çåçæå°çµæ">
            <a:extLst>
              <a:ext uri="{FF2B5EF4-FFF2-40B4-BE49-F238E27FC236}">
                <a16:creationId xmlns:a16="http://schemas.microsoft.com/office/drawing/2014/main" id="{589145BA-FF71-4E98-8E56-0AAD70A15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3" r="-2" b="-2"/>
          <a:stretch/>
        </p:blipFill>
        <p:spPr bwMode="auto">
          <a:xfrm>
            <a:off x="6083786" y="-168318"/>
            <a:ext cx="6261330" cy="3932313"/>
          </a:xfrm>
          <a:prstGeom prst="rect">
            <a:avLst/>
          </a:prstGeom>
          <a:noFill/>
          <a:effectLst>
            <a:softEdge rad="533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N30Pçåçæå°çµæ">
            <a:extLst>
              <a:ext uri="{FF2B5EF4-FFF2-40B4-BE49-F238E27FC236}">
                <a16:creationId xmlns:a16="http://schemas.microsoft.com/office/drawing/2014/main" id="{87595531-D9E7-4974-81E8-85E93BD49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r="-1" b="2509"/>
          <a:stretch/>
        </p:blipFill>
        <p:spPr bwMode="auto">
          <a:xfrm>
            <a:off x="6089904" y="2487168"/>
            <a:ext cx="6263640" cy="4215384"/>
          </a:xfrm>
          <a:prstGeom prst="rect">
            <a:avLst/>
          </a:prstGeom>
          <a:noFill/>
          <a:effectLst>
            <a:softEdge rad="533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78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A75857-766C-4B39-BFFC-D0CA724F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000000"/>
                </a:solidFill>
                <a:latin typeface="Myriad Pro" panose="020B0503030403020204" pitchFamily="34" charset="0"/>
              </a:rPr>
              <a:t>Revenue Management - Concepts</a:t>
            </a:r>
            <a:endParaRPr lang="en-HK" sz="3400" dirty="0">
              <a:solidFill>
                <a:srgbClr val="000000"/>
              </a:solidFill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EE071-E479-485C-84C3-09383BB6E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803637" cy="37888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Myriad Pro" panose="020B0503030403020204" pitchFamily="34" charset="0"/>
              </a:rPr>
              <a:t>Moving away from cost-based pricing</a:t>
            </a:r>
          </a:p>
          <a:p>
            <a:r>
              <a:rPr lang="en-US" dirty="0">
                <a:solidFill>
                  <a:srgbClr val="000000"/>
                </a:solidFill>
                <a:latin typeface="Myriad Pro" panose="020B0503030403020204" pitchFamily="34" charset="0"/>
              </a:rPr>
              <a:t>Manage demand &gt; better utilize the capacity</a:t>
            </a:r>
          </a:p>
          <a:p>
            <a:r>
              <a:rPr lang="en-US" dirty="0">
                <a:solidFill>
                  <a:srgbClr val="000000"/>
                </a:solidFill>
                <a:latin typeface="Myriad Pro" panose="020B0503030403020204" pitchFamily="34" charset="0"/>
              </a:rPr>
              <a:t>Cost based pricing VS Market-based pricing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375A5-3F5E-440B-8720-F270B33C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Revenue Management - Concepts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11C5D-FE72-4E78-916A-DCA9F6568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Variable Pricing</a:t>
            </a:r>
          </a:p>
          <a:p>
            <a:r>
              <a:rPr lang="en-US" dirty="0">
                <a:latin typeface="Myriad Pro" panose="020B0503030403020204" pitchFamily="34" charset="0"/>
              </a:rPr>
              <a:t>Operational Pricing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341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51410-2C4A-4A88-8379-B72ABEBF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Airline Example of Operational Pricing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82388-CD42-4DD6-85B6-901F475A5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Limited capacity</a:t>
            </a:r>
          </a:p>
          <a:p>
            <a:r>
              <a:rPr lang="en-US" dirty="0">
                <a:latin typeface="Myriad Pro" panose="020B0503030403020204" pitchFamily="34" charset="0"/>
              </a:rPr>
              <a:t>Mainly fixed cost</a:t>
            </a:r>
          </a:p>
          <a:p>
            <a:r>
              <a:rPr lang="en-US" dirty="0">
                <a:latin typeface="Myriad Pro" panose="020B0503030403020204" pitchFamily="34" charset="0"/>
              </a:rPr>
              <a:t>Exist of no-show</a:t>
            </a:r>
          </a:p>
          <a:p>
            <a:r>
              <a:rPr lang="en-US" dirty="0">
                <a:latin typeface="Myriad Pro" panose="020B0503030403020204" pitchFamily="34" charset="0"/>
              </a:rPr>
              <a:t>Protection Capacity</a:t>
            </a:r>
          </a:p>
          <a:p>
            <a:r>
              <a:rPr lang="en-US" dirty="0">
                <a:latin typeface="Myriad Pro" panose="020B0503030403020204" pitchFamily="34" charset="0"/>
              </a:rPr>
              <a:t>Treatment of overbooking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69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Outsourcing and Supply Chain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Outsource VS In-house</a:t>
            </a:r>
          </a:p>
          <a:p>
            <a:r>
              <a:rPr lang="en-US" dirty="0">
                <a:latin typeface="Myriad Pro" panose="020B0503030403020204" pitchFamily="34" charset="0"/>
              </a:rPr>
              <a:t>Dual-sourcing</a:t>
            </a:r>
          </a:p>
          <a:p>
            <a:r>
              <a:rPr lang="en-US" dirty="0">
                <a:latin typeface="Myriad Pro" panose="020B0503030403020204" pitchFamily="34" charset="0"/>
              </a:rPr>
              <a:t>Bull-whip effect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28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Outsource VS In-house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Why outsourcing?</a:t>
            </a: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Price &gt; cheaper labor? Competitive strength?</a:t>
            </a:r>
          </a:p>
          <a:p>
            <a:pPr marL="0" indent="0"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Improvement &gt; Specialization? Competitive strength?</a:t>
            </a:r>
          </a:p>
          <a:p>
            <a:pPr marL="0" indent="0"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O</a:t>
            </a:r>
            <a:r>
              <a:rPr lang="en-HK" dirty="0" err="1">
                <a:latin typeface="Myriad Pro" panose="020B0503030403020204" pitchFamily="34" charset="0"/>
              </a:rPr>
              <a:t>rganization</a:t>
            </a:r>
            <a:r>
              <a:rPr lang="en-HK" dirty="0">
                <a:latin typeface="Myriad Pro" panose="020B0503030403020204" pitchFamily="34" charset="0"/>
              </a:rPr>
              <a:t> &gt; Flexibility? Core competencies?</a:t>
            </a:r>
          </a:p>
        </p:txBody>
      </p:sp>
    </p:spTree>
    <p:extLst>
      <p:ext uri="{BB962C8B-B14F-4D97-AF65-F5344CB8AC3E}">
        <p14:creationId xmlns:p14="http://schemas.microsoft.com/office/powerpoint/2010/main" val="1871755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Core Competency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Which make the firm outstanding in the marketplace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Providing value to customers</a:t>
            </a:r>
          </a:p>
          <a:p>
            <a:r>
              <a:rPr lang="en-US" dirty="0">
                <a:latin typeface="Myriad Pro" panose="020B0503030403020204" pitchFamily="34" charset="0"/>
              </a:rPr>
              <a:t>Provide access to a variety of markets</a:t>
            </a:r>
          </a:p>
          <a:p>
            <a:r>
              <a:rPr lang="en-US" dirty="0">
                <a:latin typeface="Myriad Pro" panose="020B0503030403020204" pitchFamily="34" charset="0"/>
              </a:rPr>
              <a:t>Difficult for competitors to imitate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619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Make or buy?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2 factors to be considered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Exclusively of use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Consistency with the business focus</a:t>
            </a:r>
          </a:p>
        </p:txBody>
      </p:sp>
    </p:spTree>
    <p:extLst>
      <p:ext uri="{BB962C8B-B14F-4D97-AF65-F5344CB8AC3E}">
        <p14:creationId xmlns:p14="http://schemas.microsoft.com/office/powerpoint/2010/main" val="460682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9 èçå¨çåçæå°çµæ">
            <a:extLst>
              <a:ext uri="{FF2B5EF4-FFF2-40B4-BE49-F238E27FC236}">
                <a16:creationId xmlns:a16="http://schemas.microsoft.com/office/drawing/2014/main" id="{E5D71DC9-AFC6-4E7A-974D-902E61CE2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latin typeface="Myriad Pro" panose="020B0503030403020204" pitchFamily="34" charset="0"/>
              </a:rPr>
              <a:t>Dual-sourcing</a:t>
            </a:r>
            <a:endParaRPr lang="en-HK" sz="5400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42" y="1774372"/>
            <a:ext cx="4062642" cy="2754086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>
                <a:latin typeface="Myriad Pro" panose="020B0503030403020204" pitchFamily="34" charset="0"/>
              </a:rPr>
              <a:t>Component parts sourced from 2 or more separated suppliers</a:t>
            </a:r>
          </a:p>
          <a:p>
            <a:r>
              <a:rPr lang="en-US" dirty="0">
                <a:latin typeface="Myriad Pro" panose="020B0503030403020204" pitchFamily="34" charset="0"/>
              </a:rPr>
              <a:t>Benefits – More stable supply</a:t>
            </a:r>
          </a:p>
          <a:p>
            <a:r>
              <a:rPr lang="en-US" dirty="0">
                <a:latin typeface="Myriad Pro" panose="020B0503030403020204" pitchFamily="34" charset="0"/>
              </a:rPr>
              <a:t>Risk – Quality differences / Market response / Operational difficulties </a:t>
            </a:r>
          </a:p>
        </p:txBody>
      </p:sp>
    </p:spTree>
    <p:extLst>
      <p:ext uri="{BB962C8B-B14F-4D97-AF65-F5344CB8AC3E}">
        <p14:creationId xmlns:p14="http://schemas.microsoft.com/office/powerpoint/2010/main" val="304076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2E26-89B1-4765-9656-0BC07FA4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  <a:latin typeface="Myriad Pro" panose="020B0503030403020204" pitchFamily="34" charset="0"/>
              </a:rPr>
              <a:t>Bullwhip-effect</a:t>
            </a:r>
            <a:endParaRPr lang="en-HK" dirty="0">
              <a:highlight>
                <a:srgbClr val="FFFF00"/>
              </a:highlight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B45F-FB68-4D5F-8AB0-BFE31B19B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Order variability amplifies up the supply chain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Myriad Pro" panose="020B0503030403020204" pitchFamily="34" charset="0"/>
              </a:rPr>
              <a:t>Hence:</a:t>
            </a:r>
          </a:p>
          <a:p>
            <a:r>
              <a:rPr lang="en-US" dirty="0">
                <a:latin typeface="Myriad Pro" panose="020B0503030403020204" pitchFamily="34" charset="0"/>
              </a:rPr>
              <a:t>Uneven capacity utilization</a:t>
            </a:r>
          </a:p>
          <a:p>
            <a:r>
              <a:rPr lang="en-US" dirty="0">
                <a:latin typeface="Myriad Pro" panose="020B0503030403020204" pitchFamily="34" charset="0"/>
              </a:rPr>
              <a:t>More inventory</a:t>
            </a:r>
          </a:p>
          <a:p>
            <a:r>
              <a:rPr lang="en-US" dirty="0">
                <a:latin typeface="Myriad Pro" panose="020B0503030403020204" pitchFamily="34" charset="0"/>
              </a:rPr>
              <a:t>Shortages and delays</a:t>
            </a:r>
          </a:p>
          <a:p>
            <a:r>
              <a:rPr lang="en-US" dirty="0">
                <a:latin typeface="Myriad Pro" panose="020B0503030403020204" pitchFamily="34" charset="0"/>
              </a:rPr>
              <a:t>Poor planning due to distorted demand information</a:t>
            </a:r>
          </a:p>
        </p:txBody>
      </p:sp>
    </p:spTree>
    <p:extLst>
      <p:ext uri="{BB962C8B-B14F-4D97-AF65-F5344CB8AC3E}">
        <p14:creationId xmlns:p14="http://schemas.microsoft.com/office/powerpoint/2010/main" val="2847227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832E48-F8B8-4DA2-A5AF-CDEC4D5E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Supply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762F3-DF06-4248-A9C4-B42ACB05A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Functional VS Innovative Products</a:t>
            </a:r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8F0C356-0E2C-4933-B2F9-D5C528882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761817"/>
            <a:ext cx="6553545" cy="334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88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8DBB137D-E144-4BAA-B5D6-909CE67E8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839046"/>
            <a:ext cx="10905066" cy="517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19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8828-A75F-4B1D-91F8-BABD66CE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Mass customization</a:t>
            </a:r>
            <a:endParaRPr lang="en-HK" dirty="0">
              <a:latin typeface="Myriad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A4F5C-4265-4CCB-8A5C-058BF6CDC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Putting the customization process at last</a:t>
            </a:r>
          </a:p>
          <a:p>
            <a:r>
              <a:rPr lang="en-US" dirty="0">
                <a:latin typeface="Myriad Pro" panose="020B0503030403020204" pitchFamily="34" charset="0"/>
              </a:rPr>
              <a:t>Or after the most time consuming process</a:t>
            </a:r>
          </a:p>
          <a:p>
            <a:r>
              <a:rPr lang="en-US" dirty="0">
                <a:latin typeface="Myriad Pro" panose="020B0503030403020204" pitchFamily="34" charset="0"/>
              </a:rPr>
              <a:t>Transfer of make-to-stock to assemble-to-order</a:t>
            </a:r>
          </a:p>
          <a:p>
            <a:r>
              <a:rPr lang="en-US" dirty="0">
                <a:latin typeface="Myriad Pro" panose="020B0503030403020204" pitchFamily="34" charset="0"/>
              </a:rPr>
              <a:t>Hence, production is based on aggregate forecast of demand &gt; less error</a:t>
            </a:r>
            <a:endParaRPr lang="en-HK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93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551</Words>
  <Application>Microsoft Macintosh PowerPoint</Application>
  <PresentationFormat>Widescreen</PresentationFormat>
  <Paragraphs>133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Myriad Pro</vt:lpstr>
      <vt:lpstr>新細明體</vt:lpstr>
      <vt:lpstr>Arial</vt:lpstr>
      <vt:lpstr>Calibri</vt:lpstr>
      <vt:lpstr>Calibri Light</vt:lpstr>
      <vt:lpstr>Myanmar Text</vt:lpstr>
      <vt:lpstr>Office Theme</vt:lpstr>
      <vt:lpstr>CB2201 PALSI Class 6</vt:lpstr>
      <vt:lpstr>Demand &amp; Revenue Management</vt:lpstr>
      <vt:lpstr>Demand Forecasting – Basic Concept</vt:lpstr>
      <vt:lpstr>Zara’s Business Model</vt:lpstr>
      <vt:lpstr>Quantitative VS Qualitative Forecast</vt:lpstr>
      <vt:lpstr>Demand forecasting – Quantitative Method</vt:lpstr>
      <vt:lpstr>Demand forecasting – Demand Components</vt:lpstr>
      <vt:lpstr>Demand &amp; Revenue Management</vt:lpstr>
      <vt:lpstr>Revenue Management</vt:lpstr>
      <vt:lpstr>Revenue Management - Concepts</vt:lpstr>
      <vt:lpstr>Revenue Management - Concepts</vt:lpstr>
      <vt:lpstr>Airline Example of Operational Pricing</vt:lpstr>
      <vt:lpstr>Outsourcing and Supply Chain</vt:lpstr>
      <vt:lpstr>Outsource VS In-house</vt:lpstr>
      <vt:lpstr>Core Competency</vt:lpstr>
      <vt:lpstr>Make or buy?</vt:lpstr>
      <vt:lpstr>Dual-sourcing</vt:lpstr>
      <vt:lpstr>Bullwhip-effect</vt:lpstr>
      <vt:lpstr>Supply Chain</vt:lpstr>
      <vt:lpstr>PowerPoint Presentation</vt:lpstr>
      <vt:lpstr>Mass customization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CB2201 PALSI Class 6</dc:title>
  <dc:creator>LO Kin Hei</dc:creator>
  <cp:lastModifiedBy>CHAN Siu Nam</cp:lastModifiedBy>
  <cp:revision>15</cp:revision>
  <dcterms:created xsi:type="dcterms:W3CDTF">2018-11-04T17:10:13Z</dcterms:created>
  <dcterms:modified xsi:type="dcterms:W3CDTF">2018-11-09T06:27:55Z</dcterms:modified>
</cp:coreProperties>
</file>