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1"/>
  </p:notesMasterIdLst>
  <p:handoutMasterIdLst>
    <p:handoutMasterId r:id="rId12"/>
  </p:handoutMasterIdLst>
  <p:sldIdLst>
    <p:sldId id="318" r:id="rId3"/>
    <p:sldId id="319" r:id="rId4"/>
    <p:sldId id="322" r:id="rId5"/>
    <p:sldId id="323" r:id="rId6"/>
    <p:sldId id="324" r:id="rId7"/>
    <p:sldId id="325" r:id="rId8"/>
    <p:sldId id="321" r:id="rId9"/>
    <p:sldId id="329" r:id="rId10"/>
  </p:sldIdLst>
  <p:sldSz cx="12188825" cy="6858000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1018">
          <p15:clr>
            <a:srgbClr val="A4A3A4"/>
          </p15:clr>
        </p15:guide>
        <p15:guide id="5" orient="horz" pos="3886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orient="horz" pos="3072">
          <p15:clr>
            <a:srgbClr val="A4A3A4"/>
          </p15:clr>
        </p15:guide>
        <p15:guide id="8" orient="horz" pos="407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7151">
          <p15:clr>
            <a:srgbClr val="A4A3A4"/>
          </p15:clr>
        </p15:guide>
        <p15:guide id="12" pos="671">
          <p15:clr>
            <a:srgbClr val="A4A3A4"/>
          </p15:clr>
        </p15:guide>
        <p15:guide id="13" pos="4991">
          <p15:clr>
            <a:srgbClr val="A4A3A4"/>
          </p15:clr>
        </p15:guide>
        <p15:guide id="14" pos="7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AC5"/>
    <a:srgbClr val="A5AFFF"/>
    <a:srgbClr val="FFEDA8"/>
    <a:srgbClr val="F6FFA4"/>
    <a:srgbClr val="FFF8AB"/>
    <a:srgbClr val="0ABEB5"/>
    <a:srgbClr val="E05F2C"/>
    <a:srgbClr val="828282"/>
    <a:srgbClr val="8086FC"/>
    <a:srgbClr val="6E9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29" autoAdjust="0"/>
  </p:normalViewPr>
  <p:slideViewPr>
    <p:cSldViewPr showGuides="1">
      <p:cViewPr>
        <p:scale>
          <a:sx n="85" d="100"/>
          <a:sy n="85" d="100"/>
        </p:scale>
        <p:origin x="48" y="225"/>
      </p:cViewPr>
      <p:guideLst>
        <p:guide orient="horz" pos="2160"/>
        <p:guide orient="horz" pos="4030"/>
        <p:guide orient="horz" pos="1152"/>
        <p:guide orient="horz" pos="1018"/>
        <p:guide orient="horz" pos="3886"/>
        <p:guide orient="horz" pos="2928"/>
        <p:guide orient="horz" pos="3072"/>
        <p:guide orient="horz" pos="407"/>
        <p:guide pos="3839"/>
        <p:guide pos="959"/>
        <p:guide pos="7151"/>
        <p:guide pos="671"/>
        <p:guide pos="4991"/>
        <p:guide pos="7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28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9AFDC-7658-4951-B0FF-52DFF2A93C0A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ED99B-9732-49FC-9C16-B56FEB1B1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3213" y="0"/>
            <a:ext cx="426561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4" y="1600200"/>
            <a:ext cx="5945188" cy="3048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4898572"/>
            <a:ext cx="5945187" cy="1270453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4782971"/>
            <a:ext cx="56546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923213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23611" y="0"/>
            <a:ext cx="1065213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123612" y="10886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0" y="2237096"/>
            <a:ext cx="8229601" cy="2411103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4876800"/>
            <a:ext cx="8229601" cy="1292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9" name="Straight Connector 8"/>
          <p:cNvCxnSpPr/>
          <p:nvPr/>
        </p:nvCxnSpPr>
        <p:spPr>
          <a:xfrm>
            <a:off x="1658936" y="4782971"/>
            <a:ext cx="80168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8168" y="1984248"/>
            <a:ext cx="4800600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4800601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16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16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9/14/2020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9/14/2020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9/14/2020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0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685800"/>
            <a:ext cx="5257799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9/14/2020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4414" y="0"/>
            <a:ext cx="6172198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23412" y="646112"/>
            <a:ext cx="1828801" cy="5522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46112"/>
            <a:ext cx="7620000" cy="5522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9/14/2020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9371012" y="762000"/>
            <a:ext cx="0" cy="533400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81200"/>
            <a:ext cx="9829799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9/14/2020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54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065213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GE1202 Managing Your Personal Finance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2 Tutorial </a:t>
            </a:r>
          </a:p>
          <a:p>
            <a:r>
              <a:rPr lang="en-GB" altLang="zh-HK" dirty="0"/>
              <a:t>Introduction to Personal Finance Management</a:t>
            </a:r>
            <a:endParaRPr lang="en-US" altLang="zh-H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1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982199" cy="1219200"/>
          </a:xfrm>
        </p:spPr>
        <p:txBody>
          <a:bodyPr/>
          <a:lstStyle/>
          <a:p>
            <a:r>
              <a:rPr lang="en-US" dirty="0"/>
              <a:t>Question 1 True/False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Explain whether the statements are true or false.</a:t>
            </a:r>
          </a:p>
          <a:p>
            <a:pPr marL="739775" lvl="1" indent="-457200">
              <a:buFont typeface="+mj-lt"/>
              <a:buAutoNum type="alphaLcPeriod"/>
            </a:pPr>
            <a:r>
              <a:rPr lang="en-US" sz="2400" dirty="0"/>
              <a:t>Personal financial planning is a process that should be carried out on a regular five-yearly basis.</a:t>
            </a:r>
          </a:p>
          <a:p>
            <a:pPr lvl="1"/>
            <a:r>
              <a:rPr lang="en-US" sz="2400" dirty="0"/>
              <a:t>The whole financial planning process should be revisited on regular basis. </a:t>
            </a:r>
          </a:p>
          <a:p>
            <a:pPr lvl="1"/>
            <a:r>
              <a:rPr lang="en-US" sz="2400" dirty="0"/>
              <a:t>Or when personal or economic circumstances change</a:t>
            </a:r>
          </a:p>
          <a:p>
            <a:pPr marL="739775" lvl="1" indent="-457200">
              <a:buFont typeface="+mj-lt"/>
              <a:buAutoNum type="alphaLcPeriod"/>
            </a:pPr>
            <a:endParaRPr lang="en-US" dirty="0"/>
          </a:p>
          <a:p>
            <a:pPr marL="739775" lvl="1" indent="-457200">
              <a:buFont typeface="+mj-lt"/>
              <a:buAutoNum type="alphaLcPeriod"/>
            </a:pP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960812" y="3124200"/>
            <a:ext cx="13716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324728" y="45720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97167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 True/False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9775" lvl="1" indent="-457200">
              <a:buFont typeface="+mj-lt"/>
              <a:buAutoNum type="alphaLcPeriod" startAt="2"/>
            </a:pPr>
            <a:r>
              <a:rPr lang="en-US" sz="2400" dirty="0"/>
              <a:t>It is far more important for older people to engage with personal financial planning, than younger people.</a:t>
            </a:r>
          </a:p>
          <a:p>
            <a:r>
              <a:rPr lang="en-US" dirty="0"/>
              <a:t>Personal financial planning is important to people who have financial goals but limited financial resources.</a:t>
            </a:r>
          </a:p>
          <a:p>
            <a:r>
              <a:rPr lang="en-US" dirty="0"/>
              <a:t>Both young people and older people face the same situation.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24728" y="45720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27940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 True/False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9775" lvl="1" indent="-457200">
              <a:buFont typeface="+mj-lt"/>
              <a:buAutoNum type="alphaLcPeriod" startAt="3"/>
            </a:pPr>
            <a:r>
              <a:rPr lang="en-US" sz="2400" dirty="0"/>
              <a:t>If inflation is measured at 3% per annum and a savings account is paying interest at 3% per annum, the purchasing power of the savings made will remain unchanged.</a:t>
            </a:r>
          </a:p>
          <a:p>
            <a:endParaRPr lang="en-US" dirty="0"/>
          </a:p>
        </p:txBody>
      </p:sp>
      <p:sp>
        <p:nvSpPr>
          <p:cNvPr id="4" name="文字方塊 4"/>
          <p:cNvSpPr txBox="1"/>
          <p:nvPr/>
        </p:nvSpPr>
        <p:spPr>
          <a:xfrm>
            <a:off x="2894012" y="3352800"/>
            <a:ext cx="6993327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altLang="zh-HK" sz="2400" dirty="0"/>
              <a:t>% △ Real value = % △ Nominal value – Inflation%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5212" y="3814465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3%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37312" y="3814465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3%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84612" y="3832235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40196" y="440697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107089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 True/False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39775" lvl="1" indent="-457200">
              <a:buFont typeface="+mj-lt"/>
              <a:buAutoNum type="alphaLcPeriod" startAt="4"/>
            </a:pPr>
            <a:r>
              <a:rPr lang="en-US" sz="2400" dirty="0"/>
              <a:t>Career planning is not a part of financial planning.</a:t>
            </a:r>
          </a:p>
          <a:p>
            <a:pPr lvl="1"/>
            <a:r>
              <a:rPr lang="en-US" sz="2400" dirty="0"/>
              <a:t>Eight major personal financial planning areas</a:t>
            </a:r>
          </a:p>
          <a:p>
            <a:pPr lvl="2"/>
            <a:r>
              <a:rPr lang="en-US" sz="2000" dirty="0"/>
              <a:t>Obtaining – the receipt of income and other financial resources</a:t>
            </a:r>
          </a:p>
          <a:p>
            <a:pPr lvl="2"/>
            <a:r>
              <a:rPr lang="en-US" sz="2000" dirty="0"/>
              <a:t>Planning – actions to determine future financial directions</a:t>
            </a:r>
          </a:p>
          <a:p>
            <a:pPr lvl="2"/>
            <a:r>
              <a:rPr lang="en-US" sz="2000" dirty="0"/>
              <a:t>Saving – set aside funds for expected and unexpected expenses</a:t>
            </a:r>
          </a:p>
          <a:p>
            <a:pPr lvl="2"/>
            <a:r>
              <a:rPr lang="en-US" sz="2000" dirty="0"/>
              <a:t>Borrowing – appropriate use of short-and-long-term credit plans</a:t>
            </a:r>
          </a:p>
          <a:p>
            <a:pPr lvl="2"/>
            <a:r>
              <a:rPr lang="en-US" sz="2000" dirty="0"/>
              <a:t>Spending – analysis of purchasing decisions for wise money use</a:t>
            </a:r>
          </a:p>
          <a:p>
            <a:pPr lvl="2"/>
            <a:r>
              <a:rPr lang="en-US" sz="2000" dirty="0"/>
              <a:t>Managing Risk – insurance and other methods to reduce financial uncertainty</a:t>
            </a:r>
          </a:p>
          <a:p>
            <a:pPr lvl="2"/>
            <a:r>
              <a:rPr lang="en-US" sz="2000" dirty="0"/>
              <a:t>Investing – accumulation of funds for long-term financial security</a:t>
            </a:r>
          </a:p>
          <a:p>
            <a:pPr lvl="2"/>
            <a:r>
              <a:rPr lang="en-US" sz="2000" dirty="0"/>
              <a:t>Retirement and Estate Planning – efforts to provide for post-career years and transfer of assets</a:t>
            </a:r>
          </a:p>
          <a:p>
            <a:pPr lvl="2"/>
            <a:endParaRPr lang="en-US" sz="2200" dirty="0"/>
          </a:p>
          <a:p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360612" y="2362200"/>
            <a:ext cx="8382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027612" y="3124200"/>
            <a:ext cx="8382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142412" y="19050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410344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 True/False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9775" lvl="1" indent="-457200">
              <a:buFont typeface="+mj-lt"/>
              <a:buAutoNum type="alphaLcPeriod" startAt="5"/>
            </a:pPr>
            <a:r>
              <a:rPr lang="en-US" sz="2400" dirty="0"/>
              <a:t>Once you have set your financial goals, you should try to achieve them by all means.</a:t>
            </a:r>
          </a:p>
          <a:p>
            <a:r>
              <a:rPr lang="en-US" dirty="0"/>
              <a:t>Financial goals should take a </a:t>
            </a:r>
            <a:r>
              <a:rPr lang="en-US" b="1" dirty="0"/>
              <a:t>SMART</a:t>
            </a:r>
            <a:r>
              <a:rPr lang="en-US" dirty="0"/>
              <a:t> approach</a:t>
            </a:r>
          </a:p>
          <a:p>
            <a:r>
              <a:rPr lang="en-US" dirty="0"/>
              <a:t>If the goal is unrealistic, it is very unlikely for you to achieve it</a:t>
            </a:r>
          </a:p>
          <a:p>
            <a:r>
              <a:rPr lang="en-GB" altLang="zh-HK" dirty="0"/>
              <a:t>Six-step financial planning process</a:t>
            </a:r>
          </a:p>
          <a:p>
            <a:endParaRPr lang="en-US" dirty="0"/>
          </a:p>
        </p:txBody>
      </p:sp>
      <p:grpSp>
        <p:nvGrpSpPr>
          <p:cNvPr id="4" name="群組 9"/>
          <p:cNvGrpSpPr/>
          <p:nvPr/>
        </p:nvGrpSpPr>
        <p:grpSpPr>
          <a:xfrm>
            <a:off x="5242319" y="4494257"/>
            <a:ext cx="2590800" cy="923330"/>
            <a:chOff x="4646612" y="4419600"/>
            <a:chExt cx="2209800" cy="923330"/>
          </a:xfrm>
        </p:grpSpPr>
        <p:sp>
          <p:nvSpPr>
            <p:cNvPr id="5" name="矩形 7"/>
            <p:cNvSpPr/>
            <p:nvPr/>
          </p:nvSpPr>
          <p:spPr>
            <a:xfrm>
              <a:off x="4722812" y="4419600"/>
              <a:ext cx="2133600" cy="92333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4646612" y="4419600"/>
              <a:ext cx="2209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66700" indent="-266700" algn="ctr">
                <a:buFont typeface="+mj-lt"/>
                <a:buAutoNum type="arabicPeriod"/>
              </a:pPr>
              <a:r>
                <a:rPr lang="en-GB" altLang="zh-HK" dirty="0"/>
                <a:t>Determine your current financial situation</a:t>
              </a:r>
              <a:endParaRPr lang="zh-HK" altLang="en-US" dirty="0"/>
            </a:p>
          </p:txBody>
        </p:sp>
      </p:grpSp>
      <p:grpSp>
        <p:nvGrpSpPr>
          <p:cNvPr id="7" name="群組 10"/>
          <p:cNvGrpSpPr/>
          <p:nvPr/>
        </p:nvGrpSpPr>
        <p:grpSpPr>
          <a:xfrm>
            <a:off x="8421532" y="4498358"/>
            <a:ext cx="2501462" cy="1057920"/>
            <a:chOff x="7599511" y="4419600"/>
            <a:chExt cx="2152501" cy="1057920"/>
          </a:xfrm>
        </p:grpSpPr>
        <p:sp>
          <p:nvSpPr>
            <p:cNvPr id="8" name="矩形 8"/>
            <p:cNvSpPr/>
            <p:nvPr/>
          </p:nvSpPr>
          <p:spPr>
            <a:xfrm>
              <a:off x="7618412" y="4419600"/>
              <a:ext cx="2133600" cy="92333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9" name="文字方塊 4"/>
            <p:cNvSpPr txBox="1"/>
            <p:nvPr/>
          </p:nvSpPr>
          <p:spPr>
            <a:xfrm>
              <a:off x="7599511" y="4554190"/>
              <a:ext cx="2133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34988" lvl="1" indent="-252413">
                <a:buFont typeface="+mj-lt"/>
                <a:buAutoNum type="arabicPeriod" startAt="2"/>
              </a:pPr>
              <a:r>
                <a:rPr lang="en-GB" altLang="zh-HK" dirty="0"/>
                <a:t>Develop your financial goals </a:t>
              </a:r>
            </a:p>
            <a:p>
              <a:pPr marL="534988" lvl="1" indent="-252413">
                <a:buFont typeface="+mj-lt"/>
                <a:buAutoNum type="arabicPeriod" startAt="2"/>
              </a:pPr>
              <a:endParaRPr lang="en-GB" altLang="zh-HK" dirty="0"/>
            </a:p>
          </p:txBody>
        </p:sp>
      </p:grpSp>
      <p:sp>
        <p:nvSpPr>
          <p:cNvPr id="10" name="向右箭號 6"/>
          <p:cNvSpPr/>
          <p:nvPr/>
        </p:nvSpPr>
        <p:spPr>
          <a:xfrm>
            <a:off x="7879412" y="4722857"/>
            <a:ext cx="457200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1" name="群組 11"/>
          <p:cNvGrpSpPr/>
          <p:nvPr/>
        </p:nvGrpSpPr>
        <p:grpSpPr>
          <a:xfrm>
            <a:off x="8260412" y="5801067"/>
            <a:ext cx="3168000" cy="1026675"/>
            <a:chOff x="7441669" y="4419600"/>
            <a:chExt cx="2738782" cy="1026675"/>
          </a:xfrm>
        </p:grpSpPr>
        <p:sp>
          <p:nvSpPr>
            <p:cNvPr id="12" name="矩形 12"/>
            <p:cNvSpPr/>
            <p:nvPr/>
          </p:nvSpPr>
          <p:spPr>
            <a:xfrm>
              <a:off x="7618412" y="4419600"/>
              <a:ext cx="2133600" cy="92333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文字方塊 13"/>
            <p:cNvSpPr txBox="1"/>
            <p:nvPr/>
          </p:nvSpPr>
          <p:spPr>
            <a:xfrm>
              <a:off x="7441669" y="4522945"/>
              <a:ext cx="27387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39750" lvl="1" indent="-269875">
                <a:buFont typeface="+mj-lt"/>
                <a:buAutoNum type="arabicPeriod" startAt="3"/>
              </a:pPr>
              <a:r>
                <a:rPr lang="en-GB" altLang="zh-HK" dirty="0"/>
                <a:t>Identify alternative courses of actions</a:t>
              </a:r>
            </a:p>
            <a:p>
              <a:pPr marL="534988" lvl="1" indent="-252413">
                <a:buFont typeface="+mj-lt"/>
                <a:buAutoNum type="arabicPeriod" startAt="3"/>
              </a:pPr>
              <a:endParaRPr lang="en-GB" altLang="zh-HK" dirty="0"/>
            </a:p>
          </p:txBody>
        </p:sp>
      </p:grpSp>
      <p:sp>
        <p:nvSpPr>
          <p:cNvPr id="14" name="向右箭號 14"/>
          <p:cNvSpPr/>
          <p:nvPr/>
        </p:nvSpPr>
        <p:spPr>
          <a:xfrm rot="5400000">
            <a:off x="9488206" y="5353161"/>
            <a:ext cx="287612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5" name="群組 15"/>
          <p:cNvGrpSpPr/>
          <p:nvPr/>
        </p:nvGrpSpPr>
        <p:grpSpPr>
          <a:xfrm>
            <a:off x="5373056" y="5801067"/>
            <a:ext cx="2639547" cy="1026675"/>
            <a:chOff x="7618412" y="4419600"/>
            <a:chExt cx="2281926" cy="1026675"/>
          </a:xfrm>
        </p:grpSpPr>
        <p:sp>
          <p:nvSpPr>
            <p:cNvPr id="16" name="矩形 16"/>
            <p:cNvSpPr/>
            <p:nvPr/>
          </p:nvSpPr>
          <p:spPr>
            <a:xfrm>
              <a:off x="7618412" y="4419600"/>
              <a:ext cx="2133600" cy="92333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7" name="文字方塊 17"/>
            <p:cNvSpPr txBox="1"/>
            <p:nvPr/>
          </p:nvSpPr>
          <p:spPr>
            <a:xfrm>
              <a:off x="7655871" y="4522945"/>
              <a:ext cx="224446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612775" lvl="1" indent="-342900">
                <a:buFont typeface="+mj-lt"/>
                <a:buAutoNum type="arabicPeriod" startAt="4"/>
              </a:pPr>
              <a:r>
                <a:rPr lang="en-GB" altLang="zh-HK" dirty="0"/>
                <a:t>Evaluate alternatives</a:t>
              </a:r>
            </a:p>
            <a:p>
              <a:pPr marL="534988" lvl="1" indent="-252413">
                <a:buFont typeface="+mj-lt"/>
                <a:buAutoNum type="arabicPeriod" startAt="4"/>
              </a:pPr>
              <a:endParaRPr lang="en-GB" altLang="zh-HK" dirty="0"/>
            </a:p>
          </p:txBody>
        </p:sp>
      </p:grpSp>
      <p:sp>
        <p:nvSpPr>
          <p:cNvPr id="18" name="向右箭號 18"/>
          <p:cNvSpPr/>
          <p:nvPr/>
        </p:nvSpPr>
        <p:spPr>
          <a:xfrm rot="10800000">
            <a:off x="7914383" y="5950640"/>
            <a:ext cx="457200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9" name="群組 19"/>
          <p:cNvGrpSpPr/>
          <p:nvPr/>
        </p:nvGrpSpPr>
        <p:grpSpPr>
          <a:xfrm>
            <a:off x="2281255" y="5801067"/>
            <a:ext cx="2467976" cy="1209333"/>
            <a:chOff x="7618413" y="4419600"/>
            <a:chExt cx="2133601" cy="1209333"/>
          </a:xfrm>
        </p:grpSpPr>
        <p:sp>
          <p:nvSpPr>
            <p:cNvPr id="20" name="矩形 20"/>
            <p:cNvSpPr/>
            <p:nvPr/>
          </p:nvSpPr>
          <p:spPr>
            <a:xfrm>
              <a:off x="7618413" y="4419600"/>
              <a:ext cx="2133601" cy="923330"/>
            </a:xfrm>
            <a:prstGeom prst="rect">
              <a:avLst/>
            </a:prstGeom>
            <a:solidFill>
              <a:srgbClr val="8086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文字方塊 21"/>
            <p:cNvSpPr txBox="1"/>
            <p:nvPr/>
          </p:nvSpPr>
          <p:spPr>
            <a:xfrm>
              <a:off x="7660788" y="4428604"/>
              <a:ext cx="189727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612775" lvl="1" indent="-342900">
                <a:buFont typeface="+mj-lt"/>
                <a:buAutoNum type="arabicPeriod" startAt="5"/>
              </a:pPr>
              <a:r>
                <a:rPr lang="en-GB" altLang="zh-HK" dirty="0"/>
                <a:t>Create and implement your plan</a:t>
              </a:r>
            </a:p>
            <a:p>
              <a:pPr marL="534988" lvl="1" indent="-252413">
                <a:buFont typeface="+mj-lt"/>
                <a:buAutoNum type="arabicPeriod" startAt="5"/>
              </a:pPr>
              <a:endParaRPr lang="en-GB" altLang="zh-HK" dirty="0"/>
            </a:p>
          </p:txBody>
        </p:sp>
      </p:grpSp>
      <p:sp>
        <p:nvSpPr>
          <p:cNvPr id="22" name="向右箭號 22"/>
          <p:cNvSpPr/>
          <p:nvPr/>
        </p:nvSpPr>
        <p:spPr>
          <a:xfrm rot="10800000">
            <a:off x="4822583" y="5950640"/>
            <a:ext cx="457200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23" name="群組 23"/>
          <p:cNvGrpSpPr/>
          <p:nvPr/>
        </p:nvGrpSpPr>
        <p:grpSpPr>
          <a:xfrm>
            <a:off x="2264902" y="4502177"/>
            <a:ext cx="2501461" cy="1057920"/>
            <a:chOff x="7599511" y="4419600"/>
            <a:chExt cx="2152500" cy="1057920"/>
          </a:xfrm>
        </p:grpSpPr>
        <p:sp>
          <p:nvSpPr>
            <p:cNvPr id="24" name="矩形 24"/>
            <p:cNvSpPr/>
            <p:nvPr/>
          </p:nvSpPr>
          <p:spPr>
            <a:xfrm>
              <a:off x="7618411" y="4419600"/>
              <a:ext cx="2133600" cy="923330"/>
            </a:xfrm>
            <a:prstGeom prst="rect">
              <a:avLst/>
            </a:prstGeom>
            <a:solidFill>
              <a:srgbClr val="0ABE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5" name="文字方塊 25"/>
            <p:cNvSpPr txBox="1"/>
            <p:nvPr/>
          </p:nvSpPr>
          <p:spPr>
            <a:xfrm>
              <a:off x="7599511" y="4554190"/>
              <a:ext cx="2133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625475" lvl="1" indent="-342900">
                <a:buFont typeface="+mj-lt"/>
                <a:buAutoNum type="arabicPeriod" startAt="6"/>
              </a:pPr>
              <a:r>
                <a:rPr lang="en-GB" altLang="zh-HK" dirty="0"/>
                <a:t>Review and revise the plan</a:t>
              </a:r>
            </a:p>
            <a:p>
              <a:pPr marL="534988" lvl="1" indent="-252413">
                <a:buFont typeface="+mj-lt"/>
                <a:buAutoNum type="arabicPeriod" startAt="6"/>
              </a:pPr>
              <a:endParaRPr lang="en-GB" altLang="zh-HK" dirty="0"/>
            </a:p>
          </p:txBody>
        </p:sp>
      </p:grpSp>
      <p:sp>
        <p:nvSpPr>
          <p:cNvPr id="26" name="向右箭號 26"/>
          <p:cNvSpPr/>
          <p:nvPr/>
        </p:nvSpPr>
        <p:spPr>
          <a:xfrm rot="16200000">
            <a:off x="3331575" y="5356980"/>
            <a:ext cx="287612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向右箭號 27"/>
          <p:cNvSpPr/>
          <p:nvPr/>
        </p:nvSpPr>
        <p:spPr>
          <a:xfrm>
            <a:off x="4839904" y="4697142"/>
            <a:ext cx="457200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9098612" y="2326815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59136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8" grpId="0" animBg="1"/>
      <p:bldP spid="22" grpId="0" animBg="1"/>
      <p:bldP spid="26" grpId="0" animBg="1"/>
      <p:bldP spid="27" grpId="0" animBg="1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 Calculation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Your friend is now working in an insurance company. He is prompting an investment project of his company to you: </a:t>
            </a:r>
          </a:p>
          <a:p>
            <a:pPr marL="0" indent="0">
              <a:buNone/>
            </a:pPr>
            <a:r>
              <a:rPr lang="en-US" dirty="0"/>
              <a:t>“Our company is now offering a plan, which is a very good project. You just need to pay $3000 at the end of each month from January 2017 for ten years. Then you can get back HK$1million on 31</a:t>
            </a:r>
            <a:r>
              <a:rPr lang="en-US" baseline="30000" dirty="0"/>
              <a:t>st</a:t>
            </a:r>
            <a:r>
              <a:rPr lang="en-US" dirty="0"/>
              <a:t> December 2046.”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38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 Calculation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the market interest rate is 6%p.a. and is stable during the period, will you consider the project?</a:t>
            </a:r>
          </a:p>
          <a:p>
            <a:r>
              <a:rPr lang="en-US" dirty="0"/>
              <a:t>PV of your investment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PV of the return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字方塊 38"/>
              <p:cNvSpPr txBox="1"/>
              <p:nvPr/>
            </p:nvSpPr>
            <p:spPr>
              <a:xfrm>
                <a:off x="3503612" y="3124200"/>
                <a:ext cx="5062904" cy="1393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sz="2400" b="0" i="1" smtClean="0">
                          <a:latin typeface="Cambria Math" panose="02040503050406030204" pitchFamily="18" charset="0"/>
                        </a:rPr>
                        <m:t>𝑃𝑉</m:t>
                      </m:r>
                      <m:r>
                        <a:rPr lang="en-GB" altLang="zh-HK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altLang="zh-HK" sz="2400" b="0" i="1" smtClean="0"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US" altLang="zh-HK" sz="2400" b="0" i="1" smtClean="0">
                          <a:latin typeface="Cambria Math" panose="02040503050406030204" pitchFamily="18" charset="0"/>
                        </a:rPr>
                        <m:t>3000</m:t>
                      </m:r>
                      <m:r>
                        <a:rPr lang="en-GB" altLang="zh-HK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altLang="zh-HK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zh-HK" sz="2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GB" altLang="zh-HK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altLang="zh-HK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altLang="zh-HK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altLang="zh-HK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altLang="zh-HK" sz="2400" i="1">
                                          <a:latin typeface="Cambria Math" panose="02040503050406030204" pitchFamily="18" charset="0"/>
                                        </a:rPr>
                                        <m:t>1+</m:t>
                                      </m:r>
                                      <m:r>
                                        <a:rPr lang="en-US" altLang="zh-HK" sz="2400" b="0" i="1" smtClean="0">
                                          <a:latin typeface="Cambria Math" panose="02040503050406030204" pitchFamily="18" charset="0"/>
                                        </a:rPr>
                                        <m:t>0.5</m:t>
                                      </m:r>
                                      <m:r>
                                        <a:rPr lang="en-GB" altLang="zh-HK" sz="2400" b="0" i="1" smtClean="0">
                                          <a:latin typeface="Cambria Math" panose="02040503050406030204" pitchFamily="18" charset="0"/>
                                        </a:rPr>
                                        <m:t>%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HK" sz="2400" b="0" i="1" smtClean="0">
                                      <a:latin typeface="Cambria Math" panose="02040503050406030204" pitchFamily="18" charset="0"/>
                                    </a:rPr>
                                    <m:t>120</m:t>
                                  </m:r>
                                </m:sup>
                              </m:sSup>
                            </m:den>
                          </m:f>
                        </m:num>
                        <m:den>
                          <m:r>
                            <a:rPr lang="en-US" altLang="zh-HK" sz="2400" b="0" i="1" smtClean="0">
                              <a:latin typeface="Cambria Math" panose="02040503050406030204" pitchFamily="18" charset="0"/>
                            </a:rPr>
                            <m:t>0.5</m:t>
                          </m:r>
                          <m:r>
                            <a:rPr lang="en-GB" altLang="zh-HK" sz="2400" b="0" i="1" smtClean="0">
                              <a:latin typeface="Cambria Math" panose="02040503050406030204" pitchFamily="18" charset="0"/>
                            </a:rPr>
                            <m:t>%</m:t>
                          </m:r>
                        </m:den>
                      </m:f>
                    </m:oMath>
                  </m:oMathPara>
                </a14:m>
                <a:endParaRPr lang="zh-HK" altLang="en-US" sz="2400" baseline="30000" dirty="0"/>
              </a:p>
              <a:p>
                <a:endParaRPr lang="zh-HK" altLang="en-US" dirty="0"/>
              </a:p>
            </p:txBody>
          </p:sp>
        </mc:Choice>
        <mc:Fallback xmlns="">
          <p:sp>
            <p:nvSpPr>
              <p:cNvPr id="26" name="文字方塊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612" y="3124200"/>
                <a:ext cx="5062904" cy="139320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8337915" y="3589968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= $270,220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字方塊 22"/>
              <p:cNvSpPr txBox="1"/>
              <p:nvPr/>
            </p:nvSpPr>
            <p:spPr>
              <a:xfrm>
                <a:off x="3495928" y="4906270"/>
                <a:ext cx="3326898" cy="860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HK" sz="2400" b="0" i="1" smtClean="0">
                          <a:latin typeface="Cambria Math" panose="02040503050406030204" pitchFamily="18" charset="0"/>
                        </a:rPr>
                        <m:t>𝑃𝑉</m:t>
                      </m:r>
                      <m:r>
                        <a:rPr lang="en-GB" altLang="zh-HK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altLang="zh-HK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altLang="zh-HK" sz="2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  <m:r>
                            <a:rPr lang="en-US" altLang="zh-HK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HK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d>
                            <m:dPr>
                              <m:ctrlPr>
                                <a:rPr lang="en-GB" altLang="zh-HK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altLang="zh-HK" sz="2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altLang="zh-HK" sz="2400" b="0" i="1" smtClean="0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  <m:r>
                                <a:rPr lang="en-GB" altLang="zh-HK" sz="2400" b="0" i="1" smtClean="0">
                                  <a:latin typeface="Cambria Math" panose="02040503050406030204" pitchFamily="18" charset="0"/>
                                </a:rPr>
                                <m:t>%</m:t>
                              </m:r>
                            </m:e>
                          </m:d>
                          <m:r>
                            <a:rPr lang="en-US" altLang="zh-HK" sz="2400" b="0" i="1" baseline="30000" smtClean="0">
                              <a:latin typeface="Cambria Math" panose="02040503050406030204" pitchFamily="18" charset="0"/>
                            </a:rPr>
                            <m:t>360</m:t>
                          </m:r>
                          <m:r>
                            <m:rPr>
                              <m:nor/>
                            </m:rPr>
                            <a:rPr lang="zh-HK" altLang="en-US" sz="2400" baseline="30000" dirty="0"/>
                            <m:t> 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28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928" y="4906270"/>
                <a:ext cx="3326898" cy="86068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6586541" y="5105779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= $166,042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5212" y="5044224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NO!!!</a:t>
            </a:r>
          </a:p>
        </p:txBody>
      </p:sp>
    </p:spTree>
    <p:extLst>
      <p:ext uri="{BB962C8B-B14F-4D97-AF65-F5344CB8AC3E}">
        <p14:creationId xmlns:p14="http://schemas.microsoft.com/office/powerpoint/2010/main" val="372971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theme1.xml><?xml version="1.0" encoding="utf-8"?>
<a:theme xmlns:a="http://schemas.openxmlformats.org/drawingml/2006/main" name="Currency Symbols 16x9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54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9CF527E-FFB0-4DB9-A7A4-39065878ED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Currency symbols presentation (widescreen)</Template>
  <TotalTime>0</TotalTime>
  <Words>480</Words>
  <Application>Microsoft Office PowerPoint</Application>
  <PresentationFormat>Custom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Cambria</vt:lpstr>
      <vt:lpstr>Cambria Math</vt:lpstr>
      <vt:lpstr>Currency Symbols 16x9</vt:lpstr>
      <vt:lpstr>GE1202 Managing Your Personal Finance</vt:lpstr>
      <vt:lpstr>Question 1 True/False</vt:lpstr>
      <vt:lpstr>Question 1 True/False</vt:lpstr>
      <vt:lpstr>Question 1 True/False</vt:lpstr>
      <vt:lpstr>Question 1 True/False</vt:lpstr>
      <vt:lpstr>Question 1 True/False</vt:lpstr>
      <vt:lpstr>Question 2 Calculation</vt:lpstr>
      <vt:lpstr>Question 2 Calculation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2016-05-30T03:53:03Z</dcterms:created>
  <dcterms:modified xsi:type="dcterms:W3CDTF">2020-09-14T05:59:47Z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TC028952629991</vt:lpwstr>
  </property>
</Properties>
</file>