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308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7" r:id="rId22"/>
    <p:sldId id="309" r:id="rId23"/>
    <p:sldId id="310" r:id="rId24"/>
    <p:sldId id="311" r:id="rId25"/>
    <p:sldId id="312" r:id="rId26"/>
    <p:sldId id="313" r:id="rId27"/>
    <p:sldId id="314" r:id="rId28"/>
    <p:sldId id="315" r:id="rId29"/>
    <p:sldId id="316" r:id="rId30"/>
    <p:sldId id="317" r:id="rId31"/>
    <p:sldId id="318" r:id="rId32"/>
    <p:sldId id="28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0897" autoAdjust="0"/>
  </p:normalViewPr>
  <p:slideViewPr>
    <p:cSldViewPr snapToGrid="0">
      <p:cViewPr varScale="1">
        <p:scale>
          <a:sx n="93" d="100"/>
          <a:sy n="93" d="100"/>
        </p:scale>
        <p:origin x="210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28E40-AC3F-45E0-B7DE-723CFA62BB92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1C23D-C416-436D-9C60-1420BC979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11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132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575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576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81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5720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385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797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633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25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3705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781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4047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054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7563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786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807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701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148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5722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0792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8023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3095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9504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466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1972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3882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8137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1081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2866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7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180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4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281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118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3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204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81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33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787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22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72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A23B7-7D45-476A-B096-A21A4C9E628C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EE2203 Modelling Techniques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Week 9</a:t>
            </a:r>
          </a:p>
          <a:p>
            <a:r>
              <a:rPr lang="en-US" dirty="0" smtClean="0"/>
              <a:t>Multiple Regression </a:t>
            </a:r>
          </a:p>
          <a:p>
            <a:r>
              <a:rPr lang="en-US" dirty="0" smtClean="0"/>
              <a:t>Generalized Linear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479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95" y="2729081"/>
            <a:ext cx="8229600" cy="1143000"/>
          </a:xfrm>
        </p:spPr>
        <p:txBody>
          <a:bodyPr/>
          <a:lstStyle/>
          <a:p>
            <a:r>
              <a:rPr lang="en-US" dirty="0" smtClean="0"/>
              <a:t>Multiple regression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32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Mean of Y values at any given X: </a:t>
            </a:r>
            <a:r>
              <a:rPr lang="el-GR" dirty="0" smtClean="0"/>
              <a:t>α</a:t>
            </a:r>
            <a:r>
              <a:rPr lang="en-US" dirty="0" smtClean="0"/>
              <a:t> + </a:t>
            </a:r>
            <a:r>
              <a:rPr lang="el-GR" dirty="0" smtClean="0"/>
              <a:t>β</a:t>
            </a:r>
            <a:r>
              <a:rPr lang="en-US" sz="1400" dirty="0" smtClean="0"/>
              <a:t>1</a:t>
            </a:r>
            <a:r>
              <a:rPr lang="en-US" dirty="0" smtClean="0"/>
              <a:t>X</a:t>
            </a:r>
            <a:r>
              <a:rPr lang="en-US" sz="1200" dirty="0" smtClean="0"/>
              <a:t>1</a:t>
            </a:r>
            <a:r>
              <a:rPr lang="en-US" dirty="0" smtClean="0"/>
              <a:t>+ …+ </a:t>
            </a:r>
            <a:r>
              <a:rPr lang="el-GR" dirty="0" smtClean="0"/>
              <a:t>β</a:t>
            </a:r>
            <a:r>
              <a:rPr lang="en-US" sz="1400" dirty="0" err="1" smtClean="0"/>
              <a:t>p</a:t>
            </a:r>
            <a:r>
              <a:rPr lang="en-US" dirty="0" err="1" smtClean="0"/>
              <a:t>X</a:t>
            </a:r>
            <a:r>
              <a:rPr lang="en-US" sz="1400" dirty="0" err="1" smtClean="0"/>
              <a:t>p</a:t>
            </a:r>
            <a:endParaRPr lang="en-US" sz="1400" dirty="0" smtClean="0"/>
          </a:p>
          <a:p>
            <a:r>
              <a:rPr lang="en-US" dirty="0" smtClean="0"/>
              <a:t>Variance of Y values at any X: </a:t>
            </a:r>
            <a:r>
              <a:rPr lang="az-Cyrl-AZ" dirty="0" smtClean="0"/>
              <a:t>σ</a:t>
            </a:r>
            <a:r>
              <a:rPr lang="en-US" baseline="30000" dirty="0" smtClean="0"/>
              <a:t>2 </a:t>
            </a:r>
            <a:r>
              <a:rPr lang="en-US" dirty="0" smtClean="0"/>
              <a:t>(same for all X)</a:t>
            </a:r>
          </a:p>
          <a:p>
            <a:r>
              <a:rPr lang="en-US" dirty="0" smtClean="0"/>
              <a:t>Y values are normally distributed at any given X (need for inference)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674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X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Fixed: selected in advance</a:t>
            </a:r>
          </a:p>
          <a:p>
            <a:r>
              <a:rPr lang="en-US" dirty="0" smtClean="0"/>
              <a:t>Variable: more often in health science studies</a:t>
            </a:r>
          </a:p>
          <a:p>
            <a:r>
              <a:rPr lang="en-US" dirty="0" smtClean="0"/>
              <a:t>X’s can be continuous or discrete (categorical)</a:t>
            </a:r>
          </a:p>
          <a:p>
            <a:r>
              <a:rPr lang="en-US" dirty="0" smtClean="0"/>
              <a:t>X’s can be transformations of other X’s e.g. polynomial regression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458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Estimates of </a:t>
            </a:r>
            <a:r>
              <a:rPr lang="el-GR" dirty="0" smtClean="0"/>
              <a:t>α</a:t>
            </a:r>
            <a:r>
              <a:rPr lang="en-US" dirty="0" smtClean="0"/>
              <a:t>, </a:t>
            </a:r>
            <a:r>
              <a:rPr lang="el-GR" dirty="0" smtClean="0"/>
              <a:t>β</a:t>
            </a:r>
            <a:r>
              <a:rPr lang="en-US" sz="1200" dirty="0" smtClean="0"/>
              <a:t>1</a:t>
            </a:r>
            <a:r>
              <a:rPr lang="en-US" dirty="0" smtClean="0"/>
              <a:t>, ….</a:t>
            </a:r>
            <a:r>
              <a:rPr lang="el-GR" dirty="0"/>
              <a:t> </a:t>
            </a:r>
            <a:r>
              <a:rPr lang="el-GR" dirty="0" smtClean="0"/>
              <a:t>β</a:t>
            </a:r>
            <a:r>
              <a:rPr lang="en-US" sz="1400" dirty="0" smtClean="0"/>
              <a:t>p </a:t>
            </a:r>
            <a:r>
              <a:rPr lang="en-US" dirty="0" smtClean="0"/>
              <a:t>using least-squares</a:t>
            </a:r>
          </a:p>
          <a:p>
            <a:pPr lvl="1"/>
            <a:r>
              <a:rPr lang="en-US" dirty="0" smtClean="0"/>
              <a:t>Partial regression coefficients</a:t>
            </a:r>
          </a:p>
          <a:p>
            <a:r>
              <a:rPr lang="en-US" dirty="0" smtClean="0"/>
              <a:t>Residual mean square (S</a:t>
            </a:r>
            <a:r>
              <a:rPr lang="en-US" baseline="30000" dirty="0" smtClean="0"/>
              <a:t>2</a:t>
            </a:r>
            <a:r>
              <a:rPr lang="en-US" dirty="0" smtClean="0"/>
              <a:t>) is estimate of variance </a:t>
            </a:r>
            <a:r>
              <a:rPr lang="az-Cyrl-AZ" dirty="0"/>
              <a:t>σ</a:t>
            </a:r>
            <a:r>
              <a:rPr lang="en-US" baseline="30000" dirty="0" smtClean="0"/>
              <a:t>2</a:t>
            </a:r>
          </a:p>
          <a:p>
            <a:pPr lvl="1"/>
            <a:r>
              <a:rPr lang="en-US" dirty="0" smtClean="0"/>
              <a:t>Square root of RMS = SE of the estimate</a:t>
            </a:r>
          </a:p>
          <a:p>
            <a:r>
              <a:rPr lang="en-US" dirty="0" smtClean="0"/>
              <a:t>Confidence intervals for mean of Y</a:t>
            </a:r>
          </a:p>
          <a:p>
            <a:r>
              <a:rPr lang="en-US" dirty="0" smtClean="0"/>
              <a:t>Prediction intervals for individual 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808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Tests of hypotheses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individual coefficients</a:t>
            </a:r>
          </a:p>
          <a:p>
            <a:pPr lvl="1"/>
            <a:r>
              <a:rPr lang="en-US" dirty="0" smtClean="0"/>
              <a:t>t = B/SE(B)</a:t>
            </a:r>
          </a:p>
          <a:p>
            <a:pPr lvl="1"/>
            <a:r>
              <a:rPr lang="en-US" dirty="0" smtClean="0"/>
              <a:t>Caution: multiple tests</a:t>
            </a:r>
          </a:p>
          <a:p>
            <a:pPr lvl="1"/>
            <a:r>
              <a:rPr lang="en-US" dirty="0" smtClean="0"/>
              <a:t>Solution: Multiple comparisons e.g. </a:t>
            </a:r>
            <a:r>
              <a:rPr lang="en-US" dirty="0" err="1" smtClean="0"/>
              <a:t>Bonferroni</a:t>
            </a:r>
            <a:r>
              <a:rPr lang="en-US" dirty="0" smtClean="0"/>
              <a:t> Method</a:t>
            </a:r>
          </a:p>
          <a:p>
            <a:pPr lvl="2"/>
            <a:r>
              <a:rPr lang="en-US" dirty="0" smtClean="0"/>
              <a:t>Multiply P-values by number of tests, then compare to nominal significance level</a:t>
            </a:r>
          </a:p>
          <a:p>
            <a:pPr marL="685800" lvl="2" indent="0">
              <a:buNone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E.g. Test 3 hypotheses</a:t>
            </a:r>
          </a:p>
          <a:p>
            <a:pPr marL="685800" lvl="2" indent="0">
              <a:buNone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      P-values: 0.014, 0.036, 0.075</a:t>
            </a:r>
          </a:p>
          <a:p>
            <a:pPr marL="685800" lvl="2" indent="0">
              <a:buNone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      Nominal significance level = 0.05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first two are statistically significant</a:t>
            </a:r>
          </a:p>
          <a:p>
            <a:pPr marL="685800" lvl="2" indent="0">
              <a:buNone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      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Bonferroni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-adjusted p-values: multiply by 3 = 0.042, 0.108, 0.225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sym typeface="Wingdings" panose="05000000000000000000" pitchFamily="2" charset="2"/>
              </a:rPr>
              <a:t> only     	first is significant</a:t>
            </a:r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685800" lvl="2" indent="0">
              <a:buNone/>
            </a:pPr>
            <a:r>
              <a:rPr lang="en-US" dirty="0"/>
              <a:t> </a:t>
            </a:r>
            <a:r>
              <a:rPr lang="en-US" dirty="0" smtClean="0"/>
              <a:t>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049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variance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 regression plane help in predicting values of Y?</a:t>
            </a:r>
          </a:p>
          <a:p>
            <a:r>
              <a:rPr lang="en-US" dirty="0" smtClean="0"/>
              <a:t>Test hypothesis that all </a:t>
            </a:r>
            <a:r>
              <a:rPr lang="el-GR" dirty="0" smtClean="0"/>
              <a:t>β</a:t>
            </a:r>
            <a:r>
              <a:rPr lang="en-US" sz="1200" dirty="0" smtClean="0"/>
              <a:t>i</a:t>
            </a:r>
            <a:r>
              <a:rPr lang="en-US" dirty="0" smtClean="0"/>
              <a:t>’s = 0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9629" t="52918" r="27821" b="13599"/>
          <a:stretch/>
        </p:blipFill>
        <p:spPr>
          <a:xfrm>
            <a:off x="905608" y="2725616"/>
            <a:ext cx="7457759" cy="267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441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br>
              <a:rPr lang="en-US" dirty="0" smtClean="0"/>
            </a:br>
            <a:r>
              <a:rPr lang="en-US" dirty="0" smtClean="0"/>
              <a:t>Regression of FEV1 on height and weight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7109" t="32053" r="29020" b="41915"/>
          <a:stretch/>
        </p:blipFill>
        <p:spPr>
          <a:xfrm>
            <a:off x="754956" y="1626578"/>
            <a:ext cx="7634087" cy="20749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2177" y="4343400"/>
            <a:ext cx="605601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+mj-lt"/>
              </a:rPr>
              <a:t>F = 36.81; </a:t>
            </a:r>
            <a:r>
              <a:rPr lang="en-US" sz="2400" dirty="0" err="1" smtClean="0">
                <a:latin typeface="+mj-lt"/>
              </a:rPr>
              <a:t>df</a:t>
            </a:r>
            <a:r>
              <a:rPr lang="en-US" sz="2400" dirty="0" smtClean="0">
                <a:latin typeface="+mj-lt"/>
              </a:rPr>
              <a:t> = 2, 147; p-value &lt; .0001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R command to calculate p-value for F-statistics:</a:t>
            </a:r>
          </a:p>
          <a:p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+mj-lt"/>
              </a:rPr>
              <a:t>&gt;</a:t>
            </a:r>
            <a:r>
              <a:rPr lang="en-US" altLang="en-US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pf(36.81, 2, 147, </a:t>
            </a:r>
            <a:r>
              <a:rPr lang="en-US" altLang="en-US" sz="2400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lower.tail</a:t>
            </a:r>
            <a:r>
              <a:rPr lang="en-US" altLang="en-US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=F) </a:t>
            </a:r>
            <a:endParaRPr lang="en-US" altLang="en-US" sz="2400" dirty="0" smtClean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r>
              <a:rPr lang="en-US" altLang="en-US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[1] 1.09629e-13</a:t>
            </a:r>
          </a:p>
          <a:p>
            <a:endParaRPr lang="en-US" altLang="en-US" sz="2400" dirty="0">
              <a:latin typeface="+mj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178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Coefficient and </a:t>
            </a:r>
            <a:br>
              <a:rPr lang="en-US" dirty="0" smtClean="0"/>
            </a:br>
            <a:r>
              <a:rPr lang="en-US" dirty="0" smtClean="0"/>
              <a:t>Coefficient determination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2617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b="1" dirty="0" smtClean="0"/>
              <a:t>multiple correlation coefficient </a:t>
            </a:r>
            <a:r>
              <a:rPr lang="en-US" dirty="0" smtClean="0"/>
              <a:t>(R) measures the strength of association between Y and the set of X’s in the population</a:t>
            </a:r>
          </a:p>
          <a:p>
            <a:r>
              <a:rPr lang="en-US" dirty="0" smtClean="0"/>
              <a:t>We estimate it as the simple correlation coefficient between the Y’s and their predicted values (Y hats)</a:t>
            </a:r>
          </a:p>
          <a:p>
            <a:r>
              <a:rPr lang="en-US" dirty="0" smtClean="0"/>
              <a:t>R</a:t>
            </a:r>
            <a:r>
              <a:rPr lang="en-US" baseline="30000" dirty="0" smtClean="0"/>
              <a:t>2</a:t>
            </a:r>
            <a:r>
              <a:rPr lang="en-US" dirty="0"/>
              <a:t> </a:t>
            </a:r>
            <a:r>
              <a:rPr lang="en-US" dirty="0" smtClean="0"/>
              <a:t>= Coefficient of determination</a:t>
            </a:r>
          </a:p>
          <a:p>
            <a:pPr marL="0" indent="0">
              <a:buNone/>
            </a:pPr>
            <a:r>
              <a:rPr lang="en-US" dirty="0" smtClean="0"/>
              <a:t>         = SS due to regression/SS total</a:t>
            </a:r>
          </a:p>
          <a:p>
            <a:r>
              <a:rPr lang="en-US" dirty="0" smtClean="0"/>
              <a:t>R</a:t>
            </a:r>
            <a:r>
              <a:rPr lang="en-US" baseline="30000" dirty="0" smtClean="0"/>
              <a:t>2 </a:t>
            </a:r>
            <a:r>
              <a:rPr lang="en-US" dirty="0" smtClean="0"/>
              <a:t>= reduction in variance of Y associated with X’s divided by original variance of Y</a:t>
            </a:r>
          </a:p>
          <a:p>
            <a:r>
              <a:rPr lang="en-US" dirty="0" smtClean="0"/>
              <a:t>100</a:t>
            </a:r>
            <a:r>
              <a:rPr lang="en-US" dirty="0"/>
              <a:t> R</a:t>
            </a:r>
            <a:r>
              <a:rPr lang="en-US" baseline="30000" dirty="0"/>
              <a:t>2 </a:t>
            </a:r>
            <a:r>
              <a:rPr lang="en-US" dirty="0" smtClean="0"/>
              <a:t>= % of variance of Y “associated with X’s” or “explained by X’s” </a:t>
            </a:r>
            <a:r>
              <a:rPr lang="en-US" b="1" dirty="0" smtClean="0">
                <a:solidFill>
                  <a:srgbClr val="FF0000"/>
                </a:solidFill>
              </a:rPr>
              <a:t>* Caution: association vs. causation *</a:t>
            </a:r>
          </a:p>
          <a:p>
            <a:r>
              <a:rPr lang="en-US" dirty="0" smtClean="0"/>
              <a:t>100(1-</a:t>
            </a:r>
            <a:r>
              <a:rPr lang="el-GR" dirty="0"/>
              <a:t> </a:t>
            </a:r>
            <a:r>
              <a:rPr lang="el-GR" dirty="0" smtClean="0"/>
              <a:t>ρ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  <a:r>
              <a:rPr lang="en-US" baseline="30000" dirty="0" smtClean="0"/>
              <a:t>1/2 </a:t>
            </a:r>
            <a:r>
              <a:rPr lang="en-US" dirty="0" smtClean="0"/>
              <a:t>= % of standard deviation NOT “explained” by X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3549079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Interpretation of R 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7144995"/>
              </p:ext>
            </p:extLst>
          </p:nvPr>
        </p:nvGraphicFramePr>
        <p:xfrm>
          <a:off x="283552" y="2214684"/>
          <a:ext cx="8403250" cy="2369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0650">
                  <a:extLst>
                    <a:ext uri="{9D8B030D-6E8A-4147-A177-3AD203B41FA5}">
                      <a16:colId xmlns:a16="http://schemas.microsoft.com/office/drawing/2014/main" val="1190299842"/>
                    </a:ext>
                  </a:extLst>
                </a:gridCol>
                <a:gridCol w="1680650">
                  <a:extLst>
                    <a:ext uri="{9D8B030D-6E8A-4147-A177-3AD203B41FA5}">
                      <a16:colId xmlns:a16="http://schemas.microsoft.com/office/drawing/2014/main" val="1438898051"/>
                    </a:ext>
                  </a:extLst>
                </a:gridCol>
                <a:gridCol w="1680650">
                  <a:extLst>
                    <a:ext uri="{9D8B030D-6E8A-4147-A177-3AD203B41FA5}">
                      <a16:colId xmlns:a16="http://schemas.microsoft.com/office/drawing/2014/main" val="1269255405"/>
                    </a:ext>
                  </a:extLst>
                </a:gridCol>
                <a:gridCol w="1680650">
                  <a:extLst>
                    <a:ext uri="{9D8B030D-6E8A-4147-A177-3AD203B41FA5}">
                      <a16:colId xmlns:a16="http://schemas.microsoft.com/office/drawing/2014/main" val="2744950204"/>
                    </a:ext>
                  </a:extLst>
                </a:gridCol>
                <a:gridCol w="1680650">
                  <a:extLst>
                    <a:ext uri="{9D8B030D-6E8A-4147-A177-3AD203B41FA5}">
                      <a16:colId xmlns:a16="http://schemas.microsoft.com/office/drawing/2014/main" val="2466401788"/>
                    </a:ext>
                  </a:extLst>
                </a:gridCol>
              </a:tblGrid>
              <a:tr h="92583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R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% of variance “explained”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% of variance not “explained”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% of SD “explained”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% of SD not</a:t>
                      </a:r>
                      <a:r>
                        <a:rPr lang="en-US" sz="1900" baseline="0" dirty="0" smtClean="0"/>
                        <a:t> “explained”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69299247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0.3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9%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91%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5%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95%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93704932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0.5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25%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75%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13%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87%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27749231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0.71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50%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50%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29%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71%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668636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0.95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90%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10%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69%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 smtClean="0"/>
                        <a:t>31%</a:t>
                      </a:r>
                      <a:endParaRPr lang="en-US" sz="19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99677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425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Partial correlation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6625"/>
            <a:ext cx="8229600" cy="4525963"/>
          </a:xfrm>
        </p:spPr>
        <p:txBody>
          <a:bodyPr/>
          <a:lstStyle/>
          <a:p>
            <a:r>
              <a:rPr lang="en-US" dirty="0" smtClean="0"/>
              <a:t>The correlation coefficient measuring the degree of dependence between two variables…</a:t>
            </a:r>
          </a:p>
          <a:p>
            <a:pPr lvl="1"/>
            <a:r>
              <a:rPr lang="en-US" dirty="0" smtClean="0"/>
              <a:t>After adjusting for the linear effect of one or more of the other X variables</a:t>
            </a:r>
          </a:p>
          <a:p>
            <a:r>
              <a:rPr lang="en-US" dirty="0" smtClean="0"/>
              <a:t>E.g. T</a:t>
            </a:r>
            <a:r>
              <a:rPr lang="en-US" baseline="-25000" dirty="0" smtClean="0"/>
              <a:t>1</a:t>
            </a:r>
            <a:r>
              <a:rPr lang="en-US" dirty="0" smtClean="0"/>
              <a:t> and T</a:t>
            </a:r>
            <a:r>
              <a:rPr lang="en-US" baseline="-25000" dirty="0" smtClean="0"/>
              <a:t>2</a:t>
            </a:r>
            <a:r>
              <a:rPr lang="en-US" dirty="0" smtClean="0"/>
              <a:t> are test scores</a:t>
            </a:r>
          </a:p>
          <a:p>
            <a:pPr lvl="1"/>
            <a:r>
              <a:rPr lang="en-US" dirty="0" smtClean="0"/>
              <a:t>Want partial R between T</a:t>
            </a:r>
            <a:r>
              <a:rPr lang="en-US" baseline="-25000" dirty="0" smtClean="0"/>
              <a:t>1</a:t>
            </a:r>
            <a:r>
              <a:rPr lang="en-US" dirty="0" smtClean="0"/>
              <a:t> and T</a:t>
            </a:r>
            <a:r>
              <a:rPr lang="en-US" baseline="-25000" dirty="0" smtClean="0"/>
              <a:t>2</a:t>
            </a:r>
            <a:r>
              <a:rPr lang="en-US" dirty="0" smtClean="0"/>
              <a:t> after adjusting for IQ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9531" t="18561" r="42857" b="5457"/>
          <a:stretch/>
        </p:blipFill>
        <p:spPr>
          <a:xfrm>
            <a:off x="1802483" y="3543300"/>
            <a:ext cx="2022171" cy="31300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36036" y="4357482"/>
            <a:ext cx="52079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Hypothetical Population Regressions of T</a:t>
            </a:r>
            <a:r>
              <a:rPr lang="en-US" sz="1200" dirty="0" smtClean="0"/>
              <a:t>1</a:t>
            </a:r>
            <a:r>
              <a:rPr lang="en-US" dirty="0" smtClean="0"/>
              <a:t> and </a:t>
            </a:r>
          </a:p>
          <a:p>
            <a:r>
              <a:rPr lang="en-US" dirty="0" smtClean="0"/>
              <a:t>T</a:t>
            </a:r>
            <a:r>
              <a:rPr lang="en-US" sz="1200" dirty="0" smtClean="0"/>
              <a:t>2</a:t>
            </a:r>
            <a:r>
              <a:rPr lang="en-US" dirty="0" smtClean="0"/>
              <a:t> Scores illustrating the computation of a partial </a:t>
            </a:r>
          </a:p>
          <a:p>
            <a:r>
              <a:rPr lang="en-US" dirty="0" smtClean="0"/>
              <a:t>correlation coefficient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Partial R is the simple R between the two residuals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60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Interpretation of regression coefficients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model: </a:t>
            </a:r>
            <a:r>
              <a:rPr lang="el-GR" dirty="0" smtClean="0"/>
              <a:t>α</a:t>
            </a:r>
            <a:r>
              <a:rPr lang="en-US" dirty="0"/>
              <a:t> </a:t>
            </a:r>
            <a:r>
              <a:rPr lang="en-US" dirty="0" smtClean="0"/>
              <a:t>+ </a:t>
            </a:r>
            <a:r>
              <a:rPr lang="el-GR" dirty="0" smtClean="0"/>
              <a:t>β</a:t>
            </a:r>
            <a:r>
              <a:rPr lang="en-US" sz="1200" dirty="0" smtClean="0"/>
              <a:t>1</a:t>
            </a:r>
            <a:r>
              <a:rPr lang="en-US" dirty="0" smtClean="0"/>
              <a:t>X</a:t>
            </a:r>
            <a:r>
              <a:rPr lang="en-US" sz="1200" dirty="0" smtClean="0"/>
              <a:t>1</a:t>
            </a:r>
            <a:r>
              <a:rPr lang="en-US" dirty="0"/>
              <a:t>+</a:t>
            </a:r>
            <a:r>
              <a:rPr lang="en-US" dirty="0" smtClean="0"/>
              <a:t> </a:t>
            </a:r>
            <a:r>
              <a:rPr lang="en-US" dirty="0"/>
              <a:t>….</a:t>
            </a:r>
            <a:r>
              <a:rPr lang="el-GR" dirty="0"/>
              <a:t> </a:t>
            </a:r>
            <a:r>
              <a:rPr lang="en-US" dirty="0" smtClean="0"/>
              <a:t>+</a:t>
            </a:r>
            <a:r>
              <a:rPr lang="el-GR" dirty="0" smtClean="0"/>
              <a:t>β</a:t>
            </a:r>
            <a:r>
              <a:rPr lang="en-US" sz="1400" dirty="0" err="1" smtClean="0"/>
              <a:t>p</a:t>
            </a:r>
            <a:r>
              <a:rPr lang="en-US" dirty="0" err="1" smtClean="0"/>
              <a:t>X</a:t>
            </a:r>
            <a:r>
              <a:rPr lang="en-US" sz="1400" dirty="0" err="1" smtClean="0"/>
              <a:t>p</a:t>
            </a:r>
            <a:r>
              <a:rPr lang="en-US" sz="1400" dirty="0" smtClean="0"/>
              <a:t>  </a:t>
            </a:r>
            <a:r>
              <a:rPr lang="en-US" dirty="0" smtClean="0"/>
              <a:t>say </a:t>
            </a:r>
            <a:r>
              <a:rPr lang="el-GR" dirty="0" smtClean="0"/>
              <a:t>ρ</a:t>
            </a:r>
            <a:r>
              <a:rPr lang="en-US" dirty="0" smtClean="0"/>
              <a:t> is the partial correlation between Y and X</a:t>
            </a:r>
            <a:r>
              <a:rPr lang="en-US" sz="1400" dirty="0" smtClean="0"/>
              <a:t>1</a:t>
            </a:r>
            <a:r>
              <a:rPr lang="en-US" dirty="0" smtClean="0"/>
              <a:t> given X</a:t>
            </a:r>
            <a:r>
              <a:rPr lang="en-US" sz="1400" dirty="0" smtClean="0"/>
              <a:t>2</a:t>
            </a:r>
            <a:r>
              <a:rPr lang="en-US" dirty="0" smtClean="0"/>
              <a:t>, …..</a:t>
            </a:r>
            <a:r>
              <a:rPr lang="en-US" dirty="0" err="1" smtClean="0"/>
              <a:t>X</a:t>
            </a:r>
            <a:r>
              <a:rPr lang="en-US" sz="1400" dirty="0" err="1" smtClean="0"/>
              <a:t>p</a:t>
            </a:r>
            <a:endParaRPr lang="en-US" sz="1400" dirty="0" smtClean="0"/>
          </a:p>
          <a:p>
            <a:r>
              <a:rPr lang="en-US" dirty="0" smtClean="0"/>
              <a:t>Then, testing that </a:t>
            </a:r>
            <a:r>
              <a:rPr lang="el-GR" dirty="0"/>
              <a:t>β</a:t>
            </a:r>
            <a:r>
              <a:rPr lang="en-US" sz="1200" dirty="0" smtClean="0"/>
              <a:t>1</a:t>
            </a:r>
            <a:r>
              <a:rPr lang="en-US" dirty="0" smtClean="0"/>
              <a:t> = 0 is equivalent to testing that </a:t>
            </a:r>
            <a:r>
              <a:rPr lang="el-GR" dirty="0" smtClean="0"/>
              <a:t>ρ</a:t>
            </a:r>
            <a:r>
              <a:rPr lang="en-US" dirty="0" smtClean="0"/>
              <a:t> = 0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* That’s why </a:t>
            </a:r>
            <a:r>
              <a:rPr lang="el-GR" dirty="0" smtClean="0">
                <a:solidFill>
                  <a:srgbClr val="FF0000"/>
                </a:solidFill>
              </a:rPr>
              <a:t>β</a:t>
            </a:r>
            <a:r>
              <a:rPr lang="en-US" sz="1200" dirty="0" err="1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 is called the </a:t>
            </a:r>
            <a:r>
              <a:rPr lang="en-US" b="1" dirty="0" smtClean="0">
                <a:solidFill>
                  <a:srgbClr val="FF0000"/>
                </a:solidFill>
              </a:rPr>
              <a:t>partial</a:t>
            </a:r>
            <a:r>
              <a:rPr lang="en-US" dirty="0" smtClean="0">
                <a:solidFill>
                  <a:srgbClr val="FF0000"/>
                </a:solidFill>
              </a:rPr>
              <a:t> regression coefficient of Y on  X</a:t>
            </a:r>
            <a:r>
              <a:rPr lang="en-US" sz="1400" dirty="0" smtClean="0">
                <a:solidFill>
                  <a:srgbClr val="FF0000"/>
                </a:solidFill>
              </a:rPr>
              <a:t>i</a:t>
            </a:r>
            <a:r>
              <a:rPr lang="en-US" dirty="0" smtClean="0">
                <a:solidFill>
                  <a:srgbClr val="FF0000"/>
                </a:solidFill>
              </a:rPr>
              <a:t> given </a:t>
            </a:r>
            <a:r>
              <a:rPr lang="en-US" dirty="0">
                <a:solidFill>
                  <a:srgbClr val="FF0000"/>
                </a:solidFill>
              </a:rPr>
              <a:t>X</a:t>
            </a:r>
            <a:r>
              <a:rPr lang="en-US" sz="14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, …..</a:t>
            </a:r>
            <a:r>
              <a:rPr lang="en-US" dirty="0" err="1" smtClean="0">
                <a:solidFill>
                  <a:srgbClr val="FF0000"/>
                </a:solidFill>
              </a:rPr>
              <a:t>X</a:t>
            </a:r>
            <a:r>
              <a:rPr lang="en-US" sz="1400" dirty="0" err="1" smtClean="0">
                <a:solidFill>
                  <a:srgbClr val="FF0000"/>
                </a:solidFill>
              </a:rPr>
              <a:t>p</a:t>
            </a:r>
            <a:r>
              <a:rPr lang="en-US" sz="1400" dirty="0" smtClean="0">
                <a:solidFill>
                  <a:srgbClr val="FF0000"/>
                </a:solidFill>
              </a:rPr>
              <a:t>*</a:t>
            </a:r>
            <a:endParaRPr lang="en-US" sz="1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24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Values of regression coefficients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Problem: Values of </a:t>
            </a:r>
            <a:r>
              <a:rPr lang="en-US" dirty="0" err="1" smtClean="0"/>
              <a:t>B</a:t>
            </a:r>
            <a:r>
              <a:rPr lang="en-US" sz="1400" dirty="0" err="1" smtClean="0"/>
              <a:t>i</a:t>
            </a:r>
            <a:r>
              <a:rPr lang="en-US" dirty="0" err="1" smtClean="0"/>
              <a:t>’s</a:t>
            </a:r>
            <a:r>
              <a:rPr lang="en-US" dirty="0" smtClean="0"/>
              <a:t> are NOT directly comparable</a:t>
            </a:r>
          </a:p>
          <a:p>
            <a:r>
              <a:rPr lang="en-US" dirty="0" smtClean="0"/>
              <a:t>Solution: Standardized coefficients:</a:t>
            </a:r>
          </a:p>
          <a:p>
            <a:pPr lvl="1"/>
            <a:r>
              <a:rPr lang="en-US" dirty="0" smtClean="0"/>
              <a:t>Standardized B</a:t>
            </a:r>
            <a:r>
              <a:rPr lang="en-US" sz="1400" dirty="0" smtClean="0"/>
              <a:t>i</a:t>
            </a:r>
            <a:r>
              <a:rPr lang="en-US" dirty="0" smtClean="0"/>
              <a:t> = B</a:t>
            </a:r>
            <a:r>
              <a:rPr lang="en-US" sz="1400" dirty="0" smtClean="0"/>
              <a:t>i</a:t>
            </a:r>
            <a:r>
              <a:rPr lang="en-US" dirty="0" smtClean="0"/>
              <a:t> * (SD of X</a:t>
            </a:r>
            <a:r>
              <a:rPr lang="en-US" sz="1400" dirty="0" smtClean="0"/>
              <a:t>i</a:t>
            </a:r>
            <a:r>
              <a:rPr lang="en-US" dirty="0" smtClean="0"/>
              <a:t> / SD of Y)</a:t>
            </a:r>
          </a:p>
          <a:p>
            <a:r>
              <a:rPr lang="en-US" dirty="0" smtClean="0"/>
              <a:t>Values of standardized B</a:t>
            </a:r>
            <a:r>
              <a:rPr lang="en-US" sz="1400" dirty="0" smtClean="0"/>
              <a:t>i </a:t>
            </a:r>
            <a:r>
              <a:rPr lang="en-US" dirty="0" smtClean="0"/>
              <a:t>‘s are directly comparable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807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Multicollinearity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Occurs when some of the X variables are highly </a:t>
            </a:r>
            <a:r>
              <a:rPr lang="en-US" dirty="0" err="1" smtClean="0"/>
              <a:t>intercorrelated</a:t>
            </a:r>
            <a:endParaRPr lang="en-US" dirty="0" smtClean="0"/>
          </a:p>
          <a:p>
            <a:r>
              <a:rPr lang="en-US" dirty="0" smtClean="0"/>
              <a:t>Affects estimates and their SE’s</a:t>
            </a:r>
          </a:p>
          <a:p>
            <a:r>
              <a:rPr lang="en-US" dirty="0" smtClean="0"/>
              <a:t>Look at tolerance, and its inverse, the Variance Inflation Factor (VIF)</a:t>
            </a:r>
          </a:p>
          <a:p>
            <a:r>
              <a:rPr lang="en-US" dirty="0" smtClean="0"/>
              <a:t>Need tolerance &lt; 0.01, or VIF &gt; 100</a:t>
            </a:r>
          </a:p>
          <a:p>
            <a:r>
              <a:rPr lang="en-US" dirty="0" smtClean="0"/>
              <a:t>Solution: use variable selection to delete some X variables</a:t>
            </a:r>
          </a:p>
          <a:p>
            <a:r>
              <a:rPr lang="en-US" dirty="0" smtClean="0"/>
              <a:t>Alternatively, use Principal Components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9053" t="12480" r="24868" b="80200"/>
          <a:stretch/>
        </p:blipFill>
        <p:spPr>
          <a:xfrm>
            <a:off x="3297116" y="1138255"/>
            <a:ext cx="2347546" cy="37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680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can mislead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(Lung Function data): FEV1 vs. height and age</a:t>
            </a:r>
          </a:p>
          <a:p>
            <a:r>
              <a:rPr lang="en-US" dirty="0" smtClean="0"/>
              <a:t>Depends on gender</a:t>
            </a:r>
          </a:p>
          <a:p>
            <a:r>
              <a:rPr lang="en-US" dirty="0" smtClean="0"/>
              <a:t>Total vs. stratified correlation: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334064"/>
              </p:ext>
            </p:extLst>
          </p:nvPr>
        </p:nvGraphicFramePr>
        <p:xfrm>
          <a:off x="1163515" y="3181838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20360124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40582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39389818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bg1"/>
                          </a:solidFill>
                        </a:rPr>
                        <a:t>Gender</a:t>
                      </a: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b="1" dirty="0" smtClean="0"/>
                        <a:t>Correlation between FEV1 and:</a:t>
                      </a:r>
                      <a:endParaRPr lang="en-US" sz="15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199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bg1"/>
                          </a:solidFill>
                        </a:rPr>
                        <a:t>Height</a:t>
                      </a: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solidFill>
                            <a:schemeClr val="bg1"/>
                          </a:solidFill>
                        </a:rPr>
                        <a:t>Age</a:t>
                      </a:r>
                      <a:endParaRPr lang="en-US" sz="15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67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0.739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-0.073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687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-0.310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642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0.465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-0.267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413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3894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FEV1 vs. height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9069" t="34619" r="41912" b="15883"/>
          <a:stretch/>
        </p:blipFill>
        <p:spPr>
          <a:xfrm>
            <a:off x="1141449" y="1288159"/>
            <a:ext cx="7135906" cy="509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614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line:</a:t>
            </a:r>
            <a:br>
              <a:rPr lang="en-US" dirty="0" smtClean="0"/>
            </a:br>
            <a:r>
              <a:rPr lang="en-US" dirty="0" smtClean="0"/>
              <a:t>FEV1 vs. height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3935" t="36952" r="33934" b="7647"/>
          <a:stretch/>
        </p:blipFill>
        <p:spPr>
          <a:xfrm>
            <a:off x="1049311" y="1678897"/>
            <a:ext cx="6580682" cy="4865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55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FEV1 vs. age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3935" t="35785" r="35246" b="11730"/>
          <a:stretch/>
        </p:blipFill>
        <p:spPr>
          <a:xfrm>
            <a:off x="839449" y="1417637"/>
            <a:ext cx="6805535" cy="491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965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lines:</a:t>
            </a:r>
            <a:br>
              <a:rPr lang="en-US" dirty="0" smtClean="0"/>
            </a:br>
            <a:r>
              <a:rPr lang="en-US" dirty="0" smtClean="0"/>
              <a:t>FEV1 vs. age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3607" t="35494" r="34427" b="9980"/>
          <a:stretch/>
        </p:blipFill>
        <p:spPr>
          <a:xfrm>
            <a:off x="1034320" y="1573966"/>
            <a:ext cx="6895155" cy="503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469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Residual Analysis, Outliers, and Influence measures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Same rule applies for multiple regression</a:t>
            </a:r>
          </a:p>
          <a:p>
            <a:r>
              <a:rPr lang="en-US" dirty="0" smtClean="0"/>
              <a:t>Refer to</a:t>
            </a:r>
            <a:r>
              <a:rPr lang="en-US" dirty="0"/>
              <a:t> </a:t>
            </a:r>
            <a:r>
              <a:rPr lang="en-US" dirty="0" smtClean="0"/>
              <a:t>these sections discussed in the Simple Regression lecture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8521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watch out for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Same cautions for simple regression applies for multiple regression</a:t>
            </a:r>
          </a:p>
          <a:p>
            <a:r>
              <a:rPr lang="en-US" dirty="0" smtClean="0"/>
              <a:t>Need representative samples</a:t>
            </a:r>
          </a:p>
          <a:p>
            <a:r>
              <a:rPr lang="en-US" dirty="0" smtClean="0"/>
              <a:t>Violations of assumptions, outliers</a:t>
            </a:r>
          </a:p>
          <a:p>
            <a:r>
              <a:rPr lang="en-US" dirty="0" smtClean="0"/>
              <a:t>Multicollinearity: coefficient of any one variable can vary widely, depending on what others are included in the model</a:t>
            </a:r>
          </a:p>
          <a:p>
            <a:r>
              <a:rPr lang="en-US" dirty="0" smtClean="0"/>
              <a:t>Missing values</a:t>
            </a:r>
          </a:p>
          <a:p>
            <a:r>
              <a:rPr lang="en-US" dirty="0" smtClean="0"/>
              <a:t>Number of observations in sample should be large enough relative to number of variables in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5546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674" y="2596733"/>
            <a:ext cx="8229600" cy="1143000"/>
          </a:xfrm>
        </p:spPr>
        <p:txBody>
          <a:bodyPr/>
          <a:lstStyle/>
          <a:p>
            <a:r>
              <a:rPr lang="en-US" dirty="0" smtClean="0"/>
              <a:t>Generalized Linear Models: A 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371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and multiple regression: special cases of the Generalized Linear Model (GLM)</a:t>
            </a:r>
          </a:p>
          <a:p>
            <a:r>
              <a:rPr lang="en-US" dirty="0" smtClean="0"/>
              <a:t>GLM has three components:</a:t>
            </a:r>
          </a:p>
          <a:p>
            <a:pPr lvl="1"/>
            <a:r>
              <a:rPr lang="en-US" dirty="0" smtClean="0"/>
              <a:t>A random component: outcome variable, Y</a:t>
            </a:r>
          </a:p>
          <a:p>
            <a:pPr lvl="1"/>
            <a:r>
              <a:rPr lang="en-US" dirty="0" smtClean="0"/>
              <a:t>The covariates X1, …</a:t>
            </a:r>
            <a:r>
              <a:rPr lang="en-US" dirty="0" err="1" smtClean="0"/>
              <a:t>Xp</a:t>
            </a:r>
            <a:r>
              <a:rPr lang="en-US" dirty="0" smtClean="0"/>
              <a:t> we use to predict Y, and</a:t>
            </a:r>
          </a:p>
          <a:p>
            <a:pPr lvl="1"/>
            <a:r>
              <a:rPr lang="en-US" dirty="0" smtClean="0"/>
              <a:t>A link function 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0141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Assume a distribution of Y</a:t>
            </a:r>
          </a:p>
          <a:p>
            <a:r>
              <a:rPr lang="en-US" dirty="0" smtClean="0"/>
              <a:t>For a given individual, denote by µ the expected value of Y</a:t>
            </a:r>
          </a:p>
          <a:p>
            <a:pPr lvl="1"/>
            <a:r>
              <a:rPr lang="en-US" dirty="0" smtClean="0"/>
              <a:t>µ = E(Y)</a:t>
            </a:r>
          </a:p>
          <a:p>
            <a:r>
              <a:rPr lang="en-US" dirty="0" smtClean="0"/>
              <a:t>Choose a link function g(µ) and express it as a linear function of the covariates, i.e. we assume:</a:t>
            </a:r>
          </a:p>
          <a:p>
            <a:pPr lvl="1"/>
            <a:r>
              <a:rPr lang="en-US" b="1" dirty="0"/>
              <a:t>g(µ</a:t>
            </a:r>
            <a:r>
              <a:rPr lang="en-US" b="1" dirty="0" smtClean="0"/>
              <a:t>) = </a:t>
            </a:r>
            <a:r>
              <a:rPr lang="el-GR" b="1" dirty="0" smtClean="0"/>
              <a:t>α</a:t>
            </a:r>
            <a:r>
              <a:rPr lang="en-US" b="1" dirty="0" smtClean="0"/>
              <a:t> + </a:t>
            </a:r>
            <a:r>
              <a:rPr lang="el-GR" b="1" dirty="0" smtClean="0"/>
              <a:t>β</a:t>
            </a:r>
            <a:r>
              <a:rPr lang="en-US" b="1" baseline="-25000" dirty="0" smtClean="0"/>
              <a:t>1</a:t>
            </a:r>
            <a:r>
              <a:rPr lang="en-US" b="1" dirty="0" smtClean="0"/>
              <a:t>X</a:t>
            </a:r>
            <a:r>
              <a:rPr lang="en-US" b="1" baseline="-25000" dirty="0" smtClean="0"/>
              <a:t>1</a:t>
            </a:r>
            <a:r>
              <a:rPr lang="en-US" b="1" dirty="0" smtClean="0"/>
              <a:t> + </a:t>
            </a:r>
            <a:r>
              <a:rPr lang="el-GR" b="1" dirty="0" smtClean="0"/>
              <a:t>β</a:t>
            </a:r>
            <a:r>
              <a:rPr lang="en-US" b="1" baseline="-25000" dirty="0" smtClean="0"/>
              <a:t>2</a:t>
            </a:r>
            <a:r>
              <a:rPr lang="en-US" b="1" dirty="0" smtClean="0"/>
              <a:t>X</a:t>
            </a:r>
            <a:r>
              <a:rPr lang="en-US" b="1" baseline="-25000" dirty="0"/>
              <a:t>2</a:t>
            </a:r>
            <a:r>
              <a:rPr lang="en-US" b="1" dirty="0" smtClean="0"/>
              <a:t> + …+ </a:t>
            </a:r>
            <a:r>
              <a:rPr lang="el-GR" b="1" dirty="0" smtClean="0"/>
              <a:t>β</a:t>
            </a:r>
            <a:r>
              <a:rPr lang="en-US" b="1" baseline="-25000" dirty="0" err="1" smtClean="0"/>
              <a:t>p</a:t>
            </a:r>
            <a:r>
              <a:rPr lang="en-US" b="1" dirty="0" err="1" smtClean="0"/>
              <a:t>X</a:t>
            </a:r>
            <a:r>
              <a:rPr lang="en-US" b="1" baseline="-25000" dirty="0" err="1"/>
              <a:t>p</a:t>
            </a:r>
            <a:r>
              <a:rPr lang="en-US" b="1" dirty="0" smtClean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182721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Depending on the application, we proceed with:</a:t>
            </a:r>
          </a:p>
          <a:p>
            <a:pPr lvl="1"/>
            <a:r>
              <a:rPr lang="en-US" dirty="0" smtClean="0"/>
              <a:t>An exact or an approximate procedure to estimate the parameters, and</a:t>
            </a:r>
          </a:p>
          <a:p>
            <a:pPr lvl="1"/>
            <a:r>
              <a:rPr lang="en-US" dirty="0" smtClean="0"/>
              <a:t>An exact or an approximate procedure to derive CI’s and tests of hypotheses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1323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Linear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Assume the distance of Y to be normal, and the link function to be the “identity” function, i.e.</a:t>
            </a:r>
          </a:p>
          <a:p>
            <a:pPr lvl="1"/>
            <a:r>
              <a:rPr lang="en-US" b="1" dirty="0"/>
              <a:t>g(µ) = </a:t>
            </a:r>
            <a:r>
              <a:rPr lang="el-GR" b="1" dirty="0"/>
              <a:t>α</a:t>
            </a:r>
            <a:r>
              <a:rPr lang="en-US" b="1" dirty="0"/>
              <a:t> + </a:t>
            </a:r>
            <a:r>
              <a:rPr lang="el-GR" b="1" dirty="0"/>
              <a:t>β</a:t>
            </a:r>
            <a:r>
              <a:rPr lang="en-US" b="1" baseline="-25000" dirty="0"/>
              <a:t>1</a:t>
            </a:r>
            <a:r>
              <a:rPr lang="en-US" b="1" dirty="0"/>
              <a:t>X</a:t>
            </a:r>
            <a:r>
              <a:rPr lang="en-US" b="1" baseline="-25000" dirty="0"/>
              <a:t>1</a:t>
            </a:r>
            <a:r>
              <a:rPr lang="en-US" b="1" dirty="0"/>
              <a:t> + </a:t>
            </a:r>
            <a:r>
              <a:rPr lang="el-GR" b="1" dirty="0"/>
              <a:t>β</a:t>
            </a:r>
            <a:r>
              <a:rPr lang="en-US" b="1" baseline="-25000" dirty="0"/>
              <a:t>2</a:t>
            </a:r>
            <a:r>
              <a:rPr lang="en-US" b="1" dirty="0"/>
              <a:t>X</a:t>
            </a:r>
            <a:r>
              <a:rPr lang="en-US" b="1" baseline="-25000" dirty="0"/>
              <a:t>2</a:t>
            </a:r>
            <a:r>
              <a:rPr lang="en-US" b="1" dirty="0"/>
              <a:t> + …+ </a:t>
            </a:r>
            <a:r>
              <a:rPr lang="el-GR" b="1" dirty="0"/>
              <a:t>β</a:t>
            </a:r>
            <a:r>
              <a:rPr lang="en-US" b="1" baseline="-25000" dirty="0" err="1"/>
              <a:t>p</a:t>
            </a:r>
            <a:r>
              <a:rPr lang="en-US" b="1" dirty="0" err="1"/>
              <a:t>X</a:t>
            </a:r>
            <a:r>
              <a:rPr lang="en-US" b="1" baseline="-25000" dirty="0" err="1"/>
              <a:t>p</a:t>
            </a:r>
            <a:r>
              <a:rPr lang="en-US" b="1" dirty="0"/>
              <a:t> </a:t>
            </a:r>
            <a:endParaRPr lang="en-US" b="1" dirty="0" smtClean="0"/>
          </a:p>
          <a:p>
            <a:r>
              <a:rPr lang="en-US" dirty="0" smtClean="0"/>
              <a:t>The exact estimation procedure is least squares and the exact test procedure is the F or t test</a:t>
            </a:r>
          </a:p>
          <a:p>
            <a:r>
              <a:rPr lang="en-US" dirty="0" smtClean="0"/>
              <a:t>Exact t procedure for CI</a:t>
            </a:r>
          </a:p>
          <a:p>
            <a:r>
              <a:rPr lang="en-US" dirty="0" smtClean="0"/>
              <a:t>In R:</a:t>
            </a:r>
          </a:p>
          <a:p>
            <a:pPr lvl="1"/>
            <a:r>
              <a:rPr lang="en-US" dirty="0"/>
              <a:t>l</a:t>
            </a:r>
            <a:r>
              <a:rPr lang="en-US" dirty="0" smtClean="0"/>
              <a:t>m()</a:t>
            </a:r>
          </a:p>
          <a:p>
            <a:pPr lvl="1"/>
            <a:r>
              <a:rPr lang="en-US" dirty="0" err="1"/>
              <a:t>g</a:t>
            </a:r>
            <a:r>
              <a:rPr lang="en-US" dirty="0" err="1" smtClean="0"/>
              <a:t>lm</a:t>
            </a:r>
            <a:r>
              <a:rPr lang="en-US" dirty="0" smtClean="0"/>
              <a:t>()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4649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 = outcome = 1 (event) or 0 (not)</a:t>
            </a:r>
          </a:p>
          <a:p>
            <a:r>
              <a:rPr lang="en-US" dirty="0" smtClean="0"/>
              <a:t>E(Y|X’s) =  µ = P(1|X’s)</a:t>
            </a:r>
          </a:p>
          <a:p>
            <a:r>
              <a:rPr lang="en-US" dirty="0" smtClean="0"/>
              <a:t>Take g(µ) = log(odds) = logit function, i.e.</a:t>
            </a:r>
          </a:p>
          <a:p>
            <a:pPr lvl="1"/>
            <a:r>
              <a:rPr lang="en-US" b="1" dirty="0"/>
              <a:t>g(µ) </a:t>
            </a:r>
            <a:r>
              <a:rPr lang="en-US" b="1" dirty="0" smtClean="0"/>
              <a:t>= ln[µ/(1-µ)] = </a:t>
            </a:r>
            <a:r>
              <a:rPr lang="el-GR" b="1" dirty="0"/>
              <a:t>α</a:t>
            </a:r>
            <a:r>
              <a:rPr lang="en-US" b="1" dirty="0"/>
              <a:t> + </a:t>
            </a:r>
            <a:r>
              <a:rPr lang="el-GR" b="1" dirty="0"/>
              <a:t>β</a:t>
            </a:r>
            <a:r>
              <a:rPr lang="en-US" b="1" baseline="-25000" dirty="0"/>
              <a:t>1</a:t>
            </a:r>
            <a:r>
              <a:rPr lang="en-US" b="1" dirty="0"/>
              <a:t>X</a:t>
            </a:r>
            <a:r>
              <a:rPr lang="en-US" b="1" baseline="-25000" dirty="0"/>
              <a:t>1</a:t>
            </a:r>
            <a:r>
              <a:rPr lang="en-US" b="1" dirty="0"/>
              <a:t> + </a:t>
            </a:r>
            <a:r>
              <a:rPr lang="el-GR" b="1" dirty="0"/>
              <a:t>β</a:t>
            </a:r>
            <a:r>
              <a:rPr lang="en-US" b="1" baseline="-25000" dirty="0"/>
              <a:t>2</a:t>
            </a:r>
            <a:r>
              <a:rPr lang="en-US" b="1" dirty="0"/>
              <a:t>X</a:t>
            </a:r>
            <a:r>
              <a:rPr lang="en-US" b="1" baseline="-25000" dirty="0"/>
              <a:t>2</a:t>
            </a:r>
            <a:r>
              <a:rPr lang="en-US" b="1" dirty="0"/>
              <a:t> + …+ </a:t>
            </a:r>
            <a:r>
              <a:rPr lang="el-GR" b="1" dirty="0"/>
              <a:t>β</a:t>
            </a:r>
            <a:r>
              <a:rPr lang="en-US" b="1" baseline="-25000" dirty="0" err="1"/>
              <a:t>p</a:t>
            </a:r>
            <a:r>
              <a:rPr lang="en-US" b="1" dirty="0" err="1"/>
              <a:t>X</a:t>
            </a:r>
            <a:r>
              <a:rPr lang="en-US" b="1" baseline="-25000" dirty="0" err="1"/>
              <a:t>p</a:t>
            </a:r>
            <a:r>
              <a:rPr lang="en-US" b="1" dirty="0"/>
              <a:t> </a:t>
            </a:r>
            <a:endParaRPr lang="en-US" b="1" dirty="0" smtClean="0"/>
          </a:p>
          <a:p>
            <a:r>
              <a:rPr lang="en-US" dirty="0" smtClean="0"/>
              <a:t>Use iterative reweighted LS to estimate z for CI’s and </a:t>
            </a:r>
            <a:r>
              <a:rPr lang="el-GR" dirty="0" smtClean="0"/>
              <a:t>χ</a:t>
            </a:r>
            <a:r>
              <a:rPr lang="en-US" baseline="30000" dirty="0" smtClean="0"/>
              <a:t>2</a:t>
            </a:r>
            <a:r>
              <a:rPr lang="en-US" dirty="0" smtClean="0"/>
              <a:t> for tests of hypotheses</a:t>
            </a:r>
          </a:p>
          <a:p>
            <a:r>
              <a:rPr lang="en-US" dirty="0" smtClean="0"/>
              <a:t>In R: </a:t>
            </a:r>
            <a:r>
              <a:rPr lang="en-US" dirty="0" err="1" smtClean="0"/>
              <a:t>glm</a:t>
            </a:r>
            <a:r>
              <a:rPr lang="en-US" dirty="0" smtClean="0"/>
              <a:t>() with family=binomial()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5330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Multinomial 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 (nominal) has k values (1, 2, …, k) – assume multinomial distribution and choose 1 as reference category</a:t>
            </a:r>
          </a:p>
          <a:p>
            <a:r>
              <a:rPr lang="en-US" dirty="0" smtClean="0"/>
              <a:t>Take </a:t>
            </a:r>
            <a:r>
              <a:rPr lang="en-US" dirty="0"/>
              <a:t>g(µ</a:t>
            </a:r>
            <a:r>
              <a:rPr lang="en-US" dirty="0" smtClean="0"/>
              <a:t>) = log(“odds”), i.e.</a:t>
            </a:r>
          </a:p>
          <a:p>
            <a:pPr lvl="1"/>
            <a:r>
              <a:rPr lang="en-US" b="1" dirty="0"/>
              <a:t>g(µ) = </a:t>
            </a:r>
            <a:r>
              <a:rPr lang="en-US" b="1" dirty="0" smtClean="0"/>
              <a:t>ln[P(</a:t>
            </a:r>
            <a:r>
              <a:rPr lang="en-US" b="1" dirty="0" err="1" smtClean="0"/>
              <a:t>i</a:t>
            </a:r>
            <a:r>
              <a:rPr lang="en-US" b="1" dirty="0" smtClean="0"/>
              <a:t>)/P(1)] </a:t>
            </a:r>
            <a:r>
              <a:rPr lang="en-US" b="1" dirty="0"/>
              <a:t>= </a:t>
            </a:r>
            <a:r>
              <a:rPr lang="el-GR" b="1" dirty="0"/>
              <a:t>α</a:t>
            </a:r>
            <a:r>
              <a:rPr lang="en-US" b="1" dirty="0"/>
              <a:t> + </a:t>
            </a:r>
            <a:r>
              <a:rPr lang="el-GR" b="1" dirty="0"/>
              <a:t>β</a:t>
            </a:r>
            <a:r>
              <a:rPr lang="en-US" b="1" baseline="-25000" dirty="0"/>
              <a:t>1</a:t>
            </a:r>
            <a:r>
              <a:rPr lang="en-US" b="1" dirty="0"/>
              <a:t>X</a:t>
            </a:r>
            <a:r>
              <a:rPr lang="en-US" b="1" baseline="-25000" dirty="0"/>
              <a:t>1</a:t>
            </a:r>
            <a:r>
              <a:rPr lang="en-US" b="1" dirty="0"/>
              <a:t> + </a:t>
            </a:r>
            <a:r>
              <a:rPr lang="el-GR" b="1" dirty="0"/>
              <a:t>β</a:t>
            </a:r>
            <a:r>
              <a:rPr lang="en-US" b="1" baseline="-25000" dirty="0"/>
              <a:t>2</a:t>
            </a:r>
            <a:r>
              <a:rPr lang="en-US" b="1" dirty="0"/>
              <a:t>X</a:t>
            </a:r>
            <a:r>
              <a:rPr lang="en-US" b="1" baseline="-25000" dirty="0"/>
              <a:t>2</a:t>
            </a:r>
            <a:r>
              <a:rPr lang="en-US" b="1" dirty="0"/>
              <a:t> + …+ </a:t>
            </a:r>
            <a:r>
              <a:rPr lang="el-GR" b="1" dirty="0"/>
              <a:t>β</a:t>
            </a:r>
            <a:r>
              <a:rPr lang="en-US" b="1" baseline="-25000" dirty="0" err="1"/>
              <a:t>p</a:t>
            </a:r>
            <a:r>
              <a:rPr lang="en-US" b="1" dirty="0" err="1"/>
              <a:t>X</a:t>
            </a:r>
            <a:r>
              <a:rPr lang="en-US" b="1" baseline="-25000" dirty="0" err="1"/>
              <a:t>p</a:t>
            </a:r>
            <a:r>
              <a:rPr lang="en-US" b="1" dirty="0"/>
              <a:t> </a:t>
            </a:r>
          </a:p>
          <a:p>
            <a:r>
              <a:rPr lang="en-US" dirty="0" smtClean="0"/>
              <a:t>Use iterative procedure to estimate z for CI’s and </a:t>
            </a:r>
            <a:r>
              <a:rPr lang="el-GR" dirty="0"/>
              <a:t>χ</a:t>
            </a:r>
            <a:r>
              <a:rPr lang="en-US" baseline="30000" dirty="0"/>
              <a:t>2</a:t>
            </a:r>
            <a:r>
              <a:rPr lang="en-US" dirty="0"/>
              <a:t> for tests of hypotheses</a:t>
            </a:r>
          </a:p>
          <a:p>
            <a:r>
              <a:rPr lang="en-US" dirty="0"/>
              <a:t>In R: </a:t>
            </a:r>
            <a:r>
              <a:rPr lang="en-US" dirty="0" err="1"/>
              <a:t>glm</a:t>
            </a:r>
            <a:r>
              <a:rPr lang="en-US" dirty="0"/>
              <a:t>() with </a:t>
            </a:r>
            <a:r>
              <a:rPr lang="en-US" dirty="0" smtClean="0"/>
              <a:t>family=binomial()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9649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Ordinal 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 (ordinal) has k values (1, 2, …, k) – assume proportional odds model</a:t>
            </a:r>
          </a:p>
          <a:p>
            <a:r>
              <a:rPr lang="en-US" dirty="0"/>
              <a:t>Take g(µ) = log(“odds”), i.e.</a:t>
            </a:r>
          </a:p>
          <a:p>
            <a:pPr lvl="1"/>
            <a:r>
              <a:rPr lang="en-US" b="1" dirty="0"/>
              <a:t>g(µ) = </a:t>
            </a:r>
            <a:r>
              <a:rPr lang="en-US" b="1" dirty="0" smtClean="0"/>
              <a:t>ln[P(</a:t>
            </a:r>
            <a:r>
              <a:rPr lang="en-US" b="1" dirty="0" err="1" smtClean="0"/>
              <a:t>Y≤i</a:t>
            </a:r>
            <a:r>
              <a:rPr lang="en-US" b="1" dirty="0" smtClean="0"/>
              <a:t>)/P(Y&gt;</a:t>
            </a:r>
            <a:r>
              <a:rPr lang="en-US" b="1" dirty="0" err="1" smtClean="0"/>
              <a:t>i</a:t>
            </a:r>
            <a:r>
              <a:rPr lang="en-US" b="1" dirty="0" smtClean="0"/>
              <a:t>)] </a:t>
            </a:r>
            <a:r>
              <a:rPr lang="en-US" b="1" dirty="0"/>
              <a:t>= </a:t>
            </a:r>
            <a:r>
              <a:rPr lang="el-GR" b="1" dirty="0"/>
              <a:t>α</a:t>
            </a:r>
            <a:r>
              <a:rPr lang="en-US" b="1" dirty="0"/>
              <a:t> + </a:t>
            </a:r>
            <a:r>
              <a:rPr lang="el-GR" b="1" dirty="0"/>
              <a:t>β</a:t>
            </a:r>
            <a:r>
              <a:rPr lang="en-US" b="1" baseline="-25000" dirty="0"/>
              <a:t>1</a:t>
            </a:r>
            <a:r>
              <a:rPr lang="en-US" b="1" dirty="0"/>
              <a:t>X</a:t>
            </a:r>
            <a:r>
              <a:rPr lang="en-US" b="1" baseline="-25000" dirty="0"/>
              <a:t>1</a:t>
            </a:r>
            <a:r>
              <a:rPr lang="en-US" b="1" dirty="0"/>
              <a:t> + </a:t>
            </a:r>
            <a:r>
              <a:rPr lang="el-GR" b="1" dirty="0"/>
              <a:t>β</a:t>
            </a:r>
            <a:r>
              <a:rPr lang="en-US" b="1" baseline="-25000" dirty="0"/>
              <a:t>2</a:t>
            </a:r>
            <a:r>
              <a:rPr lang="en-US" b="1" dirty="0"/>
              <a:t>X</a:t>
            </a:r>
            <a:r>
              <a:rPr lang="en-US" b="1" baseline="-25000" dirty="0"/>
              <a:t>2</a:t>
            </a:r>
            <a:r>
              <a:rPr lang="en-US" b="1" dirty="0"/>
              <a:t> + …+ </a:t>
            </a:r>
            <a:r>
              <a:rPr lang="el-GR" b="1" dirty="0"/>
              <a:t>β</a:t>
            </a:r>
            <a:r>
              <a:rPr lang="en-US" b="1" baseline="-25000" dirty="0" err="1"/>
              <a:t>p</a:t>
            </a:r>
            <a:r>
              <a:rPr lang="en-US" b="1" dirty="0" err="1"/>
              <a:t>X</a:t>
            </a:r>
            <a:r>
              <a:rPr lang="en-US" b="1" baseline="-25000" dirty="0" err="1"/>
              <a:t>p</a:t>
            </a:r>
            <a:r>
              <a:rPr lang="en-US" b="1" dirty="0"/>
              <a:t> </a:t>
            </a:r>
          </a:p>
          <a:p>
            <a:r>
              <a:rPr lang="en-US" dirty="0"/>
              <a:t>Use iterative procedure to estimate </a:t>
            </a:r>
            <a:r>
              <a:rPr lang="en-US" dirty="0" smtClean="0"/>
              <a:t>z </a:t>
            </a:r>
            <a:r>
              <a:rPr lang="en-US" dirty="0"/>
              <a:t>for CI’s and </a:t>
            </a:r>
            <a:r>
              <a:rPr lang="el-GR" dirty="0"/>
              <a:t>χ</a:t>
            </a:r>
            <a:r>
              <a:rPr lang="en-US" baseline="30000" dirty="0"/>
              <a:t>2</a:t>
            </a:r>
            <a:r>
              <a:rPr lang="en-US" dirty="0"/>
              <a:t> for tests of hypotheses</a:t>
            </a:r>
          </a:p>
          <a:p>
            <a:r>
              <a:rPr lang="en-US" dirty="0"/>
              <a:t>In R: </a:t>
            </a:r>
            <a:r>
              <a:rPr lang="en-US" dirty="0" err="1"/>
              <a:t>glm</a:t>
            </a:r>
            <a:r>
              <a:rPr lang="en-US" dirty="0"/>
              <a:t>() with </a:t>
            </a:r>
            <a:r>
              <a:rPr lang="en-US" dirty="0" smtClean="0"/>
              <a:t>family=binomial()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9778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Poisson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 can take any integer value (0, 1, 2,…) – assume Poisson distribution</a:t>
            </a:r>
          </a:p>
          <a:p>
            <a:r>
              <a:rPr lang="en-US" dirty="0" smtClean="0"/>
              <a:t>Take </a:t>
            </a:r>
            <a:r>
              <a:rPr lang="en-US" dirty="0"/>
              <a:t>g(µ) = </a:t>
            </a:r>
            <a:r>
              <a:rPr lang="en-US" dirty="0" smtClean="0"/>
              <a:t>ln(µ</a:t>
            </a:r>
            <a:r>
              <a:rPr lang="en-US" dirty="0"/>
              <a:t>)</a:t>
            </a:r>
            <a:r>
              <a:rPr lang="en-US" dirty="0" smtClean="0"/>
              <a:t>, </a:t>
            </a:r>
            <a:r>
              <a:rPr lang="en-US" dirty="0"/>
              <a:t>i.e.</a:t>
            </a:r>
          </a:p>
          <a:p>
            <a:pPr lvl="1"/>
            <a:r>
              <a:rPr lang="en-US" b="1" dirty="0"/>
              <a:t>g(µ) = </a:t>
            </a:r>
            <a:r>
              <a:rPr lang="en-US" b="1" dirty="0" smtClean="0"/>
              <a:t>ln(µ)= </a:t>
            </a:r>
            <a:r>
              <a:rPr lang="el-GR" b="1" dirty="0"/>
              <a:t>α</a:t>
            </a:r>
            <a:r>
              <a:rPr lang="en-US" b="1" dirty="0"/>
              <a:t> + </a:t>
            </a:r>
            <a:r>
              <a:rPr lang="el-GR" b="1" dirty="0"/>
              <a:t>β</a:t>
            </a:r>
            <a:r>
              <a:rPr lang="en-US" b="1" baseline="-25000" dirty="0"/>
              <a:t>1</a:t>
            </a:r>
            <a:r>
              <a:rPr lang="en-US" b="1" dirty="0"/>
              <a:t>X</a:t>
            </a:r>
            <a:r>
              <a:rPr lang="en-US" b="1" baseline="-25000" dirty="0"/>
              <a:t>1</a:t>
            </a:r>
            <a:r>
              <a:rPr lang="en-US" b="1" dirty="0"/>
              <a:t> + </a:t>
            </a:r>
            <a:r>
              <a:rPr lang="el-GR" b="1" dirty="0"/>
              <a:t>β</a:t>
            </a:r>
            <a:r>
              <a:rPr lang="en-US" b="1" baseline="-25000" dirty="0"/>
              <a:t>2</a:t>
            </a:r>
            <a:r>
              <a:rPr lang="en-US" b="1" dirty="0"/>
              <a:t>X</a:t>
            </a:r>
            <a:r>
              <a:rPr lang="en-US" b="1" baseline="-25000" dirty="0"/>
              <a:t>2</a:t>
            </a:r>
            <a:r>
              <a:rPr lang="en-US" b="1" dirty="0"/>
              <a:t> + …+ </a:t>
            </a:r>
            <a:r>
              <a:rPr lang="el-GR" b="1" dirty="0"/>
              <a:t>β</a:t>
            </a:r>
            <a:r>
              <a:rPr lang="en-US" b="1" baseline="-25000" dirty="0" err="1"/>
              <a:t>p</a:t>
            </a:r>
            <a:r>
              <a:rPr lang="en-US" b="1" dirty="0" err="1"/>
              <a:t>X</a:t>
            </a:r>
            <a:r>
              <a:rPr lang="en-US" b="1" baseline="-25000" dirty="0" err="1"/>
              <a:t>p</a:t>
            </a:r>
            <a:r>
              <a:rPr lang="en-US" b="1" dirty="0"/>
              <a:t> </a:t>
            </a:r>
            <a:endParaRPr lang="en-US" b="1" dirty="0" smtClean="0"/>
          </a:p>
          <a:p>
            <a:r>
              <a:rPr lang="en-US" dirty="0" smtClean="0"/>
              <a:t>In </a:t>
            </a:r>
            <a:r>
              <a:rPr lang="en-US" dirty="0"/>
              <a:t>R: </a:t>
            </a:r>
            <a:r>
              <a:rPr lang="en-US" dirty="0" err="1"/>
              <a:t>glm</a:t>
            </a:r>
            <a:r>
              <a:rPr lang="en-US" dirty="0"/>
              <a:t>() with </a:t>
            </a:r>
            <a:r>
              <a:rPr lang="en-US" dirty="0" smtClean="0"/>
              <a:t>family=</a:t>
            </a:r>
            <a:r>
              <a:rPr lang="en-US" dirty="0" err="1" smtClean="0"/>
              <a:t>possion</a:t>
            </a:r>
            <a:r>
              <a:rPr lang="en-US" dirty="0" smtClean="0"/>
              <a:t>()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8352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any distribution, can use any link function</a:t>
            </a:r>
          </a:p>
          <a:p>
            <a:r>
              <a:rPr lang="en-US" dirty="0" smtClean="0"/>
              <a:t>For example, in logistic regression, instead of:</a:t>
            </a:r>
          </a:p>
          <a:p>
            <a:pPr lvl="1"/>
            <a:r>
              <a:rPr lang="en-US" dirty="0"/>
              <a:t>g(µ) = </a:t>
            </a:r>
            <a:r>
              <a:rPr lang="en-US" dirty="0" smtClean="0"/>
              <a:t>log(odds), use</a:t>
            </a:r>
          </a:p>
          <a:p>
            <a:pPr lvl="1"/>
            <a:r>
              <a:rPr lang="en-US" dirty="0"/>
              <a:t>g(µ) </a:t>
            </a:r>
            <a:r>
              <a:rPr lang="en-US" dirty="0" smtClean="0"/>
              <a:t>= ln[P(Y=1)], i.e. </a:t>
            </a:r>
            <a:r>
              <a:rPr lang="en-US" dirty="0"/>
              <a:t>g(µ</a:t>
            </a:r>
            <a:r>
              <a:rPr lang="en-US" dirty="0" smtClean="0"/>
              <a:t>) = ln[risk]</a:t>
            </a:r>
          </a:p>
          <a:p>
            <a:r>
              <a:rPr lang="en-US" dirty="0" smtClean="0"/>
              <a:t>Change in interpretation:</a:t>
            </a:r>
          </a:p>
          <a:p>
            <a:pPr lvl="1"/>
            <a:r>
              <a:rPr lang="el-GR" b="1" dirty="0"/>
              <a:t>β</a:t>
            </a:r>
            <a:r>
              <a:rPr lang="en-US" b="1" dirty="0" smtClean="0"/>
              <a:t> = ln(</a:t>
            </a:r>
            <a:r>
              <a:rPr lang="en-US" b="1" dirty="0" smtClean="0">
                <a:solidFill>
                  <a:srgbClr val="FF0000"/>
                </a:solidFill>
              </a:rPr>
              <a:t>OR</a:t>
            </a:r>
            <a:r>
              <a:rPr lang="en-US" b="1" dirty="0" smtClean="0"/>
              <a:t>)</a:t>
            </a:r>
          </a:p>
          <a:p>
            <a:pPr lvl="1"/>
            <a:r>
              <a:rPr lang="el-GR" b="1" dirty="0"/>
              <a:t>β</a:t>
            </a:r>
            <a:r>
              <a:rPr lang="en-US" b="1" dirty="0" smtClean="0"/>
              <a:t> = ln(</a:t>
            </a:r>
            <a:r>
              <a:rPr lang="en-US" b="1" dirty="0" smtClean="0">
                <a:solidFill>
                  <a:srgbClr val="FF0000"/>
                </a:solidFill>
              </a:rPr>
              <a:t>RR</a:t>
            </a:r>
            <a:r>
              <a:rPr lang="en-US" b="1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3483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Textbook: Chapter 6-7, </a:t>
            </a:r>
            <a:r>
              <a:rPr lang="en-US" dirty="0" err="1" smtClean="0"/>
              <a:t>Abdelmonem</a:t>
            </a:r>
            <a:r>
              <a:rPr lang="en-US" dirty="0" smtClean="0"/>
              <a:t> </a:t>
            </a:r>
            <a:r>
              <a:rPr lang="en-US" dirty="0" err="1" smtClean="0"/>
              <a:t>Afifi</a:t>
            </a:r>
            <a:r>
              <a:rPr lang="en-US" dirty="0" smtClean="0"/>
              <a:t>, Susanne May, Virginia A. Clark. Practical Multivariate Analysis. Fifth Edition. CRC Press Taylor &amp; Francis Group</a:t>
            </a:r>
          </a:p>
          <a:p>
            <a:r>
              <a:rPr lang="en-US" dirty="0" smtClean="0"/>
              <a:t>Thanks Professor </a:t>
            </a:r>
            <a:r>
              <a:rPr lang="en-US" dirty="0" err="1" smtClean="0"/>
              <a:t>Afifi</a:t>
            </a:r>
            <a:r>
              <a:rPr lang="en-US" dirty="0" smtClean="0"/>
              <a:t> for his courtesy to share the materials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843647"/>
      </p:ext>
    </p:extLst>
  </p:cSld>
  <p:clrMapOvr>
    <a:masterClrMapping/>
  </p:clrMapOvr>
</p:sld>
</file>

<file path=ppt/theme/theme1.xml><?xml version="1.0" encoding="utf-8"?>
<a:theme xmlns:a="http://schemas.openxmlformats.org/drawingml/2006/main" name="Modeling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ing_Theme" id="{DA19056B-BDA0-461D-9D51-96DAE12CB5C5}" vid="{A91E5478-EE54-4E00-A8DB-63D68C97DD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Modeling_Theme</Template>
  <TotalTime>3317</TotalTime>
  <Words>1464</Words>
  <Application>Microsoft Office PowerPoint</Application>
  <PresentationFormat>On-screen Show (4:3)</PresentationFormat>
  <Paragraphs>223</Paragraphs>
  <Slides>32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Wingdings</vt:lpstr>
      <vt:lpstr>Modeling_Theme</vt:lpstr>
      <vt:lpstr>EE2203 Modelling Techniques</vt:lpstr>
      <vt:lpstr>Multiple regression</vt:lpstr>
      <vt:lpstr>The Model</vt:lpstr>
      <vt:lpstr>Types of X variables</vt:lpstr>
      <vt:lpstr>Analysis</vt:lpstr>
      <vt:lpstr>Tests of hypotheses</vt:lpstr>
      <vt:lpstr>Analysis of variance</vt:lpstr>
      <vt:lpstr>Example:  Regression of FEV1 on height and weight</vt:lpstr>
      <vt:lpstr>Correlation Coefficient and  Coefficient determination</vt:lpstr>
      <vt:lpstr>Example of Interpretation of R  </vt:lpstr>
      <vt:lpstr>Partial correlation</vt:lpstr>
      <vt:lpstr>Interpretation of regression coefficients</vt:lpstr>
      <vt:lpstr>Values of regression coefficients</vt:lpstr>
      <vt:lpstr>Multicollinearity</vt:lpstr>
      <vt:lpstr>Correlation can mislead</vt:lpstr>
      <vt:lpstr>FEV1 vs. height</vt:lpstr>
      <vt:lpstr>Regression line: FEV1 vs. height</vt:lpstr>
      <vt:lpstr>FEV1 vs. age</vt:lpstr>
      <vt:lpstr>Regression lines: FEV1 vs. age</vt:lpstr>
      <vt:lpstr>Residual Analysis, Outliers, and Influence measures</vt:lpstr>
      <vt:lpstr>What to watch out for</vt:lpstr>
      <vt:lpstr>Generalized Linear Models: A Summary</vt:lpstr>
      <vt:lpstr>Concept</vt:lpstr>
      <vt:lpstr>The Model</vt:lpstr>
      <vt:lpstr>Inference</vt:lpstr>
      <vt:lpstr>Multiple Linear Regression</vt:lpstr>
      <vt:lpstr>Logistic Regression</vt:lpstr>
      <vt:lpstr>Multinomial Logistic Regression</vt:lpstr>
      <vt:lpstr>Ordinal Logistic Regression</vt:lpstr>
      <vt:lpstr>Poisson Regression</vt:lpstr>
      <vt:lpstr>Extensions</vt:lpstr>
      <vt:lpstr>Acknowledgement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EE2203 Modelling Techniques</dc:title>
  <dc:creator>Dr. CHAN Kei Hang Katie</dc:creator>
  <cp:lastModifiedBy>Dr. CHAN Kei Hang Katie</cp:lastModifiedBy>
  <cp:revision>135</cp:revision>
  <dcterms:created xsi:type="dcterms:W3CDTF">2019-03-06T05:51:10Z</dcterms:created>
  <dcterms:modified xsi:type="dcterms:W3CDTF">2019-03-18T01:55:38Z</dcterms:modified>
</cp:coreProperties>
</file>