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303" r:id="rId2"/>
    <p:sldId id="329" r:id="rId3"/>
    <p:sldId id="330" r:id="rId4"/>
    <p:sldId id="331" r:id="rId5"/>
    <p:sldId id="333" r:id="rId6"/>
    <p:sldId id="334" r:id="rId7"/>
    <p:sldId id="256" r:id="rId8"/>
    <p:sldId id="257" r:id="rId9"/>
    <p:sldId id="335" r:id="rId10"/>
    <p:sldId id="336" r:id="rId11"/>
    <p:sldId id="338" r:id="rId12"/>
    <p:sldId id="337" r:id="rId13"/>
    <p:sldId id="339" r:id="rId14"/>
    <p:sldId id="340" r:id="rId15"/>
    <p:sldId id="341" r:id="rId16"/>
    <p:sldId id="288" r:id="rId17"/>
    <p:sldId id="276" r:id="rId18"/>
    <p:sldId id="277" r:id="rId19"/>
    <p:sldId id="278" r:id="rId20"/>
    <p:sldId id="279" r:id="rId21"/>
    <p:sldId id="281" r:id="rId22"/>
    <p:sldId id="284" r:id="rId23"/>
    <p:sldId id="295" r:id="rId24"/>
    <p:sldId id="283" r:id="rId25"/>
    <p:sldId id="307" r:id="rId26"/>
    <p:sldId id="308" r:id="rId27"/>
    <p:sldId id="328" r:id="rId28"/>
    <p:sldId id="316" r:id="rId29"/>
    <p:sldId id="317" r:id="rId30"/>
    <p:sldId id="309" r:id="rId31"/>
    <p:sldId id="310" r:id="rId32"/>
    <p:sldId id="311" r:id="rId33"/>
    <p:sldId id="312" r:id="rId34"/>
    <p:sldId id="318" r:id="rId35"/>
    <p:sldId id="319" r:id="rId36"/>
    <p:sldId id="325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016" autoAdjust="0"/>
    <p:restoredTop sz="95084" autoAdjust="0"/>
  </p:normalViewPr>
  <p:slideViewPr>
    <p:cSldViewPr snapToGrid="0" snapToObjects="1">
      <p:cViewPr varScale="1">
        <p:scale>
          <a:sx n="125" d="100"/>
          <a:sy n="125" d="100"/>
        </p:scale>
        <p:origin x="225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82E7F-B5B0-4CAF-B013-177F24318FAA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88A81-8B2F-42BE-A5F5-A897BA4DE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59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8A81-8B2F-42BE-A5F5-A897BA4DED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9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8A81-8B2F-42BE-A5F5-A897BA4DED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29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8A81-8B2F-42BE-A5F5-A897BA4DED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28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88A81-8B2F-42BE-A5F5-A897BA4DED7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8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4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08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2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76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97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20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2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2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64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14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ECAD0-E5B6-9B48-BA5D-837C3851678E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9715B-CF45-DE47-B25C-2856A5F4D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2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6.png"/><Relationship Id="rId4" Type="http://schemas.openxmlformats.org/officeDocument/2006/relationships/image" Target="../media/image1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90.png"/><Relationship Id="rId7" Type="http://schemas.openxmlformats.org/officeDocument/2006/relationships/image" Target="../media/image27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0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70.png"/><Relationship Id="rId7" Type="http://schemas.openxmlformats.org/officeDocument/2006/relationships/image" Target="../media/image17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11" Type="http://schemas.openxmlformats.org/officeDocument/2006/relationships/image" Target="../media/image50.png"/><Relationship Id="rId5" Type="http://schemas.openxmlformats.org/officeDocument/2006/relationships/image" Target="../media/image21.JPG"/><Relationship Id="rId10" Type="http://schemas.openxmlformats.org/officeDocument/2006/relationships/image" Target="../media/image26.JPG"/><Relationship Id="rId4" Type="http://schemas.openxmlformats.org/officeDocument/2006/relationships/image" Target="../media/image20.JPG"/><Relationship Id="rId9" Type="http://schemas.openxmlformats.org/officeDocument/2006/relationships/image" Target="../media/image2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9.JPG"/><Relationship Id="rId7" Type="http://schemas.openxmlformats.org/officeDocument/2006/relationships/image" Target="../media/image5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Relationship Id="rId9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43.png"/><Relationship Id="rId7" Type="http://schemas.openxmlformats.org/officeDocument/2006/relationships/image" Target="../media/image33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68.png"/><Relationship Id="rId4" Type="http://schemas.openxmlformats.org/officeDocument/2006/relationships/image" Target="../media/image4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dirty="0">
                <a:solidFill>
                  <a:srgbClr val="C00000"/>
                </a:solidFill>
              </a:rPr>
              <a:t>7</a:t>
            </a:r>
            <a:r>
              <a:rPr lang="en-US" b="1" dirty="0" smtClean="0">
                <a:solidFill>
                  <a:srgbClr val="C00000"/>
                </a:solidFill>
              </a:rPr>
              <a:t>.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Controllers Design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smtClean="0"/>
              <a:t>Semester </a:t>
            </a:r>
            <a:r>
              <a:rPr lang="en-US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8" y="6200775"/>
            <a:ext cx="1421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2018-10-24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78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2473" y="424880"/>
            <a:ext cx="5966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1-DoF</a:t>
            </a:r>
            <a:r>
              <a:rPr lang="en-US" sz="3200" dirty="0" smtClean="0">
                <a:solidFill>
                  <a:srgbClr val="0070C0"/>
                </a:solidFill>
              </a:rPr>
              <a:t> and </a:t>
            </a:r>
            <a:r>
              <a:rPr lang="en-US" sz="3200" b="1" dirty="0" smtClean="0">
                <a:solidFill>
                  <a:srgbClr val="0070C0"/>
                </a:solidFill>
              </a:rPr>
              <a:t>2-DoF </a:t>
            </a:r>
            <a:r>
              <a:rPr lang="en-US" sz="3200" b="1" dirty="0" smtClean="0">
                <a:solidFill>
                  <a:srgbClr val="FF0000"/>
                </a:solidFill>
              </a:rPr>
              <a:t>PID Controllers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782" y="3897752"/>
            <a:ext cx="3528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Closed-loop Transfer Functions: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190" y="1247839"/>
            <a:ext cx="5952974" cy="26499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890041" y="4297862"/>
                <a:ext cx="3633304" cy="2194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𝑦𝑟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sz="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sz="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041" y="4297862"/>
                <a:ext cx="3633304" cy="21941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523345" y="4655125"/>
            <a:ext cx="306647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How many of these are independent? </a:t>
            </a:r>
          </a:p>
          <a:p>
            <a:endParaRPr lang="en-US" sz="1000" dirty="0" smtClean="0"/>
          </a:p>
          <a:p>
            <a:r>
              <a:rPr lang="en-US" sz="2000" dirty="0" smtClean="0">
                <a:solidFill>
                  <a:srgbClr val="0070C0"/>
                </a:solidFill>
              </a:rPr>
              <a:t>–</a:t>
            </a:r>
            <a:r>
              <a:rPr lang="en-US" sz="2000" dirty="0" smtClean="0"/>
              <a:t> Degree of Freedom (</a:t>
            </a:r>
            <a:r>
              <a:rPr lang="en-US" sz="2000" dirty="0" err="1" smtClean="0">
                <a:solidFill>
                  <a:srgbClr val="0070C0"/>
                </a:solidFill>
              </a:rPr>
              <a:t>DoF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55782" y="1163782"/>
            <a:ext cx="1865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605093" y="2749631"/>
                <a:ext cx="2475346" cy="39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is given and fixed</a:t>
                </a:r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093" y="2749631"/>
                <a:ext cx="2475346" cy="390748"/>
              </a:xfrm>
              <a:prstGeom prst="rect">
                <a:avLst/>
              </a:prstGeom>
              <a:blipFill>
                <a:blip r:embed="rId4"/>
                <a:stretch>
                  <a:fillRect t="-6250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60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4182" y="456632"/>
            <a:ext cx="4424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Closed-loop Transfer Functions: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788441" y="1129800"/>
                <a:ext cx="3753377" cy="2194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𝑦𝑟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sz="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sz="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441" y="1129800"/>
                <a:ext cx="3753377" cy="21941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541818" y="1642087"/>
            <a:ext cx="33897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How many of these are independent? </a:t>
            </a:r>
          </a:p>
          <a:p>
            <a:endParaRPr lang="en-US" sz="1000" dirty="0" smtClean="0"/>
          </a:p>
          <a:p>
            <a:r>
              <a:rPr lang="en-US" sz="2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 Degree of Freedom (</a:t>
            </a:r>
            <a:r>
              <a:rPr lang="en-US" sz="2000" dirty="0" err="1" smtClean="0">
                <a:solidFill>
                  <a:srgbClr val="0070C0"/>
                </a:solidFill>
              </a:rPr>
              <a:t>DoF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5" name="Right Arrow 4"/>
          <p:cNvSpPr/>
          <p:nvPr/>
        </p:nvSpPr>
        <p:spPr>
          <a:xfrm>
            <a:off x="748145" y="3467680"/>
            <a:ext cx="452582" cy="12007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08728" y="3698588"/>
                <a:ext cx="2780146" cy="844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𝑦𝑟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𝑦𝑑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endParaRPr lang="en-US" sz="1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𝑦𝑑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728" y="3698588"/>
                <a:ext cx="2780146" cy="844077"/>
              </a:xfrm>
              <a:prstGeom prst="rect">
                <a:avLst/>
              </a:prstGeom>
              <a:blipFill>
                <a:blip r:embed="rId3"/>
                <a:stretch>
                  <a:fillRect b="-2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36653" y="3785603"/>
                <a:ext cx="4119419" cy="1655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1 </a:t>
                </a:r>
                <a:r>
                  <a:rPr lang="en-US" sz="2000" dirty="0" err="1" smtClean="0">
                    <a:solidFill>
                      <a:srgbClr val="0070C0"/>
                    </a:solidFill>
                  </a:rPr>
                  <a:t>DoF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000" dirty="0" smtClean="0"/>
                  <a:t>--- If one of these is fixed, the other two are linearly dependent</a:t>
                </a:r>
              </a:p>
              <a:p>
                <a:endParaRPr lang="en-US" sz="2000" dirty="0" smtClean="0"/>
              </a:p>
              <a:p>
                <a:r>
                  <a:rPr lang="en-US" sz="2000" dirty="0" smtClean="0"/>
                  <a:t>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𝑦𝑑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 smtClean="0"/>
                  <a:t> 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𝑦𝑟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𝑦𝑛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</m:oMath>
                </a14:m>
                <a:endParaRPr lang="en-US" sz="2000" b="0" dirty="0" smtClean="0">
                  <a:sym typeface="Wingdings" panose="05000000000000000000" pitchFamily="2" charset="2"/>
                </a:endParaRPr>
              </a:p>
              <a:p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                                </a:t>
                </a:r>
                <a:r>
                  <a:rPr lang="en-US" dirty="0" smtClean="0">
                    <a:sym typeface="Wingdings" panose="05000000000000000000" pitchFamily="2" charset="2"/>
                  </a:rPr>
                  <a:t>Linearly dependent </a:t>
                </a:r>
                <a:endParaRPr lang="en-US" b="0" dirty="0" smtClean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653" y="3785603"/>
                <a:ext cx="4119419" cy="1655390"/>
              </a:xfrm>
              <a:prstGeom prst="rect">
                <a:avLst/>
              </a:prstGeom>
              <a:blipFill>
                <a:blip r:embed="rId4"/>
                <a:stretch>
                  <a:fillRect l="-1630" t="-2206" b="-4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/>
          <p:cNvSpPr/>
          <p:nvPr/>
        </p:nvSpPr>
        <p:spPr>
          <a:xfrm>
            <a:off x="748145" y="5148704"/>
            <a:ext cx="452582" cy="101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08728" y="5046201"/>
                <a:ext cx="2096654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𝑦𝑟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𝑦𝑛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728" y="5046201"/>
                <a:ext cx="2096654" cy="391261"/>
              </a:xfrm>
              <a:prstGeom prst="rect">
                <a:avLst/>
              </a:prstGeom>
              <a:blipFill>
                <a:blip r:embed="rId5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045224" y="5711869"/>
                <a:ext cx="60591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are linearly dependent if there are nonzero constants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224" y="5711869"/>
                <a:ext cx="6059115" cy="646331"/>
              </a:xfrm>
              <a:prstGeom prst="rect">
                <a:avLst/>
              </a:prstGeom>
              <a:blipFill>
                <a:blip r:embed="rId6"/>
                <a:stretch>
                  <a:fillRect l="-906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2104373" y="5711869"/>
            <a:ext cx="5674290" cy="0"/>
          </a:xfrm>
          <a:prstGeom prst="lin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90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95" y="702183"/>
            <a:ext cx="6842068" cy="31945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8073" y="618836"/>
            <a:ext cx="2124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46910" y="3980085"/>
                <a:ext cx="4996872" cy="2269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sz="8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sz="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))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6910" y="3980085"/>
                <a:ext cx="4996872" cy="22694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590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46910" y="867428"/>
                <a:ext cx="4996872" cy="2269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sz="8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sz="8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))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6910" y="867428"/>
                <a:ext cx="4996872" cy="22694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/>
          <p:cNvSpPr/>
          <p:nvPr/>
        </p:nvSpPr>
        <p:spPr>
          <a:xfrm>
            <a:off x="785091" y="3509815"/>
            <a:ext cx="461819" cy="1288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85091" y="3907021"/>
                <a:ext cx="3519054" cy="9671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𝑦𝑟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𝑦𝑑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endParaRPr lang="en-US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𝑦𝑑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91" y="3907021"/>
                <a:ext cx="3519054" cy="967188"/>
              </a:xfrm>
              <a:prstGeom prst="rect">
                <a:avLst/>
              </a:prstGeom>
              <a:blipFill>
                <a:blip r:embed="rId3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53528" y="3880539"/>
                <a:ext cx="3842326" cy="1987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2 </a:t>
                </a:r>
                <a:r>
                  <a:rPr lang="en-US" sz="2000" dirty="0" err="1" smtClean="0">
                    <a:solidFill>
                      <a:srgbClr val="0070C0"/>
                    </a:solidFill>
                  </a:rPr>
                  <a:t>DoF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000" dirty="0" smtClean="0"/>
                  <a:t>--- If one of these is fixed, the other two are linearly  independent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𝑦𝑑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/>
                  <a:t>  </a:t>
                </a:r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𝑦𝑟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b="0" dirty="0" smtClean="0">
                    <a:solidFill>
                      <a:srgbClr val="0070C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2000" b="0" dirty="0" smtClean="0">
                    <a:latin typeface="Cambria Math" panose="02040503050406030204" pitchFamily="18" charset="0"/>
                    <a:sym typeface="Wingdings" panose="05000000000000000000" pitchFamily="2" charset="2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𝐺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𝑦𝑛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 smtClean="0"/>
                  <a:t> are linearly independent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528" y="3880539"/>
                <a:ext cx="3842326" cy="1987339"/>
              </a:xfrm>
              <a:prstGeom prst="rect">
                <a:avLst/>
              </a:prstGeom>
              <a:blipFill>
                <a:blip r:embed="rId4"/>
                <a:stretch>
                  <a:fillRect l="-1746" t="-1840" b="-3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85091" y="5448637"/>
                <a:ext cx="3519054" cy="756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𝑦𝑟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 smtClean="0"/>
                  <a:t>  is not determined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𝑦𝑛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 smtClean="0"/>
                  <a:t>, and vice versa</a:t>
                </a:r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91" y="5448637"/>
                <a:ext cx="3519054" cy="756233"/>
              </a:xfrm>
              <a:prstGeom prst="rect">
                <a:avLst/>
              </a:prstGeom>
              <a:blipFill>
                <a:blip r:embed="rId5"/>
                <a:stretch>
                  <a:fillRect t="-4032"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/>
          <p:cNvSpPr/>
          <p:nvPr/>
        </p:nvSpPr>
        <p:spPr>
          <a:xfrm>
            <a:off x="706581" y="5173517"/>
            <a:ext cx="461819" cy="12884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78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868537"/>
            <a:ext cx="7056582" cy="32097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782" y="452581"/>
            <a:ext cx="1607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3763245"/>
            <a:ext cx="4424197" cy="2645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1892" y="4200959"/>
            <a:ext cx="2382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2 </a:t>
            </a:r>
            <a:r>
              <a:rPr lang="en-US" sz="2400" dirty="0" err="1" smtClean="0">
                <a:solidFill>
                  <a:srgbClr val="0070C0"/>
                </a:solidFill>
              </a:rPr>
              <a:t>DoF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/>
              <a:t>: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346" y="4798788"/>
            <a:ext cx="2826988" cy="147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8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0678" y="377820"/>
            <a:ext cx="7896028" cy="89288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Advantages of Feedback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8738" y="1415933"/>
            <a:ext cx="8281127" cy="972265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To study controller performance under </a:t>
            </a:r>
            <a:r>
              <a:rPr lang="en-US" sz="2400" dirty="0" smtClean="0">
                <a:solidFill>
                  <a:srgbClr val="0070C0"/>
                </a:solidFill>
              </a:rPr>
              <a:t>imperfect</a:t>
            </a:r>
            <a:r>
              <a:rPr lang="en-US" sz="2400" dirty="0" smtClean="0">
                <a:solidFill>
                  <a:schemeClr val="tx1"/>
                </a:solidFill>
              </a:rPr>
              <a:t> conditions:</a:t>
            </a:r>
          </a:p>
          <a:p>
            <a:r>
              <a:rPr lang="en-US" sz="2400" dirty="0">
                <a:solidFill>
                  <a:srgbClr val="7030A0"/>
                </a:solidFill>
              </a:rPr>
              <a:t>d</a:t>
            </a:r>
            <a:r>
              <a:rPr lang="en-US" sz="2400" dirty="0" smtClean="0">
                <a:solidFill>
                  <a:srgbClr val="7030A0"/>
                </a:solidFill>
              </a:rPr>
              <a:t>isturbance, noise, uncertainty, … … </a:t>
            </a:r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3577"/>
            <a:ext cx="9120562" cy="41042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86568" y="3883512"/>
            <a:ext cx="645459" cy="4924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.</a:t>
            </a:r>
          </a:p>
          <a:p>
            <a:pPr algn="ctr"/>
            <a:r>
              <a:rPr lang="en-US" dirty="0" smtClean="0"/>
              <a:t>Y(s)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16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325"/>
            <a:ext cx="8229600" cy="76146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Presence of Disturbance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879" y="1267635"/>
            <a:ext cx="6047860" cy="490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Example: </a:t>
            </a:r>
            <a:r>
              <a:rPr lang="en-US" sz="2400" dirty="0" smtClean="0"/>
              <a:t>Load disturbance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smtClean="0"/>
              <a:t>on the torque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73423" y="3857687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15931" y="3596077"/>
            <a:ext cx="537883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153814" y="3857687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396322" y="3596077"/>
            <a:ext cx="532503" cy="523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96322" y="3596077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928825" y="3859480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171333" y="3542287"/>
                <a:ext cx="2296758" cy="66191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333" y="3542287"/>
                <a:ext cx="2296758" cy="6619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863819" y="3403813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14" name="Straight Arrow Connector 13"/>
          <p:cNvCxnSpPr>
            <a:endCxn id="8" idx="0"/>
          </p:cNvCxnSpPr>
          <p:nvPr/>
        </p:nvCxnSpPr>
        <p:spPr>
          <a:xfrm>
            <a:off x="3662573" y="2957950"/>
            <a:ext cx="1" cy="638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63868" y="2443113"/>
            <a:ext cx="797410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B/A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662572" y="1804986"/>
            <a:ext cx="1" cy="638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662574" y="1939383"/>
            <a:ext cx="1703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Disturbance  w 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468091" y="3871289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48722" y="3141834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373423" y="3480388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303602" y="3481291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72909" y="4522030"/>
                <a:ext cx="7819555" cy="20015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 is inserted </a:t>
                </a:r>
                <a:r>
                  <a:rPr lang="en-US" sz="2400" dirty="0"/>
                  <a:t>as scaling </a:t>
                </a:r>
                <a:r>
                  <a:rPr lang="en-US" sz="2400" dirty="0" smtClean="0"/>
                  <a:t>constant;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400" dirty="0" smtClean="0"/>
                  <a:t> is to be determined) </a:t>
                </a:r>
              </a:p>
              <a:p>
                <a:endParaRPr lang="en-US" sz="2000" dirty="0"/>
              </a:p>
              <a:p>
                <a:r>
                  <a:rPr lang="en-US" sz="2400" dirty="0" smtClean="0"/>
                  <a:t>Consider the </a:t>
                </a:r>
                <a:r>
                  <a:rPr lang="en-US" sz="2400" dirty="0"/>
                  <a:t>effect of </a:t>
                </a:r>
                <a:r>
                  <a:rPr lang="en-US" sz="2400" dirty="0" smtClean="0"/>
                  <a:t>step disturbance: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endParaRPr lang="en-US" sz="2000" dirty="0"/>
              </a:p>
              <a:p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with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u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 </a:t>
                </a:r>
                <a:r>
                  <a:rPr lang="en-US" sz="2400" dirty="0" smtClean="0">
                    <a:sym typeface="Wingdings" pitchFamily="2" charset="2"/>
                  </a:rPr>
                  <a:t>being unit step function  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 </a:t>
                </a:r>
                <a:r>
                  <a:rPr lang="en-US" sz="2400" dirty="0" smtClean="0">
                    <a:sym typeface="Wingdings" pitchFamily="2" charset="2"/>
                  </a:rPr>
                  <a:t> 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w(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s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𝑑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𝑠</m:t>
                        </m:r>
                      </m:den>
                    </m:f>
                  </m:oMath>
                </a14:m>
                <a:endPara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09" y="4522030"/>
                <a:ext cx="7819555" cy="2001574"/>
              </a:xfrm>
              <a:prstGeom prst="rect">
                <a:avLst/>
              </a:prstGeom>
              <a:blipFill>
                <a:blip r:embed="rId3"/>
                <a:stretch>
                  <a:fillRect l="-1247" t="-2744" b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5621902" y="3042060"/>
            <a:ext cx="1409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Plant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390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152"/>
            <a:ext cx="8229600" cy="72858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Open-Loop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51008" y="3743381"/>
                <a:ext cx="5220484" cy="1505022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200" b="0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200" b="0" i="1" smtClean="0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latin typeface="Cambria Math"/>
                          </a:rPr>
                          <m:t>+1)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den>
                        </m:f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e>
                    </m:d>
                  </m:oMath>
                </a14:m>
                <a:endParaRPr lang="en-US" sz="2200" dirty="0" smtClean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Find: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> ?</a:t>
                </a:r>
              </a:p>
              <a:p>
                <a:pPr marL="0" indent="0">
                  <a:buNone/>
                </a:pPr>
                <a:endParaRPr lang="en-US" sz="1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51008" y="3743381"/>
                <a:ext cx="5220484" cy="1505022"/>
              </a:xfrm>
              <a:blipFill>
                <a:blip r:embed="rId3"/>
                <a:stretch>
                  <a:fillRect l="-1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>
            <a:off x="540213" y="3061396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82721" y="2799786"/>
            <a:ext cx="537883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320604" y="3061396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563112" y="2799786"/>
            <a:ext cx="532503" cy="523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563112" y="2799786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4095615" y="3063189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338123" y="2745996"/>
                <a:ext cx="2296758" cy="66191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123" y="2745996"/>
                <a:ext cx="2296758" cy="6619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030609" y="2607522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31" name="Straight Arrow Connector 30"/>
          <p:cNvCxnSpPr>
            <a:endCxn id="26" idx="0"/>
          </p:cNvCxnSpPr>
          <p:nvPr/>
        </p:nvCxnSpPr>
        <p:spPr>
          <a:xfrm>
            <a:off x="3829363" y="2161659"/>
            <a:ext cx="1" cy="638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430658" y="1646822"/>
            <a:ext cx="797410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B/A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3829362" y="1008695"/>
            <a:ext cx="1" cy="638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829364" y="1143092"/>
            <a:ext cx="965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Load, w 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7634881" y="3074998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715512" y="2345543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sp>
        <p:nvSpPr>
          <p:cNvPr id="37" name="Rectangle 36"/>
          <p:cNvSpPr/>
          <p:nvPr/>
        </p:nvSpPr>
        <p:spPr>
          <a:xfrm>
            <a:off x="540213" y="268409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470392" y="2685000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788692" y="2245769"/>
            <a:ext cx="1409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Plant</a:t>
            </a:r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4228068" y="4791655"/>
            <a:ext cx="143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(5 minutes)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424544" y="1063553"/>
                <a:ext cx="1038618" cy="5355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w(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s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𝑑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𝑠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544" y="1063553"/>
                <a:ext cx="1038618" cy="535596"/>
              </a:xfrm>
              <a:prstGeom prst="rect">
                <a:avLst/>
              </a:prstGeom>
              <a:blipFill>
                <a:blip r:embed="rId5"/>
                <a:stretch>
                  <a:fillRect l="-6471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1939" y="2587154"/>
                <a:ext cx="12145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939" y="2587154"/>
                <a:ext cx="1214582" cy="369332"/>
              </a:xfrm>
              <a:prstGeom prst="rect">
                <a:avLst/>
              </a:prstGeom>
              <a:blipFill>
                <a:blip r:embed="rId6"/>
                <a:stretch>
                  <a:fillRect r="-150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64730" y="3199793"/>
            <a:ext cx="1215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input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86502" y="3946610"/>
                <a:ext cx="18761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0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1600" dirty="0" smtClean="0"/>
                  <a:t> is open-loop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 smtClean="0"/>
                  <a:t>)</a:t>
                </a:r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502" y="3946610"/>
                <a:ext cx="1876107" cy="338554"/>
              </a:xfrm>
              <a:prstGeom prst="rect">
                <a:avLst/>
              </a:prstGeom>
              <a:blipFill>
                <a:blip r:embed="rId7"/>
                <a:stretch>
                  <a:fillRect l="-1623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039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152"/>
            <a:ext cx="8229600" cy="72858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Open-Loop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95663" y="3959201"/>
                <a:ext cx="4636046" cy="873511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95663" y="3959201"/>
                <a:ext cx="4636046" cy="87351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>
            <a:off x="540213" y="3061396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82721" y="2799786"/>
            <a:ext cx="537883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320604" y="3061396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563112" y="2799786"/>
            <a:ext cx="532503" cy="523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563112" y="2799786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4095615" y="3063189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338123" y="2745996"/>
                <a:ext cx="2296758" cy="66191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123" y="2745996"/>
                <a:ext cx="2296758" cy="6619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030609" y="2607522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31" name="Straight Arrow Connector 30"/>
          <p:cNvCxnSpPr>
            <a:endCxn id="26" idx="0"/>
          </p:cNvCxnSpPr>
          <p:nvPr/>
        </p:nvCxnSpPr>
        <p:spPr>
          <a:xfrm>
            <a:off x="3829363" y="2161659"/>
            <a:ext cx="1" cy="638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430658" y="1646822"/>
            <a:ext cx="797410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B/A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3829362" y="1008695"/>
            <a:ext cx="1" cy="638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829364" y="1143092"/>
            <a:ext cx="965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Load, w 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7634881" y="3074998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715512" y="2345543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sp>
        <p:nvSpPr>
          <p:cNvPr id="37" name="Rectangle 36"/>
          <p:cNvSpPr/>
          <p:nvPr/>
        </p:nvSpPr>
        <p:spPr>
          <a:xfrm>
            <a:off x="540213" y="268409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470392" y="2685000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788692" y="2245769"/>
            <a:ext cx="1409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Plant</a:t>
            </a:r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540213" y="4758419"/>
            <a:ext cx="143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62903" y="5121046"/>
                <a:ext cx="4844403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𝑠𝑠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en-US" sz="2000" i="1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  <a:ea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𝑠𝑌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func>
                      <m:r>
                        <a:rPr lang="en-US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𝐴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2903" y="5121046"/>
                <a:ext cx="4844403" cy="7838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85105" y="1043852"/>
                <a:ext cx="1038618" cy="5355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w(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s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𝑑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𝑠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105" y="1043852"/>
                <a:ext cx="1038618" cy="535596"/>
              </a:xfrm>
              <a:prstGeom prst="rect">
                <a:avLst/>
              </a:prstGeom>
              <a:blipFill>
                <a:blip r:embed="rId6"/>
                <a:stretch>
                  <a:fillRect l="-5848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/>
          <p:cNvCxnSpPr/>
          <p:nvPr/>
        </p:nvCxnSpPr>
        <p:spPr>
          <a:xfrm>
            <a:off x="540213" y="3061396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540213" y="268409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91939" y="2587154"/>
                <a:ext cx="12145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939" y="2587154"/>
                <a:ext cx="1214582" cy="369332"/>
              </a:xfrm>
              <a:prstGeom prst="rect">
                <a:avLst/>
              </a:prstGeom>
              <a:blipFill>
                <a:blip r:embed="rId7"/>
                <a:stretch>
                  <a:fillRect r="-150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464730" y="3199793"/>
            <a:ext cx="1215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input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9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5152"/>
            <a:ext cx="8229600" cy="72858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Open-Loop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32485" y="3573788"/>
                <a:ext cx="6025931" cy="620592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</a:rPr>
                            <m:t>+1)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2485" y="3573788"/>
                <a:ext cx="6025931" cy="620592"/>
              </a:xfr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>
            <a:off x="540213" y="3061396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782721" y="2799786"/>
            <a:ext cx="537883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320604" y="3061396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563112" y="2799786"/>
            <a:ext cx="532503" cy="523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563112" y="2799786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4095615" y="3063189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338123" y="2745996"/>
                <a:ext cx="2296758" cy="66191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123" y="2745996"/>
                <a:ext cx="2296758" cy="6619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3030609" y="2607522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31" name="Straight Arrow Connector 30"/>
          <p:cNvCxnSpPr>
            <a:endCxn id="26" idx="0"/>
          </p:cNvCxnSpPr>
          <p:nvPr/>
        </p:nvCxnSpPr>
        <p:spPr>
          <a:xfrm>
            <a:off x="3829363" y="2161659"/>
            <a:ext cx="1" cy="638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430658" y="1646822"/>
            <a:ext cx="797410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B/A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3829362" y="1008695"/>
            <a:ext cx="1" cy="638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829364" y="1143092"/>
            <a:ext cx="1637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Disturbance  w 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7634881" y="3074998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715512" y="2345543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sp>
        <p:nvSpPr>
          <p:cNvPr id="37" name="Rectangle 36"/>
          <p:cNvSpPr/>
          <p:nvPr/>
        </p:nvSpPr>
        <p:spPr>
          <a:xfrm>
            <a:off x="540213" y="268409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470392" y="2685000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5788692" y="2245769"/>
            <a:ext cx="1409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Plant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82721" y="4299141"/>
                <a:ext cx="4900509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𝑠𝑠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en-US" sz="2000" i="1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  <a:ea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𝑠𝑌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𝑠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func>
                      <m:r>
                        <a:rPr lang="en-US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𝐴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2721" y="4299141"/>
                <a:ext cx="4900509" cy="7838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87072" y="5118974"/>
                <a:ext cx="5608298" cy="5269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Open-loop  design </a:t>
                </a:r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𝑜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2000" i="1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/>
                      </a:rPr>
                      <m:t>𝐵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𝑑</m:t>
                    </m:r>
                  </m:oMath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072" y="5118974"/>
                <a:ext cx="5608298" cy="526939"/>
              </a:xfrm>
              <a:prstGeom prst="rect">
                <a:avLst/>
              </a:prstGeom>
              <a:blipFill>
                <a:blip r:embed="rId6"/>
                <a:stretch>
                  <a:fillRect l="-1196"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87072" y="5692289"/>
            <a:ext cx="6829852" cy="838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ym typeface="Wingdings" panose="05000000000000000000" pitchFamily="2" charset="2"/>
              </a:rPr>
              <a:t>  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/>
              <a:t>(</a:t>
            </a:r>
            <a:r>
              <a:rPr lang="en-US" dirty="0">
                <a:latin typeface="Cambria Math"/>
                <a:ea typeface="Cambria Math"/>
              </a:rPr>
              <a:t>∞) deviates from the reference value  </a:t>
            </a:r>
            <a:r>
              <a:rPr lang="en-US" i="1" dirty="0">
                <a:latin typeface="Cambria Math"/>
                <a:ea typeface="Cambria Math"/>
              </a:rPr>
              <a:t>r</a:t>
            </a:r>
            <a:r>
              <a:rPr lang="en-US" i="1" baseline="-25000" dirty="0">
                <a:latin typeface="Cambria Math"/>
                <a:ea typeface="Cambria Math"/>
              </a:rPr>
              <a:t>0</a:t>
            </a:r>
            <a:r>
              <a:rPr lang="en-US" dirty="0">
                <a:latin typeface="Cambria Math"/>
                <a:ea typeface="Cambria Math"/>
              </a:rPr>
              <a:t>  </a:t>
            </a:r>
            <a:r>
              <a:rPr lang="en-US" dirty="0" smtClean="0">
                <a:latin typeface="Cambria Math"/>
                <a:ea typeface="Cambria Math"/>
              </a:rPr>
              <a:t>by</a:t>
            </a:r>
            <a:r>
              <a:rPr lang="en-US" i="1" dirty="0" smtClean="0">
                <a:latin typeface="Cambria Math"/>
                <a:ea typeface="Cambria Math"/>
              </a:rPr>
              <a:t>  </a:t>
            </a:r>
            <a:r>
              <a:rPr lang="en-US" i="1" dirty="0" err="1">
                <a:latin typeface="Cambria Math"/>
                <a:ea typeface="Cambria Math"/>
              </a:rPr>
              <a:t>e</a:t>
            </a:r>
            <a:r>
              <a:rPr lang="en-US" i="1" baseline="-25000" dirty="0" err="1">
                <a:latin typeface="Cambria Math"/>
                <a:ea typeface="Cambria Math"/>
              </a:rPr>
              <a:t>o</a:t>
            </a:r>
            <a:r>
              <a:rPr lang="en-US" dirty="0">
                <a:latin typeface="Cambria Math"/>
                <a:ea typeface="Cambria Math"/>
              </a:rPr>
              <a:t>(∞) = </a:t>
            </a:r>
            <a:r>
              <a:rPr lang="en-US" i="1" dirty="0" err="1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Bd</a:t>
            </a:r>
            <a:endParaRPr lang="en-US" i="1" dirty="0">
              <a:latin typeface="Times New Roman" panose="02020603050405020304" pitchFamily="18" charset="0"/>
              <a:ea typeface="Cambria Math"/>
              <a:cs typeface="Times New Roman" panose="02020603050405020304" pitchFamily="18" charset="0"/>
            </a:endParaRPr>
          </a:p>
          <a:p>
            <a:endParaRPr lang="en-US" sz="1050" i="1" dirty="0">
              <a:latin typeface="Cambria Math"/>
              <a:ea typeface="Cambria Math"/>
            </a:endParaRPr>
          </a:p>
          <a:p>
            <a:r>
              <a:rPr lang="en-US" i="1" dirty="0">
                <a:latin typeface="Cambria Math"/>
                <a:ea typeface="Cambria Math"/>
              </a:rPr>
              <a:t>     </a:t>
            </a:r>
            <a:r>
              <a:rPr lang="en-US" i="1" dirty="0" smtClean="0">
                <a:latin typeface="Cambria Math"/>
                <a:ea typeface="Cambria Math"/>
              </a:rPr>
              <a:t>  </a:t>
            </a:r>
            <a:r>
              <a:rPr lang="en-US" dirty="0" smtClean="0">
                <a:latin typeface="Cambria Math"/>
                <a:ea typeface="Cambria Math"/>
              </a:rPr>
              <a:t>( </a:t>
            </a:r>
            <a:r>
              <a:rPr lang="en-US" dirty="0">
                <a:latin typeface="Cambria Math"/>
                <a:ea typeface="Cambria Math"/>
              </a:rPr>
              <a:t>If no disturbance,  </a:t>
            </a:r>
            <a:r>
              <a:rPr lang="en-US" i="1" dirty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</a:rPr>
              <a:t>d</a:t>
            </a:r>
            <a:r>
              <a:rPr lang="en-US" i="1" dirty="0">
                <a:latin typeface="Cambria Math"/>
                <a:ea typeface="Cambria Math"/>
              </a:rPr>
              <a:t> </a:t>
            </a:r>
            <a:r>
              <a:rPr lang="en-US" dirty="0">
                <a:latin typeface="Cambria Math"/>
                <a:ea typeface="Cambria Math"/>
              </a:rPr>
              <a:t>= 0,  </a:t>
            </a:r>
            <a:r>
              <a:rPr lang="en-US" dirty="0" smtClean="0">
                <a:latin typeface="Cambria Math"/>
                <a:ea typeface="Cambria Math"/>
              </a:rPr>
              <a:t>then  </a:t>
            </a:r>
            <a:r>
              <a:rPr lang="en-US" i="1" dirty="0" err="1">
                <a:latin typeface="Cambria Math"/>
                <a:ea typeface="Cambria Math"/>
              </a:rPr>
              <a:t>e</a:t>
            </a:r>
            <a:r>
              <a:rPr lang="en-US" i="1" baseline="-25000" dirty="0" err="1">
                <a:latin typeface="Cambria Math"/>
                <a:ea typeface="Cambria Math"/>
              </a:rPr>
              <a:t>o</a:t>
            </a:r>
            <a:r>
              <a:rPr lang="en-US" dirty="0">
                <a:latin typeface="Cambria Math"/>
                <a:ea typeface="Cambria Math"/>
              </a:rPr>
              <a:t>(∞) = 0 )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990483" y="1071983"/>
                <a:ext cx="1038618" cy="5355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w(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s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𝑑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𝑠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483" y="1071983"/>
                <a:ext cx="1038618" cy="535596"/>
              </a:xfrm>
              <a:prstGeom prst="rect">
                <a:avLst/>
              </a:prstGeom>
              <a:blipFill>
                <a:blip r:embed="rId7"/>
                <a:stretch>
                  <a:fillRect l="-6471" b="-6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/>
          <p:nvPr/>
        </p:nvCxnSpPr>
        <p:spPr>
          <a:xfrm>
            <a:off x="540213" y="3061396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40213" y="268409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91939" y="2587154"/>
                <a:ext cx="12145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939" y="2587154"/>
                <a:ext cx="1214582" cy="369332"/>
              </a:xfrm>
              <a:prstGeom prst="rect">
                <a:avLst/>
              </a:prstGeom>
              <a:blipFill>
                <a:blip r:embed="rId8"/>
                <a:stretch>
                  <a:fillRect r="-150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464730" y="3199793"/>
            <a:ext cx="1215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input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540213" y="3149078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782721" y="2887468"/>
            <a:ext cx="537883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320604" y="3149078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3563112" y="2887468"/>
            <a:ext cx="532503" cy="523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63112" y="2887468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095615" y="3150871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38123" y="2833678"/>
                <a:ext cx="2296758" cy="66191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+1)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123" y="2833678"/>
                <a:ext cx="2296758" cy="6619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030609" y="2695204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11" idx="2"/>
            <a:endCxn id="5" idx="0"/>
          </p:cNvCxnSpPr>
          <p:nvPr/>
        </p:nvCxnSpPr>
        <p:spPr>
          <a:xfrm>
            <a:off x="3829363" y="2199266"/>
            <a:ext cx="1" cy="6882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30658" y="1799156"/>
            <a:ext cx="797410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B/A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829362" y="1133321"/>
            <a:ext cx="1" cy="638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829364" y="1230774"/>
            <a:ext cx="965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Load, w 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634881" y="3162680"/>
            <a:ext cx="124250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15512" y="2433225"/>
            <a:ext cx="532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+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540213" y="2771779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8470392" y="2772682"/>
            <a:ext cx="288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88692" y="2333451"/>
            <a:ext cx="1409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Plant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20604" y="4985775"/>
                <a:ext cx="4868029" cy="98190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𝐵𝑑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[</m:t>
                          </m:r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22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1200" dirty="0"/>
              </a:p>
            </p:txBody>
          </p:sp>
        </mc:Choice>
        <mc:Fallback xmlns="">
          <p:sp>
            <p:nvSpPr>
              <p:cNvPr id="1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0604" y="4985775"/>
                <a:ext cx="4868029" cy="98190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/>
          <p:cNvCxnSpPr/>
          <p:nvPr/>
        </p:nvCxnSpPr>
        <p:spPr>
          <a:xfrm flipH="1">
            <a:off x="8135655" y="3162680"/>
            <a:ext cx="6263" cy="8268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35754" y="3989539"/>
            <a:ext cx="70999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6" idx="4"/>
          </p:cNvCxnSpPr>
          <p:nvPr/>
        </p:nvCxnSpPr>
        <p:spPr>
          <a:xfrm flipH="1" flipV="1">
            <a:off x="1033398" y="3268789"/>
            <a:ext cx="2356" cy="7207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920663" y="3031298"/>
            <a:ext cx="225469" cy="23749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51353" y="3110064"/>
            <a:ext cx="269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084261" y="3146239"/>
                <a:ext cx="4008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261" y="3146239"/>
                <a:ext cx="40083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457200" y="247426"/>
            <a:ext cx="8229600" cy="65890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Closed-Loop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83718" y="4174346"/>
                <a:ext cx="3381268" cy="527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2000" dirty="0" smtClean="0"/>
                  <a:t> ,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718" y="4174346"/>
                <a:ext cx="3381268" cy="527773"/>
              </a:xfrm>
              <a:prstGeom prst="rect">
                <a:avLst/>
              </a:prstGeom>
              <a:blipFill>
                <a:blip r:embed="rId5"/>
                <a:stretch>
                  <a:fillRect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ight Arrow 32"/>
          <p:cNvSpPr/>
          <p:nvPr/>
        </p:nvSpPr>
        <p:spPr>
          <a:xfrm>
            <a:off x="1421704" y="5367403"/>
            <a:ext cx="538619" cy="1093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464986" y="1149303"/>
                <a:ext cx="399597" cy="67685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Wingdings" pitchFamily="2" charset="2"/>
                            </a:rPr>
                            <m:t>𝑑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Wingdings" pitchFamily="2" charset="2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986" y="1149303"/>
                <a:ext cx="399597" cy="6768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540213" y="268409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76970" y="2661965"/>
                <a:ext cx="121458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70" y="2661965"/>
                <a:ext cx="1214582" cy="369332"/>
              </a:xfrm>
              <a:prstGeom prst="rect">
                <a:avLst/>
              </a:prstGeom>
              <a:blipFill>
                <a:blip r:embed="rId7"/>
                <a:stretch>
                  <a:fillRect r="-150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3183992" y="2341426"/>
            <a:ext cx="67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w(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)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868546" y="6082055"/>
                <a:ext cx="22002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0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1600" dirty="0" smtClean="0"/>
                  <a:t> is closed-loop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1600" dirty="0" smtClean="0"/>
                  <a:t>)</a:t>
                </a:r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546" y="6082055"/>
                <a:ext cx="2200298" cy="338554"/>
              </a:xfrm>
              <a:prstGeom prst="rect">
                <a:avLst/>
              </a:prstGeom>
              <a:blipFill>
                <a:blip r:embed="rId8"/>
                <a:stretch>
                  <a:fillRect l="-1662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031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7426"/>
            <a:ext cx="8229600" cy="65890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Closed-Loop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7656" y="1072368"/>
                <a:ext cx="6780486" cy="187751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𝐵𝑑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[</m:t>
                          </m:r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2200" dirty="0" smtClean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endParaRPr lang="en-US" sz="1200" dirty="0" smtClean="0"/>
              </a:p>
              <a:p>
                <a:r>
                  <a:rPr lang="en-US" sz="2400" dirty="0" smtClean="0"/>
                  <a:t>Find: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400" dirty="0" smtClean="0"/>
                  <a:t> ?</a:t>
                </a:r>
              </a:p>
              <a:p>
                <a:pPr marL="0" indent="0">
                  <a:buNone/>
                </a:pPr>
                <a:endParaRPr lang="en-US" sz="1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7656" y="1072368"/>
                <a:ext cx="6780486" cy="1877512"/>
              </a:xfrm>
              <a:blipFill>
                <a:blip r:embed="rId2"/>
                <a:stretch>
                  <a:fillRect l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544866" y="2348631"/>
            <a:ext cx="1535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(5 minutes)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1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7426"/>
            <a:ext cx="8229600" cy="65890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Closed-Loop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7656" y="1072368"/>
                <a:ext cx="6780486" cy="9631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𝐵𝑑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[</m:t>
                          </m:r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22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2200" dirty="0" smtClean="0"/>
              </a:p>
              <a:p>
                <a:pPr marL="0" indent="0">
                  <a:buNone/>
                </a:pPr>
                <a:endParaRPr lang="en-US" sz="12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7656" y="1072368"/>
                <a:ext cx="6780486" cy="963111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95611" y="2252519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Solution: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863367" y="2814636"/>
                <a:ext cx="3904870" cy="728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en-US" sz="2000" i="1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𝑠𝑌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𝐴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𝐵𝑑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𝐴𝐾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367" y="2814636"/>
                <a:ext cx="3904870" cy="7285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39122" y="3815179"/>
                <a:ext cx="7847678" cy="669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Closed-loop design </a:t>
                </a:r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𝐴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≫1</m:t>
                    </m:r>
                  </m:oMath>
                </a14:m>
                <a:r>
                  <a:rPr lang="en-US" sz="2000" dirty="0" smtClean="0"/>
                  <a:t> 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  <m:t>𝐴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𝐵𝑑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𝐴𝐾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 smtClean="0"/>
                  <a:t> =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𝐵𝑑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22" y="3815179"/>
                <a:ext cx="7847678" cy="669992"/>
              </a:xfrm>
              <a:prstGeom prst="rect">
                <a:avLst/>
              </a:prstGeom>
              <a:blipFill>
                <a:blip r:embed="rId4"/>
                <a:stretch>
                  <a:fillRect l="-855" b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459284" y="4644689"/>
                <a:ext cx="4885149" cy="1624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 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000" dirty="0"/>
                  <a:t>(</a:t>
                </a:r>
                <a:r>
                  <a:rPr lang="en-US" sz="2000" dirty="0">
                    <a:latin typeface="Cambria Math"/>
                    <a:ea typeface="Cambria Math"/>
                  </a:rPr>
                  <a:t>∞) deviates from desired value </a:t>
                </a:r>
                <a:r>
                  <a:rPr lang="en-US" sz="20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r</a:t>
                </a:r>
                <a:r>
                  <a:rPr lang="en-US" sz="2000" baseline="-250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0</a:t>
                </a:r>
                <a:r>
                  <a:rPr lang="en-US" sz="2000" dirty="0">
                    <a:latin typeface="Cambria Math"/>
                    <a:ea typeface="Cambria Math"/>
                  </a:rPr>
                  <a:t> by</a:t>
                </a:r>
              </a:p>
              <a:p>
                <a:endParaRPr lang="en-US" sz="1200" dirty="0">
                  <a:latin typeface="Cambria Math"/>
                  <a:ea typeface="Cambria Math"/>
                </a:endParaRPr>
              </a:p>
              <a:p>
                <a:r>
                  <a:rPr lang="en-US" sz="2400" dirty="0"/>
                  <a:t>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∞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𝐵𝑑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𝐴𝐾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  <a:p>
                <a:endParaRPr lang="en-US" sz="1000" dirty="0"/>
              </a:p>
              <a:p>
                <a:r>
                  <a:rPr lang="en-US" sz="2000" dirty="0"/>
                  <a:t>    </a:t>
                </a:r>
                <a:r>
                  <a:rPr lang="en-US" sz="2000" dirty="0" smtClean="0"/>
                  <a:t>   </a:t>
                </a:r>
                <a:r>
                  <a:rPr lang="en-US" sz="2000" dirty="0"/>
                  <a:t>( If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000" dirty="0"/>
                  <a:t>  is large,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∞</m:t>
                    </m:r>
                    <m:r>
                      <a:rPr lang="en-US" sz="20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  is small )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284" y="4644689"/>
                <a:ext cx="4885149" cy="1624099"/>
              </a:xfrm>
              <a:prstGeom prst="rect">
                <a:avLst/>
              </a:prstGeom>
              <a:blipFill>
                <a:blip r:embed="rId5"/>
                <a:stretch>
                  <a:fillRect l="-1247" t="-3008" b="-6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27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3603"/>
            <a:ext cx="8229600" cy="80112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Comparison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20993" y="4424919"/>
                <a:ext cx="7008607" cy="103768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∞</m:t>
                      </m:r>
                      <m:r>
                        <a:rPr lang="en-US" sz="2400" b="0" i="1" smtClean="0">
                          <a:latin typeface="Cambria Math"/>
                        </a:rPr>
                        <m:t>)=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𝑜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≪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𝑜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∞)</m:t>
                      </m:r>
                      <m:r>
                        <a:rPr lang="en-US" sz="2400" b="0" i="1" smtClean="0">
                          <a:latin typeface="Cambria Math"/>
                        </a:rPr>
                        <m:t>    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≫1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20993" y="4424919"/>
                <a:ext cx="7008607" cy="103768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493482" y="1670787"/>
                <a:ext cx="23576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𝐵𝑑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482" y="1670787"/>
                <a:ext cx="2357697" cy="461665"/>
              </a:xfrm>
              <a:prstGeom prst="rect">
                <a:avLst/>
              </a:prstGeom>
              <a:blipFill>
                <a:blip r:embed="rId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493482" y="2531443"/>
                <a:ext cx="2487476" cy="8560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𝐵𝑑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𝐴𝐾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482" y="2531443"/>
                <a:ext cx="2487476" cy="8560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36899" y="1681014"/>
            <a:ext cx="2135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Open-loop: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36899" y="2792636"/>
            <a:ext cx="2135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Closed-loop:</a:t>
            </a:r>
            <a:endParaRPr lang="en-US" sz="2400" dirty="0"/>
          </a:p>
        </p:txBody>
      </p:sp>
      <p:sp>
        <p:nvSpPr>
          <p:cNvPr id="9" name="Right Arrow 8"/>
          <p:cNvSpPr/>
          <p:nvPr/>
        </p:nvSpPr>
        <p:spPr>
          <a:xfrm>
            <a:off x="736899" y="4087906"/>
            <a:ext cx="693868" cy="1936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7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644" y="341605"/>
            <a:ext cx="7804673" cy="69355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Comparison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9"/>
          <a:stretch/>
        </p:blipFill>
        <p:spPr bwMode="auto">
          <a:xfrm>
            <a:off x="1739625" y="1197381"/>
            <a:ext cx="6793692" cy="4556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9623" y="5646474"/>
            <a:ext cx="68149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step(</a:t>
            </a:r>
            <a:r>
              <a:rPr lang="en-US" dirty="0" err="1" smtClean="0"/>
              <a:t>zpk</a:t>
            </a:r>
            <a:r>
              <a:rPr lang="en-US" dirty="0"/>
              <a:t>([],[-60 -600],-5*60*600),</a:t>
            </a:r>
            <a:r>
              <a:rPr lang="en-US" dirty="0" err="1"/>
              <a:t>tf</a:t>
            </a:r>
            <a:r>
              <a:rPr lang="en-US" dirty="0"/>
              <a:t>(-180000,[1 660 3600000]))</a:t>
            </a:r>
          </a:p>
          <a:p>
            <a:r>
              <a:rPr lang="en-US" dirty="0"/>
              <a:t>legend('Open-</a:t>
            </a:r>
            <a:r>
              <a:rPr lang="en-US" dirty="0" err="1"/>
              <a:t>loop','Closed</a:t>
            </a:r>
            <a:r>
              <a:rPr lang="en-US" dirty="0"/>
              <a:t>-loop')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1821" y="1046774"/>
            <a:ext cx="1664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Example: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030941" y="1436027"/>
                <a:ext cx="9584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(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∞</m:t>
                      </m:r>
                      <m:r>
                        <a:rPr lang="en-US" sz="20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0941" y="1436027"/>
                <a:ext cx="958404" cy="400110"/>
              </a:xfrm>
              <a:prstGeom prst="rect">
                <a:avLst/>
              </a:prstGeom>
              <a:blipFill>
                <a:blip r:embed="rId4"/>
                <a:stretch>
                  <a:fillRect r="-637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158668" y="3415965"/>
            <a:ext cx="8306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err="1">
                <a:latin typeface="Cambria Math"/>
                <a:ea typeface="Cambria Math"/>
              </a:rPr>
              <a:t>e</a:t>
            </a:r>
            <a:r>
              <a:rPr lang="en-US" sz="2000" i="1" baseline="-25000" dirty="0" err="1">
                <a:latin typeface="Cambria Math"/>
                <a:ea typeface="Cambria Math"/>
              </a:rPr>
              <a:t>o</a:t>
            </a:r>
            <a:r>
              <a:rPr lang="en-US" sz="2000" dirty="0">
                <a:latin typeface="Cambria Math"/>
                <a:ea typeface="Cambria Math"/>
              </a:rPr>
              <a:t>(∞)</a:t>
            </a:r>
            <a:endParaRPr lang="en-US" sz="2000" dirty="0"/>
          </a:p>
        </p:txBody>
      </p:sp>
      <p:sp>
        <p:nvSpPr>
          <p:cNvPr id="3" name="Down Arrow 2"/>
          <p:cNvSpPr/>
          <p:nvPr/>
        </p:nvSpPr>
        <p:spPr>
          <a:xfrm flipH="1" flipV="1">
            <a:off x="4943395" y="1503124"/>
            <a:ext cx="104593" cy="275572"/>
          </a:xfrm>
          <a:prstGeom prst="down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flipH="1">
            <a:off x="3795414" y="3563654"/>
            <a:ext cx="363228" cy="125260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7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1341" cy="68279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System Parameter Variation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119" y="1126864"/>
            <a:ext cx="8632728" cy="548908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Model and/or parameters never exactly match reality, for example:</a:t>
            </a:r>
          </a:p>
          <a:p>
            <a:pPr lvl="1"/>
            <a:r>
              <a:rPr lang="en-US" dirty="0" smtClean="0"/>
              <a:t>Insufficient knowledge about the system</a:t>
            </a:r>
          </a:p>
          <a:p>
            <a:pPr lvl="1"/>
            <a:r>
              <a:rPr lang="en-US" dirty="0" smtClean="0"/>
              <a:t>Fatigue, a</a:t>
            </a:r>
            <a:r>
              <a:rPr lang="en-US" sz="2800" dirty="0" smtClean="0"/>
              <a:t>ging</a:t>
            </a:r>
          </a:p>
          <a:p>
            <a:pPr lvl="1"/>
            <a:r>
              <a:rPr lang="en-US" dirty="0" smtClean="0"/>
              <a:t>Environmental changes</a:t>
            </a:r>
          </a:p>
          <a:p>
            <a:pPr marL="457200" lvl="1" indent="0">
              <a:buNone/>
            </a:pPr>
            <a:endParaRPr lang="en-US" sz="1200" dirty="0" smtClean="0"/>
          </a:p>
          <a:p>
            <a:r>
              <a:rPr lang="en-US" sz="2800" b="1" dirty="0" smtClean="0">
                <a:solidFill>
                  <a:srgbClr val="C00000"/>
                </a:solidFill>
              </a:rPr>
              <a:t>Example: </a:t>
            </a:r>
            <a:r>
              <a:rPr lang="en-US" sz="2800" dirty="0"/>
              <a:t> </a:t>
            </a:r>
            <a:r>
              <a:rPr lang="en-US" sz="2800" dirty="0" smtClean="0"/>
              <a:t>Motor gain 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+ </a:t>
            </a:r>
            <a:r>
              <a:rPr lang="en-US" sz="2800" i="1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  <a:sym typeface="Wingdings" pitchFamily="2" charset="2"/>
              </a:rPr>
              <a:t>∆A</a:t>
            </a:r>
            <a:r>
              <a:rPr lang="en-US" sz="2800" dirty="0" smtClean="0">
                <a:latin typeface="Times New Roman" panose="02020603050405020304" pitchFamily="18" charset="0"/>
                <a:ea typeface="Cambria Math"/>
                <a:cs typeface="Times New Roman" panose="02020603050405020304" pitchFamily="18" charset="0"/>
                <a:sym typeface="Wingdings" pitchFamily="2" charset="2"/>
              </a:rPr>
              <a:t>  </a:t>
            </a:r>
          </a:p>
          <a:p>
            <a:pPr marL="0" indent="0">
              <a:buNone/>
            </a:pPr>
            <a:r>
              <a:rPr lang="en-US" sz="2800" dirty="0" smtClean="0">
                <a:latin typeface="Cambria Math"/>
                <a:ea typeface="Cambria Math"/>
                <a:sym typeface="Wingdings" pitchFamily="2" charset="2"/>
              </a:rPr>
              <a:t>    (e.g., a change in operating temperature caused the  </a:t>
            </a:r>
          </a:p>
          <a:p>
            <a:pPr marL="0" indent="0">
              <a:buNone/>
            </a:pPr>
            <a:r>
              <a:rPr lang="en-US" sz="2800" dirty="0">
                <a:latin typeface="Cambria Math"/>
                <a:ea typeface="Cambria Math"/>
                <a:sym typeface="Wingdings" pitchFamily="2" charset="2"/>
              </a:rPr>
              <a:t> </a:t>
            </a:r>
            <a:r>
              <a:rPr lang="en-US" sz="2800" dirty="0" smtClean="0">
                <a:latin typeface="Cambria Math"/>
                <a:ea typeface="Cambria Math"/>
                <a:sym typeface="Wingdings" pitchFamily="2" charset="2"/>
              </a:rPr>
              <a:t>   motor gain to drift from its original value)</a:t>
            </a:r>
          </a:p>
          <a:p>
            <a:pPr marL="0" indent="0">
              <a:buNone/>
            </a:pPr>
            <a:endParaRPr lang="en-US" sz="1200" dirty="0" smtClean="0">
              <a:latin typeface="Cambria Math"/>
              <a:ea typeface="Cambria Math"/>
              <a:sym typeface="Wingdings" pitchFamily="2" charset="2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Cambria Math"/>
                <a:ea typeface="Cambria Math"/>
                <a:sym typeface="Wingdings" pitchFamily="2" charset="2"/>
              </a:rPr>
              <a:t>Q: </a:t>
            </a:r>
            <a:r>
              <a:rPr lang="en-US" sz="2800" dirty="0" smtClean="0">
                <a:solidFill>
                  <a:srgbClr val="0070C0"/>
                </a:solidFill>
                <a:latin typeface="Cambria Math"/>
                <a:ea typeface="Cambria Math"/>
                <a:sym typeface="Wingdings" pitchFamily="2" charset="2"/>
              </a:rPr>
              <a:t>How </a:t>
            </a:r>
            <a:r>
              <a:rPr lang="en-US" sz="2800" dirty="0">
                <a:solidFill>
                  <a:srgbClr val="0070C0"/>
                </a:solidFill>
                <a:latin typeface="Cambria Math"/>
                <a:ea typeface="Cambria Math"/>
                <a:sym typeface="Wingdings" pitchFamily="2" charset="2"/>
              </a:rPr>
              <a:t>does this uncertainty affect the performance?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18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109788"/>
            <a:ext cx="8229600" cy="87167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Open-Loop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925158" y="1196612"/>
                <a:ext cx="7444292" cy="526873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600" b="0" dirty="0" smtClean="0"/>
                  <a:t>             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2600" b="0" i="1" smtClean="0">
                            <a:latin typeface="Cambria Math"/>
                          </a:rPr>
                          <m:t>+∆</m:t>
                        </m:r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/>
                          </a:rPr>
                          <m:t>+1)(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/>
                          </a:rPr>
                          <m:t>+1)</m:t>
                        </m:r>
                      </m:den>
                    </m:f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</a:rPr>
                          <m:t>𝑜</m:t>
                        </m:r>
                      </m:sub>
                    </m:sSub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1300" dirty="0" smtClean="0"/>
              </a:p>
              <a:p>
                <a:r>
                  <a:rPr lang="en-US" sz="2800" dirty="0"/>
                  <a:t>Open-loop </a:t>
                </a:r>
                <a:r>
                  <a:rPr lang="en-US" sz="2800" dirty="0" smtClean="0"/>
                  <a:t>design  </a:t>
                </a:r>
                <a:r>
                  <a:rPr lang="en-US" sz="28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8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𝑜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  <a:endParaRPr lang="en-US" sz="2800" dirty="0" smtClean="0"/>
              </a:p>
              <a:p>
                <a:pPr marL="0" indent="0">
                  <a:buNone/>
                </a:pPr>
                <a:endParaRPr lang="en-US" sz="1300" dirty="0"/>
              </a:p>
              <a:p>
                <a:r>
                  <a:rPr lang="en-US" sz="2800" dirty="0"/>
                  <a:t>F</a:t>
                </a:r>
                <a:r>
                  <a:rPr lang="en-US" sz="2800" dirty="0" smtClean="0"/>
                  <a:t>inal </a:t>
                </a:r>
                <a:r>
                  <a:rPr lang="en-US" sz="2800" dirty="0"/>
                  <a:t>value </a:t>
                </a:r>
                <a:r>
                  <a:rPr lang="en-US" sz="2800" dirty="0" smtClean="0"/>
                  <a:t>theorem </a:t>
                </a:r>
                <a:r>
                  <a:rPr lang="en-US" sz="28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endParaRPr lang="en-US" sz="2800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600" b="0" dirty="0" smtClean="0"/>
                  <a:t>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1+</m:t>
                        </m:r>
                        <m:f>
                          <m:f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600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US" sz="1400" dirty="0"/>
              </a:p>
              <a:p>
                <a:r>
                  <a:rPr lang="en-US" sz="2800" dirty="0"/>
                  <a:t>y(</a:t>
                </a:r>
                <a:r>
                  <a:rPr lang="en-US" sz="2800" dirty="0">
                    <a:latin typeface="Cambria Math"/>
                    <a:ea typeface="Cambria Math"/>
                  </a:rPr>
                  <a:t>∞) deviates from </a:t>
                </a:r>
                <a:r>
                  <a:rPr lang="en-US" sz="2800" dirty="0" smtClean="0">
                    <a:latin typeface="Cambria Math"/>
                    <a:ea typeface="Cambria Math"/>
                  </a:rPr>
                  <a:t>reference value  </a:t>
                </a:r>
                <a:r>
                  <a:rPr lang="en-US" sz="2800" i="1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r</a:t>
                </a:r>
                <a:r>
                  <a:rPr lang="en-US" sz="2800" i="1" baseline="-25000" dirty="0"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0</a:t>
                </a:r>
                <a:r>
                  <a:rPr lang="en-US" sz="2800" dirty="0">
                    <a:latin typeface="Cambria Math"/>
                    <a:ea typeface="Cambria Math"/>
                  </a:rPr>
                  <a:t> </a:t>
                </a:r>
                <a:r>
                  <a:rPr lang="en-US" sz="2800" dirty="0" smtClean="0">
                    <a:latin typeface="Cambria Math"/>
                    <a:ea typeface="Cambria Math"/>
                  </a:rPr>
                  <a:t> by</a:t>
                </a:r>
                <a:endParaRPr lang="en-US" sz="2800" dirty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600" dirty="0" smtClean="0"/>
                  <a:t>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</a:rPr>
                          <m:t>𝑜</m:t>
                        </m:r>
                      </m:sub>
                    </m:sSub>
                    <m:r>
                      <a:rPr lang="en-US" sz="2600" b="0" i="1" smtClean="0">
                        <a:latin typeface="Cambria Math"/>
                      </a:rPr>
                      <m:t>(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∞</m:t>
                    </m:r>
                    <m:r>
                      <a:rPr lang="en-US" sz="2600" b="0" i="1" smtClean="0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𝐴</m:t>
                        </m:r>
                      </m:num>
                      <m:den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𝐴</m:t>
                        </m:r>
                      </m:den>
                    </m:f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  <m:sub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600" dirty="0" smtClean="0"/>
              </a:p>
              <a:p>
                <a:pPr marL="0" indent="0" algn="ctr">
                  <a:buNone/>
                </a:pPr>
                <a:endParaRPr lang="en-US" sz="1400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</a:rPr>
                              <m:t>𝑜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  <m:r>
                          <a:rPr lang="en-US" sz="26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𝐴</m:t>
                        </m:r>
                      </m:num>
                      <m:den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US" sz="2600" dirty="0" smtClean="0"/>
                  <a:t>   </a:t>
                </a:r>
                <a:r>
                  <a:rPr lang="en-US" sz="2600" dirty="0" smtClean="0">
                    <a:sym typeface="Wingdings" panose="05000000000000000000" pitchFamily="2" charset="2"/>
                  </a:rPr>
                  <a:t>called</a:t>
                </a:r>
                <a:r>
                  <a:rPr lang="en-US" sz="2600" dirty="0" smtClean="0">
                    <a:solidFill>
                      <a:srgbClr val="0070C0"/>
                    </a:solidFill>
                  </a:rPr>
                  <a:t>   </a:t>
                </a:r>
                <a:r>
                  <a:rPr lang="en-US" sz="2600" dirty="0" smtClean="0">
                    <a:solidFill>
                      <a:srgbClr val="0070C0"/>
                    </a:solidFill>
                    <a:sym typeface="Wingdings" pitchFamily="2" charset="2"/>
                  </a:rPr>
                  <a:t>% of error  </a:t>
                </a:r>
                <a:r>
                  <a:rPr lang="en-US" sz="2600" dirty="0" smtClean="0">
                    <a:sym typeface="Wingdings" pitchFamily="2" charset="2"/>
                  </a:rPr>
                  <a:t>or</a:t>
                </a:r>
                <a:r>
                  <a:rPr lang="en-US" sz="2600" dirty="0" smtClean="0">
                    <a:solidFill>
                      <a:srgbClr val="0070C0"/>
                    </a:solidFill>
                    <a:sym typeface="Wingdings" pitchFamily="2" charset="2"/>
                  </a:rPr>
                  <a:t>  % of deviation</a:t>
                </a:r>
                <a:endParaRPr lang="en-US" sz="2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25158" y="1196612"/>
                <a:ext cx="7444292" cy="5268734"/>
              </a:xfrm>
              <a:blipFill>
                <a:blip r:embed="rId2"/>
                <a:stretch>
                  <a:fillRect l="-1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77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668"/>
            <a:ext cx="8229600" cy="84074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Closed-Loop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5534" y="1182779"/>
                <a:ext cx="8229600" cy="520321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𝑐𝑙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  <m:r>
                            <a:rPr lang="en-US" sz="2400" i="1">
                              <a:latin typeface="Cambria Math"/>
                            </a:rPr>
                            <m:t>[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+∆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F</a:t>
                </a:r>
                <a:r>
                  <a:rPr lang="en-US" sz="2400" dirty="0" smtClean="0"/>
                  <a:t>inal value theorem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endParaRPr lang="en-US" sz="2400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/>
                            </a:rPr>
                            <m:t>(</m:t>
                          </m:r>
                          <m:r>
                            <a:rPr lang="en-US" sz="2200" i="1">
                              <a:latin typeface="Cambria Math"/>
                            </a:rPr>
                            <m:t>𝐴</m:t>
                          </m:r>
                          <m:r>
                            <a:rPr lang="en-US" sz="2200" i="1">
                              <a:latin typeface="Cambria Math"/>
                            </a:rPr>
                            <m:t>+∆</m:t>
                          </m:r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𝐴</m:t>
                          </m:r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+∆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den>
                          </m:f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 </m:t>
                          </m:r>
                          <m:r>
                            <a:rPr lang="en-US" sz="2200" i="1">
                              <a:latin typeface="Cambria Math"/>
                              <a:ea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200" i="1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1+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den>
                      </m:f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2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  <a:p>
                <a:r>
                  <a:rPr lang="en-US" sz="2400" dirty="0" smtClean="0"/>
                  <a:t>Choosing </a:t>
                </a:r>
                <a:r>
                  <a:rPr lang="en-US" sz="2200" i="1" dirty="0" err="1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AK</a:t>
                </a:r>
                <a:r>
                  <a:rPr lang="en-US" sz="2200" i="1" baseline="-25000" dirty="0" err="1" smtClean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baseline="-25000" dirty="0" smtClean="0"/>
                  <a:t>  </a:t>
                </a:r>
                <a:r>
                  <a:rPr lang="en-US" sz="2400" dirty="0" smtClean="0"/>
                  <a:t>&gt;&gt; 1 and keeping only the 1</a:t>
                </a:r>
                <a:r>
                  <a:rPr lang="en-US" sz="2400" baseline="30000" dirty="0" smtClean="0"/>
                  <a:t>st</a:t>
                </a:r>
                <a:r>
                  <a:rPr lang="en-US" sz="2400" dirty="0" smtClean="0"/>
                  <a:t> order term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𝐴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𝐴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𝑠𝑠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200" b="0" i="1" smtClean="0">
                          <a:latin typeface="Cambria Math"/>
                        </a:rPr>
                        <m:t>(∞)≅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/>
                                </a:rPr>
                                <m:t>1+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𝐴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𝑐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2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𝑐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∞</m:t>
                    </m:r>
                    <m:r>
                      <a:rPr lang="en-US" sz="2800" i="1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𝐴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1+</m:t>
                        </m:r>
                        <m:r>
                          <a:rPr lang="en-US" sz="2800" i="1">
                            <a:latin typeface="Cambria Math"/>
                          </a:rPr>
                          <m:t>𝐴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  <m:r>
                      <a:rPr lang="en-US" sz="2800" i="1">
                        <a:latin typeface="Cambria Math"/>
                      </a:rPr>
                      <m:t>≪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num>
                          <m:den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den>
                        </m:f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/>
                          </a:rPr>
                          <m:t>=</m:t>
                        </m:r>
                        <m:r>
                          <a:rPr lang="en-US" sz="2800" i="1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𝑜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∞)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5534" y="1182779"/>
                <a:ext cx="8229600" cy="5203217"/>
              </a:xfrm>
              <a:blipFill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99201" y="5292436"/>
                <a:ext cx="176414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2200" i="1">
                              <a:latin typeface="Cambria Math"/>
                            </a:rPr>
                            <m:t>≫1</m:t>
                          </m:r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201" y="5292436"/>
                <a:ext cx="176414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37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Step Input Transient Response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13" name="Content Placeholder 12" descr="AACFSOU0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96"/>
          <a:stretch/>
        </p:blipFill>
        <p:spPr bwMode="auto">
          <a:xfrm>
            <a:off x="4954975" y="2237589"/>
            <a:ext cx="3376146" cy="250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711845" y="1699707"/>
            <a:ext cx="2355924" cy="321653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216992" y="5234647"/>
            <a:ext cx="3749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Can we control it to get a “good” transient response?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27" y="2705913"/>
            <a:ext cx="3482340" cy="156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2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243" y="272638"/>
            <a:ext cx="8229600" cy="814176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Open-Loop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26141" y="1460350"/>
                <a:ext cx="7342094" cy="4284234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8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  <m:r>
                            <a:rPr lang="en-US" sz="2800" i="1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𝑠</m:t>
                          </m:r>
                          <m:r>
                            <a:rPr lang="en-US" sz="2800" i="1">
                              <a:latin typeface="Cambria Math"/>
                            </a:rPr>
                            <m:t>+1)(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i="1">
                              <a:latin typeface="Cambria Math"/>
                            </a:rPr>
                            <m:t>𝑠</m:t>
                          </m:r>
                          <m:r>
                            <a:rPr lang="en-US" sz="2800" i="1">
                              <a:latin typeface="Cambria Math"/>
                            </a:rPr>
                            <m:t>+1)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8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  <a:ea typeface="Cambria Math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8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  <a:ea typeface="Cambria Math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800" dirty="0" smtClean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r>
                  <a:rPr lang="en-US" sz="2800" b="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  <m:r>
                          <m:rPr>
                            <m:nor/>
                          </m:rPr>
                          <a:rPr lang="en-US" sz="2800" dirty="0"/>
                          <m:t> </m:t>
                        </m:r>
                        <m:r>
                          <a:rPr lang="en-US" sz="28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</m:e>
                    </m:d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800" dirty="0" smtClean="0"/>
              </a:p>
              <a:p>
                <a:pPr marL="0" indent="0" algn="ctr">
                  <a:buNone/>
                </a:pPr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 smtClean="0"/>
                  <a:t>Time constants  </a:t>
                </a:r>
                <a:r>
                  <a:rPr lang="el-GR" sz="2800" dirty="0" smtClean="0">
                    <a:latin typeface="Cambria Math"/>
                    <a:ea typeface="Cambria Math"/>
                  </a:rPr>
                  <a:t>τ</a:t>
                </a:r>
                <a:r>
                  <a:rPr lang="en-US" sz="2800" baseline="-25000" dirty="0" smtClean="0">
                    <a:latin typeface="Cambria Math"/>
                    <a:ea typeface="Cambria Math"/>
                  </a:rPr>
                  <a:t>1</a:t>
                </a:r>
                <a:r>
                  <a:rPr lang="en-US" sz="2800" dirty="0" smtClean="0">
                    <a:latin typeface="Cambria Math"/>
                    <a:ea typeface="Cambria Math"/>
                  </a:rPr>
                  <a:t>, </a:t>
                </a:r>
                <a:r>
                  <a:rPr lang="el-GR" sz="2800" dirty="0" smtClean="0">
                    <a:latin typeface="Cambria Math"/>
                    <a:ea typeface="Cambria Math"/>
                  </a:rPr>
                  <a:t>τ</a:t>
                </a:r>
                <a:r>
                  <a:rPr lang="en-US" sz="2800" baseline="-25000" dirty="0" smtClean="0">
                    <a:latin typeface="Cambria Math"/>
                    <a:ea typeface="Cambria Math"/>
                  </a:rPr>
                  <a:t>2</a:t>
                </a:r>
                <a:r>
                  <a:rPr lang="en-US" sz="2800" dirty="0" smtClean="0">
                    <a:latin typeface="Cambria Math"/>
                    <a:ea typeface="Cambria Math"/>
                  </a:rPr>
                  <a:t>  are </a:t>
                </a:r>
                <a:r>
                  <a:rPr lang="en-US" sz="2800" dirty="0" smtClean="0"/>
                  <a:t>fixed by the plant model</a:t>
                </a:r>
              </a:p>
              <a:p>
                <a:pPr marL="0" indent="0">
                  <a:buNone/>
                </a:pPr>
                <a:endParaRPr lang="en-US" sz="1400" dirty="0" smtClean="0"/>
              </a:p>
              <a:p>
                <a:pPr marL="0" indent="0">
                  <a:buNone/>
                </a:pPr>
                <a:r>
                  <a:rPr lang="en-US" sz="28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800" dirty="0" smtClean="0">
                    <a:sym typeface="Wingdings" panose="05000000000000000000" pitchFamily="2" charset="2"/>
                  </a:rPr>
                  <a:t>  Transient are fixed by the  </a:t>
                </a:r>
                <a:r>
                  <a:rPr lang="el-GR" sz="2800" dirty="0" smtClean="0">
                    <a:latin typeface="Cambria Math"/>
                    <a:ea typeface="Cambria Math"/>
                  </a:rPr>
                  <a:t>τ</a:t>
                </a:r>
                <a:r>
                  <a:rPr lang="en-US" sz="2800" baseline="-25000" dirty="0">
                    <a:latin typeface="Cambria Math"/>
                    <a:ea typeface="Cambria Math"/>
                  </a:rPr>
                  <a:t>1</a:t>
                </a:r>
                <a:r>
                  <a:rPr lang="en-US" sz="2800" dirty="0">
                    <a:latin typeface="Cambria Math"/>
                    <a:ea typeface="Cambria Math"/>
                  </a:rPr>
                  <a:t>, </a:t>
                </a:r>
                <a:r>
                  <a:rPr lang="el-GR" sz="2800" dirty="0">
                    <a:latin typeface="Cambria Math"/>
                    <a:ea typeface="Cambria Math"/>
                  </a:rPr>
                  <a:t>τ</a:t>
                </a:r>
                <a:r>
                  <a:rPr lang="en-US" sz="2800" baseline="-25000" dirty="0" smtClean="0">
                    <a:latin typeface="Cambria Math"/>
                    <a:ea typeface="Cambria Math"/>
                  </a:rPr>
                  <a:t>2</a:t>
                </a:r>
                <a:r>
                  <a:rPr lang="en-US" sz="2800" dirty="0" smtClean="0">
                    <a:latin typeface="Cambria Math"/>
                    <a:ea typeface="Cambria Math"/>
                  </a:rPr>
                  <a:t>  values   </a:t>
                </a:r>
              </a:p>
              <a:p>
                <a:pPr>
                  <a:buFont typeface="Wingdings" panose="05000000000000000000" pitchFamily="2" charset="2"/>
                  <a:buChar char="à"/>
                </a:pPr>
                <a:endParaRPr lang="en-US" sz="1400" dirty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800" dirty="0" smtClean="0">
                    <a:latin typeface="Cambria Math"/>
                    <a:ea typeface="Cambria Math"/>
                  </a:rPr>
                  <a:t>       (cannot be improved)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6141" y="1460350"/>
                <a:ext cx="7342094" cy="4284234"/>
              </a:xfrm>
              <a:blipFill>
                <a:blip r:embed="rId2"/>
                <a:stretch>
                  <a:fillRect l="-1245" b="-2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609600" y="2844803"/>
            <a:ext cx="397164" cy="1939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8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Closed-Loop Control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42506"/>
                <a:ext cx="8539019" cy="525197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200" i="1">
                              <a:latin typeface="Cambria Math"/>
                            </a:rPr>
                            <m:t>𝑠</m:t>
                          </m:r>
                          <m:r>
                            <a:rPr lang="en-US" sz="2200" i="1">
                              <a:latin typeface="Cambria Math"/>
                            </a:rPr>
                            <m:t>[</m:t>
                          </m:r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22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𝐴𝐾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sz="2200" i="1">
                              <a:latin typeface="Cambria Math"/>
                            </a:rPr>
                            <m:t>]</m:t>
                          </m:r>
                        </m:den>
                      </m:f>
                      <m:r>
                        <a:rPr lang="en-US" sz="22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200" i="1">
                              <a:latin typeface="Cambria Math"/>
                            </a:rPr>
                            <m:t>1+</m:t>
                          </m:r>
                          <m:r>
                            <a:rPr lang="en-US" sz="2200" i="1">
                              <a:latin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sz="22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2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−(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−4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(1+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rad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b="0" dirty="0" smtClean="0"/>
                  <a:t>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1+</m:t>
                        </m:r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r>
                  <a:rPr lang="en-US" sz="2400" dirty="0" smtClean="0"/>
                  <a:t>Time constants  </a:t>
                </a:r>
                <a:r>
                  <a:rPr lang="en-US" sz="2400" i="1" dirty="0" smtClean="0"/>
                  <a:t>s</a:t>
                </a:r>
                <a:r>
                  <a:rPr lang="en-US" sz="2400" baseline="-25000" dirty="0" smtClean="0"/>
                  <a:t>1</a:t>
                </a:r>
                <a:r>
                  <a:rPr lang="en-US" sz="2400" dirty="0" smtClean="0"/>
                  <a:t>, </a:t>
                </a:r>
                <a:r>
                  <a:rPr lang="en-US" sz="2400" i="1" dirty="0" smtClean="0"/>
                  <a:t>s</a:t>
                </a:r>
                <a:r>
                  <a:rPr lang="en-US" sz="2400" baseline="-25000" dirty="0" smtClean="0"/>
                  <a:t>2</a:t>
                </a:r>
                <a:r>
                  <a:rPr lang="en-US" sz="2400" dirty="0" smtClean="0"/>
                  <a:t>  are adjustable by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  <a:p>
                <a:endParaRPr lang="en-US" sz="2400" baseline="-25000" dirty="0" smtClean="0"/>
              </a:p>
              <a:p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cs typeface="Times New Roman" panose="02020603050405020304" pitchFamily="18" charset="0"/>
                  </a:rPr>
                  <a:t>&gt;&gt;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   </a:t>
                </a:r>
                <a:r>
                  <a:rPr lang="en-US" sz="2400" dirty="0" smtClean="0">
                    <a:sym typeface="Wingdings" pitchFamily="2" charset="2"/>
                  </a:rPr>
                  <a:t>   </a:t>
                </a:r>
                <a:r>
                  <a:rPr lang="en-US" sz="2400" dirty="0"/>
                  <a:t>s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, </a:t>
                </a:r>
                <a:r>
                  <a:rPr lang="en-US" sz="2400" dirty="0" smtClean="0"/>
                  <a:t>s</a:t>
                </a:r>
                <a:r>
                  <a:rPr lang="en-US" sz="2400" baseline="-25000" dirty="0" smtClean="0"/>
                  <a:t>2</a:t>
                </a:r>
                <a:r>
                  <a:rPr lang="en-US" sz="2400" dirty="0" smtClean="0"/>
                  <a:t>  are complex conjugate</a:t>
                </a:r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               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  Oscillatory decay if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&gt; 0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42506"/>
                <a:ext cx="8539019" cy="5251973"/>
              </a:xfrm>
              <a:blipFill>
                <a:blip r:embed="rId2"/>
                <a:stretch>
                  <a:fillRect l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/>
          <p:cNvSpPr/>
          <p:nvPr/>
        </p:nvSpPr>
        <p:spPr>
          <a:xfrm>
            <a:off x="563418" y="3121891"/>
            <a:ext cx="369455" cy="12930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18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35" y="1198417"/>
            <a:ext cx="7324437" cy="5493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44945" y="288637"/>
            <a:ext cx="8229600" cy="1336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solidFill>
                  <a:srgbClr val="0070C0"/>
                </a:solidFill>
              </a:rPr>
              <a:t>Transient Responses</a:t>
            </a:r>
            <a:endParaRPr lang="en-US" sz="24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Unchangeable in open-loop control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sym typeface="Wingdings" pitchFamily="2" charset="2"/>
              </a:rPr>
              <a:t>Adjustable to achieve desired output in closed-loop control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9719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835" y="471055"/>
            <a:ext cx="7850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Improving System Performance by Compensation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036" y="1487055"/>
            <a:ext cx="7647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System transient performance can be improved by using </a:t>
            </a:r>
            <a:r>
              <a:rPr lang="en-US" sz="2400" dirty="0" smtClean="0">
                <a:solidFill>
                  <a:srgbClr val="0070C0"/>
                </a:solidFill>
              </a:rPr>
              <a:t>compensator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(also called: filter)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313" y="2487124"/>
            <a:ext cx="4572000" cy="15697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94692" y="3020291"/>
            <a:ext cx="1140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Series: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87017" y="5246193"/>
            <a:ext cx="1208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Parallel: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259" y="4240266"/>
            <a:ext cx="5321839" cy="214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2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828" y="500844"/>
            <a:ext cx="2930115" cy="10072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634825" y="804403"/>
                <a:ext cx="206894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𝑋𝑠𝑖𝑛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825" y="804403"/>
                <a:ext cx="2068946" cy="400110"/>
              </a:xfrm>
              <a:prstGeom prst="rect">
                <a:avLst/>
              </a:prstGeom>
              <a:blipFill>
                <a:blip r:embed="rId3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828" y="1551136"/>
            <a:ext cx="4365106" cy="7229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12" y="2365865"/>
            <a:ext cx="2695558" cy="4881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86" y="3161146"/>
            <a:ext cx="6537438" cy="13369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85" y="4958457"/>
            <a:ext cx="6910767" cy="684961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812796" y="2946401"/>
            <a:ext cx="478790" cy="21474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812796" y="4667507"/>
            <a:ext cx="478790" cy="21474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91586" y="5703655"/>
            <a:ext cx="2346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For a stable system: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627" y="5606043"/>
            <a:ext cx="2651937" cy="59533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21820" y="5747333"/>
            <a:ext cx="1898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 0  +  …  +  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8848" y="342738"/>
            <a:ext cx="143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Consider: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29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40" y="337705"/>
            <a:ext cx="3227220" cy="7244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789" y="1066708"/>
            <a:ext cx="4273319" cy="7335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305" y="1858469"/>
            <a:ext cx="4339821" cy="651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06" y="2598958"/>
            <a:ext cx="2139795" cy="4197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740" y="2504686"/>
            <a:ext cx="1377608" cy="5432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66" y="3199114"/>
            <a:ext cx="4338778" cy="5356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60" y="3831645"/>
            <a:ext cx="4844094" cy="830702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1357745" y="4230257"/>
            <a:ext cx="452582" cy="18472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376217" y="5139371"/>
            <a:ext cx="452582" cy="18472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149" y="4928753"/>
            <a:ext cx="4025754" cy="15644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348" y="398971"/>
            <a:ext cx="1791440" cy="564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34631" y="484966"/>
                <a:ext cx="66992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631" y="484966"/>
                <a:ext cx="669926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489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56" y="1556997"/>
            <a:ext cx="8488351" cy="41875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0156" y="548639"/>
            <a:ext cx="7734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Phase-Lead </a:t>
            </a:r>
            <a:r>
              <a:rPr lang="en-US" sz="3200" dirty="0" smtClean="0">
                <a:solidFill>
                  <a:srgbClr val="0070C0"/>
                </a:solidFill>
              </a:rPr>
              <a:t>and </a:t>
            </a:r>
            <a:r>
              <a:rPr lang="en-US" sz="3200" b="1" dirty="0" smtClean="0">
                <a:solidFill>
                  <a:srgbClr val="0070C0"/>
                </a:solidFill>
              </a:rPr>
              <a:t>Phase-Lag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9246" y="5701116"/>
            <a:ext cx="4528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Positive </a:t>
            </a:r>
            <a:r>
              <a:rPr lang="en-US" sz="2000" dirty="0" smtClean="0"/>
              <a:t>angle – Phase </a:t>
            </a:r>
            <a:r>
              <a:rPr lang="en-US" sz="2000" dirty="0" smtClean="0">
                <a:solidFill>
                  <a:srgbClr val="0070C0"/>
                </a:solidFill>
              </a:rPr>
              <a:t>lead</a:t>
            </a:r>
            <a:r>
              <a:rPr lang="en-US" sz="2000" dirty="0" smtClean="0"/>
              <a:t> (ahead)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Negative</a:t>
            </a:r>
            <a:r>
              <a:rPr lang="en-US" sz="2000" dirty="0" smtClean="0"/>
              <a:t> angle – Phase </a:t>
            </a:r>
            <a:r>
              <a:rPr lang="en-US" sz="2000" dirty="0" smtClean="0">
                <a:solidFill>
                  <a:srgbClr val="0070C0"/>
                </a:solidFill>
              </a:rPr>
              <a:t>lag</a:t>
            </a:r>
            <a:r>
              <a:rPr lang="en-US" sz="2000" dirty="0" smtClean="0"/>
              <a:t> (behind)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1413" y="1436920"/>
                <a:ext cx="3382027" cy="9916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𝐴𝑐𝑜𝑠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13" y="1436920"/>
                <a:ext cx="3382027" cy="9916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33440" y="1556997"/>
                <a:ext cx="3355651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o</a:t>
                </a:r>
                <a:r>
                  <a:rPr lang="en-US" sz="2400" b="0" dirty="0" smtClean="0">
                    <a:solidFill>
                      <a:srgbClr val="7030A0"/>
                    </a:solidFill>
                  </a:rPr>
                  <a:t>r</a:t>
                </a:r>
                <a:r>
                  <a:rPr lang="en-US" sz="2400" b="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𝑌𝑠𝑖𝑛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440" y="1556997"/>
                <a:ext cx="3355651" cy="461665"/>
              </a:xfrm>
              <a:prstGeom prst="rect">
                <a:avLst/>
              </a:prstGeom>
              <a:blipFill>
                <a:blip r:embed="rId4"/>
                <a:stretch>
                  <a:fillRect l="-2909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619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91109" y="3118180"/>
                <a:ext cx="8270848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If the </a:t>
                </a:r>
                <a:r>
                  <a:rPr lang="en-US" dirty="0"/>
                  <a:t>steady-state </a:t>
                </a:r>
                <a:r>
                  <a:rPr lang="en-US" dirty="0" smtClean="0"/>
                  <a:t>sinusoidal output has </a:t>
                </a:r>
                <a:r>
                  <a:rPr lang="en-US" dirty="0"/>
                  <a:t>a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positive phase </a:t>
                </a:r>
                <a:r>
                  <a:rPr lang="en-US" dirty="0" smtClean="0"/>
                  <a:t>angle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 smtClean="0"/>
                  <a:t>, called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phase </a:t>
                </a:r>
                <a:r>
                  <a:rPr lang="en-US" dirty="0">
                    <a:solidFill>
                      <a:srgbClr val="0070C0"/>
                    </a:solidFill>
                  </a:rPr>
                  <a:t>lead</a:t>
                </a:r>
                <a:r>
                  <a:rPr lang="en-US" dirty="0"/>
                  <a:t>, then the </a:t>
                </a:r>
                <a:r>
                  <a:rPr lang="en-US" dirty="0" smtClean="0"/>
                  <a:t>system </a:t>
                </a:r>
                <a:r>
                  <a:rPr lang="en-US" dirty="0"/>
                  <a:t>is called a </a:t>
                </a:r>
                <a:r>
                  <a:rPr lang="en-US" dirty="0">
                    <a:solidFill>
                      <a:srgbClr val="0070C0"/>
                    </a:solidFill>
                  </a:rPr>
                  <a:t>lead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system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If </a:t>
                </a:r>
                <a:r>
                  <a:rPr lang="en-US" dirty="0"/>
                  <a:t>the </a:t>
                </a:r>
                <a:r>
                  <a:rPr lang="en-US" dirty="0" smtClean="0"/>
                  <a:t>steady-state sinusoidal  output </a:t>
                </a:r>
                <a:r>
                  <a:rPr lang="en-US" dirty="0"/>
                  <a:t>has a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negative phase </a:t>
                </a:r>
                <a:r>
                  <a:rPr lang="en-US" dirty="0" smtClean="0"/>
                  <a:t>angle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 smtClean="0"/>
                  <a:t>, called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phase </a:t>
                </a:r>
                <a:r>
                  <a:rPr lang="en-US" dirty="0">
                    <a:solidFill>
                      <a:srgbClr val="0070C0"/>
                    </a:solidFill>
                  </a:rPr>
                  <a:t>lag</a:t>
                </a:r>
                <a:r>
                  <a:rPr lang="en-US" dirty="0"/>
                  <a:t>, then the </a:t>
                </a:r>
                <a:r>
                  <a:rPr lang="en-US" dirty="0" smtClean="0"/>
                  <a:t>system </a:t>
                </a:r>
                <a:r>
                  <a:rPr lang="en-US" dirty="0"/>
                  <a:t>is called a </a:t>
                </a:r>
                <a:r>
                  <a:rPr lang="en-US" dirty="0">
                    <a:solidFill>
                      <a:srgbClr val="0070C0"/>
                    </a:solidFill>
                  </a:rPr>
                  <a:t>lag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system</a:t>
                </a:r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If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both</a:t>
                </a:r>
                <a:r>
                  <a:rPr lang="en-US" dirty="0" smtClean="0"/>
                  <a:t> </a:t>
                </a:r>
                <a:r>
                  <a:rPr lang="en-US" dirty="0"/>
                  <a:t>phase lag and phase lead occur in the output but in different frequency </a:t>
                </a:r>
                <a:r>
                  <a:rPr lang="en-US" dirty="0" smtClean="0"/>
                  <a:t>regions (usually, phase </a:t>
                </a:r>
                <a:r>
                  <a:rPr lang="en-US" dirty="0"/>
                  <a:t>lag occurs in the low-frequency region and phase lead occurs in the </a:t>
                </a:r>
                <a:r>
                  <a:rPr lang="en-US" dirty="0" smtClean="0"/>
                  <a:t>high-frequency region), the system is called a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lag-lead system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In general, the </a:t>
                </a:r>
                <a:r>
                  <a:rPr lang="en-US" dirty="0"/>
                  <a:t>amount of phase </a:t>
                </a:r>
                <a:r>
                  <a:rPr lang="en-US" dirty="0" smtClean="0"/>
                  <a:t>shift angle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is </a:t>
                </a:r>
                <a:r>
                  <a:rPr lang="en-US" dirty="0"/>
                  <a:t>a function of the input </a:t>
                </a:r>
                <a:r>
                  <a:rPr lang="en-US" dirty="0" smtClean="0"/>
                  <a:t>frequency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09" y="3118180"/>
                <a:ext cx="8270848" cy="3416320"/>
              </a:xfrm>
              <a:prstGeom prst="rect">
                <a:avLst/>
              </a:prstGeom>
              <a:blipFill>
                <a:blip r:embed="rId2"/>
                <a:stretch>
                  <a:fillRect l="-664" t="-1071" r="-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764147" y="378690"/>
            <a:ext cx="5126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sinusoidal input </a:t>
            </a:r>
            <a:r>
              <a:rPr lang="en-US" sz="24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 smtClean="0">
                <a:sym typeface="Wingdings" panose="05000000000000000000" pitchFamily="2" charset="2"/>
              </a:rPr>
              <a:t> sinusoidal output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081" y="1033316"/>
            <a:ext cx="4900669" cy="197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0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8983" y="761131"/>
            <a:ext cx="737985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 </a:t>
            </a:r>
            <a:r>
              <a:rPr lang="en-US" sz="2400" dirty="0"/>
              <a:t>compensator having a characteristic of a lead </a:t>
            </a:r>
            <a:r>
              <a:rPr lang="en-US" sz="2400" dirty="0" smtClean="0"/>
              <a:t>system, </a:t>
            </a:r>
            <a:r>
              <a:rPr lang="en-US" sz="2400" dirty="0"/>
              <a:t>lag </a:t>
            </a:r>
            <a:r>
              <a:rPr lang="en-US" sz="2400" dirty="0" smtClean="0"/>
              <a:t>system, </a:t>
            </a:r>
            <a:r>
              <a:rPr lang="en-US" sz="2400" dirty="0"/>
              <a:t>or </a:t>
            </a:r>
            <a:r>
              <a:rPr lang="en-US" sz="2400" dirty="0" smtClean="0"/>
              <a:t>lag–lead system </a:t>
            </a:r>
            <a:r>
              <a:rPr lang="en-US" sz="2400" dirty="0"/>
              <a:t>is called a </a:t>
            </a:r>
            <a:r>
              <a:rPr lang="en-US" sz="2400" dirty="0">
                <a:solidFill>
                  <a:srgbClr val="0070C0"/>
                </a:solidFill>
              </a:rPr>
              <a:t>lead compensator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70C0"/>
                </a:solidFill>
              </a:rPr>
              <a:t>lag compensator</a:t>
            </a:r>
            <a:r>
              <a:rPr lang="en-US" sz="2400" dirty="0"/>
              <a:t>, or </a:t>
            </a:r>
            <a:r>
              <a:rPr lang="en-US" sz="2400" dirty="0">
                <a:solidFill>
                  <a:srgbClr val="0070C0"/>
                </a:solidFill>
              </a:rPr>
              <a:t>lag–lead </a:t>
            </a:r>
            <a:r>
              <a:rPr lang="en-US" sz="2400" dirty="0" smtClean="0">
                <a:solidFill>
                  <a:srgbClr val="0070C0"/>
                </a:solidFill>
              </a:rPr>
              <a:t>compensator</a:t>
            </a:r>
            <a:r>
              <a:rPr lang="en-US" sz="2400" dirty="0" smtClean="0"/>
              <a:t>, respectively.</a:t>
            </a:r>
          </a:p>
          <a:p>
            <a:endParaRPr lang="en-US" sz="2400" dirty="0"/>
          </a:p>
          <a:p>
            <a:r>
              <a:rPr lang="en-US" sz="2400" dirty="0" smtClean="0"/>
              <a:t>Widely used </a:t>
            </a:r>
            <a:r>
              <a:rPr lang="en-US" sz="2400" dirty="0"/>
              <a:t>compensators </a:t>
            </a:r>
            <a:r>
              <a:rPr lang="en-US" sz="2400" dirty="0" smtClean="0"/>
              <a:t>are: lead </a:t>
            </a:r>
            <a:r>
              <a:rPr lang="en-US" sz="2400" dirty="0"/>
              <a:t>compensators, lag compensators, lag–lead compensators, and </a:t>
            </a:r>
            <a:r>
              <a:rPr lang="en-US" sz="2400" dirty="0" smtClean="0"/>
              <a:t>velocity-feedback (tachometer</a:t>
            </a:r>
            <a:r>
              <a:rPr lang="en-US" sz="2400" dirty="0"/>
              <a:t>) compensators.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Lead</a:t>
            </a:r>
            <a:r>
              <a:rPr lang="en-US" sz="2400" dirty="0"/>
              <a:t>, lag, and lag–lead compensators may be electronic devices (such as </a:t>
            </a:r>
            <a:r>
              <a:rPr lang="en-US" sz="2400" dirty="0" smtClean="0"/>
              <a:t>circuits using </a:t>
            </a:r>
            <a:r>
              <a:rPr lang="en-US" sz="2400" dirty="0"/>
              <a:t>operational amplifiers) or RC networks (electrical, mechanical, pneumatic</a:t>
            </a:r>
            <a:r>
              <a:rPr lang="en-US" sz="2400" dirty="0" smtClean="0"/>
              <a:t>, hydraulic</a:t>
            </a:r>
            <a:r>
              <a:rPr lang="en-US" sz="2400" dirty="0"/>
              <a:t>, or combinations thereof) and amplifiers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448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0" y="554182"/>
            <a:ext cx="1773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05288" y="1833426"/>
                <a:ext cx="3945532" cy="564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 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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𝐾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𝑗𝑇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𝜔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288" y="1833426"/>
                <a:ext cx="3945532" cy="564257"/>
              </a:xfrm>
              <a:prstGeom prst="rect">
                <a:avLst/>
              </a:prstGeom>
              <a:blipFill>
                <a:blip r:embed="rId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728287"/>
            <a:ext cx="2781993" cy="6545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722" y="2487583"/>
            <a:ext cx="2383445" cy="721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722" y="3220351"/>
            <a:ext cx="3190112" cy="5846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031557"/>
            <a:ext cx="4598950" cy="946843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1801090" y="4442691"/>
            <a:ext cx="581891" cy="1477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57858" y="5179804"/>
                <a:ext cx="5602649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Phase </a:t>
                </a:r>
                <a:r>
                  <a:rPr lang="en-US" sz="2000" dirty="0"/>
                  <a:t>shift </a:t>
                </a:r>
                <a:r>
                  <a:rPr lang="en-US" sz="2000" dirty="0" smtClean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000" dirty="0" smtClean="0"/>
                  <a:t>  as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sz="2400" dirty="0" smtClean="0"/>
              </a:p>
              <a:p>
                <a:endParaRPr lang="en-US" sz="2000" dirty="0"/>
              </a:p>
              <a:p>
                <a:r>
                  <a:rPr lang="en-US" sz="2000" dirty="0" smtClean="0"/>
                  <a:t>This </a:t>
                </a:r>
                <a:r>
                  <a:rPr lang="en-US" sz="2000" dirty="0"/>
                  <a:t>is a </a:t>
                </a:r>
                <a:r>
                  <a:rPr lang="en-US" sz="2000" dirty="0">
                    <a:solidFill>
                      <a:srgbClr val="0070C0"/>
                    </a:solidFill>
                  </a:rPr>
                  <a:t>phase-lag</a:t>
                </a:r>
                <a:r>
                  <a:rPr lang="en-US" sz="2000" dirty="0"/>
                  <a:t> </a:t>
                </a:r>
                <a:r>
                  <a:rPr lang="en-US" sz="2000" dirty="0" smtClean="0">
                    <a:solidFill>
                      <a:srgbClr val="7030A0"/>
                    </a:solidFill>
                  </a:rPr>
                  <a:t>compensator </a:t>
                </a:r>
                <a:endParaRPr lang="en-US" sz="2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858" y="5179804"/>
                <a:ext cx="5602649" cy="1077218"/>
              </a:xfrm>
              <a:prstGeom prst="rect">
                <a:avLst/>
              </a:prstGeom>
              <a:blipFill>
                <a:blip r:embed="rId7"/>
                <a:stretch>
                  <a:fillRect l="-1197" b="-9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08727" y="1213596"/>
                <a:ext cx="206894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𝑋𝑠𝑖𝑛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727" y="1213596"/>
                <a:ext cx="2068946" cy="338554"/>
              </a:xfrm>
              <a:prstGeom prst="rect">
                <a:avLst/>
              </a:prstGeom>
              <a:blipFill>
                <a:blip r:embed="rId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78054" y="1181905"/>
                <a:ext cx="29811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𝑠𝑠</m:t>
                          </m:r>
                        </m:sub>
                      </m:sSub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𝑌𝑠𝑖𝑛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054" y="1181905"/>
                <a:ext cx="2981195" cy="338554"/>
              </a:xfrm>
              <a:prstGeom prst="rect">
                <a:avLst/>
              </a:prstGeom>
              <a:blipFill>
                <a:blip r:embed="rId9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956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926" y="655782"/>
            <a:ext cx="3426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(polar plot):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099" y="1418243"/>
            <a:ext cx="3047429" cy="7338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83855" y="1600491"/>
                <a:ext cx="11791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855" y="1600491"/>
                <a:ext cx="1179135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040" y="2177303"/>
            <a:ext cx="5244753" cy="341069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4535057" y="3352558"/>
            <a:ext cx="799873" cy="4066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501" y="3071018"/>
            <a:ext cx="2525684" cy="10466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38258" y="3010934"/>
            <a:ext cx="193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Phase-led</a:t>
            </a:r>
            <a:r>
              <a:rPr lang="en-US" dirty="0" smtClean="0"/>
              <a:t> angle: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07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73" y="1194144"/>
            <a:ext cx="6885363" cy="38203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65018" y="480291"/>
                <a:ext cx="30664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Bode plot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=0.1)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018" y="480291"/>
                <a:ext cx="3066472" cy="461665"/>
              </a:xfrm>
              <a:prstGeom prst="rect">
                <a:avLst/>
              </a:prstGeom>
              <a:blipFill>
                <a:blip r:embed="rId3"/>
                <a:stretch>
                  <a:fillRect l="-298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632" y="5337461"/>
            <a:ext cx="3006948" cy="6829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301" y="5337461"/>
            <a:ext cx="1313505" cy="69428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2798619" y="5661891"/>
            <a:ext cx="397164" cy="923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336429" y="5661891"/>
            <a:ext cx="397164" cy="9236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5636" y="5014481"/>
                <a:ext cx="22259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  is geometric mean of the two corner frequencies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1/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dirty="0" smtClean="0"/>
                  <a:t> and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10/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36" y="5014481"/>
                <a:ext cx="2225964" cy="1323439"/>
              </a:xfrm>
              <a:prstGeom prst="rect">
                <a:avLst/>
              </a:prstGeom>
              <a:blipFill>
                <a:blip r:embed="rId6"/>
                <a:stretch>
                  <a:fillRect l="-2740" t="-2765" r="-1370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31273" y="3546764"/>
            <a:ext cx="988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phase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714" y="446922"/>
            <a:ext cx="3047429" cy="7338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707470" y="629170"/>
                <a:ext cx="11791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470" y="629170"/>
                <a:ext cx="1179135" cy="369332"/>
              </a:xfrm>
              <a:prstGeom prst="rect">
                <a:avLst/>
              </a:prstGeom>
              <a:blipFill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534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5908" y="242507"/>
            <a:ext cx="6049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Lead Compensation 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893" y="1112072"/>
            <a:ext cx="5002610" cy="16346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590" y="1093829"/>
            <a:ext cx="1607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435" y="1819463"/>
            <a:ext cx="1934808" cy="6408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908" y="2687216"/>
            <a:ext cx="4912976" cy="7073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27494" y="3481656"/>
                <a:ext cx="7904534" cy="2974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Determine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to satisfy the </a:t>
                </a:r>
                <a:r>
                  <a:rPr lang="en-US" sz="2000" dirty="0" smtClean="0"/>
                  <a:t>required steady-state position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Determine </a:t>
                </a:r>
                <a:r>
                  <a:rPr lang="en-US" sz="2000" dirty="0"/>
                  <a:t>the phase-lead </a:t>
                </a:r>
                <a:r>
                  <a:rPr lang="en-US" sz="2000" dirty="0" smtClean="0"/>
                  <a:t>angle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  to </a:t>
                </a:r>
                <a:r>
                  <a:rPr lang="en-US" sz="2000" dirty="0"/>
                  <a:t>be added to the system </a:t>
                </a:r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Draw the Bode plot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US" sz="2000" dirty="0" smtClean="0"/>
                  <a:t>, and compute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 smtClean="0"/>
                  <a:t> by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sin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Determine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where magnitude of un-compensated system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𝐾𝐺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=−20</m:t>
                    </m:r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rad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Input </a:t>
                </a:r>
                <a:r>
                  <a:rPr lang="en-US" sz="2000" smtClean="0"/>
                  <a:t>phase shift, </a:t>
                </a:r>
                <a:r>
                  <a:rPr lang="en-US" sz="2000" dirty="0" smtClean="0"/>
                  <a:t>which yields maximum phase shift: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ra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Repeat the above until the output phase-lead 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000" dirty="0" smtClean="0"/>
                  <a:t>  required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Compensator gain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94" y="3481656"/>
                <a:ext cx="7904534" cy="2974532"/>
              </a:xfrm>
              <a:prstGeom prst="rect">
                <a:avLst/>
              </a:prstGeom>
              <a:blipFill>
                <a:blip r:embed="rId5"/>
                <a:stretch>
                  <a:fillRect l="-694" t="-1230" b="-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15953" y="2875710"/>
                <a:ext cx="1247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953" y="2875710"/>
                <a:ext cx="1247887" cy="369332"/>
              </a:xfrm>
              <a:prstGeom prst="rect">
                <a:avLst/>
              </a:prstGeom>
              <a:blipFill>
                <a:blip r:embed="rId6"/>
                <a:stretch>
                  <a:fillRect l="-488" r="-48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own Arrow 7"/>
          <p:cNvSpPr/>
          <p:nvPr/>
        </p:nvSpPr>
        <p:spPr>
          <a:xfrm flipV="1">
            <a:off x="4387762" y="1762194"/>
            <a:ext cx="129309" cy="23622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36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5908" y="242507"/>
            <a:ext cx="6049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Lag Compensation 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831" y="1112072"/>
            <a:ext cx="5002610" cy="16346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0528" y="1093829"/>
            <a:ext cx="1607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8178" y="3765017"/>
                <a:ext cx="7904534" cy="2413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Determine 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to satisfy the </a:t>
                </a:r>
                <a:r>
                  <a:rPr lang="en-US" sz="2000" dirty="0" smtClean="0"/>
                  <a:t>required steady-state velocity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Determine </a:t>
                </a:r>
                <a:r>
                  <a:rPr lang="en-US" sz="2000" dirty="0"/>
                  <a:t>the </a:t>
                </a:r>
                <a:r>
                  <a:rPr lang="en-US" sz="2000" dirty="0" smtClean="0"/>
                  <a:t>phase-lag angle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  to </a:t>
                </a:r>
                <a:r>
                  <a:rPr lang="en-US" sz="2000" dirty="0"/>
                  <a:t>be added to the system </a:t>
                </a:r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Draw the Bode plot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US" sz="2000" dirty="0"/>
                  <a:t>, </a:t>
                </a:r>
                <a:r>
                  <a:rPr lang="en-US" sz="2000" dirty="0" smtClean="0"/>
                  <a:t>and determine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Determine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to bring the magnitude curve down to 0 </a:t>
                </a:r>
                <a:r>
                  <a:rPr lang="en-US" sz="2000" dirty="0" smtClean="0"/>
                  <a:t>dB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Input phase </a:t>
                </a:r>
                <a:r>
                  <a:rPr lang="en-US" sz="2000" dirty="0" smtClean="0"/>
                  <a:t>shift, </a:t>
                </a:r>
                <a:r>
                  <a:rPr lang="en-US" sz="2000" dirty="0"/>
                  <a:t>which yields maximum phase </a:t>
                </a:r>
                <a:r>
                  <a:rPr lang="en-US" sz="2000" dirty="0" smtClean="0"/>
                  <a:t>shift: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Repeat the above until the output phase-lag 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000" dirty="0" smtClean="0"/>
                  <a:t>  required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Compensator gain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78" y="3765017"/>
                <a:ext cx="7904534" cy="2413546"/>
              </a:xfrm>
              <a:prstGeom prst="rect">
                <a:avLst/>
              </a:prstGeom>
              <a:blipFill>
                <a:blip r:embed="rId3"/>
                <a:stretch>
                  <a:fillRect l="-694" t="-17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65720" y="2994177"/>
                <a:ext cx="124788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720" y="2994177"/>
                <a:ext cx="1247887" cy="369332"/>
              </a:xfrm>
              <a:prstGeom prst="rect">
                <a:avLst/>
              </a:prstGeom>
              <a:blipFill>
                <a:blip r:embed="rId4"/>
                <a:stretch>
                  <a:fillRect l="-488" r="-488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219" y="1807194"/>
            <a:ext cx="2194204" cy="7384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845" y="2818744"/>
            <a:ext cx="5047651" cy="7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1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0771" y="258184"/>
            <a:ext cx="4765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Graphical Comparison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67" y="842959"/>
            <a:ext cx="8739245" cy="58261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00137" y="1555217"/>
            <a:ext cx="982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Fastest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69061" y="3195339"/>
            <a:ext cx="1562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Smallest error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52907" y="3099720"/>
            <a:ext cx="1427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Compromise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77392" y="5906022"/>
            <a:ext cx="214677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Lead-lag compensated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47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6946" y="1450109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26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3679</TotalTime>
  <Words>838</Words>
  <Application>Microsoft Office PowerPoint</Application>
  <PresentationFormat>On-screen Show (4:3)</PresentationFormat>
  <Paragraphs>311</Paragraphs>
  <Slides>36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Cambria Math</vt:lpstr>
      <vt:lpstr>Times New Roman</vt:lpstr>
      <vt:lpstr>Wingdings</vt:lpstr>
      <vt:lpstr>Office Theme</vt:lpstr>
      <vt:lpstr>EE3114 Systems and Control    7. Controllers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Advantages of Feedback</vt:lpstr>
      <vt:lpstr>Presence of Disturbance</vt:lpstr>
      <vt:lpstr>Open-Loop Control</vt:lpstr>
      <vt:lpstr>Open-Loop Control</vt:lpstr>
      <vt:lpstr>Open-Loop Control</vt:lpstr>
      <vt:lpstr>Closed-Loop Control</vt:lpstr>
      <vt:lpstr>Closed-Loop Control</vt:lpstr>
      <vt:lpstr>Closed-Loop Control</vt:lpstr>
      <vt:lpstr>Comparison</vt:lpstr>
      <vt:lpstr>Comparison</vt:lpstr>
      <vt:lpstr>System Parameter Variation</vt:lpstr>
      <vt:lpstr>Open-Loop Control</vt:lpstr>
      <vt:lpstr>Closed-Loop Control</vt:lpstr>
      <vt:lpstr>Step Input Transient Response</vt:lpstr>
      <vt:lpstr>Open-Loop Control</vt:lpstr>
      <vt:lpstr>Closed-Loop Control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Southern California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Advantage of Feedback</dc:title>
  <dc:creator>Rosa Chan</dc:creator>
  <cp:lastModifiedBy>Prof. CHEN Jie</cp:lastModifiedBy>
  <cp:revision>387</cp:revision>
  <dcterms:created xsi:type="dcterms:W3CDTF">2012-02-20T11:06:08Z</dcterms:created>
  <dcterms:modified xsi:type="dcterms:W3CDTF">2019-03-27T09:38:35Z</dcterms:modified>
</cp:coreProperties>
</file>