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90" r:id="rId2"/>
    <p:sldId id="257" r:id="rId3"/>
    <p:sldId id="259" r:id="rId4"/>
    <p:sldId id="260" r:id="rId5"/>
    <p:sldId id="262" r:id="rId6"/>
    <p:sldId id="266" r:id="rId7"/>
    <p:sldId id="268" r:id="rId8"/>
    <p:sldId id="269" r:id="rId9"/>
    <p:sldId id="273" r:id="rId10"/>
    <p:sldId id="270" r:id="rId11"/>
    <p:sldId id="271" r:id="rId12"/>
    <p:sldId id="274" r:id="rId13"/>
    <p:sldId id="275" r:id="rId14"/>
    <p:sldId id="267" r:id="rId15"/>
    <p:sldId id="276" r:id="rId16"/>
    <p:sldId id="272" r:id="rId17"/>
    <p:sldId id="279" r:id="rId18"/>
    <p:sldId id="277" r:id="rId19"/>
    <p:sldId id="291" r:id="rId20"/>
    <p:sldId id="280" r:id="rId21"/>
    <p:sldId id="281" r:id="rId22"/>
    <p:sldId id="282" r:id="rId23"/>
    <p:sldId id="283" r:id="rId24"/>
    <p:sldId id="289" r:id="rId25"/>
    <p:sldId id="284" r:id="rId26"/>
    <p:sldId id="287" r:id="rId27"/>
    <p:sldId id="288" r:id="rId28"/>
    <p:sldId id="261" r:id="rId29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47" autoAdjust="0"/>
    <p:restoredTop sz="94627" autoAdjust="0"/>
  </p:normalViewPr>
  <p:slideViewPr>
    <p:cSldViewPr snapToGrid="0">
      <p:cViewPr varScale="1">
        <p:scale>
          <a:sx n="77" d="100"/>
          <a:sy n="77" d="100"/>
        </p:scale>
        <p:origin x="7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3" d="100"/>
        <a:sy n="73" d="100"/>
      </p:scale>
      <p:origin x="0" y="-26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A03A5F-FBDB-41F9-A8CB-5D94B206BDF1}" type="datetimeFigureOut">
              <a:rPr lang="en-US" smtClean="0"/>
              <a:t>2/13/2019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C7751-5EA9-4A96-A41B-066D29ADC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665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148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290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330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137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44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591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9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001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1353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945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652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113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21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401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0096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0870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490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3343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015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607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6250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2087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5933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8439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7103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047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7751-5EA9-4A96-A41B-066D29ADC9B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417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906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102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354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172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647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64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144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277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731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394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083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92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2/13/2019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638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EE2203 Modelling Techniques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Week 4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Linear Optimization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069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53280" y="1560249"/>
            <a:ext cx="83387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 and </a:t>
            </a:r>
            <a:r>
              <a:rPr lang="en-US" sz="2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constraints are linear functions of the decision variables.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2053280" y="714633"/>
            <a:ext cx="6019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895350" indent="-8953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Linear </a:t>
            </a:r>
            <a:r>
              <a:rPr lang="en-US" altLang="zh-TW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77482" y="2775197"/>
                <a:ext cx="43671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⋯+</m:t>
                      </m:r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482" y="2775197"/>
                <a:ext cx="4367157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577482" y="3466925"/>
            <a:ext cx="60609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objective</a:t>
            </a:r>
          </a:p>
          <a:p>
            <a:r>
              <a:rPr lang="en-US" sz="2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800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2800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800" i="1" baseline="-25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objective function coefficients</a:t>
            </a:r>
          </a:p>
          <a:p>
            <a:r>
              <a:rPr lang="en-US" sz="2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800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i="1" baseline="-25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decision variables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323907" y="5327435"/>
                <a:ext cx="452348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⋯+</m:t>
                      </m:r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907" y="5327435"/>
                <a:ext cx="4523482" cy="43088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2577482" y="5281269"/>
            <a:ext cx="1820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constraint: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493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9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82574" y="1706600"/>
            <a:ext cx="836346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linear optimization (linear programming) techniques are more powerful, can accommodate large number of variables and constraints – </a:t>
            </a:r>
            <a:r>
              <a:rPr lang="en-US" sz="2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solve large problems with great efficiency</a:t>
            </a:r>
            <a:endParaRPr lang="en-US" sz="28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82574" y="633102"/>
            <a:ext cx="83634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 methods are available that exploit the linearity of the functions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82575" y="3990115"/>
            <a:ext cx="83634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avoids numerical problems that sometimes affect nonlinear optimization</a:t>
            </a:r>
            <a:endParaRPr lang="en-US" sz="28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82575" y="5048313"/>
            <a:ext cx="8363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guarantees to find a global optimum!</a:t>
            </a:r>
            <a:endParaRPr lang="en-US" sz="28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82575" y="5675625"/>
            <a:ext cx="8363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it wherever possible</a:t>
            </a:r>
            <a:endParaRPr lang="en-US" sz="28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5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82574" y="1011944"/>
            <a:ext cx="83634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procedure of linear optimization is called simplex algorithm (simplex method)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82574" y="2276452"/>
            <a:ext cx="83634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 types of linear programming models:</a:t>
            </a:r>
          </a:p>
          <a:p>
            <a:pPr marL="457200" indent="-457200"/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allocation model</a:t>
            </a:r>
          </a:p>
          <a:p>
            <a:pPr marL="457200" indent="-457200"/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covering model</a:t>
            </a:r>
          </a:p>
          <a:p>
            <a:pPr marL="457200" indent="-457200"/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blending model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10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3"/>
          <p:cNvSpPr txBox="1">
            <a:spLocks noChangeArrowheads="1"/>
          </p:cNvSpPr>
          <p:nvPr/>
        </p:nvSpPr>
        <p:spPr bwMode="auto">
          <a:xfrm>
            <a:off x="1756714" y="803189"/>
            <a:ext cx="30652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800" dirty="0">
                <a:solidFill>
                  <a:srgbClr val="00660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G</a:t>
            </a:r>
            <a:r>
              <a:rPr lang="en-US" altLang="zh-TW" sz="2800" dirty="0" smtClean="0">
                <a:solidFill>
                  <a:srgbClr val="00660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raphical solution</a:t>
            </a:r>
            <a:endParaRPr lang="en-US" altLang="en-US" sz="2800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56714" y="1500823"/>
            <a:ext cx="8363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to two or three-dimensional problems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56714" y="2198457"/>
            <a:ext cx="8363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useful for demonstrating basic concepts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56714" y="2896091"/>
            <a:ext cx="83634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 two-dimensional problem, the solution space is a plane defined by the decision variables </a:t>
            </a:r>
            <a:r>
              <a:rPr lang="en-US" sz="2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the horizontal and vertical axes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56714" y="4762200"/>
            <a:ext cx="83634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constraints can be plotted on the plane as straight lines – the lines delineate the feasible solution space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38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33145" y="2456925"/>
            <a:ext cx="83634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 the line of </a:t>
            </a:r>
            <a:r>
              <a:rPr lang="en-US" sz="2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until it is at the maximum value while still touching the feasible solution space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33145" y="4106427"/>
            <a:ext cx="83634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value of </a:t>
            </a:r>
            <a:r>
              <a:rPr lang="en-US" sz="2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 corresponding values of </a:t>
            </a:r>
            <a:r>
              <a:rPr lang="en-US" sz="2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form the optimal solution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33145" y="1238312"/>
            <a:ext cx="83634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 </a:t>
            </a:r>
            <a:r>
              <a:rPr lang="en-US" sz="28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also plotted on the plane as straight line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71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6715" y="925447"/>
            <a:ext cx="994760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</a:p>
          <a:p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gas-processing plant receives a fixed amount of raw gas each week. The raw gas is processed into two grades of heating gas: regular quality and premium quality. These grades of gas yield different profits to the company. Their production involves both time and on-site storage constraints. For example, only one of the grades can be produced at a time, and the facility is open for only 80 </a:t>
            </a:r>
            <a:r>
              <a:rPr lang="en-US" sz="28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hrs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/week. Further, there is limited on-site storage for each of the products.</a:t>
            </a:r>
          </a:p>
        </p:txBody>
      </p:sp>
    </p:spTree>
    <p:extLst>
      <p:ext uri="{BB962C8B-B14F-4D97-AF65-F5344CB8AC3E}">
        <p14:creationId xmlns:p14="http://schemas.microsoft.com/office/powerpoint/2010/main" val="327145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104169"/>
              </p:ext>
            </p:extLst>
          </p:nvPr>
        </p:nvGraphicFramePr>
        <p:xfrm>
          <a:off x="1896076" y="1678001"/>
          <a:ext cx="8128000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9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3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</a:t>
                      </a:r>
                      <a:endParaRPr lang="en-US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Resource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Regular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Premium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Resource availability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Raw gas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m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tonne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m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tonne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 m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tonne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Production time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tonne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tonne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tonne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Storage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tonnes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tonnes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Profit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$150/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tonne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$175/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tonne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96076" y="4438712"/>
            <a:ext cx="8363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linear programming to optimize the profit.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82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0" y="609601"/>
            <a:ext cx="7772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Decision variables: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amount of regular quality gas to produce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amount of premium quality gas to produce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5999" y="2681745"/>
            <a:ext cx="426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Objective: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total weekly profit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5999" y="3892115"/>
            <a:ext cx="57582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Measure of performance: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maximum total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weekly profit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5999" y="5017065"/>
            <a:ext cx="75320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Calculation: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150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175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232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1860" y="1054445"/>
            <a:ext cx="7772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Constraints: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 constraint 7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+ 11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&lt;= 77</a:t>
            </a:r>
            <a:endParaRPr lang="en-US" sz="28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 constraint 10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+ 8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&lt;= 80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regular quality gas storage constraint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&lt;= 9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premium quality gas storage constraint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&lt;= 6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positivity constraint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&gt;= 0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positivity constraint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&gt;= 0</a:t>
            </a:r>
          </a:p>
        </p:txBody>
      </p:sp>
    </p:spTree>
    <p:extLst>
      <p:ext uri="{BB962C8B-B14F-4D97-AF65-F5344CB8AC3E}">
        <p14:creationId xmlns:p14="http://schemas.microsoft.com/office/powerpoint/2010/main" val="242286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>
            <a:off x="3089189" y="5424616"/>
            <a:ext cx="632666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flipH="1" flipV="1">
            <a:off x="3060357" y="823784"/>
            <a:ext cx="28832" cy="46008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415849" y="5313405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15513" y="592951"/>
            <a:ext cx="560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82673" y="210459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66315" y="5486399"/>
            <a:ext cx="625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en-US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089189" y="2335426"/>
            <a:ext cx="5917641" cy="308919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427762" y="4701228"/>
            <a:ext cx="441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4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05183" y="5486398"/>
            <a:ext cx="441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46584" y="1348772"/>
            <a:ext cx="654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US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/>
          <p:cNvCxnSpPr>
            <a:stCxn id="17" idx="3"/>
          </p:cNvCxnSpPr>
          <p:nvPr/>
        </p:nvCxnSpPr>
        <p:spPr>
          <a:xfrm>
            <a:off x="3200873" y="1579605"/>
            <a:ext cx="4573587" cy="384501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539524" y="1611266"/>
            <a:ext cx="441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4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8163806" y="939114"/>
            <a:ext cx="29869" cy="447743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053976" y="5486397"/>
            <a:ext cx="441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US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44467" y="1308440"/>
            <a:ext cx="441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4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3089189" y="2803202"/>
            <a:ext cx="6105150" cy="17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698402" y="257415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905576" y="2374209"/>
            <a:ext cx="441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24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3087748" y="939114"/>
            <a:ext cx="29869" cy="447743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779063" y="3527080"/>
            <a:ext cx="441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24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3126259" y="5393726"/>
            <a:ext cx="6122721" cy="118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982969" y="4944247"/>
            <a:ext cx="441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24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3126259" y="2829697"/>
            <a:ext cx="4628528" cy="2564029"/>
          </a:xfrm>
          <a:custGeom>
            <a:avLst/>
            <a:gdLst>
              <a:gd name="connsiteX0" fmla="*/ 0 w 4534930"/>
              <a:gd name="connsiteY0" fmla="*/ 0 h 2533135"/>
              <a:gd name="connsiteX1" fmla="*/ 877330 w 4534930"/>
              <a:gd name="connsiteY1" fmla="*/ 0 h 2533135"/>
              <a:gd name="connsiteX2" fmla="*/ 2434282 w 4534930"/>
              <a:gd name="connsiteY2" fmla="*/ 803189 h 2533135"/>
              <a:gd name="connsiteX3" fmla="*/ 4534930 w 4534930"/>
              <a:gd name="connsiteY3" fmla="*/ 2533135 h 2533135"/>
              <a:gd name="connsiteX4" fmla="*/ 37071 w 4534930"/>
              <a:gd name="connsiteY4" fmla="*/ 2533135 h 2533135"/>
              <a:gd name="connsiteX5" fmla="*/ 0 w 4534930"/>
              <a:gd name="connsiteY5" fmla="*/ 0 h 253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34930" h="2533135">
                <a:moveTo>
                  <a:pt x="0" y="0"/>
                </a:moveTo>
                <a:lnTo>
                  <a:pt x="877330" y="0"/>
                </a:lnTo>
                <a:lnTo>
                  <a:pt x="2434282" y="803189"/>
                </a:lnTo>
                <a:lnTo>
                  <a:pt x="4534930" y="2533135"/>
                </a:lnTo>
                <a:lnTo>
                  <a:pt x="37071" y="2533135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rgbClr val="FF000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1598970" y="3953901"/>
            <a:ext cx="1893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feasible solution space</a:t>
            </a:r>
            <a:endParaRPr lang="en-US" sz="2400" baseline="-25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38134" y="5196294"/>
            <a:ext cx="441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537196" y="1295994"/>
            <a:ext cx="2093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redundant</a:t>
            </a:r>
            <a:endParaRPr lang="en-US" sz="2400" b="1" baseline="-25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087020" y="5486396"/>
            <a:ext cx="441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2822374" y="3972095"/>
            <a:ext cx="2969550" cy="1786096"/>
          </a:xfrm>
          <a:prstGeom prst="line">
            <a:avLst/>
          </a:prstGeom>
          <a:ln w="381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724334" y="5181221"/>
            <a:ext cx="1070577" cy="643920"/>
          </a:xfrm>
          <a:prstGeom prst="line">
            <a:avLst/>
          </a:prstGeom>
          <a:ln w="381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2845598" y="1974249"/>
            <a:ext cx="5996643" cy="3606802"/>
          </a:xfrm>
          <a:prstGeom prst="line">
            <a:avLst/>
          </a:prstGeom>
          <a:ln w="381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412999" y="5746005"/>
            <a:ext cx="1290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0</a:t>
            </a:r>
            <a:endParaRPr lang="en-US" sz="2400" b="1" baseline="-25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483281" y="5741657"/>
            <a:ext cx="1584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600</a:t>
            </a:r>
            <a:endParaRPr lang="en-US" sz="2400" b="1" baseline="-25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580627" y="3190184"/>
            <a:ext cx="1666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1400</a:t>
            </a:r>
            <a:endParaRPr lang="en-US" sz="2400" b="1" baseline="-25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5461023" y="3534799"/>
            <a:ext cx="119604" cy="119604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>
            <a:stCxn id="63" idx="4"/>
          </p:cNvCxnSpPr>
          <p:nvPr/>
        </p:nvCxnSpPr>
        <p:spPr>
          <a:xfrm>
            <a:off x="5520825" y="3654403"/>
            <a:ext cx="0" cy="1770213"/>
          </a:xfrm>
          <a:prstGeom prst="line">
            <a:avLst/>
          </a:prstGeom>
          <a:ln w="190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63" idx="2"/>
          </p:cNvCxnSpPr>
          <p:nvPr/>
        </p:nvCxnSpPr>
        <p:spPr>
          <a:xfrm flipH="1">
            <a:off x="3110519" y="3594601"/>
            <a:ext cx="2350504" cy="0"/>
          </a:xfrm>
          <a:prstGeom prst="line">
            <a:avLst/>
          </a:prstGeom>
          <a:ln w="190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507651" y="5332247"/>
            <a:ext cx="982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4.9</a:t>
            </a:r>
            <a:endParaRPr lang="en-US" sz="2000" b="1" baseline="-25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620878" y="3266649"/>
            <a:ext cx="982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3.9</a:t>
            </a:r>
            <a:endParaRPr lang="en-US" sz="2000" b="1" baseline="-25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3878078" y="2760392"/>
            <a:ext cx="119604" cy="11960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057239" y="2752789"/>
            <a:ext cx="119604" cy="11960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7732458" y="5353715"/>
            <a:ext cx="119604" cy="11960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3089527" y="5341091"/>
            <a:ext cx="119604" cy="11960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1355866" y="2226525"/>
            <a:ext cx="1893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feasible extreme points</a:t>
            </a:r>
            <a:endParaRPr lang="en-US" sz="2400" baseline="-25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24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5" grpId="0"/>
      <p:bldP spid="16" grpId="0"/>
      <p:bldP spid="17" grpId="0"/>
      <p:bldP spid="23" grpId="0"/>
      <p:bldP spid="27" grpId="0"/>
      <p:bldP spid="28" grpId="0"/>
      <p:bldP spid="32" grpId="0"/>
      <p:bldP spid="33" grpId="0"/>
      <p:bldP spid="35" grpId="0"/>
      <p:bldP spid="41" grpId="0"/>
      <p:bldP spid="43" grpId="0" animBg="1"/>
      <p:bldP spid="44" grpId="0"/>
      <p:bldP spid="46" grpId="0"/>
      <p:bldP spid="47" grpId="0"/>
      <p:bldP spid="60" grpId="0"/>
      <p:bldP spid="61" grpId="0"/>
      <p:bldP spid="62" grpId="0"/>
      <p:bldP spid="63" grpId="0" animBg="1"/>
      <p:bldP spid="69" grpId="0"/>
      <p:bldP spid="70" grpId="0"/>
      <p:bldP spid="40" grpId="0" animBg="1"/>
      <p:bldP spid="42" grpId="0" animBg="1"/>
      <p:bldP spid="48" grpId="0" animBg="1"/>
      <p:bldP spid="50" grpId="0" animBg="1"/>
      <p:bldP spid="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34290" y="3840779"/>
            <a:ext cx="8363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constraints 3 and 4 are 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nonbinding</a:t>
            </a:r>
            <a:endParaRPr 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34290" y="2360752"/>
            <a:ext cx="83634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can increase profit by increasing resource supply or increasing production time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34290" y="1311612"/>
            <a:ext cx="8363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optimal point, constraints 1 and 2 are 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binding</a:t>
            </a:r>
            <a:endParaRPr 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34290" y="4889919"/>
            <a:ext cx="8363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 storage has no impact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46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33145" y="2311885"/>
            <a:ext cx="83634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problem is unbounded (open-ended) if it is under-constrained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33145" y="3385458"/>
            <a:ext cx="83634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maximum objective function intersects a single point, the solution is unique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33145" y="1238312"/>
            <a:ext cx="83634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there is no feasible solution, the problem is unsolvable or over-constrained?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33144" y="4459031"/>
            <a:ext cx="83634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 maximum objective function is parallel to one constraint, there are infinite number of optimal solutions – alternate solutions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80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3"/>
          <p:cNvSpPr txBox="1">
            <a:spLocks noChangeArrowheads="1"/>
          </p:cNvSpPr>
          <p:nvPr/>
        </p:nvSpPr>
        <p:spPr bwMode="auto">
          <a:xfrm>
            <a:off x="1904992" y="1149178"/>
            <a:ext cx="276389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800" dirty="0">
                <a:solidFill>
                  <a:srgbClr val="00660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S</a:t>
            </a:r>
            <a:r>
              <a:rPr lang="en-US" altLang="zh-TW" sz="2800" dirty="0" smtClean="0">
                <a:solidFill>
                  <a:srgbClr val="00660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implex method</a:t>
            </a:r>
            <a:endParaRPr lang="en-US" altLang="en-US" sz="2800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4992" y="1932426"/>
            <a:ext cx="90554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evaluate the objective function at every feasible extreme point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4992" y="3146561"/>
            <a:ext cx="87588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one yielding the highest objective function value is the optimum solution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4992" y="4360695"/>
            <a:ext cx="87588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constraints equations are reformatted as equalities by introducing 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slack variables</a:t>
            </a:r>
            <a:endParaRPr lang="en-US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82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0917" y="1177743"/>
            <a:ext cx="90554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slack variable measures how much of a constrained resource is available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52769" y="2537157"/>
                <a:ext cx="267220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7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+11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77</m:t>
                      </m:r>
                    </m:oMath>
                  </m:oMathPara>
                </a14:m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2769" y="2537157"/>
                <a:ext cx="2672206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552769" y="3371316"/>
                <a:ext cx="343331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7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+11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77</m:t>
                      </m:r>
                    </m:oMath>
                  </m:oMathPara>
                </a14:m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2769" y="3371316"/>
                <a:ext cx="3433311" cy="43088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752961" y="2490990"/>
            <a:ext cx="2032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inequality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52961" y="3278983"/>
            <a:ext cx="2032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equality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40916" y="4325707"/>
            <a:ext cx="7436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2800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positive, we have surplus resource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0916" y="5041669"/>
            <a:ext cx="9811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2800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negative, we have exceeded the constraint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40916" y="5757631"/>
            <a:ext cx="7436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2800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zero, we exactly meet the constraint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19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6714" y="925447"/>
            <a:ext cx="8363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for the gas-processing plant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6714" y="1840006"/>
            <a:ext cx="5140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Maximize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150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175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6714" y="2754565"/>
            <a:ext cx="514041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subject to</a:t>
            </a:r>
          </a:p>
          <a:p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800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77</a:t>
            </a:r>
          </a:p>
          <a:p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800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800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800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≥ 0</a:t>
            </a:r>
            <a:endParaRPr lang="en-US" sz="2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58756" y="5675279"/>
            <a:ext cx="4545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equations, 6 unknowns!</a:t>
            </a:r>
          </a:p>
        </p:txBody>
      </p:sp>
    </p:spTree>
    <p:extLst>
      <p:ext uri="{BB962C8B-B14F-4D97-AF65-F5344CB8AC3E}">
        <p14:creationId xmlns:p14="http://schemas.microsoft.com/office/powerpoint/2010/main" val="300902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>
            <a:off x="2113005" y="5609968"/>
            <a:ext cx="632666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flipH="1" flipV="1">
            <a:off x="2084173" y="1009136"/>
            <a:ext cx="28832" cy="46008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39665" y="5498757"/>
            <a:ext cx="45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39329" y="778303"/>
            <a:ext cx="45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91105" y="5394904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2400" baseline="-25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113005" y="2520778"/>
            <a:ext cx="5917641" cy="308919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451578" y="488658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4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062843" y="1764957"/>
            <a:ext cx="4735433" cy="384501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563340" y="17966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4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7187622" y="1124466"/>
            <a:ext cx="29869" cy="447743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268283" y="149379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4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2113005" y="2988554"/>
            <a:ext cx="6105150" cy="17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929392" y="255956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24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2111564" y="1124466"/>
            <a:ext cx="29869" cy="447743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802879" y="371243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24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2150075" y="5579078"/>
            <a:ext cx="6122721" cy="118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006785" y="512959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24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2150075" y="3015049"/>
            <a:ext cx="4628528" cy="2564029"/>
          </a:xfrm>
          <a:custGeom>
            <a:avLst/>
            <a:gdLst>
              <a:gd name="connsiteX0" fmla="*/ 0 w 4534930"/>
              <a:gd name="connsiteY0" fmla="*/ 0 h 2533135"/>
              <a:gd name="connsiteX1" fmla="*/ 877330 w 4534930"/>
              <a:gd name="connsiteY1" fmla="*/ 0 h 2533135"/>
              <a:gd name="connsiteX2" fmla="*/ 2434282 w 4534930"/>
              <a:gd name="connsiteY2" fmla="*/ 803189 h 2533135"/>
              <a:gd name="connsiteX3" fmla="*/ 4534930 w 4534930"/>
              <a:gd name="connsiteY3" fmla="*/ 2533135 h 2533135"/>
              <a:gd name="connsiteX4" fmla="*/ 37071 w 4534930"/>
              <a:gd name="connsiteY4" fmla="*/ 2533135 h 2533135"/>
              <a:gd name="connsiteX5" fmla="*/ 0 w 4534930"/>
              <a:gd name="connsiteY5" fmla="*/ 0 h 253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34930" h="2533135">
                <a:moveTo>
                  <a:pt x="0" y="0"/>
                </a:moveTo>
                <a:lnTo>
                  <a:pt x="877330" y="0"/>
                </a:lnTo>
                <a:lnTo>
                  <a:pt x="2434282" y="803189"/>
                </a:lnTo>
                <a:lnTo>
                  <a:pt x="4534930" y="2533135"/>
                </a:lnTo>
                <a:lnTo>
                  <a:pt x="37071" y="2533135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rgbClr val="FF000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4484839" y="3720151"/>
            <a:ext cx="119604" cy="11960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01894" y="2945744"/>
            <a:ext cx="119604" cy="11960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2081055" y="2938141"/>
            <a:ext cx="119604" cy="11960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6756274" y="5539067"/>
            <a:ext cx="119604" cy="11960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113343" y="5526443"/>
            <a:ext cx="119604" cy="11960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543190" y="1681752"/>
            <a:ext cx="1527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feasible extreme points</a:t>
            </a:r>
            <a:endParaRPr lang="en-US" sz="2400" baseline="-25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80953" y="564648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2400" baseline="-25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44641" y="3436056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2400" baseline="-25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848409" y="2534378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sz="2400" baseline="-25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683305" y="2790393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US" sz="2400" baseline="-25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128496"/>
              </p:ext>
            </p:extLst>
          </p:nvPr>
        </p:nvGraphicFramePr>
        <p:xfrm>
          <a:off x="8651422" y="1009135"/>
          <a:ext cx="2482016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3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8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Extreme point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Zero variables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baseline="-25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8998716" y="4085587"/>
            <a:ext cx="2137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10 infeasible extreme points</a:t>
            </a:r>
            <a:endParaRPr lang="en-US" sz="2400" i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29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7415" y="839268"/>
            <a:ext cx="6547027" cy="253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For example, point E has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0</a:t>
            </a:r>
          </a:p>
          <a:p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77</a:t>
            </a:r>
          </a:p>
          <a:p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6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2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5317" y="3376822"/>
            <a:ext cx="4545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equations, 4 unknowns!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27415" y="4150905"/>
            <a:ext cx="65470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0,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6,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11,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32,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9,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0</a:t>
            </a:r>
          </a:p>
          <a:p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1050</a:t>
            </a:r>
          </a:p>
        </p:txBody>
      </p:sp>
    </p:spTree>
    <p:extLst>
      <p:ext uri="{BB962C8B-B14F-4D97-AF65-F5344CB8AC3E}">
        <p14:creationId xmlns:p14="http://schemas.microsoft.com/office/powerpoint/2010/main" val="395099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991490" y="4911033"/>
                <a:ext cx="7424360" cy="1188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The number of extreme points is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bSup>
                    <m:r>
                      <a:rPr lang="en-US" sz="28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!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490" y="4911033"/>
                <a:ext cx="7424360" cy="1188210"/>
              </a:xfrm>
              <a:prstGeom prst="rect">
                <a:avLst/>
              </a:prstGeom>
              <a:blipFill rotWithShape="0">
                <a:blip r:embed="rId3"/>
                <a:stretch>
                  <a:fillRect l="-1724" t="-5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291272" y="1356406"/>
            <a:ext cx="98709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For problem with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equations and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unknowns,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variables are set to zero (</a:t>
            </a:r>
            <a:r>
              <a:rPr lang="en-US" sz="2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nonbasic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variables). The remaining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variables are called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basic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variables.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1272" y="3133719"/>
            <a:ext cx="98709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 direct approach is to calculate all solutions. Determine which are feasible solutions, and among those, the one which has the highest value of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is the optimal solution.</a:t>
            </a:r>
          </a:p>
        </p:txBody>
      </p:sp>
    </p:spTree>
    <p:extLst>
      <p:ext uri="{BB962C8B-B14F-4D97-AF65-F5344CB8AC3E}">
        <p14:creationId xmlns:p14="http://schemas.microsoft.com/office/powerpoint/2010/main" val="37298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2482" y="1121628"/>
            <a:ext cx="987099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simplex method can find the optimal solution efficiently. Start with a feasible solution (e.g. point </a:t>
            </a:r>
            <a:r>
              <a:rPr lang="en-US" sz="28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0,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0), it searches for other feasible solutions that successively improve the value of the objective function.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12519" y="3172288"/>
            <a:ext cx="514041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Basic variables:</a:t>
            </a:r>
          </a:p>
          <a:p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77</a:t>
            </a:r>
          </a:p>
          <a:p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4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7990" y="1135671"/>
            <a:ext cx="81781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Reformat the objective function</a:t>
            </a:r>
            <a:endParaRPr lang="en-US" sz="28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– 150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– 175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– 0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– 0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– 0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– 0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0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42510"/>
              </p:ext>
            </p:extLst>
          </p:nvPr>
        </p:nvGraphicFramePr>
        <p:xfrm>
          <a:off x="1282699" y="2573178"/>
          <a:ext cx="10421621" cy="3185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639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427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3084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basic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solution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intercept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8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</a:t>
                      </a:r>
                      <a:endParaRPr lang="en-US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-150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-175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8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8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8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</a:t>
                      </a:r>
                      <a:endParaRPr lang="en-US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8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6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510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2417" y="1047487"/>
            <a:ext cx="1028701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 choose the next point: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increase a current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nonbasic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variable (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above zero</a:t>
            </a:r>
          </a:p>
          <a:p>
            <a:pPr marL="457200" indent="-457200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nonbasic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→ basic, entering variable)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one of the current basic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variables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must be set to zero  (basic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nonbasic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leaving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variable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2417" y="3634168"/>
            <a:ext cx="10287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Choose the variable with the largest negative coefficient (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as entering variable because this will make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bigger.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92417" y="4928187"/>
            <a:ext cx="102870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Then, choose the variable with the smallest positive intercept (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as leaving variable because this represents the first extreme point reached as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is increased.</a:t>
            </a:r>
          </a:p>
        </p:txBody>
      </p:sp>
    </p:spTree>
    <p:extLst>
      <p:ext uri="{BB962C8B-B14F-4D97-AF65-F5344CB8AC3E}">
        <p14:creationId xmlns:p14="http://schemas.microsoft.com/office/powerpoint/2010/main" val="170261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776088" y="1079980"/>
                <a:ext cx="2926186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intercept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6088" y="1079980"/>
                <a:ext cx="2926186" cy="80663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548206" y="2246092"/>
            <a:ext cx="6646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So, we move to point 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0,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0).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48206" y="3128793"/>
            <a:ext cx="6547027" cy="253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New basic solution:</a:t>
            </a:r>
          </a:p>
          <a:p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77</a:t>
            </a:r>
          </a:p>
          <a:p>
            <a:r>
              <a:rPr lang="en-US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6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2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23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>
            <a:off x="2113005" y="5609968"/>
            <a:ext cx="632666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flipH="1" flipV="1">
            <a:off x="2084173" y="1009136"/>
            <a:ext cx="28832" cy="46008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39665" y="5498757"/>
            <a:ext cx="45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39329" y="778303"/>
            <a:ext cx="45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91105" y="5394904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2400" baseline="-25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113005" y="2520778"/>
            <a:ext cx="5917641" cy="308919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062843" y="1764957"/>
            <a:ext cx="4735433" cy="384501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187622" y="1124466"/>
            <a:ext cx="29869" cy="447743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2113005" y="2988554"/>
            <a:ext cx="6105150" cy="17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111564" y="1124466"/>
            <a:ext cx="29869" cy="447743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802415" y="271491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2400" b="1" baseline="-25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2150075" y="5579078"/>
            <a:ext cx="6122721" cy="118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 42"/>
          <p:cNvSpPr/>
          <p:nvPr/>
        </p:nvSpPr>
        <p:spPr>
          <a:xfrm>
            <a:off x="2150075" y="3015049"/>
            <a:ext cx="4628528" cy="2564029"/>
          </a:xfrm>
          <a:custGeom>
            <a:avLst/>
            <a:gdLst>
              <a:gd name="connsiteX0" fmla="*/ 0 w 4534930"/>
              <a:gd name="connsiteY0" fmla="*/ 0 h 2533135"/>
              <a:gd name="connsiteX1" fmla="*/ 877330 w 4534930"/>
              <a:gd name="connsiteY1" fmla="*/ 0 h 2533135"/>
              <a:gd name="connsiteX2" fmla="*/ 2434282 w 4534930"/>
              <a:gd name="connsiteY2" fmla="*/ 803189 h 2533135"/>
              <a:gd name="connsiteX3" fmla="*/ 4534930 w 4534930"/>
              <a:gd name="connsiteY3" fmla="*/ 2533135 h 2533135"/>
              <a:gd name="connsiteX4" fmla="*/ 37071 w 4534930"/>
              <a:gd name="connsiteY4" fmla="*/ 2533135 h 2533135"/>
              <a:gd name="connsiteX5" fmla="*/ 0 w 4534930"/>
              <a:gd name="connsiteY5" fmla="*/ 0 h 253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34930" h="2533135">
                <a:moveTo>
                  <a:pt x="0" y="0"/>
                </a:moveTo>
                <a:lnTo>
                  <a:pt x="877330" y="0"/>
                </a:lnTo>
                <a:lnTo>
                  <a:pt x="2434282" y="803189"/>
                </a:lnTo>
                <a:lnTo>
                  <a:pt x="4534930" y="2533135"/>
                </a:lnTo>
                <a:lnTo>
                  <a:pt x="37071" y="2533135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rgbClr val="FF000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4484839" y="3720151"/>
            <a:ext cx="119604" cy="11960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01894" y="2945744"/>
            <a:ext cx="119604" cy="11960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2081055" y="2938141"/>
            <a:ext cx="119604" cy="119604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6756274" y="5539067"/>
            <a:ext cx="119604" cy="11960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113343" y="5526443"/>
            <a:ext cx="119604" cy="11960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6680953" y="564648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2400" baseline="-25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44641" y="3436056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2400" baseline="-25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848409" y="2534378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sz="2400" baseline="-25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683305" y="2974391"/>
            <a:ext cx="38985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US" sz="2400" baseline="-25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4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627363"/>
              </p:ext>
            </p:extLst>
          </p:nvPr>
        </p:nvGraphicFramePr>
        <p:xfrm>
          <a:off x="1739899" y="521957"/>
          <a:ext cx="9131301" cy="3185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163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3084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basic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solution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8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</a:t>
                      </a:r>
                      <a:endParaRPr lang="en-US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-150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-175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8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8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8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8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713387"/>
              </p:ext>
            </p:extLst>
          </p:nvPr>
        </p:nvGraphicFramePr>
        <p:xfrm>
          <a:off x="2228334" y="4127158"/>
          <a:ext cx="7931666" cy="2130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35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7938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solution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84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-150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-175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84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-(-175)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-(-175)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-(-1050)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84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-150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970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3669852"/>
              </p:ext>
            </p:extLst>
          </p:nvPr>
        </p:nvGraphicFramePr>
        <p:xfrm>
          <a:off x="1289630" y="796216"/>
          <a:ext cx="10333410" cy="3185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25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68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3669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3817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3084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basic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solution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intercept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8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</a:t>
                      </a:r>
                      <a:endParaRPr lang="en-US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-150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8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1.571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8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-8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8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9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8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sz="18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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42787" y="4489298"/>
            <a:ext cx="98709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Repeat the process, we move to point </a:t>
            </a:r>
            <a:r>
              <a:rPr lang="en-US" sz="28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and finally point </a:t>
            </a:r>
            <a:r>
              <a:rPr lang="en-US" sz="28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3.89,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4.89,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= 1413.89</a:t>
            </a:r>
          </a:p>
        </p:txBody>
      </p:sp>
    </p:spTree>
    <p:extLst>
      <p:ext uri="{BB962C8B-B14F-4D97-AF65-F5344CB8AC3E}">
        <p14:creationId xmlns:p14="http://schemas.microsoft.com/office/powerpoint/2010/main" val="222594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>
            <a:off x="2113005" y="5609968"/>
            <a:ext cx="632666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flipH="1" flipV="1">
            <a:off x="2084173" y="1009136"/>
            <a:ext cx="28832" cy="46008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39665" y="5498757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39329" y="778303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91105" y="5394904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baseline="-25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113005" y="2520778"/>
            <a:ext cx="5917641" cy="308919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375364" y="5674487"/>
            <a:ext cx="723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3.89</a:t>
            </a:r>
            <a:endParaRPr lang="en-US" sz="2400" b="1" baseline="-25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062843" y="1764957"/>
            <a:ext cx="4735433" cy="384501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563340" y="179661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400" b="1" baseline="-25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7187622" y="1124466"/>
            <a:ext cx="29869" cy="447743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2113005" y="2988554"/>
            <a:ext cx="6105150" cy="17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111564" y="1124466"/>
            <a:ext cx="29869" cy="447743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357780" y="3546214"/>
            <a:ext cx="723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4.89</a:t>
            </a:r>
            <a:endParaRPr lang="en-US" sz="2400" b="1" baseline="-25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2150075" y="5579078"/>
            <a:ext cx="6122721" cy="1188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 42"/>
          <p:cNvSpPr/>
          <p:nvPr/>
        </p:nvSpPr>
        <p:spPr>
          <a:xfrm>
            <a:off x="2150075" y="3015049"/>
            <a:ext cx="4628528" cy="2564029"/>
          </a:xfrm>
          <a:custGeom>
            <a:avLst/>
            <a:gdLst>
              <a:gd name="connsiteX0" fmla="*/ 0 w 4534930"/>
              <a:gd name="connsiteY0" fmla="*/ 0 h 2533135"/>
              <a:gd name="connsiteX1" fmla="*/ 877330 w 4534930"/>
              <a:gd name="connsiteY1" fmla="*/ 0 h 2533135"/>
              <a:gd name="connsiteX2" fmla="*/ 2434282 w 4534930"/>
              <a:gd name="connsiteY2" fmla="*/ 803189 h 2533135"/>
              <a:gd name="connsiteX3" fmla="*/ 4534930 w 4534930"/>
              <a:gd name="connsiteY3" fmla="*/ 2533135 h 2533135"/>
              <a:gd name="connsiteX4" fmla="*/ 37071 w 4534930"/>
              <a:gd name="connsiteY4" fmla="*/ 2533135 h 2533135"/>
              <a:gd name="connsiteX5" fmla="*/ 0 w 4534930"/>
              <a:gd name="connsiteY5" fmla="*/ 0 h 253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34930" h="2533135">
                <a:moveTo>
                  <a:pt x="0" y="0"/>
                </a:moveTo>
                <a:lnTo>
                  <a:pt x="877330" y="0"/>
                </a:lnTo>
                <a:lnTo>
                  <a:pt x="2434282" y="803189"/>
                </a:lnTo>
                <a:lnTo>
                  <a:pt x="4534930" y="2533135"/>
                </a:lnTo>
                <a:lnTo>
                  <a:pt x="37071" y="2533135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rgbClr val="FF000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4484839" y="3720151"/>
            <a:ext cx="119604" cy="11960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01894" y="2945744"/>
            <a:ext cx="119604" cy="11960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2081055" y="2938141"/>
            <a:ext cx="119604" cy="11960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6756274" y="5539067"/>
            <a:ext cx="119604" cy="11960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113343" y="5526443"/>
            <a:ext cx="119604" cy="11960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6680953" y="564648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400" baseline="-25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44641" y="3436056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2400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848409" y="2534378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2400" baseline="-25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683305" y="279039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2400" baseline="-25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>
            <a:stCxn id="63" idx="4"/>
          </p:cNvCxnSpPr>
          <p:nvPr/>
        </p:nvCxnSpPr>
        <p:spPr>
          <a:xfrm>
            <a:off x="4544641" y="3839755"/>
            <a:ext cx="0" cy="1770213"/>
          </a:xfrm>
          <a:prstGeom prst="line">
            <a:avLst/>
          </a:prstGeom>
          <a:ln w="190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141433" y="3824202"/>
            <a:ext cx="2373275" cy="0"/>
          </a:xfrm>
          <a:prstGeom prst="line">
            <a:avLst/>
          </a:prstGeom>
          <a:ln w="1905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19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2281882" y="1435746"/>
            <a:ext cx="20377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solidFill>
                  <a:srgbClr val="0070C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Summary</a:t>
            </a:r>
            <a:r>
              <a:rPr lang="en-US" altLang="zh-TW" sz="2800" dirty="0">
                <a:solidFill>
                  <a:srgbClr val="0070C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 </a:t>
            </a:r>
            <a:endParaRPr lang="en-US" alt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2281882" y="2136398"/>
            <a:ext cx="691356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 typeface="Symbol" pitchFamily="18" charset="2"/>
              <a:buChar char="¨"/>
            </a:pPr>
            <a:r>
              <a:rPr lang="en-US" altLang="zh-TW" sz="2800" dirty="0" smtClean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linear optimization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zh-TW" sz="2800" dirty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	</a:t>
            </a:r>
            <a:r>
              <a:rPr lang="en-US" altLang="zh-TW" sz="2800" dirty="0" smtClean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graphical solution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zh-TW" sz="2800" dirty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	</a:t>
            </a:r>
            <a:r>
              <a:rPr lang="en-US" altLang="zh-TW" sz="2800" dirty="0" smtClean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simplex method</a:t>
            </a:r>
            <a:endParaRPr lang="en-US" altLang="zh-TW" sz="2400" dirty="0" smtClean="0"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2281882" y="3963384"/>
            <a:ext cx="207460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solidFill>
                  <a:srgbClr val="0070C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Reference</a:t>
            </a:r>
            <a:endParaRPr lang="en-US" alt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2281882" y="4466274"/>
            <a:ext cx="705643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TW" sz="2800" dirty="0" smtClean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Chapter 15</a:t>
            </a:r>
            <a:r>
              <a:rPr lang="en-US" altLang="zh-TW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Numerical Methods for Engineers, S. C. </a:t>
            </a:r>
            <a:r>
              <a:rPr lang="en-US" altLang="zh-TW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Chapra</a:t>
            </a:r>
            <a:r>
              <a:rPr lang="en-US" altLang="zh-TW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&amp; R. P. </a:t>
            </a:r>
            <a:r>
              <a:rPr lang="en-US" altLang="zh-TW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Canale</a:t>
            </a:r>
            <a:r>
              <a:rPr lang="en-US" altLang="zh-TW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5</a:t>
            </a:r>
            <a:r>
              <a:rPr lang="en-US" altLang="zh-TW" sz="2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zh-TW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Edition, McGraw-Hill</a:t>
            </a:r>
            <a:endParaRPr lang="en-US" altLang="zh-TW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9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ling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ling_template" id="{9AD66426-58F6-4FB9-937C-CDC5524CAF8E}" vid="{7C939E01-18A8-4FB9-B00C-4CE2D6E97F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Modelling_template</Template>
  <TotalTime>1075</TotalTime>
  <Words>1298</Words>
  <Application>Microsoft Office PowerPoint</Application>
  <PresentationFormat>Widescreen</PresentationFormat>
  <Paragraphs>439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新細明體</vt:lpstr>
      <vt:lpstr>Arial</vt:lpstr>
      <vt:lpstr>Calibri</vt:lpstr>
      <vt:lpstr>Cambria Math</vt:lpstr>
      <vt:lpstr>Symbol</vt:lpstr>
      <vt:lpstr>Times New Roman</vt:lpstr>
      <vt:lpstr>Modelling_template</vt:lpstr>
      <vt:lpstr>EE2203 Modelling Techniques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CHAN Kwok Leung</dc:creator>
  <cp:lastModifiedBy>Dr. CHAN Kei Hang Katie</cp:lastModifiedBy>
  <cp:revision>111</cp:revision>
  <cp:lastPrinted>2019-02-11T01:36:48Z</cp:lastPrinted>
  <dcterms:created xsi:type="dcterms:W3CDTF">2017-03-18T07:46:58Z</dcterms:created>
  <dcterms:modified xsi:type="dcterms:W3CDTF">2019-02-13T03:27:57Z</dcterms:modified>
</cp:coreProperties>
</file>