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32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27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08" d="100"/>
          <a:sy n="108" d="100"/>
        </p:scale>
        <p:origin x="174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5C55D-0FEF-4C2E-BFF9-BACB02BAF61B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A71EB-4EDB-4B6C-BA49-ECD899C55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11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236F4-73B3-464E-8311-BA2F9F49BB4A}" type="datetimeFigureOut">
              <a:rPr lang="en-US" smtClean="0"/>
              <a:t>9/27/2023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BAAC-39B8-4B26-9A98-7AED804A7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516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38E9-FD65-4110-BD2F-56007AF04288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EAD1-49A8-450F-8256-C78103E809C0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FAE1-F665-4F1B-B914-5BE5D8064463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AF56-B488-4280-B8AF-886A7456C3D3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4EBE-D431-4573-8D33-07C18F6AAB08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A706-979E-4A20-8611-5E4E512E11AF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13229-EA22-461A-B15B-D4F0A4CDE6E2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8082-944F-4343-B37B-821CF385B0F3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2755-AEEB-4747-8C32-1B9D47FBDCFD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A1F3-C786-4F8E-9887-DA1A6393B357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B44E-69CD-4463-A6B4-2351DA9C3B16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969C-2AFE-41BF-8299-56CB66EA32C9}" type="datetime1">
              <a:rPr lang="zh-CN" altLang="en-US" smtClean="0"/>
              <a:t>2023/9/27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AA625-DAB9-4F2E-8B78-8230B23B3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983" y="887730"/>
            <a:ext cx="5492932" cy="1790700"/>
          </a:xfrm>
        </p:spPr>
        <p:txBody>
          <a:bodyPr>
            <a:normAutofit fontScale="90000"/>
          </a:bodyPr>
          <a:lstStyle/>
          <a:p>
            <a:pPr algn="l"/>
            <a:br>
              <a:rPr lang="en-US" sz="4000" b="1" dirty="0"/>
            </a:br>
            <a:r>
              <a:rPr lang="en-US" sz="4000" b="1" dirty="0"/>
              <a:t>EE2000 Logic Circuit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05A6B-C053-4AFE-B341-7B2A25647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8344" y="2922770"/>
            <a:ext cx="6858000" cy="1655762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Combinational Functional Blocks</a:t>
            </a:r>
          </a:p>
          <a:p>
            <a:pPr algn="l"/>
            <a:endParaRPr lang="en-US" sz="3600" dirty="0"/>
          </a:p>
          <a:p>
            <a:pPr algn="l"/>
            <a:endParaRPr lang="en-US" sz="3600" dirty="0"/>
          </a:p>
          <a:p>
            <a:pPr algn="l"/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681E2D-5F25-47B3-8471-0D2B72A1C510}"/>
              </a:ext>
            </a:extLst>
          </p:cNvPr>
          <p:cNvCxnSpPr/>
          <p:nvPr/>
        </p:nvCxnSpPr>
        <p:spPr>
          <a:xfrm>
            <a:off x="1025434" y="2678430"/>
            <a:ext cx="6975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19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4.1  Equality Comparator</a:t>
            </a:r>
          </a:p>
          <a:p>
            <a:r>
              <a:rPr lang="en-US" dirty="0"/>
              <a:t>4.2  Arithmetic functional blocks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 Half adder, Full adder, Ripple carry adder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 Half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subtractor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Full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substractor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Ripple carry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substractor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 Carry-look-ahead adder</a:t>
            </a:r>
          </a:p>
          <a:p>
            <a:r>
              <a:rPr lang="en-US" dirty="0"/>
              <a:t>4.3  Logical functional blocks</a:t>
            </a:r>
            <a:br>
              <a:rPr lang="en-US" dirty="0"/>
            </a:b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-  Decoder</a:t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-  Encoder</a:t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-  Multiplexer</a:t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-  Demultiplexer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99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4.1  Equality Comparator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A circuit to compare two binary numbers to determine whether they are equal or not</a:t>
            </a:r>
          </a:p>
          <a:p>
            <a:r>
              <a:rPr lang="en-US" dirty="0"/>
              <a:t>The inputs consist of two variables: </a:t>
            </a:r>
            <a:r>
              <a:rPr lang="en-US" i="1" dirty="0"/>
              <a:t>A </a:t>
            </a:r>
            <a:r>
              <a:rPr lang="en-US" dirty="0"/>
              <a:t>and </a:t>
            </a:r>
            <a:r>
              <a:rPr lang="en-US" i="1" dirty="0"/>
              <a:t>B</a:t>
            </a:r>
            <a:endParaRPr lang="en-US" dirty="0"/>
          </a:p>
          <a:p>
            <a:r>
              <a:rPr lang="en-US" dirty="0"/>
              <a:t>The output of the circuit is a variable </a:t>
            </a:r>
            <a:r>
              <a:rPr lang="en-US" i="1" dirty="0"/>
              <a:t>E</a:t>
            </a:r>
            <a:endParaRPr lang="en-US" dirty="0"/>
          </a:p>
          <a:p>
            <a:r>
              <a:rPr lang="en-US" i="1" dirty="0"/>
              <a:t>E </a:t>
            </a:r>
            <a:r>
              <a:rPr lang="en-US" dirty="0"/>
              <a:t>is equal to 1 if </a:t>
            </a:r>
            <a:r>
              <a:rPr lang="en-US" i="1" dirty="0"/>
              <a:t>A </a:t>
            </a:r>
            <a:r>
              <a:rPr lang="en-US" dirty="0"/>
              <a:t>and </a:t>
            </a:r>
            <a:r>
              <a:rPr lang="en-US" i="1" dirty="0"/>
              <a:t>B </a:t>
            </a:r>
            <a:r>
              <a:rPr lang="en-US" dirty="0"/>
              <a:t>are equal</a:t>
            </a:r>
          </a:p>
          <a:p>
            <a:r>
              <a:rPr lang="en-US" i="1" dirty="0"/>
              <a:t>E </a:t>
            </a:r>
            <a:r>
              <a:rPr lang="en-US" dirty="0"/>
              <a:t>is equal to 0 if </a:t>
            </a:r>
            <a:r>
              <a:rPr lang="en-US" i="1" dirty="0"/>
              <a:t>A </a:t>
            </a:r>
            <a:r>
              <a:rPr lang="en-US" dirty="0"/>
              <a:t>and </a:t>
            </a:r>
            <a:r>
              <a:rPr lang="en-US" i="1" dirty="0"/>
              <a:t>B </a:t>
            </a:r>
            <a:r>
              <a:rPr lang="en-US" dirty="0"/>
              <a:t>are unequal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95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1-bit Equality Comparator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7" t="27541" r="19895" b="12352"/>
          <a:stretch/>
        </p:blipFill>
        <p:spPr bwMode="auto">
          <a:xfrm>
            <a:off x="467544" y="1340768"/>
            <a:ext cx="8208912" cy="472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264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2-bit Equality Comparator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9" t="29083" r="17340" b="5744"/>
          <a:stretch/>
        </p:blipFill>
        <p:spPr bwMode="auto">
          <a:xfrm>
            <a:off x="467544" y="1412776"/>
            <a:ext cx="4154715" cy="483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1" t="51703" r="49404" b="15410"/>
          <a:stretch/>
        </p:blipFill>
        <p:spPr bwMode="auto">
          <a:xfrm>
            <a:off x="4756057" y="1390480"/>
            <a:ext cx="3938016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108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4-bit Equality Comparator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3" t="28101" r="17361" b="4167"/>
          <a:stretch/>
        </p:blipFill>
        <p:spPr bwMode="auto">
          <a:xfrm>
            <a:off x="395536" y="1268759"/>
            <a:ext cx="8352928" cy="5184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3515524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Problem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Not easy to design</a:t>
            </a:r>
            <a:b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Difficult in simplification</a:t>
            </a:r>
          </a:p>
          <a:p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K-map? QM 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5229200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Solution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Modular design</a:t>
            </a:r>
          </a:p>
          <a:p>
            <a:r>
              <a:rPr lang="en-US" sz="24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Functional circuit blocks</a:t>
            </a:r>
          </a:p>
        </p:txBody>
      </p:sp>
    </p:spTree>
    <p:extLst>
      <p:ext uri="{BB962C8B-B14F-4D97-AF65-F5344CB8AC3E}">
        <p14:creationId xmlns:p14="http://schemas.microsoft.com/office/powerpoint/2010/main" val="2987261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r>
              <a:rPr lang="en-US" dirty="0"/>
              <a:t>Modular design</a:t>
            </a:r>
            <a:br>
              <a:rPr lang="en-US" dirty="0"/>
            </a:br>
            <a:r>
              <a:rPr lang="en-US" dirty="0"/>
              <a:t>- Decompose the problem into four 1-bit comparison circuits</a:t>
            </a:r>
            <a:br>
              <a:rPr lang="en-US" dirty="0"/>
            </a:br>
            <a:r>
              <a:rPr lang="en-US" dirty="0"/>
              <a:t>- Compare bit by bit, then combine all results</a:t>
            </a:r>
          </a:p>
          <a:p>
            <a:r>
              <a:rPr lang="en-US" dirty="0"/>
              <a:t> Logic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4-bit Equality Comparator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5" t="61200" r="20629" b="12473"/>
          <a:stretch/>
        </p:blipFill>
        <p:spPr bwMode="auto">
          <a:xfrm>
            <a:off x="683568" y="4077072"/>
            <a:ext cx="7920880" cy="203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453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4-bit Equality Comparator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8" t="27541" r="19686" b="10842"/>
          <a:stretch/>
        </p:blipFill>
        <p:spPr bwMode="auto">
          <a:xfrm>
            <a:off x="827584" y="1340768"/>
            <a:ext cx="752851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7784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/>
          <a:lstStyle/>
          <a:p>
            <a:r>
              <a:rPr lang="en-US" dirty="0"/>
              <a:t>Final logic diagram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4-bit Equality Comparator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1" t="29177" r="21636" b="14460"/>
          <a:stretch/>
        </p:blipFill>
        <p:spPr bwMode="auto">
          <a:xfrm>
            <a:off x="1231994" y="1844824"/>
            <a:ext cx="678344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5444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4.1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Instead of designing a complex </a:t>
            </a:r>
            <a:r>
              <a:rPr lang="en-US" i="1" dirty="0"/>
              <a:t>n</a:t>
            </a:r>
            <a:r>
              <a:rPr lang="en-US" dirty="0"/>
              <a:t>-bit equality comparator circuit</a:t>
            </a:r>
          </a:p>
          <a:p>
            <a:r>
              <a:rPr lang="en-US" dirty="0"/>
              <a:t>Design only a 1-bit comparator block and a simple equality block</a:t>
            </a:r>
          </a:p>
          <a:p>
            <a:r>
              <a:rPr lang="en-US" dirty="0"/>
              <a:t>Re-use the 1-bit comparator block for </a:t>
            </a:r>
            <a:r>
              <a:rPr lang="en-US" i="1" dirty="0"/>
              <a:t>n </a:t>
            </a:r>
            <a:r>
              <a:rPr lang="en-US" dirty="0"/>
              <a:t>times</a:t>
            </a:r>
          </a:p>
          <a:p>
            <a:r>
              <a:rPr lang="en-US" dirty="0"/>
              <a:t>Reusable small circuits are called </a:t>
            </a:r>
            <a:r>
              <a:rPr lang="en-US" b="1" dirty="0"/>
              <a:t>combinational functional blocks</a:t>
            </a:r>
            <a:endParaRPr lang="en-US" dirty="0"/>
          </a:p>
          <a:p>
            <a:endParaRPr lang="en-US" u="sng" dirty="0"/>
          </a:p>
          <a:p>
            <a:endParaRPr lang="en-US" u="sng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019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19776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4.2  Arithmetic functional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Special class of functional blocks that perform arithmetic operations</a:t>
            </a:r>
          </a:p>
          <a:p>
            <a:r>
              <a:rPr lang="en-US" dirty="0"/>
              <a:t>Operate on binary numbers (input) and produce binary numbers (output)</a:t>
            </a:r>
          </a:p>
          <a:p>
            <a:r>
              <a:rPr lang="en-US" dirty="0"/>
              <a:t>Each bit position has the same </a:t>
            </a:r>
            <a:r>
              <a:rPr lang="en-US" dirty="0">
                <a:solidFill>
                  <a:srgbClr val="00B0F0"/>
                </a:solidFill>
              </a:rPr>
              <a:t>sub-function</a:t>
            </a:r>
          </a:p>
          <a:p>
            <a:r>
              <a:rPr lang="en-US" dirty="0"/>
              <a:t>Design a </a:t>
            </a:r>
            <a:r>
              <a:rPr lang="en-US" dirty="0">
                <a:solidFill>
                  <a:srgbClr val="FF0000"/>
                </a:solidFill>
              </a:rPr>
              <a:t>functional block </a:t>
            </a:r>
            <a:r>
              <a:rPr lang="en-US" dirty="0"/>
              <a:t>for the </a:t>
            </a:r>
            <a:r>
              <a:rPr lang="en-US" dirty="0">
                <a:solidFill>
                  <a:srgbClr val="00B0F0"/>
                </a:solidFill>
              </a:rPr>
              <a:t>sub-function</a:t>
            </a:r>
            <a:r>
              <a:rPr lang="en-US" dirty="0"/>
              <a:t> and use </a:t>
            </a:r>
            <a:r>
              <a:rPr lang="en-US" b="1" dirty="0"/>
              <a:t>repeatedly </a:t>
            </a:r>
            <a:r>
              <a:rPr lang="en-US" dirty="0"/>
              <a:t>for each bit position</a:t>
            </a:r>
          </a:p>
          <a:p>
            <a:r>
              <a:rPr lang="en-US" dirty="0"/>
              <a:t>Example arithmetic functional blocks</a:t>
            </a:r>
          </a:p>
          <a:p>
            <a:pPr marL="0" indent="0">
              <a:buNone/>
            </a:pPr>
            <a:r>
              <a:rPr lang="en-US" dirty="0"/>
              <a:t>     - Adders, </a:t>
            </a:r>
            <a:r>
              <a:rPr lang="en-US" dirty="0" err="1"/>
              <a:t>subtractors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3910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1-bit Adder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26808" y="6381328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3" t="28785" r="21857" b="12097"/>
          <a:stretch/>
        </p:blipFill>
        <p:spPr bwMode="auto">
          <a:xfrm>
            <a:off x="581850" y="1052736"/>
            <a:ext cx="8094606" cy="474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1408" y="5930116"/>
            <a:ext cx="7717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As known as </a:t>
            </a:r>
            <a:r>
              <a:rPr lang="en-US" sz="2800" dirty="0">
                <a:solidFill>
                  <a:srgbClr val="FF0000"/>
                </a:solidFill>
              </a:rPr>
              <a:t>half adder (HA)</a:t>
            </a:r>
          </a:p>
        </p:txBody>
      </p:sp>
      <p:sp>
        <p:nvSpPr>
          <p:cNvPr id="6" name="Rectangle 5"/>
          <p:cNvSpPr/>
          <p:nvPr/>
        </p:nvSpPr>
        <p:spPr>
          <a:xfrm>
            <a:off x="6174432" y="3742000"/>
            <a:ext cx="2286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i="1" dirty="0"/>
          </a:p>
          <a:p>
            <a:r>
              <a:rPr lang="en-US" sz="2000" i="1" dirty="0"/>
              <a:t>The outputs are</a:t>
            </a:r>
            <a:br>
              <a:rPr lang="en-US" sz="2000" i="1" dirty="0"/>
            </a:br>
            <a:r>
              <a:rPr lang="en-US" sz="2000" i="1" dirty="0">
                <a:solidFill>
                  <a:srgbClr val="FFC000"/>
                </a:solidFill>
              </a:rPr>
              <a:t>S (sum bit), and </a:t>
            </a:r>
            <a:br>
              <a:rPr lang="en-US" sz="2000" i="1" dirty="0"/>
            </a:br>
            <a:r>
              <a:rPr lang="en-US" sz="2000" i="1" dirty="0">
                <a:solidFill>
                  <a:srgbClr val="FF99CC"/>
                </a:solidFill>
              </a:rPr>
              <a:t>C (carry-out bit)</a:t>
            </a:r>
          </a:p>
          <a:p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361357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en-US" dirty="0"/>
              <a:t>1-bit Full Adder  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4" t="24256" r="18703" b="7941"/>
          <a:stretch/>
        </p:blipFill>
        <p:spPr bwMode="auto">
          <a:xfrm>
            <a:off x="323528" y="1042812"/>
            <a:ext cx="8496944" cy="533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316416" y="6128728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33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en-US" dirty="0"/>
              <a:t>Full Adder 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0" t="26922" r="25559" b="14594"/>
          <a:stretch/>
        </p:blipFill>
        <p:spPr bwMode="auto">
          <a:xfrm>
            <a:off x="539552" y="1124744"/>
            <a:ext cx="8161174" cy="493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014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Half Adder and Full Adder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9" t="28737" r="16624" b="8008"/>
          <a:stretch/>
        </p:blipFill>
        <p:spPr bwMode="auto">
          <a:xfrm>
            <a:off x="395536" y="1196752"/>
            <a:ext cx="8295275" cy="470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884368" y="5661248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209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Ripple Carry Adder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9" t="22941" r="20533" b="7272"/>
          <a:stretch/>
        </p:blipFill>
        <p:spPr bwMode="auto">
          <a:xfrm>
            <a:off x="971600" y="1219450"/>
            <a:ext cx="7416824" cy="523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8028384" y="6128728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05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Ripple Carry Adder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t="22907" r="21224" b="7109"/>
          <a:stretch/>
        </p:blipFill>
        <p:spPr bwMode="auto">
          <a:xfrm>
            <a:off x="925528" y="1196752"/>
            <a:ext cx="7534904" cy="5390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028384" y="6237312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80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Ripple Carry Adder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0" t="22941" r="21122" b="6775"/>
          <a:stretch/>
        </p:blipFill>
        <p:spPr bwMode="auto">
          <a:xfrm>
            <a:off x="755576" y="1196752"/>
            <a:ext cx="7481966" cy="535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028384" y="6165304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77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8" t="22941" r="20447" b="6742"/>
          <a:stretch/>
        </p:blipFill>
        <p:spPr bwMode="auto">
          <a:xfrm>
            <a:off x="971600" y="1340768"/>
            <a:ext cx="7200800" cy="510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Ripple Carry Adder</a:t>
            </a:r>
          </a:p>
        </p:txBody>
      </p:sp>
      <p:sp>
        <p:nvSpPr>
          <p:cNvPr id="7" name="Rectangle 6"/>
          <p:cNvSpPr/>
          <p:nvPr/>
        </p:nvSpPr>
        <p:spPr>
          <a:xfrm>
            <a:off x="7956376" y="6093296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2065845"/>
              </p:ext>
            </p:extLst>
          </p:nvPr>
        </p:nvGraphicFramePr>
        <p:xfrm>
          <a:off x="4001492" y="4395309"/>
          <a:ext cx="4736095" cy="2021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2" r:id="rId4" imgW="4815840" imgH="2060448" progId="Visio.Drawing.4">
                  <p:embed/>
                </p:oleObj>
              </mc:Choice>
              <mc:Fallback>
                <p:oleObj r:id="rId4" imgW="4815840" imgH="2060448" progId="Visio.Drawing.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1492" y="4395309"/>
                        <a:ext cx="4736095" cy="202138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7817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HA vs. FA vs. RCA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7" t="29266" r="16702" b="11623"/>
          <a:stretch/>
        </p:blipFill>
        <p:spPr bwMode="auto">
          <a:xfrm>
            <a:off x="360824" y="1443508"/>
            <a:ext cx="8531656" cy="443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3989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 err="1"/>
              <a:t>Subtractors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2" t="31433" r="17161" b="12161"/>
          <a:stretch/>
        </p:blipFill>
        <p:spPr bwMode="auto">
          <a:xfrm>
            <a:off x="467544" y="1589944"/>
            <a:ext cx="8208912" cy="40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385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Half </a:t>
            </a:r>
            <a:r>
              <a:rPr lang="en-US" dirty="0" err="1"/>
              <a:t>Subtractor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9" t="27889" r="20791" b="13089"/>
          <a:stretch/>
        </p:blipFill>
        <p:spPr bwMode="auto">
          <a:xfrm>
            <a:off x="251520" y="1221204"/>
            <a:ext cx="8568952" cy="487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652120" y="4082296"/>
            <a:ext cx="31683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r>
              <a:rPr lang="en-US" sz="2400" dirty="0"/>
              <a:t>The outputs are </a:t>
            </a:r>
            <a:br>
              <a:rPr lang="en-US" sz="2400" dirty="0"/>
            </a:br>
            <a:r>
              <a:rPr lang="en-US" sz="2400" i="1" dirty="0">
                <a:solidFill>
                  <a:srgbClr val="FFC000"/>
                </a:solidFill>
              </a:rPr>
              <a:t>D </a:t>
            </a:r>
            <a:r>
              <a:rPr lang="en-US" sz="2400" dirty="0">
                <a:solidFill>
                  <a:srgbClr val="FFC000"/>
                </a:solidFill>
              </a:rPr>
              <a:t>(difference bit)</a:t>
            </a:r>
            <a:r>
              <a:rPr lang="en-US" sz="2400" dirty="0"/>
              <a:t> and </a:t>
            </a:r>
            <a:r>
              <a:rPr lang="en-US" sz="2400" i="1" dirty="0">
                <a:solidFill>
                  <a:srgbClr val="FF99CC"/>
                </a:solidFill>
              </a:rPr>
              <a:t>B </a:t>
            </a:r>
            <a:r>
              <a:rPr lang="en-US" sz="2400" dirty="0">
                <a:solidFill>
                  <a:srgbClr val="FF99CC"/>
                </a:solidFill>
              </a:rPr>
              <a:t>(borrow out bit)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8753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Full </a:t>
            </a:r>
            <a:r>
              <a:rPr lang="en-US" dirty="0" err="1"/>
              <a:t>Subtractor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3" t="26626" r="16997" b="7271"/>
          <a:stretch/>
        </p:blipFill>
        <p:spPr bwMode="auto">
          <a:xfrm>
            <a:off x="444944" y="1196096"/>
            <a:ext cx="8591552" cy="518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16416" y="6021288"/>
            <a:ext cx="43204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804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Full </a:t>
            </a:r>
            <a:r>
              <a:rPr lang="en-US" dirty="0" err="1"/>
              <a:t>Subtractor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25944" r="20405" b="15690"/>
          <a:stretch/>
        </p:blipFill>
        <p:spPr bwMode="auto">
          <a:xfrm>
            <a:off x="231039" y="1169304"/>
            <a:ext cx="8661441" cy="485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140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/>
          <a:lstStyle/>
          <a:p>
            <a:r>
              <a:rPr lang="en-US" dirty="0"/>
              <a:t>Ripple Carry </a:t>
            </a:r>
            <a:r>
              <a:rPr lang="en-US" dirty="0" err="1"/>
              <a:t>Subtractor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3" t="26474" r="17982" b="14838"/>
          <a:stretch/>
        </p:blipFill>
        <p:spPr bwMode="auto">
          <a:xfrm>
            <a:off x="323528" y="1268760"/>
            <a:ext cx="8660704" cy="459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204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Ripple Carry </a:t>
            </a:r>
            <a:r>
              <a:rPr lang="en-US" dirty="0" err="1"/>
              <a:t>Subtractor</a:t>
            </a:r>
            <a:br>
              <a:rPr lang="en-US" dirty="0"/>
            </a:br>
            <a:r>
              <a:rPr lang="en-US" dirty="0"/>
              <a:t>(Another version)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t="25075" r="17624" b="14034"/>
          <a:stretch/>
        </p:blipFill>
        <p:spPr bwMode="auto">
          <a:xfrm>
            <a:off x="508434" y="1556792"/>
            <a:ext cx="8312038" cy="459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198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i="1" dirty="0"/>
              <a:t>n</a:t>
            </a:r>
            <a:r>
              <a:rPr lang="en-US" dirty="0"/>
              <a:t>-bit RC Adder/</a:t>
            </a:r>
            <a:r>
              <a:rPr lang="en-US" dirty="0" err="1"/>
              <a:t>Subtractor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5" t="27678" r="19076" b="15101"/>
          <a:stretch/>
        </p:blipFill>
        <p:spPr bwMode="auto">
          <a:xfrm>
            <a:off x="262706" y="1196752"/>
            <a:ext cx="8690009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3669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Delay Problem of RCA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carry output of each full-adder stage is connected to the carry input of the next higher stage</a:t>
            </a:r>
          </a:p>
          <a:p>
            <a:r>
              <a:rPr lang="en-US" dirty="0"/>
              <a:t>A time delay thus occurs because the sum and the carry output of each stage cannot be produced until the input carry appears</a:t>
            </a:r>
          </a:p>
          <a:p>
            <a:r>
              <a:rPr lang="en-US" b="1" i="1" dirty="0"/>
              <a:t>Assuming</a:t>
            </a:r>
            <a:r>
              <a:rPr lang="en-US" dirty="0"/>
              <a:t> that the delay for generating the carry output is </a:t>
            </a:r>
            <a:r>
              <a:rPr lang="en-US" b="1" i="1" dirty="0"/>
              <a:t>m</a:t>
            </a:r>
            <a:r>
              <a:rPr lang="en-US" b="1" dirty="0"/>
              <a:t> </a:t>
            </a:r>
            <a:r>
              <a:rPr lang="en-US" b="1" dirty="0" err="1"/>
              <a:t>nsec</a:t>
            </a:r>
            <a:endParaRPr lang="en-US" b="1" dirty="0"/>
          </a:p>
          <a:p>
            <a:r>
              <a:rPr lang="en-US" dirty="0"/>
              <a:t>For a </a:t>
            </a:r>
            <a:r>
              <a:rPr lang="en-US" i="1" dirty="0"/>
              <a:t>N</a:t>
            </a:r>
            <a:r>
              <a:rPr lang="en-US" dirty="0"/>
              <a:t>-bit adder, the total delay will be up to </a:t>
            </a:r>
            <a:r>
              <a:rPr lang="en-US" b="1" i="1" dirty="0"/>
              <a:t>Nm</a:t>
            </a:r>
            <a:r>
              <a:rPr lang="en-US" b="1" dirty="0"/>
              <a:t> </a:t>
            </a:r>
            <a:r>
              <a:rPr lang="en-US" b="1" dirty="0" err="1"/>
              <a:t>nsec</a:t>
            </a:r>
            <a:endParaRPr lang="en-US" dirty="0"/>
          </a:p>
          <a:p>
            <a:r>
              <a:rPr lang="en-US" dirty="0"/>
              <a:t>Serious delay problem if </a:t>
            </a:r>
            <a:r>
              <a:rPr lang="en-US" i="1" dirty="0"/>
              <a:t>N </a:t>
            </a:r>
            <a:r>
              <a:rPr lang="en-US" dirty="0"/>
              <a:t>is a large number</a:t>
            </a:r>
          </a:p>
          <a:p>
            <a:r>
              <a:rPr lang="en-US" dirty="0">
                <a:solidFill>
                  <a:srgbClr val="FF0000"/>
                </a:solidFill>
              </a:rPr>
              <a:t>Solution: Calculate the carry bits beforehand, then construct carry-look-ahead adder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992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en-US" dirty="0"/>
              <a:t>Full Adder 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0" t="26922" r="25559" b="14594"/>
          <a:stretch/>
        </p:blipFill>
        <p:spPr bwMode="auto">
          <a:xfrm>
            <a:off x="539552" y="1124744"/>
            <a:ext cx="8161174" cy="493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t="27837" r="49668" b="61571"/>
          <a:stretch/>
        </p:blipFill>
        <p:spPr bwMode="auto">
          <a:xfrm>
            <a:off x="6228184" y="1412776"/>
            <a:ext cx="2623947" cy="5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5796136" y="1700808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44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en-US" dirty="0"/>
              <a:t>Calculate Carry Bits Beforehand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5" t="26185" r="29980" b="11301"/>
          <a:stretch/>
        </p:blipFill>
        <p:spPr bwMode="auto">
          <a:xfrm>
            <a:off x="910351" y="1124744"/>
            <a:ext cx="7478073" cy="535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523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General Form of the Carry Bits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5" t="25931" r="24695" b="15628"/>
          <a:stretch/>
        </p:blipFill>
        <p:spPr bwMode="auto">
          <a:xfrm>
            <a:off x="539552" y="1136711"/>
            <a:ext cx="8064896" cy="4847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7613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4-bit Carry-look-ahead Adder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9" t="22885" r="16487" b="11230"/>
          <a:stretch/>
        </p:blipFill>
        <p:spPr bwMode="auto">
          <a:xfrm>
            <a:off x="323528" y="1124744"/>
            <a:ext cx="8549330" cy="482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59A97CC-53DB-4953-86CA-6EDA473739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2" t="58370" r="58211" b="35614"/>
          <a:stretch/>
        </p:blipFill>
        <p:spPr bwMode="auto">
          <a:xfrm>
            <a:off x="5940152" y="1124744"/>
            <a:ext cx="1728192" cy="32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6452713-43DD-4420-AE61-430309050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5" t="80462" r="32599" b="13522"/>
          <a:stretch/>
        </p:blipFill>
        <p:spPr bwMode="auto">
          <a:xfrm>
            <a:off x="827584" y="6165304"/>
            <a:ext cx="4320480" cy="33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539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n-US" dirty="0"/>
              <a:t>Summary of 4.2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2" t="23791" r="23586" b="5951"/>
          <a:stretch/>
        </p:blipFill>
        <p:spPr bwMode="auto">
          <a:xfrm>
            <a:off x="1496506" y="956575"/>
            <a:ext cx="6531878" cy="549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129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4.3  Logical functional blocks (Decoder)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    Decoder</a:t>
            </a:r>
          </a:p>
          <a:p>
            <a:r>
              <a:rPr lang="en-US" dirty="0"/>
              <a:t>A decoder is a combinational circuit with </a:t>
            </a:r>
            <a:r>
              <a:rPr lang="en-US" i="1" dirty="0"/>
              <a:t>n</a:t>
            </a:r>
            <a:r>
              <a:rPr lang="en-US" dirty="0"/>
              <a:t>- input and </a:t>
            </a:r>
            <a:r>
              <a:rPr lang="en-US" i="1" dirty="0"/>
              <a:t>m</a:t>
            </a:r>
            <a:r>
              <a:rPr lang="en-US" dirty="0"/>
              <a:t>-output (0 &lt; </a:t>
            </a:r>
            <a:r>
              <a:rPr lang="en-US" i="1" dirty="0"/>
              <a:t>n </a:t>
            </a:r>
            <a:r>
              <a:rPr lang="en-US" dirty="0"/>
              <a:t>≤</a:t>
            </a:r>
            <a:r>
              <a:rPr lang="en-US" i="1" dirty="0"/>
              <a:t>m </a:t>
            </a:r>
            <a:r>
              <a:rPr lang="en-US" dirty="0"/>
              <a:t>≤ 2</a:t>
            </a:r>
            <a:r>
              <a:rPr lang="en-US" i="1" dirty="0"/>
              <a:t>n</a:t>
            </a:r>
            <a:r>
              <a:rPr lang="en-US" dirty="0"/>
              <a:t>, but usually </a:t>
            </a:r>
            <a:r>
              <a:rPr lang="en-US" i="1" dirty="0"/>
              <a:t>m </a:t>
            </a:r>
            <a:r>
              <a:rPr lang="en-US" dirty="0"/>
              <a:t>= 2</a:t>
            </a:r>
            <a:r>
              <a:rPr lang="en-US" i="1" baseline="30000" dirty="0"/>
              <a:t>n</a:t>
            </a:r>
            <a:r>
              <a:rPr lang="en-US" dirty="0"/>
              <a:t>)</a:t>
            </a:r>
          </a:p>
          <a:p>
            <a:r>
              <a:rPr lang="en-US" dirty="0"/>
              <a:t>A very important functional blocks as it can be incorporated into many of the other functions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0" t="60476" r="22121" b="9004"/>
          <a:stretch/>
        </p:blipFill>
        <p:spPr bwMode="auto">
          <a:xfrm>
            <a:off x="4851165" y="4581412"/>
            <a:ext cx="2673163" cy="1958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50" t="25755" r="22121" b="42552"/>
          <a:stretch/>
        </p:blipFill>
        <p:spPr bwMode="auto">
          <a:xfrm>
            <a:off x="1763688" y="4581244"/>
            <a:ext cx="2592288" cy="197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073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1-to-2-Line decoder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2" t="24781" r="26463" b="9432"/>
          <a:stretch/>
        </p:blipFill>
        <p:spPr bwMode="auto">
          <a:xfrm>
            <a:off x="748871" y="926968"/>
            <a:ext cx="7639553" cy="538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413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2-to-4-Line Decoder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7" t="29243" r="18534" b="17386"/>
          <a:stretch/>
        </p:blipFill>
        <p:spPr bwMode="auto">
          <a:xfrm>
            <a:off x="323528" y="1340768"/>
            <a:ext cx="8373680" cy="413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8" t="28001" r="17639" b="17743"/>
          <a:stretch/>
        </p:blipFill>
        <p:spPr bwMode="auto">
          <a:xfrm>
            <a:off x="4697552" y="3037296"/>
            <a:ext cx="3978904" cy="334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487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3-to-8-Line Decoder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3" t="51490" r="23556" b="7898"/>
          <a:stretch/>
        </p:blipFill>
        <p:spPr bwMode="auto">
          <a:xfrm>
            <a:off x="251520" y="1124744"/>
            <a:ext cx="352290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8" t="23446" r="24503" b="5427"/>
          <a:stretch/>
        </p:blipFill>
        <p:spPr bwMode="auto">
          <a:xfrm>
            <a:off x="3779912" y="1196752"/>
            <a:ext cx="5149224" cy="426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3528" y="3890665"/>
            <a:ext cx="31683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Build the simplest block: </a:t>
            </a:r>
            <a:br>
              <a:rPr lang="en-US" sz="2000" dirty="0"/>
            </a:br>
            <a:r>
              <a:rPr lang="en-US" sz="2000" dirty="0"/>
              <a:t>(</a:t>
            </a:r>
            <a:r>
              <a:rPr lang="en-US" sz="2000" dirty="0" err="1"/>
              <a:t>i</a:t>
            </a:r>
            <a:r>
              <a:rPr lang="en-US" sz="2000" dirty="0"/>
              <a:t>)  1-to-2-line decoder</a:t>
            </a:r>
            <a:br>
              <a:rPr lang="en-US" sz="2000" dirty="0"/>
            </a:br>
            <a:r>
              <a:rPr lang="en-US" sz="2000" dirty="0"/>
              <a:t>(ii) 2-to-4-line decoder</a:t>
            </a:r>
            <a:br>
              <a:rPr lang="en-US" sz="2000" dirty="0"/>
            </a:br>
            <a:r>
              <a:rPr lang="en-US" sz="2000" dirty="0"/>
              <a:t>(iii) 3-to-8-line decoder (iv) </a:t>
            </a:r>
            <a:r>
              <a:rPr lang="en-US" sz="2000" i="1" dirty="0"/>
              <a:t>n</a:t>
            </a:r>
            <a:r>
              <a:rPr lang="en-US" sz="2000" dirty="0"/>
              <a:t>-to-2</a:t>
            </a:r>
            <a:r>
              <a:rPr lang="en-US" sz="2000" i="1" baseline="30000" dirty="0"/>
              <a:t>n</a:t>
            </a:r>
            <a:r>
              <a:rPr lang="en-US" sz="2000" dirty="0"/>
              <a:t>-line decoder</a:t>
            </a:r>
          </a:p>
        </p:txBody>
      </p:sp>
    </p:spTree>
    <p:extLst>
      <p:ext uri="{BB962C8B-B14F-4D97-AF65-F5344CB8AC3E}">
        <p14:creationId xmlns:p14="http://schemas.microsoft.com/office/powerpoint/2010/main" val="15757221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Decoder with Enabling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3" t="25911" r="22982" b="14797"/>
          <a:stretch/>
        </p:blipFill>
        <p:spPr bwMode="auto">
          <a:xfrm>
            <a:off x="471360" y="980728"/>
            <a:ext cx="8222452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470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Decoder with Enabling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9" t="35408" r="18768" b="6641"/>
          <a:stretch/>
        </p:blipFill>
        <p:spPr bwMode="auto">
          <a:xfrm>
            <a:off x="261378" y="1196752"/>
            <a:ext cx="8576868" cy="468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44408" y="5373216"/>
            <a:ext cx="59383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285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4.3  Logical functional blocks (Encoder)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608" y="692696"/>
            <a:ext cx="6624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An encoder is a functional block that performs the inverse operation of a decoder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m </a:t>
            </a:r>
            <a:r>
              <a:rPr lang="en-US" sz="2400" dirty="0"/>
              <a:t>inputs and </a:t>
            </a:r>
            <a:r>
              <a:rPr lang="en-US" sz="2400" i="1" dirty="0"/>
              <a:t>n </a:t>
            </a:r>
            <a:r>
              <a:rPr lang="en-US" sz="2400" dirty="0"/>
              <a:t>outputs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0 &lt; </a:t>
            </a:r>
            <a:r>
              <a:rPr lang="en-US" sz="2400" i="1" dirty="0"/>
              <a:t>n </a:t>
            </a:r>
            <a:r>
              <a:rPr lang="en-US" sz="2400" dirty="0"/>
              <a:t>≤ </a:t>
            </a:r>
            <a:r>
              <a:rPr lang="en-US" sz="2400" i="1" dirty="0"/>
              <a:t>m </a:t>
            </a:r>
            <a:r>
              <a:rPr lang="en-US" sz="2400" dirty="0"/>
              <a:t>≤ 2</a:t>
            </a:r>
            <a:r>
              <a:rPr lang="en-US" sz="2400" i="1" dirty="0"/>
              <a:t>n</a:t>
            </a:r>
            <a:r>
              <a:rPr lang="en-US" sz="2400" dirty="0"/>
              <a:t>, but usually </a:t>
            </a:r>
            <a:r>
              <a:rPr lang="en-US" sz="2400" i="1" dirty="0"/>
              <a:t>m </a:t>
            </a:r>
            <a:r>
              <a:rPr lang="en-US" sz="2400" dirty="0"/>
              <a:t>= 2</a:t>
            </a:r>
            <a:r>
              <a:rPr lang="en-US" sz="2400" i="1" baseline="30000" dirty="0"/>
              <a:t>n</a:t>
            </a:r>
            <a:endParaRPr lang="en-US" sz="2400" baseline="30000" dirty="0"/>
          </a:p>
          <a:p>
            <a:endParaRPr lang="en-US" sz="24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1" t="28744" r="17932" b="4615"/>
          <a:stretch/>
        </p:blipFill>
        <p:spPr bwMode="auto">
          <a:xfrm>
            <a:off x="1496216" y="2780928"/>
            <a:ext cx="6316144" cy="391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092280" y="6093296"/>
            <a:ext cx="72008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2708920"/>
            <a:ext cx="47525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Example of Octal-to-Binary Encoder</a:t>
            </a:r>
          </a:p>
        </p:txBody>
      </p:sp>
    </p:spTree>
    <p:extLst>
      <p:ext uri="{BB962C8B-B14F-4D97-AF65-F5344CB8AC3E}">
        <p14:creationId xmlns:p14="http://schemas.microsoft.com/office/powerpoint/2010/main" val="41698369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Octal-to-binary Encoder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0" t="29189" r="20934" b="6501"/>
          <a:stretch/>
        </p:blipFill>
        <p:spPr bwMode="auto">
          <a:xfrm>
            <a:off x="724340" y="1268760"/>
            <a:ext cx="7736092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812360" y="5594152"/>
            <a:ext cx="72008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611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Decimal-to-BCD encoder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35843" name="Picture 3" descr="fig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94212"/>
            <a:ext cx="20526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fig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75" y="4357960"/>
            <a:ext cx="2713037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375880"/>
              </p:ext>
            </p:extLst>
          </p:nvPr>
        </p:nvGraphicFramePr>
        <p:xfrm>
          <a:off x="1188984" y="1052738"/>
          <a:ext cx="6623375" cy="32370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6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570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465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131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1335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69757">
                <a:tc gridSpan="10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 dirty="0">
                          <a:solidFill>
                            <a:schemeClr val="bg1"/>
                          </a:solidFill>
                          <a:effectLst/>
                        </a:rPr>
                        <a:t>Inputs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 dirty="0">
                          <a:solidFill>
                            <a:schemeClr val="bg1"/>
                          </a:solidFill>
                          <a:effectLst/>
                        </a:rPr>
                        <a:t>Outputs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 dirty="0">
                          <a:effectLst/>
                        </a:rPr>
                        <a:t>0</a:t>
                      </a:r>
                      <a:endParaRPr lang="en-US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1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2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3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4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5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6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7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8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kern="800">
                          <a:effectLst/>
                        </a:rPr>
                        <a:t>9</a:t>
                      </a:r>
                      <a:endParaRPr lang="en-US" sz="1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i="1" kern="800">
                          <a:effectLst/>
                        </a:rPr>
                        <a:t>A</a:t>
                      </a:r>
                      <a:r>
                        <a:rPr lang="en-US" sz="1400" b="1" i="1" kern="800" baseline="-25000">
                          <a:effectLst/>
                        </a:rPr>
                        <a:t>3</a:t>
                      </a:r>
                      <a:endParaRPr lang="en-US" sz="10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i="1" kern="800">
                          <a:effectLst/>
                        </a:rPr>
                        <a:t>A</a:t>
                      </a:r>
                      <a:r>
                        <a:rPr lang="en-US" sz="1400" b="1" i="1" kern="800" baseline="-25000">
                          <a:effectLst/>
                        </a:rPr>
                        <a:t>2</a:t>
                      </a:r>
                      <a:endParaRPr lang="en-US" sz="10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i="1" kern="800">
                          <a:effectLst/>
                        </a:rPr>
                        <a:t>A</a:t>
                      </a:r>
                      <a:r>
                        <a:rPr lang="en-US" sz="1400" b="1" i="1" kern="800" baseline="-25000">
                          <a:effectLst/>
                        </a:rPr>
                        <a:t>1</a:t>
                      </a:r>
                      <a:endParaRPr lang="en-US" sz="10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1" i="1" kern="800" dirty="0">
                          <a:effectLst/>
                        </a:rPr>
                        <a:t>A</a:t>
                      </a:r>
                      <a:r>
                        <a:rPr lang="en-US" sz="1400" b="1" i="1" kern="800" baseline="-25000" dirty="0">
                          <a:effectLst/>
                        </a:rPr>
                        <a:t>0</a:t>
                      </a:r>
                      <a:endParaRPr lang="en-US" sz="10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1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>
                          <a:effectLst/>
                        </a:rPr>
                        <a:t>0</a:t>
                      </a:r>
                      <a:endParaRPr lang="en-US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0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n-US" sz="1400" b="0" kern="800" dirty="0">
                          <a:effectLst/>
                        </a:rPr>
                        <a:t>1</a:t>
                      </a:r>
                      <a:endParaRPr lang="en-US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2348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Limitation of Encoders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Only one input can be active (i.e. 1)</a:t>
            </a:r>
          </a:p>
          <a:p>
            <a:r>
              <a:rPr lang="en-US" dirty="0"/>
              <a:t>If two or more inputs active simultaneously, the output produces an incorrect combination</a:t>
            </a:r>
          </a:p>
          <a:p>
            <a:r>
              <a:rPr lang="en-US" dirty="0">
                <a:solidFill>
                  <a:srgbClr val="FF0000"/>
                </a:solidFill>
              </a:rPr>
              <a:t>Solution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- To resolve this ambiguity, introduce an </a:t>
            </a:r>
            <a:r>
              <a:rPr lang="en-US" dirty="0">
                <a:solidFill>
                  <a:srgbClr val="FF0000"/>
                </a:solidFill>
              </a:rPr>
              <a:t>input  priority</a:t>
            </a:r>
            <a:br>
              <a:rPr lang="en-US" b="1" dirty="0"/>
            </a:br>
            <a:r>
              <a:rPr lang="en-US" b="1" dirty="0"/>
              <a:t>- </a:t>
            </a:r>
            <a:r>
              <a:rPr lang="en-US" dirty="0"/>
              <a:t>Each input pin has different priority</a:t>
            </a:r>
            <a:br>
              <a:rPr lang="en-US" dirty="0"/>
            </a:br>
            <a:r>
              <a:rPr lang="en-US" dirty="0"/>
              <a:t>- If two or more inputs are 1 at the same time, only consider input that has higher priority</a:t>
            </a:r>
            <a:br>
              <a:rPr lang="en-US" dirty="0"/>
            </a:br>
            <a:r>
              <a:rPr lang="en-US" dirty="0"/>
              <a:t>-  This kind of encoder is called </a:t>
            </a:r>
            <a:r>
              <a:rPr lang="en-US" dirty="0">
                <a:solidFill>
                  <a:srgbClr val="FF0000"/>
                </a:solidFill>
              </a:rPr>
              <a:t>priority encoder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6818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Priority Encoders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4" t="28300" r="20901" b="5753"/>
          <a:stretch/>
        </p:blipFill>
        <p:spPr bwMode="auto">
          <a:xfrm>
            <a:off x="827584" y="980728"/>
            <a:ext cx="7838962" cy="505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532440" y="5649056"/>
            <a:ext cx="13410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43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4-Input Priority Encoder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5" t="38354" r="17907" b="11126"/>
          <a:stretch/>
        </p:blipFill>
        <p:spPr bwMode="auto">
          <a:xfrm>
            <a:off x="827584" y="872830"/>
            <a:ext cx="7344816" cy="32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1" t="37422" r="19595" b="18726"/>
          <a:stretch/>
        </p:blipFill>
        <p:spPr bwMode="auto">
          <a:xfrm>
            <a:off x="1907704" y="4147493"/>
            <a:ext cx="5904656" cy="266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2787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5.3  Logical functional blocks (Multiplexer -- MUX)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0" t="29070" r="19690" b="5378"/>
          <a:stretch/>
        </p:blipFill>
        <p:spPr bwMode="auto">
          <a:xfrm>
            <a:off x="3347864" y="1868270"/>
            <a:ext cx="5688632" cy="3424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52420" y="4742316"/>
            <a:ext cx="648072" cy="550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9512" y="1340768"/>
            <a:ext cx="32403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Combinational circuit performs selection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appear </a:t>
            </a:r>
            <a:r>
              <a:rPr lang="en-US" sz="2400" i="1" dirty="0"/>
              <a:t>I</a:t>
            </a:r>
            <a:r>
              <a:rPr lang="en-US" sz="2400" i="1" baseline="-25000" dirty="0"/>
              <a:t>S</a:t>
            </a:r>
            <a:r>
              <a:rPr lang="en-US" sz="2400" i="1" dirty="0"/>
              <a:t> </a:t>
            </a:r>
            <a:r>
              <a:rPr lang="en-US" sz="2400" dirty="0"/>
              <a:t>on a </a:t>
            </a:r>
            <a:r>
              <a:rPr lang="en-US" sz="2400" b="1" dirty="0"/>
              <a:t>single output </a:t>
            </a:r>
            <a:r>
              <a:rPr lang="en-US" sz="2400" dirty="0"/>
              <a:t>(</a:t>
            </a:r>
            <a:r>
              <a:rPr lang="en-US" sz="2400" i="1" dirty="0"/>
              <a:t>Y</a:t>
            </a:r>
            <a:r>
              <a:rPr lang="en-US" sz="2400" dirty="0"/>
              <a:t>) from </a:t>
            </a:r>
            <a:r>
              <a:rPr lang="en-US" sz="2400" b="1" dirty="0"/>
              <a:t>many inputs </a:t>
            </a:r>
            <a:r>
              <a:rPr lang="en-US" sz="2400" dirty="0"/>
              <a:t>(</a:t>
            </a:r>
            <a:r>
              <a:rPr lang="en-US" sz="2400" i="1" dirty="0"/>
              <a:t>I</a:t>
            </a:r>
            <a:r>
              <a:rPr lang="en-US" sz="2400" i="1" baseline="-25000" dirty="0"/>
              <a:t>i</a:t>
            </a:r>
            <a:r>
              <a:rPr lang="en-US" sz="2400" i="1" dirty="0"/>
              <a:t> 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set of </a:t>
            </a:r>
            <a:r>
              <a:rPr lang="en-US" sz="2400" b="1" dirty="0"/>
              <a:t>selection input variables </a:t>
            </a:r>
            <a:r>
              <a:rPr lang="en-US" sz="2400" dirty="0"/>
              <a:t>(</a:t>
            </a:r>
            <a:r>
              <a:rPr lang="en-US" sz="2400" i="1" dirty="0"/>
              <a:t>S</a:t>
            </a:r>
            <a:r>
              <a:rPr lang="en-US" sz="2400" dirty="0"/>
              <a:t>)</a:t>
            </a:r>
            <a:r>
              <a:rPr lang="en-US" sz="2400" baseline="-25000" dirty="0"/>
              <a:t>10</a:t>
            </a:r>
            <a:r>
              <a:rPr lang="en-US" sz="2400" dirty="0"/>
              <a:t> </a:t>
            </a:r>
            <a:r>
              <a:rPr lang="en-US" sz="2400" i="1" dirty="0"/>
              <a:t>= </a:t>
            </a:r>
            <a:r>
              <a:rPr lang="en-US" sz="2400" dirty="0"/>
              <a:t>(</a:t>
            </a:r>
            <a:r>
              <a:rPr lang="en-US" sz="2400" i="1" dirty="0"/>
              <a:t>S</a:t>
            </a:r>
            <a:r>
              <a:rPr lang="en-US" sz="2400" i="1" baseline="-25000" dirty="0"/>
              <a:t>n</a:t>
            </a:r>
            <a:r>
              <a:rPr lang="en-US" sz="2400" baseline="-25000" dirty="0"/>
              <a:t>-1</a:t>
            </a:r>
            <a:r>
              <a:rPr lang="en-US" sz="2400" dirty="0"/>
              <a:t>…</a:t>
            </a:r>
            <a:r>
              <a:rPr lang="en-US" sz="2400" i="1" dirty="0"/>
              <a:t>S</a:t>
            </a:r>
            <a:r>
              <a:rPr lang="en-US" sz="2400" baseline="-25000" dirty="0"/>
              <a:t>1</a:t>
            </a:r>
            <a:r>
              <a:rPr lang="en-US" sz="2400" i="1" dirty="0"/>
              <a:t>S</a:t>
            </a:r>
            <a:r>
              <a:rPr lang="en-US" sz="2400" dirty="0"/>
              <a:t>0)</a:t>
            </a:r>
            <a:r>
              <a:rPr lang="en-US" sz="2400" baseline="-250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54704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2-to-1-line MUX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5" t="25497" r="17282" b="12929"/>
          <a:stretch/>
        </p:blipFill>
        <p:spPr bwMode="auto">
          <a:xfrm>
            <a:off x="518344" y="1124744"/>
            <a:ext cx="82301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0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4-to-1-line MUX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3" t="24008" r="24199" b="16964"/>
          <a:stretch/>
        </p:blipFill>
        <p:spPr bwMode="auto">
          <a:xfrm>
            <a:off x="611560" y="980728"/>
            <a:ext cx="8064896" cy="4919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9" t="27780" r="30924" b="12908"/>
          <a:stretch/>
        </p:blipFill>
        <p:spPr bwMode="auto">
          <a:xfrm>
            <a:off x="5436096" y="3432808"/>
            <a:ext cx="3456384" cy="316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7293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4-to-1-line MUX</a:t>
            </a:r>
            <a:br>
              <a:rPr lang="en-US" dirty="0"/>
            </a:br>
            <a:r>
              <a:rPr lang="en-US" dirty="0"/>
              <a:t>(Example)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2" t="26910" r="17928" b="12545"/>
          <a:stretch/>
        </p:blipFill>
        <p:spPr bwMode="auto">
          <a:xfrm>
            <a:off x="683568" y="1700808"/>
            <a:ext cx="7940315" cy="442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7125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4-to-1-line MUX</a:t>
            </a:r>
            <a:br>
              <a:rPr lang="en-US" dirty="0"/>
            </a:br>
            <a:r>
              <a:rPr lang="en-US" dirty="0"/>
              <a:t>(Example)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5" t="25749" r="17331" b="5312"/>
          <a:stretch/>
        </p:blipFill>
        <p:spPr bwMode="auto">
          <a:xfrm>
            <a:off x="539552" y="1484784"/>
            <a:ext cx="7992888" cy="503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6695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 err="1"/>
              <a:t>Demultiplexer</a:t>
            </a:r>
            <a:r>
              <a:rPr lang="en-US" dirty="0"/>
              <a:t> (DMUX)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2" t="28103" r="20161" b="12075"/>
          <a:stretch/>
        </p:blipFill>
        <p:spPr bwMode="auto">
          <a:xfrm>
            <a:off x="474631" y="1235592"/>
            <a:ext cx="8129817" cy="464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9522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 err="1"/>
              <a:t>Demultiplexer</a:t>
            </a:r>
            <a:r>
              <a:rPr lang="en-US" dirty="0"/>
              <a:t> (DMUX)</a:t>
            </a:r>
          </a:p>
        </p:txBody>
      </p:sp>
      <p:sp>
        <p:nvSpPr>
          <p:cNvPr id="6" name="Rectangle 5"/>
          <p:cNvSpPr/>
          <p:nvPr/>
        </p:nvSpPr>
        <p:spPr>
          <a:xfrm>
            <a:off x="683568" y="980728"/>
            <a:ext cx="7560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 </a:t>
            </a:r>
            <a:r>
              <a:rPr lang="en-US" dirty="0" err="1"/>
              <a:t>demultiplexer</a:t>
            </a:r>
            <a:r>
              <a:rPr lang="en-US" dirty="0"/>
              <a:t> (DMUX) basically reverses the multiplexing function. A DMUX is a circuit that receives information on a single line and transmits this information on one of 2</a:t>
            </a:r>
            <a:r>
              <a:rPr lang="en-US" i="1" baseline="30000" dirty="0"/>
              <a:t>n</a:t>
            </a:r>
            <a:r>
              <a:rPr lang="en-US" dirty="0"/>
              <a:t> possible output lines.  The selection of a specific output line is controlled by the bit pattern of </a:t>
            </a:r>
            <a:r>
              <a:rPr lang="en-US" i="1" dirty="0"/>
              <a:t>n</a:t>
            </a:r>
            <a:r>
              <a:rPr lang="en-US" dirty="0"/>
              <a:t> select lines.  For this reason, the </a:t>
            </a:r>
            <a:r>
              <a:rPr lang="en-US" dirty="0" err="1"/>
              <a:t>demultiplexer</a:t>
            </a:r>
            <a:r>
              <a:rPr lang="en-US" dirty="0"/>
              <a:t> is also known as a data distributor.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918" y="2719040"/>
            <a:ext cx="6688137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827584" y="5734997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Decoder can function as </a:t>
            </a:r>
            <a:r>
              <a:rPr lang="en-US" dirty="0" err="1"/>
              <a:t>demultiplexer</a:t>
            </a:r>
            <a:r>
              <a:rPr lang="en-US" dirty="0"/>
              <a:t> if the E line is taken as a data input line and input lines taken as the selection lines.</a:t>
            </a:r>
          </a:p>
        </p:txBody>
      </p:sp>
    </p:spTree>
    <p:extLst>
      <p:ext uri="{BB962C8B-B14F-4D97-AF65-F5344CB8AC3E}">
        <p14:creationId xmlns:p14="http://schemas.microsoft.com/office/powerpoint/2010/main" val="2492993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2032</TotalTime>
  <Words>1084</Words>
  <Application>Microsoft Office PowerPoint</Application>
  <PresentationFormat>On-screen Show (4:3)</PresentationFormat>
  <Paragraphs>328</Paragraphs>
  <Slides>52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Arial</vt:lpstr>
      <vt:lpstr>Calibri</vt:lpstr>
      <vt:lpstr>Times New Roman</vt:lpstr>
      <vt:lpstr>Office 主题</vt:lpstr>
      <vt:lpstr>Visio.Drawing.4</vt:lpstr>
      <vt:lpstr> EE2000 Logic Circuit Design</vt:lpstr>
      <vt:lpstr>Outline</vt:lpstr>
      <vt:lpstr>4.1  Equality Comparator </vt:lpstr>
      <vt:lpstr>1-bit Equality Comparator</vt:lpstr>
      <vt:lpstr>2-bit Equality Comparator</vt:lpstr>
      <vt:lpstr>4-bit Equality Comparator</vt:lpstr>
      <vt:lpstr>4-bit Equality Comparator</vt:lpstr>
      <vt:lpstr>4-bit Equality Comparator</vt:lpstr>
      <vt:lpstr>4-bit Equality Comparator</vt:lpstr>
      <vt:lpstr>Summary of 4.1</vt:lpstr>
      <vt:lpstr>4.2  Arithmetic functional blocks</vt:lpstr>
      <vt:lpstr>1-bit Adder</vt:lpstr>
      <vt:lpstr>1-bit Full Adder  </vt:lpstr>
      <vt:lpstr>Full Adder  </vt:lpstr>
      <vt:lpstr>Half Adder and Full Adder</vt:lpstr>
      <vt:lpstr>Ripple Carry Adder</vt:lpstr>
      <vt:lpstr>Ripple Carry Adder</vt:lpstr>
      <vt:lpstr>Ripple Carry Adder</vt:lpstr>
      <vt:lpstr>Ripple Carry Adder</vt:lpstr>
      <vt:lpstr>HA vs. FA vs. RCA</vt:lpstr>
      <vt:lpstr>Subtractors</vt:lpstr>
      <vt:lpstr>Half Subtractor</vt:lpstr>
      <vt:lpstr>Full Subtractor</vt:lpstr>
      <vt:lpstr>Full Subtractor</vt:lpstr>
      <vt:lpstr>Ripple Carry Subtractor</vt:lpstr>
      <vt:lpstr>Ripple Carry Subtractor (Another version)</vt:lpstr>
      <vt:lpstr>n-bit RC Adder/Subtractor</vt:lpstr>
      <vt:lpstr>Delay Problem of RCA</vt:lpstr>
      <vt:lpstr>Full Adder  </vt:lpstr>
      <vt:lpstr>Calculate Carry Bits Beforehand</vt:lpstr>
      <vt:lpstr>General Form of the Carry Bits</vt:lpstr>
      <vt:lpstr>4-bit Carry-look-ahead Adder</vt:lpstr>
      <vt:lpstr>Summary of 4.2</vt:lpstr>
      <vt:lpstr>4.3  Logical functional blocks (Decoder)</vt:lpstr>
      <vt:lpstr>1-to-2-Line decoder</vt:lpstr>
      <vt:lpstr>2-to-4-Line Decoder</vt:lpstr>
      <vt:lpstr>3-to-8-Line Decoder</vt:lpstr>
      <vt:lpstr>Decoder with Enabling</vt:lpstr>
      <vt:lpstr>Decoder with Enabling</vt:lpstr>
      <vt:lpstr>4.3  Logical functional blocks (Encoder)</vt:lpstr>
      <vt:lpstr>Octal-to-binary Encoder</vt:lpstr>
      <vt:lpstr> Decimal-to-BCD encoder </vt:lpstr>
      <vt:lpstr>Limitation of Encoders</vt:lpstr>
      <vt:lpstr>Priority Encoders</vt:lpstr>
      <vt:lpstr>4-Input Priority Encoder</vt:lpstr>
      <vt:lpstr>5.3  Logical functional blocks (Multiplexer -- MUX)</vt:lpstr>
      <vt:lpstr>2-to-1-line MUX</vt:lpstr>
      <vt:lpstr>4-to-1-line MUX</vt:lpstr>
      <vt:lpstr>4-to-1-line MUX (Example)</vt:lpstr>
      <vt:lpstr>4-to-1-line MUX (Example)</vt:lpstr>
      <vt:lpstr>Demultiplexer (DMUX)</vt:lpstr>
      <vt:lpstr>Demultiplexer (DMUX)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EE2000 Logic Circuit Design</dc:title>
  <dc:creator>Dr. WONG Hang</dc:creator>
  <cp:lastModifiedBy>hwong1002@gmail.com</cp:lastModifiedBy>
  <cp:revision>229</cp:revision>
  <dcterms:created xsi:type="dcterms:W3CDTF">2013-08-30T03:45:07Z</dcterms:created>
  <dcterms:modified xsi:type="dcterms:W3CDTF">2023-09-27T03:32:35Z</dcterms:modified>
</cp:coreProperties>
</file>