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99" r:id="rId3"/>
    <p:sldId id="286" r:id="rId4"/>
    <p:sldId id="287" r:id="rId5"/>
    <p:sldId id="288" r:id="rId6"/>
    <p:sldId id="289" r:id="rId7"/>
    <p:sldId id="290" r:id="rId8"/>
    <p:sldId id="29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9179" autoAdjust="0"/>
  </p:normalViewPr>
  <p:slideViewPr>
    <p:cSldViewPr snapToGrid="0">
      <p:cViewPr varScale="1">
        <p:scale>
          <a:sx n="85" d="100"/>
          <a:sy n="85" d="100"/>
        </p:scale>
        <p:origin x="-39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4/3/19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3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6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52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818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4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23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63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453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29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4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15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0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36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07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5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12</a:t>
            </a:r>
          </a:p>
          <a:p>
            <a:r>
              <a:rPr lang="en-US" dirty="0" smtClean="0"/>
              <a:t>Interaction</a:t>
            </a:r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3064567"/>
              </p:ext>
            </p:extLst>
          </p:nvPr>
        </p:nvGraphicFramePr>
        <p:xfrm>
          <a:off x="457200" y="1936331"/>
          <a:ext cx="8229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X</a:t>
                      </a:r>
                      <a:r>
                        <a:rPr lang="en-US" sz="2000" baseline="-25000" dirty="0" err="1" smtClean="0"/>
                        <a:t>j</a:t>
                      </a:r>
                      <a:r>
                        <a:rPr lang="en-US" sz="2000" dirty="0" smtClean="0"/>
                        <a:t> (%)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i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48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49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51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33249" y="1512588"/>
            <a:ext cx="4141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Percent positive residuals: No interaction</a:t>
            </a:r>
            <a:endParaRPr lang="en-US" b="1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5094751"/>
              </p:ext>
            </p:extLst>
          </p:nvPr>
        </p:nvGraphicFramePr>
        <p:xfrm>
          <a:off x="534898" y="4609711"/>
          <a:ext cx="8229600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X</a:t>
                      </a:r>
                      <a:r>
                        <a:rPr lang="en-US" sz="2000" baseline="-25000" dirty="0" err="1" smtClean="0"/>
                        <a:t>j</a:t>
                      </a:r>
                      <a:r>
                        <a:rPr lang="en-US" sz="2000" dirty="0" smtClean="0"/>
                        <a:t> (%)</a:t>
                      </a:r>
                      <a:endParaRPr lang="en-US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i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Low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45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Medium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High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08104" y="4185968"/>
            <a:ext cx="4696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Percent positive residuals: Interactions present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48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Same Example: </a:t>
            </a:r>
            <a:br>
              <a:rPr lang="en-US" dirty="0" smtClean="0"/>
            </a:br>
            <a:r>
              <a:rPr lang="en-US" dirty="0" smtClean="0"/>
              <a:t>Regression of FEV1 on height and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Y=FEV</a:t>
            </a:r>
            <a:r>
              <a:rPr lang="en-US" baseline="-25000" dirty="0" smtClean="0"/>
              <a:t>1</a:t>
            </a:r>
            <a:endParaRPr lang="en-US" dirty="0" smtClean="0"/>
          </a:p>
          <a:p>
            <a:r>
              <a:rPr lang="en-US" dirty="0" smtClean="0"/>
              <a:t>X = Height = </a:t>
            </a:r>
            <a:r>
              <a:rPr lang="en-US" dirty="0" err="1" smtClean="0"/>
              <a:t>ht</a:t>
            </a:r>
            <a:r>
              <a:rPr lang="en-US" dirty="0" smtClean="0"/>
              <a:t> in inches</a:t>
            </a:r>
          </a:p>
          <a:p>
            <a:r>
              <a:rPr lang="en-US" dirty="0" smtClean="0"/>
              <a:t>Gender : D=1 if M, =0 if F</a:t>
            </a:r>
          </a:p>
          <a:p>
            <a:r>
              <a:rPr lang="en-US" dirty="0" smtClean="0"/>
              <a:t>Question: do we need interaction?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907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Stratified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Regress FEV1 on height for females and males separately</a:t>
            </a:r>
          </a:p>
          <a:p>
            <a:r>
              <a:rPr lang="en-US" dirty="0" smtClean="0"/>
              <a:t>If interaction exists, then the two coefficients of height (F vs. M) would be unequal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6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dirty="0" smtClean="0"/>
              <a:t>Stratified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Females:</a:t>
            </a:r>
          </a:p>
        </p:txBody>
      </p:sp>
      <p:pic>
        <p:nvPicPr>
          <p:cNvPr id="4" name="Picture 3" descr="Screen Shot 2019-04-01 at 6.37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6422"/>
            <a:ext cx="9144000" cy="1647902"/>
          </a:xfrm>
          <a:prstGeom prst="rect">
            <a:avLst/>
          </a:prstGeom>
        </p:spPr>
      </p:pic>
      <p:pic>
        <p:nvPicPr>
          <p:cNvPr id="5" name="Picture 4" descr="Screen Shot 2019-04-01 at 6.37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040"/>
            <a:ext cx="9144000" cy="169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1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slopes of Height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Males: B = 11.8, CI = (</a:t>
            </a:r>
            <a:r>
              <a:rPr lang="en-US" b="1" dirty="0" smtClean="0"/>
              <a:t>8.5, 15.1</a:t>
            </a:r>
            <a:r>
              <a:rPr lang="en-US" dirty="0" smtClean="0"/>
              <a:t>)</a:t>
            </a:r>
          </a:p>
          <a:p>
            <a:r>
              <a:rPr lang="en-US" dirty="0" smtClean="0"/>
              <a:t>Females: B = 9.2, CI = (</a:t>
            </a:r>
            <a:r>
              <a:rPr lang="en-US" b="1" dirty="0" smtClean="0"/>
              <a:t>6.3, 12.0</a:t>
            </a:r>
            <a:r>
              <a:rPr lang="en-US" dirty="0" smtClean="0"/>
              <a:t>)</a:t>
            </a:r>
          </a:p>
          <a:p>
            <a:r>
              <a:rPr lang="en-US" dirty="0" smtClean="0"/>
              <a:t>If CIs </a:t>
            </a:r>
            <a:r>
              <a:rPr lang="en-US" b="1" dirty="0" smtClean="0"/>
              <a:t>do not overlap</a:t>
            </a:r>
            <a:r>
              <a:rPr lang="en-US" dirty="0" smtClean="0"/>
              <a:t> then slopes are significantly different from each other</a:t>
            </a:r>
          </a:p>
          <a:p>
            <a:pPr lvl="1"/>
            <a:r>
              <a:rPr lang="en-US" dirty="0" smtClean="0"/>
              <a:t>Under some mild assumptions</a:t>
            </a:r>
          </a:p>
          <a:p>
            <a:r>
              <a:rPr lang="en-US" dirty="0" smtClean="0"/>
              <a:t>Since CIs </a:t>
            </a:r>
            <a:r>
              <a:rPr lang="en-US" b="1" dirty="0" smtClean="0"/>
              <a:t>do overlap</a:t>
            </a:r>
            <a:r>
              <a:rPr lang="en-US" dirty="0" smtClean="0"/>
              <a:t>, then two slopes may or may not be significantly different from each 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13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Approximate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if </a:t>
            </a:r>
            <a:r>
              <a:rPr lang="en-US" dirty="0" smtClean="0"/>
              <a:t>we only had </a:t>
            </a:r>
            <a:r>
              <a:rPr lang="en-US" dirty="0" smtClean="0"/>
              <a:t>B estimates and their SEs?</a:t>
            </a:r>
          </a:p>
          <a:p>
            <a:r>
              <a:rPr lang="en-US" dirty="0" smtClean="0"/>
              <a:t>Get approximate </a:t>
            </a:r>
            <a:r>
              <a:rPr lang="en-US" dirty="0" smtClean="0"/>
              <a:t>CIs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M: 11.8 ± 2*1.7 = (</a:t>
            </a:r>
            <a:r>
              <a:rPr lang="en-US" b="1" dirty="0" smtClean="0"/>
              <a:t>8.4, 15.2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F: 9.2 ± 2*1.4 = (</a:t>
            </a:r>
            <a:r>
              <a:rPr lang="en-US" b="1" dirty="0" smtClean="0"/>
              <a:t>6.4, 12.0</a:t>
            </a:r>
            <a:r>
              <a:rPr lang="en-US" dirty="0" smtClean="0"/>
              <a:t>)</a:t>
            </a:r>
          </a:p>
          <a:p>
            <a:r>
              <a:rPr lang="en-US" dirty="0" smtClean="0"/>
              <a:t>Same 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52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525" y="0"/>
            <a:ext cx="8229600" cy="1143000"/>
          </a:xfrm>
        </p:spPr>
        <p:txBody>
          <a:bodyPr/>
          <a:lstStyle/>
          <a:p>
            <a:r>
              <a:rPr lang="en-US" dirty="0" smtClean="0"/>
              <a:t>FEV1 vs. Height for Males and Females</a:t>
            </a:r>
            <a:endParaRPr lang="en-US" dirty="0"/>
          </a:p>
        </p:txBody>
      </p:sp>
      <p:pic>
        <p:nvPicPr>
          <p:cNvPr id="4" name="Picture 3" descr="Screen Shot 2019-04-05 at 6.45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30" y="902095"/>
            <a:ext cx="3081461" cy="57131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3711" y="1718001"/>
            <a:ext cx="651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FEV1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6707" y="4783534"/>
            <a:ext cx="651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FEV1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2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br>
              <a:rPr lang="en-US" dirty="0" smtClean="0"/>
            </a:br>
            <a:r>
              <a:rPr lang="en-US" dirty="0" smtClean="0"/>
              <a:t>Model with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Conclude that the two slopes for height are not statistically significantly different from each other (no interaction)</a:t>
            </a:r>
            <a:endParaRPr lang="en-US" dirty="0"/>
          </a:p>
        </p:txBody>
      </p:sp>
      <p:pic>
        <p:nvPicPr>
          <p:cNvPr id="4" name="Picture 3" descr="Screen Shot 2019-04-01 at 6.45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5858"/>
            <a:ext cx="9144000" cy="1818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07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sample of N = 200 (100 F, 100 M)</a:t>
            </a:r>
          </a:p>
          <a:p>
            <a:r>
              <a:rPr lang="en-US" dirty="0" smtClean="0"/>
              <a:t>Y = Systolic BP</a:t>
            </a:r>
          </a:p>
          <a:p>
            <a:r>
              <a:rPr lang="en-US" dirty="0" smtClean="0"/>
              <a:t>X1 = BMI, standardized</a:t>
            </a:r>
          </a:p>
          <a:p>
            <a:r>
              <a:rPr lang="en-US" dirty="0" smtClean="0"/>
              <a:t>X2 = Age, standardized</a:t>
            </a:r>
          </a:p>
          <a:p>
            <a:r>
              <a:rPr lang="en-US" dirty="0" smtClean="0"/>
              <a:t>X3 = Male = 1 if M, =0 if F</a:t>
            </a:r>
          </a:p>
          <a:p>
            <a:r>
              <a:rPr lang="en-US" dirty="0" smtClean="0"/>
              <a:t>X4 = </a:t>
            </a:r>
            <a:r>
              <a:rPr lang="en-US" dirty="0" err="1" smtClean="0"/>
              <a:t>Age_Male</a:t>
            </a:r>
            <a:r>
              <a:rPr lang="en-US" dirty="0" smtClean="0"/>
              <a:t> = Age*Male</a:t>
            </a:r>
          </a:p>
          <a:p>
            <a:r>
              <a:rPr lang="en-US" dirty="0" smtClean="0"/>
              <a:t>X5 = </a:t>
            </a:r>
            <a:r>
              <a:rPr lang="en-US" dirty="0" err="1" smtClean="0"/>
              <a:t>BMI_Male</a:t>
            </a:r>
            <a:r>
              <a:rPr lang="en-US" dirty="0" smtClean="0"/>
              <a:t> = BMI*Male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248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</a:t>
            </a:r>
            <a:br>
              <a:rPr lang="en-US" dirty="0" smtClean="0"/>
            </a:br>
            <a:r>
              <a:rPr lang="en-US" dirty="0" smtClean="0"/>
              <a:t>Stratified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Females: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Screen Shot 2019-04-01 at 6.48.4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0471"/>
            <a:ext cx="9144000" cy="1927041"/>
          </a:xfrm>
          <a:prstGeom prst="rect">
            <a:avLst/>
          </a:prstGeom>
        </p:spPr>
      </p:pic>
      <p:pic>
        <p:nvPicPr>
          <p:cNvPr id="5" name="Picture 4" descr="Screen Shot 2019-04-01 at 6.48.4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04601"/>
            <a:ext cx="9144000" cy="19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4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slopes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CIs for BMI overlap</a:t>
            </a:r>
            <a:endParaRPr lang="en-US" b="1" dirty="0" smtClean="0"/>
          </a:p>
          <a:p>
            <a:pPr lvl="1"/>
            <a:r>
              <a:rPr lang="en-US" b="1" dirty="0" smtClean="0"/>
              <a:t>No interaction</a:t>
            </a:r>
            <a:r>
              <a:rPr lang="en-US" dirty="0" smtClean="0"/>
              <a:t> with gender?</a:t>
            </a:r>
          </a:p>
          <a:p>
            <a:r>
              <a:rPr lang="en-US" dirty="0" smtClean="0"/>
              <a:t>CIs for Age do not overlap</a:t>
            </a:r>
          </a:p>
          <a:p>
            <a:pPr lvl="1"/>
            <a:r>
              <a:rPr lang="en-US" dirty="0" smtClean="0"/>
              <a:t>There </a:t>
            </a:r>
            <a:r>
              <a:rPr lang="en-US" b="1" dirty="0" smtClean="0"/>
              <a:t>is interaction</a:t>
            </a:r>
            <a:r>
              <a:rPr lang="en-US" dirty="0" smtClean="0"/>
              <a:t> with gender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6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Model with two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Drop </a:t>
            </a:r>
            <a:r>
              <a:rPr lang="en-US" dirty="0" err="1" smtClean="0"/>
              <a:t>BMI_Male</a:t>
            </a:r>
            <a:endParaRPr lang="en-US" dirty="0"/>
          </a:p>
        </p:txBody>
      </p:sp>
      <p:pic>
        <p:nvPicPr>
          <p:cNvPr id="4" name="Picture 3" descr="Screen Shot 2019-04-01 at 6.51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2197"/>
            <a:ext cx="9144000" cy="273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23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br>
              <a:rPr lang="en-US" dirty="0" smtClean="0"/>
            </a:br>
            <a:r>
              <a:rPr lang="en-US" dirty="0" smtClean="0"/>
              <a:t>Model with one interaction</a:t>
            </a:r>
            <a:endParaRPr lang="en-US" dirty="0"/>
          </a:p>
        </p:txBody>
      </p:sp>
      <p:pic>
        <p:nvPicPr>
          <p:cNvPr id="6" name="Picture 5" descr="Screen Shot 2019-04-01 at 6.52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7900"/>
            <a:ext cx="9144000" cy="236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56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Slopes for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Interaction equation</a:t>
            </a:r>
          </a:p>
          <a:p>
            <a:pPr lvl="1"/>
            <a:r>
              <a:rPr lang="en-US" dirty="0" smtClean="0"/>
              <a:t>F: 6.0</a:t>
            </a:r>
          </a:p>
          <a:p>
            <a:pPr lvl="1"/>
            <a:r>
              <a:rPr lang="en-US" dirty="0" smtClean="0"/>
              <a:t>M: 6.0 + 5.7 = 11.7</a:t>
            </a:r>
          </a:p>
          <a:p>
            <a:r>
              <a:rPr lang="en-US" dirty="0" smtClean="0"/>
              <a:t>Stratified analysis:</a:t>
            </a:r>
          </a:p>
          <a:p>
            <a:pPr lvl="1"/>
            <a:r>
              <a:rPr lang="en-US" dirty="0" smtClean="0"/>
              <a:t>F: 6.0</a:t>
            </a:r>
          </a:p>
          <a:p>
            <a:pPr lvl="1"/>
            <a:r>
              <a:rPr lang="en-US" dirty="0" smtClean="0"/>
              <a:t>M: 11.5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98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Chapter </a:t>
            </a:r>
            <a:r>
              <a:rPr lang="en-US" dirty="0" smtClean="0"/>
              <a:t>7, 9, 12.</a:t>
            </a:r>
            <a:r>
              <a:rPr lang="en-US" dirty="0" smtClean="0"/>
              <a:t>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</a:p>
          <a:p>
            <a:r>
              <a:rPr lang="en-US" dirty="0" smtClean="0"/>
              <a:t>Thanks our teaching assistance team for preparing the tutorial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21920</TotalTime>
  <Words>452</Words>
  <Application>Microsoft Macintosh PowerPoint</Application>
  <PresentationFormat>On-screen Show (4:3)</PresentationFormat>
  <Paragraphs>134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Modeling_Theme</vt:lpstr>
      <vt:lpstr>EE2203 Modelling Techniques</vt:lpstr>
      <vt:lpstr>Interactions</vt:lpstr>
      <vt:lpstr>Same Example:  Regression of FEV1 on height and gender</vt:lpstr>
      <vt:lpstr>Stratified Analysis</vt:lpstr>
      <vt:lpstr>Results: Stratified analysis</vt:lpstr>
      <vt:lpstr>Comparison of slopes of Height</vt:lpstr>
      <vt:lpstr>Approximate analysis</vt:lpstr>
      <vt:lpstr>FEV1 vs. Height for Males and Females</vt:lpstr>
      <vt:lpstr>Example:  Model with interaction</vt:lpstr>
      <vt:lpstr>Another example</vt:lpstr>
      <vt:lpstr>Results: Stratified Analysis</vt:lpstr>
      <vt:lpstr>Comparison of slopes</vt:lpstr>
      <vt:lpstr>Example: Model with two interactions</vt:lpstr>
      <vt:lpstr>Example: Model with one interaction</vt:lpstr>
      <vt:lpstr>Slopes for Age</vt:lpstr>
      <vt:lpstr>Acknowledgement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Katie Chan</cp:lastModifiedBy>
  <cp:revision>382</cp:revision>
  <dcterms:created xsi:type="dcterms:W3CDTF">2019-03-06T05:51:10Z</dcterms:created>
  <dcterms:modified xsi:type="dcterms:W3CDTF">2019-04-06T01:02:38Z</dcterms:modified>
</cp:coreProperties>
</file>