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oleObject"/>
  <Default Extension="vml" ContentType="application/vnd.openxmlformats-officedocument.vmlDrawi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28" r:id="rId1"/>
  </p:sldMasterIdLst>
  <p:notesMasterIdLst>
    <p:notesMasterId r:id="rId35"/>
  </p:notesMasterIdLst>
  <p:handoutMasterIdLst>
    <p:handoutMasterId r:id="rId36"/>
  </p:handoutMasterIdLst>
  <p:sldIdLst>
    <p:sldId id="256" r:id="rId2"/>
    <p:sldId id="336" r:id="rId3"/>
    <p:sldId id="361" r:id="rId4"/>
    <p:sldId id="375" r:id="rId5"/>
    <p:sldId id="379" r:id="rId6"/>
    <p:sldId id="381" r:id="rId7"/>
    <p:sldId id="380" r:id="rId8"/>
    <p:sldId id="364" r:id="rId9"/>
    <p:sldId id="365" r:id="rId10"/>
    <p:sldId id="366" r:id="rId11"/>
    <p:sldId id="368" r:id="rId12"/>
    <p:sldId id="367" r:id="rId13"/>
    <p:sldId id="372" r:id="rId14"/>
    <p:sldId id="344" r:id="rId15"/>
    <p:sldId id="345" r:id="rId16"/>
    <p:sldId id="369" r:id="rId17"/>
    <p:sldId id="346" r:id="rId18"/>
    <p:sldId id="382" r:id="rId19"/>
    <p:sldId id="370" r:id="rId20"/>
    <p:sldId id="349" r:id="rId21"/>
    <p:sldId id="351" r:id="rId22"/>
    <p:sldId id="352" r:id="rId23"/>
    <p:sldId id="353" r:id="rId24"/>
    <p:sldId id="354" r:id="rId25"/>
    <p:sldId id="355" r:id="rId26"/>
    <p:sldId id="356" r:id="rId27"/>
    <p:sldId id="373" r:id="rId28"/>
    <p:sldId id="357" r:id="rId29"/>
    <p:sldId id="384" r:id="rId30"/>
    <p:sldId id="383" r:id="rId31"/>
    <p:sldId id="385" r:id="rId32"/>
    <p:sldId id="371" r:id="rId33"/>
    <p:sldId id="282" r:id="rId34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66"/>
    <a:srgbClr val="FF9900"/>
    <a:srgbClr val="6699FF"/>
    <a:srgbClr val="006600"/>
    <a:srgbClr val="0000FF"/>
    <a:srgbClr val="003399"/>
    <a:srgbClr val="FF3300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023" autoAdjust="0"/>
  </p:normalViewPr>
  <p:slideViewPr>
    <p:cSldViewPr>
      <p:cViewPr varScale="1">
        <p:scale>
          <a:sx n="84" d="100"/>
          <a:sy n="84" d="100"/>
        </p:scale>
        <p:origin x="190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2520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85771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79484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91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49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79484" y="651391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7A833FA-C73E-4527-BC36-310C7801C8B7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749454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F2F2253-0368-4E3F-BBFF-EA83B1665B12}" type="slidenum">
              <a:rPr lang="zh-TW" altLang="en-US" smtClean="0">
                <a:latin typeface="Arial" charset="0"/>
              </a:rPr>
              <a:pPr/>
              <a:t>26</a:t>
            </a:fld>
            <a:endParaRPr lang="en-US" altLang="zh-TW" smtClean="0">
              <a:latin typeface="Arial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3256360"/>
            <a:ext cx="7315200" cy="3087290"/>
          </a:xfrm>
          <a:noFill/>
        </p:spPr>
        <p:txBody>
          <a:bodyPr/>
          <a:lstStyle/>
          <a:p>
            <a:pPr eaLnBrk="1" hangingPunct="1"/>
            <a:endParaRPr lang="zh-TW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1F35631-894E-4D77-B31E-B8050EBAC3DD}" type="slidenum">
              <a:rPr lang="zh-TW" altLang="en-US" smtClean="0">
                <a:latin typeface="Arial" charset="0"/>
              </a:rPr>
              <a:pPr/>
              <a:t>28</a:t>
            </a:fld>
            <a:endParaRPr lang="en-US" altLang="zh-TW" smtClean="0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3256360"/>
            <a:ext cx="7315200" cy="3087290"/>
          </a:xfrm>
          <a:noFill/>
        </p:spPr>
        <p:txBody>
          <a:bodyPr/>
          <a:lstStyle/>
          <a:p>
            <a:pPr eaLnBrk="1" hangingPunct="1"/>
            <a:endParaRPr lang="zh-TW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1F35631-894E-4D77-B31E-B8050EBAC3DD}" type="slidenum">
              <a:rPr lang="zh-TW" altLang="en-US" smtClean="0">
                <a:latin typeface="Arial" charset="0"/>
              </a:rPr>
              <a:pPr/>
              <a:t>29</a:t>
            </a:fld>
            <a:endParaRPr lang="en-US" altLang="zh-TW" smtClean="0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3256360"/>
            <a:ext cx="7315200" cy="3087290"/>
          </a:xfrm>
          <a:noFill/>
        </p:spPr>
        <p:txBody>
          <a:bodyPr/>
          <a:lstStyle/>
          <a:p>
            <a:pPr eaLnBrk="1" hangingPunct="1"/>
            <a:endParaRPr lang="zh-TW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1F35631-894E-4D77-B31E-B8050EBAC3DD}" type="slidenum">
              <a:rPr lang="zh-TW" altLang="en-US" smtClean="0">
                <a:latin typeface="Arial" charset="0"/>
              </a:rPr>
              <a:pPr/>
              <a:t>30</a:t>
            </a:fld>
            <a:endParaRPr lang="en-US" altLang="zh-TW" smtClean="0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3256360"/>
            <a:ext cx="7315200" cy="3087290"/>
          </a:xfrm>
          <a:noFill/>
        </p:spPr>
        <p:txBody>
          <a:bodyPr/>
          <a:lstStyle/>
          <a:p>
            <a:pPr eaLnBrk="1" hangingPunct="1"/>
            <a:endParaRPr lang="zh-TW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1F35631-894E-4D77-B31E-B8050EBAC3DD}" type="slidenum">
              <a:rPr lang="zh-TW" altLang="en-US" smtClean="0">
                <a:latin typeface="Arial" charset="0"/>
              </a:rPr>
              <a:pPr/>
              <a:t>31</a:t>
            </a:fld>
            <a:endParaRPr lang="en-US" altLang="zh-TW" smtClean="0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3256360"/>
            <a:ext cx="7315200" cy="3087290"/>
          </a:xfrm>
          <a:noFill/>
        </p:spPr>
        <p:txBody>
          <a:bodyPr/>
          <a:lstStyle/>
          <a:p>
            <a:pPr eaLnBrk="1" hangingPunct="1"/>
            <a:endParaRPr lang="zh-TW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altLang="zh-HK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12B6CD3-9F76-41B3-979F-C98A18C658E4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kumimoji="0" lang="en-US" altLang="zh-HK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524000"/>
            <a:ext cx="7772400" cy="4495800"/>
          </a:xfrm>
        </p:spPr>
        <p:txBody>
          <a:bodyPr vert="horz"/>
          <a:lstStyle/>
          <a:p>
            <a:pPr lvl="0" eaLnBrk="1" latinLnBrk="0" hangingPunct="1"/>
            <a:r>
              <a:rPr lang="en-US" altLang="zh-HK" smtClean="0"/>
              <a:t>Click to edit Master text styles</a:t>
            </a:r>
          </a:p>
          <a:p>
            <a:pPr lvl="1" eaLnBrk="1" latinLnBrk="0" hangingPunct="1"/>
            <a:r>
              <a:rPr lang="en-US" altLang="zh-HK" smtClean="0"/>
              <a:t>Second level</a:t>
            </a:r>
          </a:p>
          <a:p>
            <a:pPr lvl="2" eaLnBrk="1" latinLnBrk="0" hangingPunct="1"/>
            <a:r>
              <a:rPr lang="en-US" altLang="zh-HK" smtClean="0"/>
              <a:t>Third level</a:t>
            </a:r>
          </a:p>
          <a:p>
            <a:pPr lvl="3" eaLnBrk="1" latinLnBrk="0" hangingPunct="1"/>
            <a:r>
              <a:rPr lang="en-US" altLang="zh-HK" smtClean="0"/>
              <a:t>Fourth level</a:t>
            </a:r>
          </a:p>
          <a:p>
            <a:pPr lvl="4" eaLnBrk="1" latinLnBrk="0" hangingPunct="1"/>
            <a:r>
              <a:rPr lang="en-US" altLang="zh-HK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altLang="zh-HK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194BB62E-262E-4FF8-BCCB-2EC7EB6C2E5C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EE4716-5C03-480B-950E-22EB8D2A0F6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altLang="zh-HK" smtClean="0"/>
              <a:t>Click to edit Master text styles</a:t>
            </a:r>
          </a:p>
          <a:p>
            <a:pPr lvl="1" eaLnBrk="1" latinLnBrk="0" hangingPunct="1"/>
            <a:r>
              <a:rPr lang="en-US" altLang="zh-HK" smtClean="0"/>
              <a:t>Second level</a:t>
            </a:r>
          </a:p>
          <a:p>
            <a:pPr lvl="2" eaLnBrk="1" latinLnBrk="0" hangingPunct="1"/>
            <a:r>
              <a:rPr lang="en-US" altLang="zh-HK" smtClean="0"/>
              <a:t>Third level</a:t>
            </a:r>
          </a:p>
          <a:p>
            <a:pPr lvl="3" eaLnBrk="1" latinLnBrk="0" hangingPunct="1"/>
            <a:r>
              <a:rPr lang="en-US" altLang="zh-HK" smtClean="0"/>
              <a:t>Fourth level</a:t>
            </a:r>
          </a:p>
          <a:p>
            <a:pPr lvl="4" eaLnBrk="1" latinLnBrk="0" hangingPunct="1"/>
            <a:r>
              <a:rPr lang="en-US" altLang="zh-HK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altLang="zh-HK" smtClean="0"/>
              <a:t>Click to edit Master text styles</a:t>
            </a:r>
          </a:p>
          <a:p>
            <a:pPr lvl="1" eaLnBrk="1" latinLnBrk="0" hangingPunct="1"/>
            <a:r>
              <a:rPr lang="en-US" altLang="zh-HK" smtClean="0"/>
              <a:t>Second level</a:t>
            </a:r>
          </a:p>
          <a:p>
            <a:pPr lvl="2" eaLnBrk="1" latinLnBrk="0" hangingPunct="1"/>
            <a:r>
              <a:rPr lang="en-US" altLang="zh-HK" smtClean="0"/>
              <a:t>Third level</a:t>
            </a:r>
          </a:p>
          <a:p>
            <a:pPr lvl="3" eaLnBrk="1" latinLnBrk="0" hangingPunct="1"/>
            <a:r>
              <a:rPr lang="en-US" altLang="zh-HK" smtClean="0"/>
              <a:t>Fourth level</a:t>
            </a:r>
          </a:p>
          <a:p>
            <a:pPr lvl="4" eaLnBrk="1" latinLnBrk="0" hangingPunct="1"/>
            <a:r>
              <a:rPr lang="en-US" altLang="zh-HK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altLang="zh-HK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altLang="zh-HK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9F4C11-0256-4F8A-A89D-14D8622E131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altLang="zh-HK" smtClean="0"/>
              <a:t>Click to edit Master text styles</a:t>
            </a:r>
          </a:p>
          <a:p>
            <a:pPr lvl="1" eaLnBrk="1" latinLnBrk="0" hangingPunct="1"/>
            <a:r>
              <a:rPr lang="en-US" altLang="zh-HK" smtClean="0"/>
              <a:t>Second level</a:t>
            </a:r>
          </a:p>
          <a:p>
            <a:pPr lvl="2" eaLnBrk="1" latinLnBrk="0" hangingPunct="1"/>
            <a:r>
              <a:rPr lang="en-US" altLang="zh-HK" smtClean="0"/>
              <a:t>Third level</a:t>
            </a:r>
          </a:p>
          <a:p>
            <a:pPr lvl="3" eaLnBrk="1" latinLnBrk="0" hangingPunct="1"/>
            <a:r>
              <a:rPr lang="en-US" altLang="zh-HK" smtClean="0"/>
              <a:t>Fourth level</a:t>
            </a:r>
          </a:p>
          <a:p>
            <a:pPr lvl="4" eaLnBrk="1" latinLnBrk="0" hangingPunct="1"/>
            <a:r>
              <a:rPr lang="en-US" altLang="zh-HK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altLang="zh-HK" smtClean="0"/>
              <a:t>Click to edit Master text styles</a:t>
            </a:r>
          </a:p>
          <a:p>
            <a:pPr lvl="1" eaLnBrk="1" latinLnBrk="0" hangingPunct="1"/>
            <a:r>
              <a:rPr lang="en-US" altLang="zh-HK" smtClean="0"/>
              <a:t>Second level</a:t>
            </a:r>
          </a:p>
          <a:p>
            <a:pPr lvl="2" eaLnBrk="1" latinLnBrk="0" hangingPunct="1"/>
            <a:r>
              <a:rPr lang="en-US" altLang="zh-HK" smtClean="0"/>
              <a:t>Third level</a:t>
            </a:r>
          </a:p>
          <a:p>
            <a:pPr lvl="3" eaLnBrk="1" latinLnBrk="0" hangingPunct="1"/>
            <a:r>
              <a:rPr lang="en-US" altLang="zh-HK" smtClean="0"/>
              <a:t>Fourth level</a:t>
            </a:r>
          </a:p>
          <a:p>
            <a:pPr lvl="4" eaLnBrk="1" latinLnBrk="0" hangingPunct="1"/>
            <a:r>
              <a:rPr lang="en-US" altLang="zh-HK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74DF14-669A-4445-9FAC-FCE57A370916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3C350C-2539-4A51-95B9-3AC3BB25B2A0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altLang="zh-HK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7121DB-C1A4-49ED-A9FE-10AB657FFB8D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altLang="zh-HK" smtClean="0"/>
              <a:t>Click to edit Master text styles</a:t>
            </a:r>
          </a:p>
          <a:p>
            <a:pPr lvl="1" eaLnBrk="1" latinLnBrk="0" hangingPunct="1"/>
            <a:r>
              <a:rPr lang="en-US" altLang="zh-HK" smtClean="0"/>
              <a:t>Second level</a:t>
            </a:r>
          </a:p>
          <a:p>
            <a:pPr lvl="2" eaLnBrk="1" latinLnBrk="0" hangingPunct="1"/>
            <a:r>
              <a:rPr lang="en-US" altLang="zh-HK" smtClean="0"/>
              <a:t>Third level</a:t>
            </a:r>
          </a:p>
          <a:p>
            <a:pPr lvl="3" eaLnBrk="1" latinLnBrk="0" hangingPunct="1"/>
            <a:r>
              <a:rPr lang="en-US" altLang="zh-HK" smtClean="0"/>
              <a:t>Fourth level</a:t>
            </a:r>
          </a:p>
          <a:p>
            <a:pPr lvl="4" eaLnBrk="1" latinLnBrk="0" hangingPunct="1"/>
            <a:r>
              <a:rPr lang="en-US" altLang="zh-HK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altLang="zh-HK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15921FFF-9A07-420C-925D-33C0EF8C0197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altLang="zh-HK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altLang="zh-HK" smtClean="0"/>
              <a:t>Click to edit Master text styles</a:t>
            </a:r>
          </a:p>
          <a:p>
            <a:pPr lvl="1" eaLnBrk="1" latinLnBrk="0" hangingPunct="1"/>
            <a:r>
              <a:rPr lang="en-US" altLang="zh-HK" smtClean="0"/>
              <a:t>Second level</a:t>
            </a:r>
          </a:p>
          <a:p>
            <a:pPr lvl="2" eaLnBrk="1" latinLnBrk="0" hangingPunct="1"/>
            <a:r>
              <a:rPr lang="en-US" altLang="zh-HK" smtClean="0"/>
              <a:t>Third level</a:t>
            </a:r>
          </a:p>
          <a:p>
            <a:pPr lvl="3" eaLnBrk="1" latinLnBrk="0" hangingPunct="1"/>
            <a:r>
              <a:rPr lang="en-US" altLang="zh-HK" smtClean="0"/>
              <a:t>Fourth level</a:t>
            </a:r>
          </a:p>
          <a:p>
            <a:pPr lvl="4" eaLnBrk="1" latinLnBrk="0" hangingPunct="1"/>
            <a:r>
              <a:rPr lang="en-US" altLang="zh-HK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1B9AAD-F366-411B-97FB-FC12A89D9206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altLang="zh-HK" smtClean="0"/>
              <a:t>Click to edit Master text styles</a:t>
            </a:r>
          </a:p>
          <a:p>
            <a:pPr lvl="1" eaLnBrk="1" latinLnBrk="0" hangingPunct="1"/>
            <a:r>
              <a:rPr lang="en-US" altLang="zh-HK" smtClean="0"/>
              <a:t>Second level</a:t>
            </a:r>
          </a:p>
          <a:p>
            <a:pPr lvl="2" eaLnBrk="1" latinLnBrk="0" hangingPunct="1"/>
            <a:r>
              <a:rPr lang="en-US" altLang="zh-HK" smtClean="0"/>
              <a:t>Third level</a:t>
            </a:r>
          </a:p>
          <a:p>
            <a:pPr lvl="3" eaLnBrk="1" latinLnBrk="0" hangingPunct="1"/>
            <a:r>
              <a:rPr lang="en-US" altLang="zh-HK" smtClean="0"/>
              <a:t>Fourth level</a:t>
            </a:r>
          </a:p>
          <a:p>
            <a:pPr lvl="4" eaLnBrk="1" latinLnBrk="0" hangingPunct="1"/>
            <a:r>
              <a:rPr lang="en-US" altLang="zh-HK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4AB18E-E6F8-4CC8-8522-822A32C01EDE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8001000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738" y="3962400"/>
            <a:ext cx="8001000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277DC3-3BDC-4337-9866-3DFBFCB70C6C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290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altLang="zh-HK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altLang="zh-HK" smtClean="0"/>
              <a:t>Click to edit Master text styles</a:t>
            </a:r>
          </a:p>
          <a:p>
            <a:pPr lvl="1" eaLnBrk="1" latinLnBrk="0" hangingPunct="1"/>
            <a:r>
              <a:rPr kumimoji="0" lang="en-US" altLang="zh-HK" smtClean="0"/>
              <a:t>Second level</a:t>
            </a:r>
          </a:p>
          <a:p>
            <a:pPr lvl="2" eaLnBrk="1" latinLnBrk="0" hangingPunct="1"/>
            <a:r>
              <a:rPr kumimoji="0" lang="en-US" altLang="zh-HK" smtClean="0"/>
              <a:t>Third level</a:t>
            </a:r>
          </a:p>
          <a:p>
            <a:pPr lvl="3" eaLnBrk="1" latinLnBrk="0" hangingPunct="1"/>
            <a:r>
              <a:rPr kumimoji="0" lang="en-US" altLang="zh-HK" smtClean="0"/>
              <a:t>Fourth level</a:t>
            </a:r>
          </a:p>
          <a:p>
            <a:pPr lvl="4" eaLnBrk="1" latinLnBrk="0" hangingPunct="1"/>
            <a:r>
              <a:rPr kumimoji="0" lang="en-US" altLang="zh-HK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C1A08BBD-CB6A-46D3-AE9D-A31695871827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2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emf"/><Relationship Id="rId5" Type="http://schemas.openxmlformats.org/officeDocument/2006/relationships/image" Target="../media/image3.jpe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4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09800" y="3733800"/>
            <a:ext cx="4876800" cy="1295400"/>
          </a:xfrm>
        </p:spPr>
        <p:txBody>
          <a:bodyPr>
            <a:noAutofit/>
          </a:bodyPr>
          <a:lstStyle/>
          <a:p>
            <a:r>
              <a:rPr lang="en-US" altLang="zh-TW" dirty="0">
                <a:ea typeface="新細明體" charset="-120"/>
              </a:rPr>
              <a:t>Dr. </a:t>
            </a:r>
            <a:r>
              <a:rPr lang="en-US" altLang="zh-TW" dirty="0" smtClean="0">
                <a:ea typeface="新細明體" charset="-120"/>
              </a:rPr>
              <a:t>Henry Xu</a:t>
            </a:r>
            <a:endParaRPr lang="en-US" altLang="zh-TW" dirty="0">
              <a:ea typeface="新細明體" charset="-120"/>
            </a:endParaRPr>
          </a:p>
          <a:p>
            <a:endParaRPr lang="en-US" altLang="zh-TW" dirty="0">
              <a:ea typeface="新細明體" charset="-120"/>
            </a:endParaRPr>
          </a:p>
          <a:p>
            <a:r>
              <a:rPr lang="en-US" altLang="zh-TW" sz="3600" dirty="0" smtClean="0">
                <a:ea typeface="新細明體" charset="-120"/>
              </a:rPr>
              <a:t>Lecture 10: Pointer Part I</a:t>
            </a:r>
            <a:endParaRPr lang="en-US" altLang="zh-TW" sz="3600" dirty="0">
              <a:ea typeface="新細明體" charset="-12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>
                <a:ea typeface="新細明體" pitchFamily="18" charset="-120"/>
              </a:rPr>
              <a:t>CS2311 Computer Programming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Outline</a:t>
            </a:r>
            <a:endParaRPr lang="en-GB" altLang="zh-HK" dirty="0" smtClean="0">
              <a:ea typeface="新細明體" pitchFamily="18" charset="-120"/>
            </a:endParaRPr>
          </a:p>
        </p:txBody>
      </p:sp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1D8D966-BAAE-44BD-B2E9-EE009A255068}" type="slidenum">
              <a:rPr lang="zh-TW" altLang="en-US" smtClean="0"/>
              <a:pPr/>
              <a:t>2</a:t>
            </a:fld>
            <a:endParaRPr lang="en-US" altLang="zh-TW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Memory and </a:t>
            </a:r>
            <a:r>
              <a:rPr lang="en-US" altLang="zh-TW" dirty="0">
                <a:ea typeface="新細明體" pitchFamily="18" charset="-120"/>
              </a:rPr>
              <a:t>v</a:t>
            </a:r>
            <a:r>
              <a:rPr lang="en-US" altLang="zh-TW" dirty="0" smtClean="0">
                <a:ea typeface="新細明體" pitchFamily="18" charset="-120"/>
              </a:rPr>
              <a:t>ariables</a:t>
            </a:r>
          </a:p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Pointers and pointer operations</a:t>
            </a:r>
          </a:p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Call by reference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Memory and variables</a:t>
            </a:r>
          </a:p>
        </p:txBody>
      </p:sp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00B25E8-FDE0-4C08-8658-2FD32EAAE675}" type="slidenum">
              <a:rPr lang="zh-TW" altLang="en-US" smtClean="0"/>
              <a:pPr/>
              <a:t>3</a:t>
            </a:fld>
            <a:endParaRPr lang="en-US" altLang="zh-TW" smtClean="0"/>
          </a:p>
        </p:txBody>
      </p:sp>
      <p:sp>
        <p:nvSpPr>
          <p:cNvPr id="7172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200" dirty="0" smtClean="0">
                <a:ea typeface="新細明體" pitchFamily="18" charset="-120"/>
              </a:rPr>
              <a:t>A variable is used to store data that will be accessed by a program on execution.</a:t>
            </a:r>
          </a:p>
          <a:p>
            <a:pPr eaLnBrk="1" hangingPunct="1">
              <a:lnSpc>
                <a:spcPct val="90000"/>
              </a:lnSpc>
            </a:pPr>
            <a:endParaRPr lang="en-US" altLang="zh-TW" sz="2200" dirty="0" smtClean="0">
              <a:ea typeface="新細明體" pitchFamily="18" charset="-12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200" dirty="0" smtClean="0">
                <a:ea typeface="新細明體" pitchFamily="18" charset="-120"/>
              </a:rPr>
              <a:t>Normally, a variable is stored in the main memory </a:t>
            </a:r>
          </a:p>
          <a:p>
            <a:pPr eaLnBrk="1" hangingPunct="1">
              <a:lnSpc>
                <a:spcPct val="90000"/>
              </a:lnSpc>
            </a:pPr>
            <a:endParaRPr lang="en-US" altLang="zh-TW" sz="2200" dirty="0" smtClean="0">
              <a:ea typeface="新細明體" pitchFamily="18" charset="-12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TW" sz="2200" dirty="0" smtClean="0">
                <a:ea typeface="新細明體" pitchFamily="18" charset="-120"/>
              </a:rPr>
              <a:t>A variable has four attributes: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000" dirty="0" smtClean="0">
                <a:solidFill>
                  <a:srgbClr val="003399"/>
                </a:solidFill>
                <a:ea typeface="新細明體" pitchFamily="18" charset="-120"/>
              </a:rPr>
              <a:t>Value </a:t>
            </a:r>
            <a:r>
              <a:rPr lang="en-US" altLang="zh-TW" sz="2000" dirty="0" smtClean="0">
                <a:ea typeface="新細明體" pitchFamily="18" charset="-120"/>
              </a:rPr>
              <a:t>- the content of the variable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000" dirty="0" smtClean="0">
                <a:solidFill>
                  <a:srgbClr val="003399"/>
                </a:solidFill>
                <a:ea typeface="新細明體" pitchFamily="18" charset="-120"/>
              </a:rPr>
              <a:t>Identifier - </a:t>
            </a:r>
            <a:r>
              <a:rPr lang="en-US" altLang="zh-TW" sz="2000" dirty="0" smtClean="0">
                <a:ea typeface="新細明體" pitchFamily="18" charset="-120"/>
              </a:rPr>
              <a:t>the name of the variable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000" dirty="0" smtClean="0">
                <a:solidFill>
                  <a:srgbClr val="003399"/>
                </a:solidFill>
                <a:ea typeface="新細明體" pitchFamily="18" charset="-120"/>
              </a:rPr>
              <a:t>Address - </a:t>
            </a:r>
            <a:r>
              <a:rPr lang="en-US" altLang="zh-TW" sz="2000" dirty="0" smtClean="0">
                <a:ea typeface="新細明體" pitchFamily="18" charset="-120"/>
              </a:rPr>
              <a:t>the memory location of the variable</a:t>
            </a:r>
          </a:p>
          <a:p>
            <a:pPr lvl="1">
              <a:lnSpc>
                <a:spcPct val="90000"/>
              </a:lnSpc>
            </a:pPr>
            <a:r>
              <a:rPr lang="en-US" altLang="zh-TW" sz="2000" dirty="0" smtClean="0">
                <a:solidFill>
                  <a:srgbClr val="003399"/>
                </a:solidFill>
                <a:ea typeface="新細明體" pitchFamily="18" charset="-120"/>
              </a:rPr>
              <a:t>Scope - </a:t>
            </a:r>
            <a:r>
              <a:rPr lang="en-US" altLang="zh-TW" sz="2000" dirty="0">
                <a:ea typeface="新細明體" pitchFamily="18" charset="-120"/>
              </a:rPr>
              <a:t>the </a:t>
            </a:r>
            <a:r>
              <a:rPr lang="en-US" altLang="zh-TW" sz="2000" dirty="0" smtClean="0">
                <a:ea typeface="新細明體" pitchFamily="18" charset="-120"/>
              </a:rPr>
              <a:t>accessibility of the variable</a:t>
            </a:r>
          </a:p>
          <a:p>
            <a:pPr eaLnBrk="1" hangingPunct="1">
              <a:lnSpc>
                <a:spcPct val="90000"/>
              </a:lnSpc>
            </a:pPr>
            <a:endParaRPr lang="en-US" altLang="zh-TW" sz="2200" dirty="0" smtClean="0">
              <a:ea typeface="新細明體" pitchFamily="18" charset="-12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pitchFamily="18" charset="-120"/>
              </a:rPr>
              <a:t>Main Memory</a:t>
            </a:r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9E51A6A-0F66-454E-89D6-F565D093C41E}" type="slidenum">
              <a:rPr lang="zh-TW" altLang="en-US" smtClean="0"/>
              <a:pPr/>
              <a:t>4</a:t>
            </a:fld>
            <a:endParaRPr lang="en-US" altLang="zh-TW" smtClean="0"/>
          </a:p>
        </p:txBody>
      </p:sp>
      <p:graphicFrame>
        <p:nvGraphicFramePr>
          <p:cNvPr id="8196" name="Object 3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994346637"/>
              </p:ext>
            </p:extLst>
          </p:nvPr>
        </p:nvGraphicFramePr>
        <p:xfrm>
          <a:off x="2667000" y="1981200"/>
          <a:ext cx="5780087" cy="372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4" name="Visio" r:id="rId3" imgW="5779688" imgH="3723569" progId="Visio.Drawing.11">
                  <p:embed/>
                </p:oleObj>
              </mc:Choice>
              <mc:Fallback>
                <p:oleObj name="Visio" r:id="rId3" imgW="5779688" imgH="3723569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981200"/>
                        <a:ext cx="5780087" cy="3724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197" name="Picture 4" descr="11988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819400"/>
            <a:ext cx="2133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Line 6"/>
          <p:cNvSpPr>
            <a:spLocks noChangeShapeType="1"/>
          </p:cNvSpPr>
          <p:nvPr/>
        </p:nvSpPr>
        <p:spPr bwMode="auto">
          <a:xfrm>
            <a:off x="2667000" y="4191000"/>
            <a:ext cx="1447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Variable and Memory</a:t>
            </a:r>
            <a:endParaRPr lang="zh-HK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5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2133600"/>
            <a:ext cx="3048000" cy="4191000"/>
          </a:xfrm>
          <a:ln>
            <a:solidFill>
              <a:schemeClr val="bg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altLang="zh-TW" sz="2200" dirty="0">
                <a:latin typeface="Courier New" pitchFamily="49" charset="0"/>
                <a:cs typeface="Courier New" pitchFamily="49" charset="0"/>
              </a:rPr>
              <a:t>main(){</a:t>
            </a:r>
            <a:endParaRPr lang="zh-TW" altLang="en-US" sz="22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zh-TW" altLang="en-US" sz="22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22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22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200" b="1" dirty="0">
                <a:solidFill>
                  <a:srgbClr val="FF9900"/>
                </a:solidFill>
                <a:latin typeface="Courier New" pitchFamily="49" charset="0"/>
                <a:cs typeface="Courier New" pitchFamily="49" charset="0"/>
              </a:rPr>
              <a:t>x</a:t>
            </a:r>
            <a:r>
              <a:rPr lang="en-US" altLang="zh-TW" sz="2200" dirty="0">
                <a:latin typeface="Courier New" pitchFamily="49" charset="0"/>
                <a:cs typeface="Courier New" pitchFamily="49" charset="0"/>
              </a:rPr>
              <a:t>;</a:t>
            </a:r>
            <a:endParaRPr lang="zh-TW" altLang="en-US" sz="22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zh-TW" altLang="en-US" sz="22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22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TW" sz="22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200" b="1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y</a:t>
            </a:r>
            <a:r>
              <a:rPr lang="en-US" altLang="zh-TW" sz="2200" dirty="0">
                <a:latin typeface="Courier New" pitchFamily="49" charset="0"/>
                <a:cs typeface="Courier New" pitchFamily="49" charset="0"/>
              </a:rPr>
              <a:t>;</a:t>
            </a:r>
            <a:endParaRPr lang="zh-TW" altLang="en-US" sz="22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zh-TW" altLang="en-US" sz="22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2200" dirty="0">
                <a:latin typeface="Courier New" pitchFamily="49" charset="0"/>
                <a:cs typeface="Courier New" pitchFamily="49" charset="0"/>
              </a:rPr>
              <a:t>char </a:t>
            </a:r>
            <a:r>
              <a:rPr lang="en-US" altLang="zh-TW" sz="22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</a:t>
            </a:r>
            <a:r>
              <a:rPr lang="en-US" altLang="zh-TW" sz="2200" dirty="0">
                <a:latin typeface="Courier New" pitchFamily="49" charset="0"/>
                <a:cs typeface="Courier New" pitchFamily="49" charset="0"/>
              </a:rPr>
              <a:t>;</a:t>
            </a:r>
            <a:endParaRPr lang="zh-TW" altLang="en-US" sz="22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zh-TW" altLang="en-US" sz="22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2200" dirty="0">
                <a:latin typeface="Courier New" pitchFamily="49" charset="0"/>
                <a:cs typeface="Courier New" pitchFamily="49" charset="0"/>
              </a:rPr>
              <a:t>x=100;</a:t>
            </a:r>
            <a:endParaRPr lang="zh-TW" altLang="en-US" sz="22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zh-TW" altLang="en-US" sz="22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2200" dirty="0">
                <a:latin typeface="Courier New" pitchFamily="49" charset="0"/>
                <a:cs typeface="Courier New" pitchFamily="49" charset="0"/>
              </a:rPr>
              <a:t>y=200;</a:t>
            </a:r>
            <a:endParaRPr lang="zh-TW" altLang="en-US" sz="22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zh-TW" altLang="en-US" sz="22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TW" sz="2200" dirty="0">
                <a:latin typeface="Courier New" pitchFamily="49" charset="0"/>
                <a:cs typeface="Courier New" pitchFamily="49" charset="0"/>
              </a:rPr>
              <a:t>c=`a`;</a:t>
            </a:r>
            <a:endParaRPr lang="zh-TW" altLang="en-US" sz="22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zh-TW" altLang="en-US" sz="22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altLang="zh-TW" sz="2200" dirty="0">
                <a:latin typeface="Courier New" pitchFamily="49" charset="0"/>
                <a:cs typeface="Courier New" pitchFamily="49" charset="0"/>
              </a:rPr>
              <a:t>}</a:t>
            </a:r>
            <a:endParaRPr lang="zh-TW" altLang="en-US" sz="2200" dirty="0">
              <a:latin typeface="Courier New" pitchFamily="49" charset="0"/>
              <a:cs typeface="Courier New" pitchFamily="49" charset="0"/>
            </a:endParaRPr>
          </a:p>
          <a:p>
            <a:endParaRPr lang="zh-HK" alt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7215233"/>
              </p:ext>
            </p:extLst>
          </p:nvPr>
        </p:nvGraphicFramePr>
        <p:xfrm>
          <a:off x="4343400" y="1752600"/>
          <a:ext cx="4265613" cy="273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59" name="Visio" r:id="rId3" imgW="6023511" imgH="3863586" progId="Visio.Drawing.11">
                  <p:embed/>
                </p:oleObj>
              </mc:Choice>
              <mc:Fallback>
                <p:oleObj name="Visio" r:id="rId3" imgW="6023511" imgH="3863586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1752600"/>
                        <a:ext cx="4265613" cy="273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Group 3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1112261"/>
              </p:ext>
            </p:extLst>
          </p:nvPr>
        </p:nvGraphicFramePr>
        <p:xfrm>
          <a:off x="4648200" y="4800600"/>
          <a:ext cx="3924300" cy="1401763"/>
        </p:xfrm>
        <a:graphic>
          <a:graphicData uri="http://schemas.openxmlformats.org/drawingml/2006/table">
            <a:tbl>
              <a:tblPr/>
              <a:tblGrid>
                <a:gridCol w="1524000"/>
                <a:gridCol w="1039813"/>
                <a:gridCol w="1360487"/>
              </a:tblGrid>
              <a:tr h="3354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Identifier</a:t>
                      </a:r>
                    </a:p>
                  </a:txBody>
                  <a:tcPr marT="45741" marB="4574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Value</a:t>
                      </a:r>
                    </a:p>
                  </a:txBody>
                  <a:tcPr marT="45741" marB="457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Address</a:t>
                      </a:r>
                    </a:p>
                  </a:txBody>
                  <a:tcPr marT="45741" marB="457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3354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x</a:t>
                      </a:r>
                    </a:p>
                  </a:txBody>
                  <a:tcPr marT="45741" marB="4574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100</a:t>
                      </a:r>
                    </a:p>
                  </a:txBody>
                  <a:tcPr marT="45741" marB="457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30</a:t>
                      </a:r>
                    </a:p>
                  </a:txBody>
                  <a:tcPr marT="45741" marB="457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4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y</a:t>
                      </a:r>
                    </a:p>
                  </a:txBody>
                  <a:tcPr marT="45741" marB="4574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200</a:t>
                      </a:r>
                    </a:p>
                  </a:txBody>
                  <a:tcPr marT="45741" marB="457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34</a:t>
                      </a:r>
                    </a:p>
                  </a:txBody>
                  <a:tcPr marT="45741" marB="457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4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c</a:t>
                      </a:r>
                    </a:p>
                  </a:txBody>
                  <a:tcPr marT="45741" marB="4574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‘a’</a:t>
                      </a:r>
                    </a:p>
                  </a:txBody>
                  <a:tcPr marT="45741" marB="457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38</a:t>
                      </a:r>
                    </a:p>
                  </a:txBody>
                  <a:tcPr marT="45741" marB="457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2465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Variable and Memory</a:t>
            </a:r>
            <a:endParaRPr lang="zh-HK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6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HK" sz="2800" i="1" dirty="0">
                <a:ea typeface="ＭＳ Ｐゴシック" charset="-128"/>
                <a:cs typeface="ＭＳ Ｐゴシック" charset="-128"/>
              </a:rPr>
              <a:t>Most of the time</a:t>
            </a:r>
            <a:r>
              <a:rPr lang="en-US" altLang="zh-HK" sz="2800" dirty="0">
                <a:ea typeface="ＭＳ Ｐゴシック" charset="-128"/>
                <a:cs typeface="ＭＳ Ｐゴシック" charset="-128"/>
              </a:rPr>
              <a:t>, the computer allocates adjacent memory locations for variables declared one after the other.</a:t>
            </a:r>
          </a:p>
          <a:p>
            <a:r>
              <a:rPr lang="en-US" altLang="zh-HK" sz="2800" dirty="0">
                <a:ea typeface="ＭＳ Ｐゴシック" charset="-128"/>
                <a:cs typeface="ＭＳ Ｐゴシック" charset="-128"/>
              </a:rPr>
              <a:t>A variable’s </a:t>
            </a:r>
            <a:r>
              <a:rPr lang="en-US" altLang="zh-HK" sz="2800" dirty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address </a:t>
            </a:r>
            <a:r>
              <a:rPr lang="en-US" altLang="zh-HK" sz="2800" dirty="0">
                <a:ea typeface="ＭＳ Ｐゴシック" charset="-128"/>
                <a:cs typeface="ＭＳ Ｐゴシック" charset="-128"/>
              </a:rPr>
              <a:t>is the </a:t>
            </a:r>
            <a:r>
              <a:rPr lang="en-US" altLang="zh-HK" sz="2800" dirty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first byte </a:t>
            </a:r>
            <a:r>
              <a:rPr lang="en-US" altLang="zh-HK" sz="2800" dirty="0">
                <a:ea typeface="ＭＳ Ｐゴシック" charset="-128"/>
                <a:cs typeface="ＭＳ Ｐゴシック" charset="-128"/>
              </a:rPr>
              <a:t>occupied by the variable</a:t>
            </a:r>
            <a:r>
              <a:rPr lang="en-US" altLang="zh-HK" sz="2800" dirty="0" smtClean="0">
                <a:ea typeface="ＭＳ Ｐゴシック" charset="-128"/>
                <a:cs typeface="ＭＳ Ｐゴシック" charset="-128"/>
              </a:rPr>
              <a:t>.</a:t>
            </a:r>
          </a:p>
          <a:p>
            <a:r>
              <a:rPr lang="en-US" altLang="zh-HK" dirty="0" smtClean="0">
                <a:ea typeface="ＭＳ Ｐゴシック" charset="-128"/>
              </a:rPr>
              <a:t>Address of a variable depends </a:t>
            </a:r>
            <a:r>
              <a:rPr lang="en-US" altLang="zh-HK" dirty="0">
                <a:ea typeface="ＭＳ Ｐゴシック" charset="-128"/>
              </a:rPr>
              <a:t>on the computer, and is usually in hexadecimal (base 16 with values 0-9 and A-F).</a:t>
            </a:r>
          </a:p>
          <a:p>
            <a:pPr lvl="1"/>
            <a:r>
              <a:rPr lang="en-US" altLang="zh-HK" dirty="0">
                <a:ea typeface="ＭＳ Ｐゴシック" charset="-128"/>
              </a:rPr>
              <a:t>e.g. 0x00023AF0, 00023AF0</a:t>
            </a:r>
            <a:endParaRPr lang="en-US" altLang="zh-HK" sz="3200" dirty="0" smtClean="0">
              <a:ea typeface="ＭＳ Ｐゴシック" charset="-128"/>
              <a:cs typeface="ＭＳ Ｐゴシック" charset="-128"/>
            </a:endParaRPr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684265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Pointers</a:t>
            </a:r>
            <a:endParaRPr lang="zh-HK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CB257E-5350-4DD4-BA74-EE5E9662074E}" type="slidenum">
              <a:rPr lang="zh-TW" altLang="en-US" smtClean="0"/>
              <a:pPr>
                <a:defRPr/>
              </a:pPr>
              <a:t>7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524000"/>
            <a:ext cx="7772400" cy="2895600"/>
          </a:xfrm>
        </p:spPr>
        <p:txBody>
          <a:bodyPr>
            <a:normAutofit/>
          </a:bodyPr>
          <a:lstStyle/>
          <a:p>
            <a:r>
              <a:rPr lang="en-US" altLang="zh-TW" sz="2400" dirty="0">
                <a:ea typeface="新細明體" pitchFamily="18" charset="-120"/>
              </a:rPr>
              <a:t>A</a:t>
            </a:r>
            <a:r>
              <a:rPr lang="en-US" altLang="zh-TW" sz="2400" dirty="0" smtClean="0">
                <a:ea typeface="新細明體" pitchFamily="18" charset="-120"/>
              </a:rPr>
              <a:t> </a:t>
            </a:r>
            <a:r>
              <a:rPr lang="en-US" altLang="zh-TW" sz="2400" dirty="0">
                <a:ea typeface="新細明體" pitchFamily="18" charset="-120"/>
              </a:rPr>
              <a:t>pointer is a variable which </a:t>
            </a:r>
            <a:r>
              <a:rPr lang="en-US" altLang="zh-TW" sz="2400" dirty="0" smtClean="0">
                <a:ea typeface="新細明體" pitchFamily="18" charset="-120"/>
              </a:rPr>
              <a:t>stores </a:t>
            </a:r>
            <a:r>
              <a:rPr lang="en-US" altLang="zh-TW" sz="2400" dirty="0">
                <a:ea typeface="新細明體" pitchFamily="18" charset="-120"/>
              </a:rPr>
              <a:t>the </a:t>
            </a:r>
            <a:r>
              <a:rPr lang="en-US" altLang="zh-TW" sz="2400" dirty="0">
                <a:solidFill>
                  <a:srgbClr val="FF3300"/>
                </a:solidFill>
                <a:ea typeface="新細明體" pitchFamily="18" charset="-120"/>
              </a:rPr>
              <a:t>address </a:t>
            </a:r>
            <a:r>
              <a:rPr lang="en-US" altLang="zh-TW" sz="2400" dirty="0">
                <a:ea typeface="新細明體" pitchFamily="18" charset="-120"/>
              </a:rPr>
              <a:t>of another </a:t>
            </a:r>
            <a:r>
              <a:rPr lang="en-US" altLang="zh-TW" sz="2400" dirty="0" smtClean="0">
                <a:ea typeface="新細明體" pitchFamily="18" charset="-120"/>
              </a:rPr>
              <a:t>variable, i.e. it points </a:t>
            </a:r>
            <a:r>
              <a:rPr lang="en-US" altLang="zh-TW" sz="2400" dirty="0">
                <a:ea typeface="新細明體" pitchFamily="18" charset="-120"/>
              </a:rPr>
              <a:t>to the variable.</a:t>
            </a:r>
          </a:p>
          <a:p>
            <a:endParaRPr lang="en-US" altLang="zh-TW" sz="2400" dirty="0">
              <a:ea typeface="新細明體" pitchFamily="18" charset="-120"/>
            </a:endParaRPr>
          </a:p>
          <a:p>
            <a:r>
              <a:rPr lang="en-US" altLang="zh-TW" sz="2400" dirty="0" smtClean="0">
                <a:ea typeface="新細明體" pitchFamily="18" charset="-120"/>
              </a:rPr>
              <a:t>A pointer</a:t>
            </a:r>
            <a:r>
              <a:rPr lang="en-US" altLang="zh-TW" sz="2400" dirty="0">
                <a:ea typeface="新細明體" pitchFamily="18" charset="-120"/>
              </a:rPr>
              <a:t>, like </a:t>
            </a:r>
            <a:r>
              <a:rPr lang="en-US" altLang="zh-TW" sz="2400" dirty="0" smtClean="0">
                <a:ea typeface="新細明體" pitchFamily="18" charset="-120"/>
              </a:rPr>
              <a:t>a regular variable, </a:t>
            </a:r>
            <a:r>
              <a:rPr lang="en-US" altLang="zh-TW" sz="2400" dirty="0">
                <a:ea typeface="新細明體" pitchFamily="18" charset="-120"/>
              </a:rPr>
              <a:t>has a </a:t>
            </a:r>
            <a:r>
              <a:rPr lang="en-US" altLang="zh-TW" sz="2400" dirty="0" smtClean="0">
                <a:ea typeface="新細明體" pitchFamily="18" charset="-120"/>
              </a:rPr>
              <a:t>type. </a:t>
            </a:r>
            <a:r>
              <a:rPr lang="en-US" altLang="zh-TW" sz="2400" dirty="0">
                <a:ea typeface="新細明體" pitchFamily="18" charset="-120"/>
              </a:rPr>
              <a:t>I</a:t>
            </a:r>
            <a:r>
              <a:rPr lang="en-US" altLang="zh-TW" sz="2400" dirty="0" smtClean="0">
                <a:ea typeface="新細明體" pitchFamily="18" charset="-120"/>
              </a:rPr>
              <a:t>ts </a:t>
            </a:r>
            <a:r>
              <a:rPr lang="en-US" altLang="zh-TW" sz="2400" dirty="0">
                <a:ea typeface="新細明體" pitchFamily="18" charset="-120"/>
              </a:rPr>
              <a:t>type is determined by the type of </a:t>
            </a:r>
            <a:r>
              <a:rPr lang="en-US" altLang="zh-TW" sz="2400" dirty="0" smtClean="0">
                <a:ea typeface="新細明體" pitchFamily="18" charset="-120"/>
              </a:rPr>
              <a:t>the variable </a:t>
            </a:r>
            <a:r>
              <a:rPr lang="en-US" altLang="zh-TW" sz="2400" dirty="0">
                <a:ea typeface="新細明體" pitchFamily="18" charset="-120"/>
              </a:rPr>
              <a:t>it </a:t>
            </a:r>
            <a:r>
              <a:rPr lang="en-US" altLang="zh-TW" sz="2400" dirty="0">
                <a:solidFill>
                  <a:srgbClr val="FF3300"/>
                </a:solidFill>
                <a:ea typeface="新細明體" pitchFamily="18" charset="-120"/>
              </a:rPr>
              <a:t>points </a:t>
            </a:r>
            <a:r>
              <a:rPr lang="en-US" altLang="zh-TW" sz="2400" dirty="0">
                <a:ea typeface="新細明體" pitchFamily="18" charset="-120"/>
              </a:rPr>
              <a:t>to.</a:t>
            </a:r>
          </a:p>
          <a:p>
            <a:endParaRPr lang="zh-HK" alt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37878"/>
              </p:ext>
            </p:extLst>
          </p:nvPr>
        </p:nvGraphicFramePr>
        <p:xfrm>
          <a:off x="914400" y="4495800"/>
          <a:ext cx="76962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9240"/>
                <a:gridCol w="1539240"/>
                <a:gridCol w="1539240"/>
                <a:gridCol w="1539240"/>
                <a:gridCol w="153924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HK" dirty="0" smtClean="0"/>
                        <a:t>Variable type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 err="1" smtClean="0"/>
                        <a:t>int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 smtClean="0"/>
                        <a:t>float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 smtClean="0"/>
                        <a:t>double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 smtClean="0"/>
                        <a:t>char</a:t>
                      </a:r>
                      <a:endParaRPr lang="zh-HK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HK" dirty="0" smtClean="0"/>
                        <a:t>Pointer</a:t>
                      </a:r>
                      <a:r>
                        <a:rPr lang="en-US" altLang="zh-HK" baseline="0" dirty="0" smtClean="0"/>
                        <a:t> type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 err="1" smtClean="0"/>
                        <a:t>int</a:t>
                      </a:r>
                      <a:r>
                        <a:rPr lang="en-US" altLang="zh-HK" dirty="0" smtClean="0"/>
                        <a:t>*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 smtClean="0"/>
                        <a:t>float*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 smtClean="0"/>
                        <a:t>double*</a:t>
                      </a:r>
                      <a:endParaRPr lang="zh-HK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HK" dirty="0" smtClean="0"/>
                        <a:t>char*</a:t>
                      </a:r>
                      <a:endParaRPr lang="zh-HK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5204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* and &amp; operator</a:t>
            </a:r>
          </a:p>
        </p:txBody>
      </p:sp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FF21569-3E57-42D2-9673-DA62B3243FA6}" type="slidenum">
              <a:rPr lang="zh-TW" altLang="en-US" smtClean="0"/>
              <a:pPr/>
              <a:t>8</a:t>
            </a:fld>
            <a:endParaRPr lang="en-US" altLang="zh-TW" smtClean="0"/>
          </a:p>
        </p:txBody>
      </p:sp>
      <p:sp>
        <p:nvSpPr>
          <p:cNvPr id="11268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zh-TW" sz="2100" dirty="0" smtClean="0">
                <a:ea typeface="新細明體" pitchFamily="18" charset="-120"/>
              </a:rPr>
              <a:t>To declare a pointer, place a “*” sign before an identifier name: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0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char *</a:t>
            </a:r>
            <a:r>
              <a:rPr lang="en-US" altLang="zh-TW" sz="20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cPtr</a:t>
            </a:r>
            <a:r>
              <a:rPr lang="en-US" altLang="zh-TW" sz="20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	</a:t>
            </a:r>
            <a:r>
              <a:rPr lang="en-US" altLang="zh-TW" sz="2000" dirty="0" smtClean="0">
                <a:solidFill>
                  <a:srgbClr val="0099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//a character pointer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0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20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*</a:t>
            </a:r>
            <a:r>
              <a:rPr lang="en-US" altLang="zh-TW" sz="20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nPtr</a:t>
            </a:r>
            <a:r>
              <a:rPr lang="en-US" altLang="zh-TW" sz="20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	</a:t>
            </a:r>
            <a:r>
              <a:rPr lang="en-US" altLang="zh-TW" sz="2000" dirty="0" smtClean="0">
                <a:solidFill>
                  <a:srgbClr val="0099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//an integer pointer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0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float *</a:t>
            </a:r>
            <a:r>
              <a:rPr lang="en-US" altLang="zh-TW" sz="20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fp</a:t>
            </a:r>
            <a:r>
              <a:rPr lang="en-US" altLang="zh-TW" sz="20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	</a:t>
            </a:r>
            <a:r>
              <a:rPr lang="en-US" altLang="zh-TW" sz="2000" dirty="0" smtClean="0">
                <a:solidFill>
                  <a:srgbClr val="0099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//a floating point pointer </a:t>
            </a:r>
          </a:p>
          <a:p>
            <a:pPr eaLnBrk="1" hangingPunct="1">
              <a:lnSpc>
                <a:spcPct val="80000"/>
              </a:lnSpc>
            </a:pPr>
            <a:endParaRPr lang="en-US" altLang="zh-TW" sz="2100" dirty="0" smtClean="0">
              <a:ea typeface="新細明體" pitchFamily="18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100" dirty="0" smtClean="0">
                <a:ea typeface="新細明體" pitchFamily="18" charset="-120"/>
              </a:rPr>
              <a:t>To retrieve the address of a variable, use the “&amp;” operator: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0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20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x;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0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nPtr</a:t>
            </a:r>
            <a:r>
              <a:rPr lang="en-US" altLang="zh-TW" sz="20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=&amp;x; </a:t>
            </a:r>
            <a:r>
              <a:rPr lang="en-US" altLang="zh-TW" sz="2000" dirty="0" smtClean="0">
                <a:solidFill>
                  <a:srgbClr val="0099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// &amp;x will return the address of variable x;</a:t>
            </a:r>
          </a:p>
          <a:p>
            <a:pPr eaLnBrk="1" hangingPunct="1">
              <a:lnSpc>
                <a:spcPct val="80000"/>
              </a:lnSpc>
            </a:pPr>
            <a:endParaRPr lang="en-US" altLang="zh-TW" sz="2100" dirty="0" smtClean="0">
              <a:ea typeface="新細明體" pitchFamily="18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100" dirty="0" smtClean="0">
                <a:ea typeface="新細明體" pitchFamily="18" charset="-120"/>
              </a:rPr>
              <a:t>To access the variable a pointer pointing to, use “*” operator </a:t>
            </a:r>
            <a:r>
              <a:rPr lang="en-US" altLang="zh-TW" sz="2100" smtClean="0">
                <a:ea typeface="新細明體" pitchFamily="18" charset="-120"/>
              </a:rPr>
              <a:t>(dereferencing)</a:t>
            </a:r>
            <a:endParaRPr lang="en-US" altLang="zh-TW" sz="2100" dirty="0" smtClean="0">
              <a:ea typeface="新細明體" pitchFamily="18" charset="-12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zh-TW" sz="20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*</a:t>
            </a:r>
            <a:r>
              <a:rPr lang="en-US" altLang="zh-TW" sz="20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nPtr</a:t>
            </a:r>
            <a:r>
              <a:rPr lang="en-US" altLang="zh-TW" sz="20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=10;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0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y=*</a:t>
            </a:r>
            <a:r>
              <a:rPr lang="en-US" altLang="zh-TW" sz="20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nPtr</a:t>
            </a:r>
            <a:r>
              <a:rPr lang="en-US" altLang="zh-TW" sz="20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</a:pPr>
            <a:endParaRPr lang="en-US" altLang="zh-TW" sz="2100" dirty="0" smtClean="0">
              <a:ea typeface="新細明體" pitchFamily="18" charset="-12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pitchFamily="18" charset="-120"/>
              </a:rPr>
              <a:t>Example	</a:t>
            </a:r>
          </a:p>
        </p:txBody>
      </p:sp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B0A7CF4-D5FB-4FFD-B4DB-716B9E77DE23}" type="slidenum">
              <a:rPr lang="zh-TW" altLang="en-US" smtClean="0"/>
              <a:pPr/>
              <a:t>9</a:t>
            </a:fld>
            <a:endParaRPr lang="en-US" altLang="zh-TW" smtClean="0"/>
          </a:p>
        </p:txBody>
      </p:sp>
      <p:sp>
        <p:nvSpPr>
          <p:cNvPr id="12292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20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</a:t>
            </a:r>
            <a:r>
              <a:rPr lang="en-US" altLang="zh-TW" sz="20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x,y</a:t>
            </a:r>
            <a:r>
              <a:rPr lang="en-US" altLang="zh-TW" sz="20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		</a:t>
            </a:r>
            <a:r>
              <a:rPr lang="en-US" altLang="zh-TW" sz="2000" dirty="0" smtClean="0">
                <a:solidFill>
                  <a:srgbClr val="0099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//x and y are integer variables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void main(){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</a:t>
            </a:r>
            <a:r>
              <a:rPr lang="en-US" altLang="zh-TW" sz="20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20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*p1,*p2;  	</a:t>
            </a:r>
            <a:r>
              <a:rPr lang="en-US" altLang="zh-TW" sz="2000" dirty="0" smtClean="0">
                <a:solidFill>
                  <a:srgbClr val="0099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/*p1 and p2 are pointers of 					integer typed	*/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x=10;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y=12;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p1=&amp;x;	   	</a:t>
            </a:r>
            <a:r>
              <a:rPr lang="en-US" altLang="zh-TW" sz="2000" dirty="0" smtClean="0">
                <a:solidFill>
                  <a:srgbClr val="0099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p1 stores the address of 					variable x	*/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p2=&amp;y;	   	</a:t>
            </a:r>
            <a:r>
              <a:rPr lang="en-US" altLang="zh-TW" sz="2000" dirty="0" smtClean="0">
                <a:solidFill>
                  <a:srgbClr val="0099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p2 stores the address of 					variable y	*/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*p1=5;	   	</a:t>
            </a:r>
            <a:r>
              <a:rPr lang="en-US" altLang="zh-TW" sz="2000" dirty="0" smtClean="0">
                <a:solidFill>
                  <a:srgbClr val="0099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p1 value unchanged but x is 					updated to 5 */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*p2=*p1+10;	</a:t>
            </a:r>
            <a:r>
              <a:rPr lang="en-US" altLang="zh-TW" sz="2000" dirty="0" smtClean="0">
                <a:solidFill>
                  <a:srgbClr val="0099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/*what are the values of p2 and 				y?	*/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  <a:r>
              <a:rPr lang="en-US" altLang="zh-TW" sz="2000" dirty="0" smtClean="0">
                <a:ea typeface="新細明體" pitchFamily="18" charset="-120"/>
              </a:rPr>
              <a:t>	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pitchFamily="18" charset="-120"/>
              </a:rPr>
              <a:t>Common operations</a:t>
            </a:r>
          </a:p>
        </p:txBody>
      </p:sp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FD534B8-DDCB-4AA3-BE65-EEE1F12C69B5}" type="slidenum">
              <a:rPr lang="zh-TW" altLang="en-US" smtClean="0"/>
              <a:pPr/>
              <a:t>10</a:t>
            </a:fld>
            <a:endParaRPr lang="en-US" altLang="zh-TW" smtClean="0"/>
          </a:p>
        </p:txBody>
      </p:sp>
      <p:sp>
        <p:nvSpPr>
          <p:cNvPr id="13316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 smtClean="0">
                <a:ea typeface="新細明體" pitchFamily="18" charset="-120"/>
              </a:rPr>
              <a:t>Set a pointer </a:t>
            </a:r>
            <a:r>
              <a:rPr lang="en-US" altLang="zh-TW" sz="2800" i="1" dirty="0" smtClean="0">
                <a:solidFill>
                  <a:srgbClr val="FF3300"/>
                </a:solidFill>
                <a:ea typeface="新細明體" pitchFamily="18" charset="-120"/>
              </a:rPr>
              <a:t>p1 </a:t>
            </a:r>
            <a:r>
              <a:rPr lang="en-US" altLang="zh-TW" sz="2800" dirty="0" smtClean="0">
                <a:ea typeface="新細明體" pitchFamily="18" charset="-120"/>
              </a:rPr>
              <a:t>point to a variable </a:t>
            </a:r>
            <a:r>
              <a:rPr lang="en-US" altLang="zh-TW" sz="2800" i="1" dirty="0" smtClean="0">
                <a:solidFill>
                  <a:srgbClr val="0000FF"/>
                </a:solidFill>
                <a:ea typeface="新細明體" pitchFamily="18" charset="-120"/>
              </a:rPr>
              <a:t>x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800" dirty="0" smtClean="0">
                <a:solidFill>
                  <a:srgbClr val="FF3300"/>
                </a:solidFill>
                <a:ea typeface="新細明體" pitchFamily="18" charset="-120"/>
              </a:rPr>
              <a:t>p1</a:t>
            </a:r>
            <a:r>
              <a:rPr lang="en-US" altLang="zh-TW" sz="2800" dirty="0" smtClean="0">
                <a:ea typeface="新細明體" pitchFamily="18" charset="-120"/>
              </a:rPr>
              <a:t>=&amp;x;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>
                <a:ea typeface="新細明體" pitchFamily="18" charset="-120"/>
              </a:rPr>
              <a:t>Set a pointer </a:t>
            </a:r>
            <a:r>
              <a:rPr lang="en-US" altLang="zh-TW" sz="2800" i="1" dirty="0" smtClean="0">
                <a:solidFill>
                  <a:srgbClr val="FF3300"/>
                </a:solidFill>
                <a:ea typeface="新細明體" pitchFamily="18" charset="-120"/>
              </a:rPr>
              <a:t>p1</a:t>
            </a:r>
            <a:r>
              <a:rPr lang="en-US" altLang="zh-TW" sz="2800" i="1" dirty="0" smtClean="0">
                <a:ea typeface="新細明體" pitchFamily="18" charset="-120"/>
              </a:rPr>
              <a:t> </a:t>
            </a:r>
            <a:r>
              <a:rPr lang="en-US" altLang="zh-TW" sz="2800" dirty="0" smtClean="0">
                <a:ea typeface="新細明體" pitchFamily="18" charset="-120"/>
              </a:rPr>
              <a:t>point to the variable pointed by another pointer </a:t>
            </a:r>
            <a:r>
              <a:rPr lang="en-US" altLang="zh-TW" sz="2800" i="1" dirty="0" smtClean="0">
                <a:solidFill>
                  <a:srgbClr val="FF3300"/>
                </a:solidFill>
                <a:ea typeface="新細明體" pitchFamily="18" charset="-120"/>
              </a:rPr>
              <a:t>p2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800" dirty="0" smtClean="0">
                <a:ea typeface="新細明體" pitchFamily="18" charset="-120"/>
              </a:rPr>
              <a:t>p1=p2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>
                <a:ea typeface="新細明體" pitchFamily="18" charset="-120"/>
              </a:rPr>
              <a:t>Update the value of variable pointed by a pointer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800" dirty="0" smtClean="0">
                <a:ea typeface="新細明體" pitchFamily="18" charset="-120"/>
              </a:rPr>
              <a:t>*p=10;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 smtClean="0">
                <a:ea typeface="新細明體" pitchFamily="18" charset="-120"/>
              </a:rPr>
              <a:t>Retrieve the value of variable pointed by a pointer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800" dirty="0" err="1" smtClean="0">
                <a:ea typeface="新細明體" pitchFamily="18" charset="-120"/>
              </a:rPr>
              <a:t>int</a:t>
            </a:r>
            <a:r>
              <a:rPr lang="en-US" altLang="zh-TW" sz="2800" dirty="0" smtClean="0">
                <a:ea typeface="新細明體" pitchFamily="18" charset="-120"/>
              </a:rPr>
              <a:t> x=*p;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zh-TW" sz="2800" dirty="0" smtClean="0">
              <a:ea typeface="新細明體" pitchFamily="18" charset="-12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pitchFamily="18" charset="-120"/>
              </a:rPr>
              <a:t>More examples</a:t>
            </a:r>
          </a:p>
        </p:txBody>
      </p:sp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805DD7A-9431-4790-817E-67B83D8126E7}" type="slidenum">
              <a:rPr lang="zh-TW" altLang="en-US" smtClean="0"/>
              <a:pPr/>
              <a:t>11</a:t>
            </a:fld>
            <a:endParaRPr lang="en-US" altLang="zh-TW" smtClean="0"/>
          </a:p>
        </p:txBody>
      </p:sp>
      <p:sp>
        <p:nvSpPr>
          <p:cNvPr id="1434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52600"/>
            <a:ext cx="3471862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8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x=3;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8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y=5;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800" dirty="0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p</a:t>
            </a:r>
            <a:r>
              <a:rPr lang="en-US" altLang="zh-TW" sz="2800" dirty="0" smtClean="0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1=&amp;x;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800" dirty="0" smtClean="0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p2=&amp;y;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800" dirty="0" smtClean="0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y=*p1-*p2;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800" dirty="0" smtClean="0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p1=p2;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800" dirty="0" smtClean="0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y=*p1+*p2;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800" dirty="0" smtClean="0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x=p1+1;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zh-TW" altLang="en-US" dirty="0" smtClean="0">
              <a:solidFill>
                <a:srgbClr val="FF3300"/>
              </a:solidFill>
              <a:ea typeface="新細明體" pitchFamily="18" charset="-120"/>
            </a:endParaRPr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4724400" y="1905000"/>
            <a:ext cx="3471863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800" dirty="0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p2=p1+2;</a:t>
            </a:r>
          </a:p>
          <a:p>
            <a:pPr marL="469900" indent="-469900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800" dirty="0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x=*p2**p1;</a:t>
            </a:r>
          </a:p>
          <a:p>
            <a:pPr marL="469900" indent="-469900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800" dirty="0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x=*p2/*p1;</a:t>
            </a:r>
          </a:p>
          <a:p>
            <a:pPr marL="469900" indent="-469900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800" dirty="0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y=x**p2;</a:t>
            </a:r>
          </a:p>
          <a:p>
            <a:pPr marL="469900" indent="-469900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800" dirty="0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y+=*p1</a:t>
            </a:r>
          </a:p>
          <a:p>
            <a:pPr marL="469900" indent="-469900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altLang="zh-TW" sz="2800" dirty="0">
              <a:solidFill>
                <a:srgbClr val="FF3300"/>
              </a:solidFill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marL="469900" indent="-469900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800" dirty="0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*p2+=3;</a:t>
            </a:r>
          </a:p>
          <a:p>
            <a:pPr marL="469900" indent="-469900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800" dirty="0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*p1*=*p2</a:t>
            </a:r>
          </a:p>
          <a:p>
            <a:pPr marL="469900" indent="-469900"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zh-TW" altLang="en-US" sz="2900" dirty="0">
              <a:solidFill>
                <a:srgbClr val="FF3300"/>
              </a:solidFill>
              <a:ea typeface="新細明體" pitchFamily="18" charset="-12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pitchFamily="18" charset="-120"/>
              </a:rPr>
              <a:t>Guideline</a:t>
            </a:r>
          </a:p>
        </p:txBody>
      </p:sp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D136E8F3-4031-4B89-8E47-7C4129B56304}" type="slidenum">
              <a:rPr lang="zh-TW" altLang="en-US" smtClean="0"/>
              <a:pPr/>
              <a:t>12</a:t>
            </a:fld>
            <a:endParaRPr lang="en-US" altLang="zh-TW" smtClean="0"/>
          </a:p>
        </p:txBody>
      </p:sp>
      <p:sp>
        <p:nvSpPr>
          <p:cNvPr id="1536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pitchFamily="18" charset="-120"/>
              </a:rPr>
              <a:t>* operator will give the value of pointing variable</a:t>
            </a:r>
          </a:p>
          <a:p>
            <a:pPr eaLnBrk="1" hangingPunct="1"/>
            <a:r>
              <a:rPr lang="en-US" altLang="zh-TW" smtClean="0">
                <a:ea typeface="新細明體" pitchFamily="18" charset="-120"/>
              </a:rPr>
              <a:t>&amp; operator will give the address of a variable</a:t>
            </a:r>
          </a:p>
          <a:p>
            <a:pPr eaLnBrk="1" hangingPunct="1"/>
            <a:endParaRPr lang="en-US" altLang="zh-TW" smtClean="0">
              <a:ea typeface="新細明體" pitchFamily="18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mtClean="0">
                <a:ea typeface="新細明體" pitchFamily="18" charset="-120"/>
              </a:rPr>
              <a:t>   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Applications of pointer</a:t>
            </a:r>
          </a:p>
        </p:txBody>
      </p:sp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4A5EF34-B098-42F7-AEE3-91716E579304}" type="slidenum">
              <a:rPr lang="zh-TW" altLang="en-US" smtClean="0"/>
              <a:pPr/>
              <a:t>13</a:t>
            </a:fld>
            <a:endParaRPr lang="en-US" altLang="zh-TW" smtClean="0"/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altLang="zh-TW" sz="2600" smtClean="0">
                <a:ea typeface="新細明體" pitchFamily="18" charset="-120"/>
              </a:rPr>
              <a:t>Call by Reference</a:t>
            </a:r>
          </a:p>
          <a:p>
            <a:pPr eaLnBrk="1" hangingPunct="1"/>
            <a:endParaRPr lang="en-US" altLang="zh-TW" sz="2600" smtClean="0">
              <a:ea typeface="新細明體" pitchFamily="18" charset="-120"/>
            </a:endParaRPr>
          </a:p>
          <a:p>
            <a:pPr eaLnBrk="1" hangingPunct="1"/>
            <a:r>
              <a:rPr lang="en-US" altLang="zh-TW" sz="2600" smtClean="0">
                <a:ea typeface="新細明體" pitchFamily="18" charset="-120"/>
              </a:rPr>
              <a:t>Fast Array Access</a:t>
            </a:r>
          </a:p>
          <a:p>
            <a:pPr lvl="1" eaLnBrk="1" hangingPunct="1"/>
            <a:r>
              <a:rPr lang="en-US" altLang="zh-TW" sz="2200" smtClean="0">
                <a:ea typeface="新細明體" pitchFamily="18" charset="-120"/>
              </a:rPr>
              <a:t>Will be covered in later class</a:t>
            </a:r>
          </a:p>
          <a:p>
            <a:pPr lvl="1" eaLnBrk="1" hangingPunct="1"/>
            <a:endParaRPr lang="en-US" altLang="zh-TW" sz="2200" smtClean="0">
              <a:ea typeface="新細明體" pitchFamily="18" charset="-120"/>
            </a:endParaRPr>
          </a:p>
          <a:p>
            <a:pPr eaLnBrk="1" hangingPunct="1"/>
            <a:r>
              <a:rPr lang="en-US" altLang="zh-TW" sz="2600" smtClean="0">
                <a:ea typeface="新細明體" pitchFamily="18" charset="-120"/>
              </a:rPr>
              <a:t>Dynamic Memory Allocation</a:t>
            </a:r>
          </a:p>
          <a:p>
            <a:pPr lvl="1" eaLnBrk="1" hangingPunct="1"/>
            <a:r>
              <a:rPr lang="en-US" altLang="zh-TW" sz="2200" smtClean="0">
                <a:ea typeface="新細明體" pitchFamily="18" charset="-120"/>
              </a:rPr>
              <a:t>Require additional memory space for storing value. </a:t>
            </a:r>
          </a:p>
          <a:p>
            <a:pPr lvl="1" eaLnBrk="1" hangingPunct="1"/>
            <a:r>
              <a:rPr lang="en-US" altLang="zh-TW" sz="2200" smtClean="0">
                <a:ea typeface="新細明體" pitchFamily="18" charset="-120"/>
              </a:rPr>
              <a:t>Similar to variable declaration but the variable is stored outside the program.</a:t>
            </a:r>
          </a:p>
          <a:p>
            <a:pPr lvl="1" eaLnBrk="1" hangingPunct="1"/>
            <a:endParaRPr lang="en-US" altLang="zh-TW" sz="2200" smtClean="0">
              <a:ea typeface="新細明體" pitchFamily="18" charset="-12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Call by reference</a:t>
            </a:r>
            <a:endParaRPr lang="en-US" altLang="zh-TW" dirty="0" smtClean="0"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2D551D7-B978-43CD-A628-045F9A8F0773}" type="slidenum">
              <a:rPr lang="zh-TW" altLang="en-US" smtClean="0"/>
              <a:pPr/>
              <a:t>14</a:t>
            </a:fld>
            <a:endParaRPr lang="en-US" altLang="zh-TW" smtClean="0"/>
          </a:p>
        </p:txBody>
      </p:sp>
      <p:sp>
        <p:nvSpPr>
          <p:cNvPr id="1741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676400"/>
            <a:ext cx="7653338" cy="4648200"/>
          </a:xfrm>
        </p:spPr>
        <p:txBody>
          <a:bodyPr>
            <a:normAutofit/>
          </a:bodyPr>
          <a:lstStyle/>
          <a:p>
            <a:r>
              <a:rPr lang="en-US" altLang="zh-TW" sz="2800" dirty="0" smtClean="0">
                <a:ea typeface="新細明體" pitchFamily="18" charset="-120"/>
              </a:rPr>
              <a:t>Pass the address of a variable to a function</a:t>
            </a:r>
          </a:p>
          <a:p>
            <a:r>
              <a:rPr lang="en-US" altLang="zh-TW" sz="2800" dirty="0" smtClean="0">
                <a:ea typeface="新細明體" pitchFamily="18" charset="-120"/>
              </a:rPr>
              <a:t>To update a variable provided by a caller as call by value cannot be used to update arguments to function</a:t>
            </a:r>
          </a:p>
          <a:p>
            <a:r>
              <a:rPr lang="en-US" altLang="zh-TW" sz="2800" dirty="0" smtClean="0">
                <a:ea typeface="新細明體" pitchFamily="18" charset="-120"/>
              </a:rPr>
              <a:t>Consider the following function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2800" dirty="0" smtClean="0">
              <a:ea typeface="新細明體" pitchFamily="18" charset="-12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Call by value</a:t>
            </a:r>
            <a:endParaRPr lang="en-GB" altLang="zh-HK" dirty="0" smtClean="0">
              <a:ea typeface="新細明體" pitchFamily="18" charset="-120"/>
            </a:endParaRPr>
          </a:p>
        </p:txBody>
      </p:sp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DE2AB40-EEF8-4D2E-8203-7ABB9026754C}" type="slidenum">
              <a:rPr lang="zh-TW" altLang="en-US" smtClean="0"/>
              <a:pPr/>
              <a:t>15</a:t>
            </a:fld>
            <a:endParaRPr lang="en-US" altLang="zh-TW" smtClean="0"/>
          </a:p>
        </p:txBody>
      </p:sp>
      <p:sp>
        <p:nvSpPr>
          <p:cNvPr id="1843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600200"/>
            <a:ext cx="7772400" cy="4419600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 smtClean="0">
                <a:latin typeface="Courier New" pitchFamily="49" charset="0"/>
                <a:ea typeface="新細明體" pitchFamily="18" charset="-120"/>
              </a:rPr>
              <a:t>void f (char c1_in_f){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 smtClean="0">
                <a:latin typeface="Courier New" pitchFamily="49" charset="0"/>
                <a:ea typeface="新細明體" pitchFamily="18" charset="-120"/>
              </a:rPr>
              <a:t>	c1_in_f='B'; //c1_in_f=66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 smtClean="0"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TW" sz="2100" dirty="0" smtClean="0">
              <a:latin typeface="Courier New" pitchFamily="49" charset="0"/>
              <a:ea typeface="新細明體" pitchFamily="18" charset="-12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 smtClean="0">
                <a:latin typeface="Courier New" pitchFamily="49" charset="0"/>
                <a:ea typeface="新細明體" pitchFamily="18" charset="-120"/>
              </a:rPr>
              <a:t>void main(){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 smtClean="0">
                <a:latin typeface="Courier New" pitchFamily="49" charset="0"/>
                <a:ea typeface="新細明體" pitchFamily="18" charset="-120"/>
              </a:rPr>
              <a:t>	char c1_in_main='A'; // c1_in_main =65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 smtClean="0">
                <a:latin typeface="Courier New" pitchFamily="49" charset="0"/>
                <a:ea typeface="新細明體" pitchFamily="18" charset="-120"/>
              </a:rPr>
              <a:t>	f(c1_in_main);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 smtClean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2100" dirty="0" err="1" smtClean="0"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2100" dirty="0" smtClean="0">
                <a:latin typeface="Courier New" pitchFamily="49" charset="0"/>
                <a:ea typeface="新細明體" pitchFamily="18" charset="-120"/>
              </a:rPr>
              <a:t> &lt;&lt; c1_in_main; //print 'A'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 smtClean="0">
                <a:latin typeface="Courier New" pitchFamily="49" charset="0"/>
                <a:ea typeface="新細明體" pitchFamily="18" charset="-120"/>
              </a:rPr>
              <a:t>}</a:t>
            </a:r>
            <a:endParaRPr lang="en-GB" altLang="zh-HK" sz="2100" dirty="0" smtClean="0">
              <a:latin typeface="Courier New" pitchFamily="49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 smtClean="0">
                <a:ea typeface="新細明體" pitchFamily="18" charset="-120"/>
              </a:rPr>
              <a:t>Call by value</a:t>
            </a:r>
            <a:endParaRPr lang="en-GB" altLang="zh-HK" smtClean="0">
              <a:ea typeface="新細明體" pitchFamily="18" charset="-120"/>
            </a:endParaRPr>
          </a:p>
        </p:txBody>
      </p:sp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F3E76AF-570B-4746-A2F2-29D6F9545BFB}" type="slidenum">
              <a:rPr lang="zh-TW" altLang="en-US" smtClean="0"/>
              <a:pPr/>
              <a:t>16</a:t>
            </a:fld>
            <a:endParaRPr lang="en-US" altLang="zh-TW" smtClean="0"/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914400" y="1600200"/>
            <a:ext cx="77724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342900" indent="-342900">
              <a:buFont typeface="Arial" pitchFamily="34" charset="0"/>
              <a:buChar char="•"/>
            </a:pPr>
            <a:r>
              <a:rPr lang="en-GB" altLang="zh-HK" sz="2400" dirty="0">
                <a:latin typeface="Arial" charset="0"/>
                <a:ea typeface="新細明體" pitchFamily="18" charset="-120"/>
              </a:rPr>
              <a:t>When calling f(), the value of c1 (65 or 'A') is assigned to </a:t>
            </a:r>
            <a:r>
              <a:rPr lang="en-GB" altLang="zh-HK" sz="2400" dirty="0" smtClean="0">
                <a:latin typeface="Arial" charset="0"/>
                <a:ea typeface="新細明體" pitchFamily="18" charset="-120"/>
              </a:rPr>
              <a:t>c1_in_f</a:t>
            </a:r>
          </a:p>
          <a:p>
            <a:pPr marL="342900" indent="-342900">
              <a:buFont typeface="Arial" pitchFamily="34" charset="0"/>
              <a:buChar char="•"/>
            </a:pPr>
            <a:endParaRPr lang="en-GB" altLang="zh-HK" sz="2400" dirty="0">
              <a:latin typeface="Arial" charset="0"/>
              <a:ea typeface="新細明體" pitchFamily="18" charset="-12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GB" altLang="zh-HK" sz="2400" dirty="0">
                <a:latin typeface="Arial" charset="0"/>
                <a:ea typeface="新細明體" pitchFamily="18" charset="-120"/>
              </a:rPr>
              <a:t>Inside f(), the value of c1_in_f is changed to 66 or 'B</a:t>
            </a:r>
            <a:r>
              <a:rPr lang="en-GB" altLang="zh-HK" sz="2400" dirty="0" smtClean="0">
                <a:latin typeface="Arial" charset="0"/>
                <a:ea typeface="新細明體" pitchFamily="18" charset="-120"/>
              </a:rPr>
              <a:t>'.</a:t>
            </a:r>
          </a:p>
          <a:p>
            <a:endParaRPr lang="en-GB" altLang="zh-HK" sz="2400" dirty="0">
              <a:latin typeface="Arial" charset="0"/>
              <a:ea typeface="新細明體" pitchFamily="18" charset="-12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GB" altLang="zh-HK" sz="2400" dirty="0">
                <a:latin typeface="Arial" charset="0"/>
                <a:ea typeface="新細明體" pitchFamily="18" charset="-120"/>
              </a:rPr>
              <a:t>c1_in_main remains unchanged (65 or 'A').</a:t>
            </a:r>
          </a:p>
          <a:p>
            <a:pPr marL="342900" indent="-342900">
              <a:buFont typeface="Arial" pitchFamily="34" charset="0"/>
              <a:buChar char="•"/>
            </a:pPr>
            <a:endParaRPr lang="en-GB" altLang="zh-HK" sz="2400" dirty="0">
              <a:latin typeface="Arial" charset="0"/>
              <a:ea typeface="新細明體" pitchFamily="18" charset="-12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GB" altLang="zh-HK" sz="2400" dirty="0">
                <a:latin typeface="Arial" charset="0"/>
                <a:ea typeface="新細明體" pitchFamily="18" charset="-120"/>
              </a:rPr>
              <a:t>In call by value, there is no way to modify c1_in_main inside f(), unless we use the return statement.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Call by reference</a:t>
            </a:r>
            <a:endParaRPr lang="en-GB" altLang="zh-HK" dirty="0" smtClean="0">
              <a:ea typeface="新細明體" pitchFamily="18" charset="-120"/>
            </a:endParaRP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00200"/>
            <a:ext cx="7772400" cy="2643188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void f (char *</a:t>
            </a:r>
            <a:r>
              <a:rPr lang="en-US" altLang="zh-TW" sz="1700" b="1" dirty="0" smtClean="0">
                <a:solidFill>
                  <a:srgbClr val="000099"/>
                </a:solidFill>
                <a:latin typeface="Courier New" pitchFamily="49" charset="0"/>
                <a:ea typeface="新細明體" pitchFamily="18" charset="-120"/>
              </a:rPr>
              <a:t>c1_ptr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	*c1_ptr='B';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1700" dirty="0" smtClean="0">
              <a:latin typeface="Courier New" pitchFamily="49" charset="0"/>
              <a:ea typeface="新細明體" pitchFamily="18" charset="-12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void main(){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	char c1_in_main='A'; // c1_in_main =65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	f(</a:t>
            </a:r>
            <a:r>
              <a:rPr lang="en-US" altLang="zh-TW" sz="1700" b="1" dirty="0" smtClean="0">
                <a:solidFill>
                  <a:srgbClr val="FF6600"/>
                </a:solidFill>
                <a:latin typeface="Courier New" pitchFamily="49" charset="0"/>
                <a:ea typeface="新細明體" pitchFamily="18" charset="-120"/>
              </a:rPr>
              <a:t>&amp;c1_in_main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 &lt;&lt; c1_in_main; //print 'B'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}</a:t>
            </a:r>
            <a:endParaRPr lang="en-GB" altLang="zh-HK" sz="1700" dirty="0" smtClean="0"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2048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E3C64A7-58B0-4566-859D-7E3161199B79}" type="slidenum">
              <a:rPr lang="zh-TW" altLang="en-US" smtClean="0"/>
              <a:pPr/>
              <a:t>17</a:t>
            </a:fld>
            <a:endParaRPr lang="en-US" altLang="zh-TW" smtClean="0"/>
          </a:p>
        </p:txBody>
      </p:sp>
      <p:sp>
        <p:nvSpPr>
          <p:cNvPr id="20485" name="Text Box 26"/>
          <p:cNvSpPr txBox="1">
            <a:spLocks noChangeArrowheads="1"/>
          </p:cNvSpPr>
          <p:nvPr/>
        </p:nvSpPr>
        <p:spPr bwMode="auto">
          <a:xfrm>
            <a:off x="914400" y="4495800"/>
            <a:ext cx="80772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GB" altLang="zh-HK" sz="2400" dirty="0">
                <a:latin typeface="+mn-lt"/>
                <a:ea typeface="新細明體" pitchFamily="18" charset="-120"/>
              </a:rPr>
              <a:t>When f() is called, the following operation is performed</a:t>
            </a:r>
          </a:p>
          <a:p>
            <a:r>
              <a:rPr lang="en-GB" altLang="zh-HK" sz="2400" dirty="0">
                <a:latin typeface="+mn-lt"/>
                <a:ea typeface="新細明體" pitchFamily="18" charset="-120"/>
              </a:rPr>
              <a:t>c1_ptr = </a:t>
            </a:r>
            <a:r>
              <a:rPr lang="en-GB" altLang="zh-HK" sz="2400" b="1" dirty="0">
                <a:solidFill>
                  <a:srgbClr val="FF0000"/>
                </a:solidFill>
                <a:latin typeface="+mn-lt"/>
                <a:ea typeface="新細明體" pitchFamily="18" charset="-120"/>
              </a:rPr>
              <a:t>&amp;c1_in_main</a:t>
            </a:r>
            <a:r>
              <a:rPr lang="en-GB" altLang="zh-HK" sz="2400" dirty="0">
                <a:latin typeface="+mn-lt"/>
                <a:ea typeface="新細明體" pitchFamily="18" charset="-120"/>
              </a:rPr>
              <a:t>;</a:t>
            </a:r>
          </a:p>
          <a:p>
            <a:r>
              <a:rPr lang="en-GB" altLang="zh-HK" sz="2400" dirty="0">
                <a:latin typeface="+mn-lt"/>
                <a:ea typeface="新細明體" pitchFamily="18" charset="-120"/>
              </a:rPr>
              <a:t>First, the value</a:t>
            </a:r>
            <a:r>
              <a:rPr lang="en-GB" altLang="zh-HK" dirty="0">
                <a:latin typeface="+mn-lt"/>
                <a:ea typeface="新細明體" pitchFamily="18" charset="-120"/>
              </a:rPr>
              <a:t> &amp;</a:t>
            </a:r>
            <a:r>
              <a:rPr lang="en-GB" altLang="zh-HK" sz="2400" dirty="0">
                <a:latin typeface="+mn-lt"/>
                <a:ea typeface="新細明體" pitchFamily="18" charset="-120"/>
              </a:rPr>
              <a:t>c1_in_main (which is </a:t>
            </a:r>
            <a:r>
              <a:rPr lang="en-GB" altLang="zh-HK" sz="2400" dirty="0" smtClean="0">
                <a:latin typeface="+mn-lt"/>
                <a:ea typeface="新細明體" pitchFamily="18" charset="-120"/>
              </a:rPr>
              <a:t>3A8E) </a:t>
            </a:r>
            <a:r>
              <a:rPr lang="en-GB" altLang="zh-HK" sz="2400" dirty="0">
                <a:latin typeface="+mn-lt"/>
                <a:ea typeface="新細明體" pitchFamily="18" charset="-120"/>
              </a:rPr>
              <a:t>is retrieved</a:t>
            </a:r>
          </a:p>
          <a:p>
            <a:endParaRPr lang="en-GB" altLang="zh-HK" sz="2400" dirty="0">
              <a:latin typeface="Comic Sans MS" pitchFamily="66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Call by reference</a:t>
            </a:r>
            <a:endParaRPr lang="en-GB" altLang="zh-HK" dirty="0" smtClean="0">
              <a:ea typeface="新細明體" pitchFamily="18" charset="-12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13903"/>
            <a:ext cx="7772400" cy="2043697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void f (char *</a:t>
            </a:r>
            <a:r>
              <a:rPr lang="en-US" altLang="zh-TW" sz="1700" b="1" dirty="0" smtClean="0">
                <a:solidFill>
                  <a:srgbClr val="000099"/>
                </a:solidFill>
                <a:latin typeface="Courier New" pitchFamily="49" charset="0"/>
                <a:ea typeface="新細明體" pitchFamily="18" charset="-120"/>
              </a:rPr>
              <a:t>c1_ptr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	*c1_ptr='B';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1700" dirty="0" smtClean="0">
              <a:latin typeface="Courier New" pitchFamily="49" charset="0"/>
              <a:ea typeface="新細明體" pitchFamily="18" charset="-12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void main(){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	char c1_in_main='A'; // c1_in_main =65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	f(</a:t>
            </a:r>
            <a:r>
              <a:rPr lang="en-US" altLang="zh-TW" sz="1700" b="1" dirty="0" smtClean="0">
                <a:solidFill>
                  <a:srgbClr val="FF6600"/>
                </a:solidFill>
                <a:latin typeface="Courier New" pitchFamily="49" charset="0"/>
                <a:ea typeface="新細明體" pitchFamily="18" charset="-120"/>
              </a:rPr>
              <a:t>&amp;c1_in_main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 &lt;&lt; c1_in_main; //print 'B'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}</a:t>
            </a:r>
            <a:endParaRPr lang="en-GB" altLang="zh-HK" sz="1700" dirty="0" smtClean="0">
              <a:latin typeface="Courier New" pitchFamily="49" charset="0"/>
              <a:ea typeface="新細明體" pitchFamily="18" charset="-120"/>
            </a:endParaRPr>
          </a:p>
        </p:txBody>
      </p:sp>
      <p:graphicFrame>
        <p:nvGraphicFramePr>
          <p:cNvPr id="483360" name="Group 3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787815653"/>
              </p:ext>
            </p:extLst>
          </p:nvPr>
        </p:nvGraphicFramePr>
        <p:xfrm>
          <a:off x="914401" y="3751238"/>
          <a:ext cx="7772400" cy="1412923"/>
        </p:xfrm>
        <a:graphic>
          <a:graphicData uri="http://schemas.openxmlformats.org/drawingml/2006/table">
            <a:tbl>
              <a:tblPr/>
              <a:tblGrid>
                <a:gridCol w="1726335"/>
                <a:gridCol w="2121727"/>
                <a:gridCol w="1962947"/>
                <a:gridCol w="1961391"/>
              </a:tblGrid>
              <a:tr h="6400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Variable</a:t>
                      </a:r>
                    </a:p>
                  </a:txBody>
                  <a:tcPr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Variable type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Memory location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Content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72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c1_in_main</a:t>
                      </a:r>
                    </a:p>
                  </a:txBody>
                  <a:tcPr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char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3A8E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65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6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c1_ptr</a:t>
                      </a:r>
                    </a:p>
                  </a:txBody>
                  <a:tcPr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char pointer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4000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3A8E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30" name="Text Box 26"/>
          <p:cNvSpPr txBox="1">
            <a:spLocks noChangeArrowheads="1"/>
          </p:cNvSpPr>
          <p:nvPr/>
        </p:nvSpPr>
        <p:spPr bwMode="auto">
          <a:xfrm>
            <a:off x="914400" y="5715000"/>
            <a:ext cx="77724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GB" altLang="zh-HK" sz="2000" dirty="0">
                <a:latin typeface="+mn-lt"/>
                <a:ea typeface="新細明體" pitchFamily="18" charset="-120"/>
              </a:rPr>
              <a:t>Location of c1_in_main (location </a:t>
            </a:r>
            <a:r>
              <a:rPr lang="en-GB" altLang="zh-HK" sz="2000" dirty="0" smtClean="0">
                <a:latin typeface="+mn-lt"/>
                <a:ea typeface="新細明體" pitchFamily="18" charset="-120"/>
              </a:rPr>
              <a:t>3A8E) </a:t>
            </a:r>
            <a:r>
              <a:rPr lang="en-GB" altLang="zh-HK" sz="2000" dirty="0">
                <a:latin typeface="+mn-lt"/>
                <a:ea typeface="新細明體" pitchFamily="18" charset="-120"/>
              </a:rPr>
              <a:t>is assigned to c1_ptr1</a:t>
            </a:r>
          </a:p>
          <a:p>
            <a:r>
              <a:rPr lang="en-GB" altLang="zh-HK" sz="2000" dirty="0">
                <a:latin typeface="+mn-lt"/>
                <a:ea typeface="新細明體" pitchFamily="18" charset="-120"/>
              </a:rPr>
              <a:t>c1_ptr = </a:t>
            </a:r>
            <a:r>
              <a:rPr lang="en-GB" altLang="zh-HK" sz="2000" b="1" dirty="0">
                <a:solidFill>
                  <a:srgbClr val="FF0000"/>
                </a:solidFill>
                <a:latin typeface="+mn-lt"/>
                <a:ea typeface="新細明體" pitchFamily="18" charset="-120"/>
              </a:rPr>
              <a:t>&amp;c1_in_main</a:t>
            </a:r>
            <a:r>
              <a:rPr lang="en-GB" altLang="zh-HK" sz="2000" dirty="0" smtClean="0">
                <a:latin typeface="+mn-lt"/>
                <a:ea typeface="新細明體" pitchFamily="18" charset="-120"/>
              </a:rPr>
              <a:t>;</a:t>
            </a:r>
            <a:endParaRPr lang="en-GB" altLang="zh-HK" sz="2000" dirty="0">
              <a:latin typeface="+mn-lt"/>
              <a:ea typeface="新細明體" pitchFamily="18" charset="-120"/>
            </a:endParaRPr>
          </a:p>
        </p:txBody>
      </p:sp>
      <p:sp>
        <p:nvSpPr>
          <p:cNvPr id="21531" name="Line 27"/>
          <p:cNvSpPr>
            <a:spLocks noChangeShapeType="1"/>
          </p:cNvSpPr>
          <p:nvPr/>
        </p:nvSpPr>
        <p:spPr bwMode="auto">
          <a:xfrm>
            <a:off x="5715000" y="4597879"/>
            <a:ext cx="1066800" cy="278921"/>
          </a:xfrm>
          <a:prstGeom prst="line">
            <a:avLst/>
          </a:prstGeom>
          <a:noFill/>
          <a:ln w="38100">
            <a:solidFill>
              <a:srgbClr val="000099"/>
            </a:solidFill>
            <a:prstDash val="lg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21532" name="Text Box 28"/>
          <p:cNvSpPr txBox="1">
            <a:spLocks noChangeArrowheads="1"/>
          </p:cNvSpPr>
          <p:nvPr/>
        </p:nvSpPr>
        <p:spPr bwMode="auto">
          <a:xfrm>
            <a:off x="5119777" y="5136356"/>
            <a:ext cx="370598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b="1" dirty="0">
                <a:solidFill>
                  <a:srgbClr val="000099"/>
                </a:solidFill>
                <a:latin typeface="Comic Sans MS" pitchFamily="66" charset="0"/>
                <a:ea typeface="新細明體" pitchFamily="18" charset="-120"/>
              </a:rPr>
              <a:t>Assign location </a:t>
            </a:r>
            <a:r>
              <a:rPr kumimoji="1" lang="en-US" altLang="zh-TW" b="1" dirty="0" smtClean="0">
                <a:solidFill>
                  <a:srgbClr val="000099"/>
                </a:solidFill>
                <a:latin typeface="Comic Sans MS" pitchFamily="66" charset="0"/>
                <a:ea typeface="新細明體" pitchFamily="18" charset="-120"/>
              </a:rPr>
              <a:t>3A8E </a:t>
            </a:r>
            <a:r>
              <a:rPr kumimoji="1" lang="en-US" altLang="zh-TW" b="1" dirty="0">
                <a:solidFill>
                  <a:srgbClr val="000099"/>
                </a:solidFill>
                <a:latin typeface="Comic Sans MS" pitchFamily="66" charset="0"/>
                <a:ea typeface="新細明體" pitchFamily="18" charset="-120"/>
              </a:rPr>
              <a:t>to c1_ptr</a:t>
            </a:r>
          </a:p>
        </p:txBody>
      </p:sp>
      <p:sp>
        <p:nvSpPr>
          <p:cNvPr id="21533" name="Line 29"/>
          <p:cNvSpPr>
            <a:spLocks noChangeShapeType="1"/>
          </p:cNvSpPr>
          <p:nvPr/>
        </p:nvSpPr>
        <p:spPr bwMode="auto">
          <a:xfrm>
            <a:off x="2667000" y="1814513"/>
            <a:ext cx="0" cy="852487"/>
          </a:xfrm>
          <a:prstGeom prst="line">
            <a:avLst/>
          </a:prstGeom>
          <a:noFill/>
          <a:ln w="38100">
            <a:solidFill>
              <a:srgbClr val="000099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21534" name="Text Box 30"/>
          <p:cNvSpPr txBox="1">
            <a:spLocks noChangeArrowheads="1"/>
          </p:cNvSpPr>
          <p:nvPr/>
        </p:nvSpPr>
        <p:spPr bwMode="auto">
          <a:xfrm>
            <a:off x="2692879" y="1980571"/>
            <a:ext cx="11255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dirty="0">
                <a:solidFill>
                  <a:srgbClr val="000099"/>
                </a:solidFill>
                <a:latin typeface="Comic Sans MS" pitchFamily="66" charset="0"/>
                <a:ea typeface="新細明體" pitchFamily="18" charset="-120"/>
              </a:rPr>
              <a:t>points to</a:t>
            </a:r>
          </a:p>
        </p:txBody>
      </p:sp>
    </p:spTree>
    <p:extLst>
      <p:ext uri="{BB962C8B-B14F-4D97-AF65-F5344CB8AC3E}">
        <p14:creationId xmlns:p14="http://schemas.microsoft.com/office/powerpoint/2010/main" val="200699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pitchFamily="18" charset="-120"/>
              </a:rPr>
              <a:t>Call by reference</a:t>
            </a:r>
            <a:endParaRPr lang="en-GB" altLang="zh-HK" dirty="0" smtClean="0">
              <a:ea typeface="新細明體" pitchFamily="18" charset="-12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13903"/>
            <a:ext cx="7772400" cy="2043697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void f (char *c1_ptr){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	*c1_ptr='B';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1700" dirty="0" smtClean="0">
              <a:latin typeface="Courier New" pitchFamily="49" charset="0"/>
              <a:ea typeface="新細明體" pitchFamily="18" charset="-12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void main(){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	char c1_in_main='A'; // c1_in_main =65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	f(&amp;c1_in_main);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 &lt;&lt; c1_in_main; //print 'B'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}</a:t>
            </a:r>
            <a:endParaRPr lang="en-GB" altLang="zh-HK" sz="1700" dirty="0" smtClean="0">
              <a:latin typeface="Courier New" pitchFamily="49" charset="0"/>
              <a:ea typeface="新細明體" pitchFamily="18" charset="-120"/>
            </a:endParaRPr>
          </a:p>
        </p:txBody>
      </p:sp>
      <p:graphicFrame>
        <p:nvGraphicFramePr>
          <p:cNvPr id="483360" name="Group 3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22063606"/>
              </p:ext>
            </p:extLst>
          </p:nvPr>
        </p:nvGraphicFramePr>
        <p:xfrm>
          <a:off x="914401" y="3751238"/>
          <a:ext cx="7772400" cy="1412923"/>
        </p:xfrm>
        <a:graphic>
          <a:graphicData uri="http://schemas.openxmlformats.org/drawingml/2006/table">
            <a:tbl>
              <a:tblPr/>
              <a:tblGrid>
                <a:gridCol w="1726335"/>
                <a:gridCol w="2121727"/>
                <a:gridCol w="1962947"/>
                <a:gridCol w="1961391"/>
              </a:tblGrid>
              <a:tr h="6400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Variable</a:t>
                      </a:r>
                    </a:p>
                  </a:txBody>
                  <a:tcPr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Variable type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Memory location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Content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72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c1_in_main</a:t>
                      </a:r>
                    </a:p>
                  </a:txBody>
                  <a:tcPr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char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3A8E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66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6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c1_ptr</a:t>
                      </a:r>
                    </a:p>
                  </a:txBody>
                  <a:tcPr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char pointer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4000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3A8E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30" name="Text Box 26"/>
          <p:cNvSpPr txBox="1">
            <a:spLocks noChangeArrowheads="1"/>
          </p:cNvSpPr>
          <p:nvPr/>
        </p:nvSpPr>
        <p:spPr bwMode="auto">
          <a:xfrm>
            <a:off x="914400" y="5715000"/>
            <a:ext cx="77724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GB" altLang="zh-HK" sz="2000" dirty="0">
                <a:latin typeface="Courier New" pitchFamily="49" charset="0"/>
                <a:ea typeface="新細明體" pitchFamily="18" charset="-120"/>
              </a:rPr>
              <a:t>c1_ptr='B'; //error</a:t>
            </a:r>
          </a:p>
          <a:p>
            <a:r>
              <a:rPr lang="en-GB" altLang="zh-HK" sz="2000" dirty="0">
                <a:latin typeface="+mn-lt"/>
                <a:ea typeface="新細明體" pitchFamily="18" charset="-120"/>
              </a:rPr>
              <a:t>Reason: c1_ptr1 stores a location so it cannot </a:t>
            </a:r>
            <a:r>
              <a:rPr lang="en-GB" altLang="zh-HK" sz="2000" dirty="0" smtClean="0">
                <a:latin typeface="+mn-lt"/>
                <a:ea typeface="新細明體" pitchFamily="18" charset="-120"/>
              </a:rPr>
              <a:t>store </a:t>
            </a:r>
            <a:r>
              <a:rPr lang="en-GB" altLang="zh-HK" sz="2000" dirty="0">
                <a:latin typeface="+mn-lt"/>
                <a:ea typeface="新細明體" pitchFamily="18" charset="-120"/>
              </a:rPr>
              <a:t>a char (or the ASCII code of a char)</a:t>
            </a:r>
          </a:p>
        </p:txBody>
      </p:sp>
      <p:sp>
        <p:nvSpPr>
          <p:cNvPr id="21533" name="Line 29"/>
          <p:cNvSpPr>
            <a:spLocks noChangeShapeType="1"/>
          </p:cNvSpPr>
          <p:nvPr/>
        </p:nvSpPr>
        <p:spPr bwMode="auto">
          <a:xfrm>
            <a:off x="1981200" y="1981201"/>
            <a:ext cx="685800" cy="685800"/>
          </a:xfrm>
          <a:prstGeom prst="line">
            <a:avLst/>
          </a:prstGeom>
          <a:noFill/>
          <a:ln w="38100">
            <a:solidFill>
              <a:srgbClr val="000099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21534" name="Text Box 30"/>
          <p:cNvSpPr txBox="1">
            <a:spLocks noChangeArrowheads="1"/>
          </p:cNvSpPr>
          <p:nvPr/>
        </p:nvSpPr>
        <p:spPr bwMode="auto">
          <a:xfrm>
            <a:off x="2590800" y="2078266"/>
            <a:ext cx="91884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dirty="0" smtClean="0">
                <a:solidFill>
                  <a:srgbClr val="000099"/>
                </a:solidFill>
                <a:latin typeface="Comic Sans MS" pitchFamily="66" charset="0"/>
                <a:ea typeface="新細明體" pitchFamily="18" charset="-120"/>
              </a:rPr>
              <a:t>update</a:t>
            </a:r>
            <a:endParaRPr kumimoji="1" lang="en-US" altLang="zh-TW" dirty="0">
              <a:solidFill>
                <a:srgbClr val="000099"/>
              </a:solidFill>
              <a:latin typeface="Comic Sans MS" pitchFamily="66" charset="0"/>
              <a:ea typeface="新細明體" pitchFamily="18" charset="-120"/>
            </a:endParaRPr>
          </a:p>
        </p:txBody>
      </p:sp>
      <p:sp>
        <p:nvSpPr>
          <p:cNvPr id="10" name="Oval 31"/>
          <p:cNvSpPr>
            <a:spLocks noChangeArrowheads="1"/>
          </p:cNvSpPr>
          <p:nvPr/>
        </p:nvSpPr>
        <p:spPr bwMode="auto">
          <a:xfrm>
            <a:off x="762000" y="4800600"/>
            <a:ext cx="1447800" cy="609600"/>
          </a:xfrm>
          <a:prstGeom prst="ellipse">
            <a:avLst/>
          </a:prstGeom>
          <a:noFill/>
          <a:ln w="38100" algn="ctr">
            <a:solidFill>
              <a:srgbClr val="000099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zh-HK">
              <a:ea typeface="新細明體" pitchFamily="18" charset="-120"/>
            </a:endParaRPr>
          </a:p>
        </p:txBody>
      </p:sp>
      <p:sp>
        <p:nvSpPr>
          <p:cNvPr id="11" name="Freeform 32"/>
          <p:cNvSpPr>
            <a:spLocks/>
          </p:cNvSpPr>
          <p:nvPr/>
        </p:nvSpPr>
        <p:spPr bwMode="auto">
          <a:xfrm>
            <a:off x="2209800" y="5245100"/>
            <a:ext cx="4724400" cy="368300"/>
          </a:xfrm>
          <a:custGeom>
            <a:avLst/>
            <a:gdLst>
              <a:gd name="T0" fmla="*/ 0 w 3216"/>
              <a:gd name="T1" fmla="*/ 0 h 232"/>
              <a:gd name="T2" fmla="*/ 2147483647 w 3216"/>
              <a:gd name="T3" fmla="*/ 564515000 h 232"/>
              <a:gd name="T4" fmla="*/ 2147483647 w 3216"/>
              <a:gd name="T5" fmla="*/ 120967500 h 23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216" h="232">
                <a:moveTo>
                  <a:pt x="0" y="0"/>
                </a:moveTo>
                <a:cubicBezTo>
                  <a:pt x="298" y="37"/>
                  <a:pt x="1253" y="216"/>
                  <a:pt x="1789" y="224"/>
                </a:cubicBezTo>
                <a:cubicBezTo>
                  <a:pt x="2325" y="232"/>
                  <a:pt x="2919" y="85"/>
                  <a:pt x="3216" y="48"/>
                </a:cubicBezTo>
              </a:path>
            </a:pathLst>
          </a:custGeom>
          <a:noFill/>
          <a:ln w="38100" cap="flat" cmpd="sng">
            <a:solidFill>
              <a:srgbClr val="000099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12" name="Line 33"/>
          <p:cNvSpPr>
            <a:spLocks noChangeShapeType="1"/>
          </p:cNvSpPr>
          <p:nvPr/>
        </p:nvSpPr>
        <p:spPr bwMode="auto">
          <a:xfrm flipH="1" flipV="1">
            <a:off x="2438400" y="4648200"/>
            <a:ext cx="4267200" cy="266700"/>
          </a:xfrm>
          <a:prstGeom prst="line">
            <a:avLst/>
          </a:prstGeom>
          <a:noFill/>
          <a:ln w="38100">
            <a:solidFill>
              <a:srgbClr val="000099"/>
            </a:solidFill>
            <a:prstDash val="lg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2" name="Rounded Rectangular Callout 1"/>
          <p:cNvSpPr/>
          <p:nvPr/>
        </p:nvSpPr>
        <p:spPr>
          <a:xfrm>
            <a:off x="5791200" y="1676401"/>
            <a:ext cx="2819400" cy="1600200"/>
          </a:xfrm>
          <a:prstGeom prst="wedgeRoundRectCallout">
            <a:avLst>
              <a:gd name="adj1" fmla="val -140734"/>
              <a:gd name="adj2" fmla="val -4292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altLang="zh-HK" sz="1600" dirty="0">
                <a:solidFill>
                  <a:schemeClr val="bg1"/>
                </a:solidFill>
                <a:ea typeface="新細明體" pitchFamily="18" charset="-120"/>
              </a:rPr>
              <a:t>c1_ptr points to location </a:t>
            </a:r>
            <a:r>
              <a:rPr lang="en-GB" altLang="zh-HK" sz="1600" dirty="0" smtClean="0">
                <a:solidFill>
                  <a:schemeClr val="bg1"/>
                </a:solidFill>
                <a:ea typeface="新細明體" pitchFamily="18" charset="-120"/>
              </a:rPr>
              <a:t>3A8E </a:t>
            </a:r>
            <a:r>
              <a:rPr lang="en-GB" altLang="zh-HK" sz="1600" dirty="0">
                <a:solidFill>
                  <a:schemeClr val="bg1"/>
                </a:solidFill>
                <a:ea typeface="新細明體" pitchFamily="18" charset="-120"/>
              </a:rPr>
              <a:t>(that is the variable c1_in_main).</a:t>
            </a:r>
          </a:p>
          <a:p>
            <a:r>
              <a:rPr lang="en-GB" altLang="zh-HK" sz="1600" dirty="0">
                <a:solidFill>
                  <a:schemeClr val="bg1"/>
                </a:solidFill>
                <a:ea typeface="新細明體" pitchFamily="18" charset="-120"/>
              </a:rPr>
              <a:t>*c1_ptr refers to the variable pointed by c1_ptr, i.e. the variable stored at </a:t>
            </a:r>
            <a:r>
              <a:rPr lang="en-GB" altLang="zh-HK" sz="1600" dirty="0" smtClean="0">
                <a:solidFill>
                  <a:schemeClr val="bg1"/>
                </a:solidFill>
                <a:ea typeface="新細明體" pitchFamily="18" charset="-120"/>
              </a:rPr>
              <a:t>3A8E</a:t>
            </a:r>
            <a:endParaRPr lang="en-GB" altLang="zh-HK" sz="1600" dirty="0">
              <a:solidFill>
                <a:schemeClr val="bg1"/>
              </a:solidFill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US" altLang="zh-TW" sz="3400" dirty="0" smtClean="0">
                <a:ea typeface="新細明體" pitchFamily="18" charset="-120"/>
              </a:rPr>
              <a:t>Note the different meaning of *</a:t>
            </a:r>
            <a:endParaRPr lang="en-GB" altLang="zh-HK" sz="3400" dirty="0" smtClean="0">
              <a:ea typeface="新細明體" pitchFamily="18" charset="-120"/>
            </a:endParaRP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749550" y="3182938"/>
            <a:ext cx="5556250" cy="2989262"/>
          </a:xfrm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void f (char *c1_ptr){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700" b="1" dirty="0" smtClean="0">
                <a:solidFill>
                  <a:srgbClr val="003300"/>
                </a:solidFill>
                <a:latin typeface="Courier New" pitchFamily="49" charset="0"/>
                <a:ea typeface="新細明體" pitchFamily="18" charset="-120"/>
              </a:rPr>
              <a:t>*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c1_ptr='B';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1700" dirty="0" smtClean="0">
              <a:latin typeface="Courier New" pitchFamily="49" charset="0"/>
              <a:ea typeface="新細明體" pitchFamily="18" charset="-12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void main(){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	char c1_in_main='A'; // c1_in_main =65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	f(&amp;c1_in_main);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 &lt;&lt; c1_in_main; //print 'B'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</a:rPr>
              <a:t>}</a:t>
            </a:r>
            <a:endParaRPr lang="en-GB" altLang="zh-HK" sz="1700" dirty="0" smtClean="0"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2355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ACA99F2-3BD8-4425-96E6-6A5601CBDE9A}" type="slidenum">
              <a:rPr lang="zh-TW" altLang="en-US" smtClean="0"/>
              <a:pPr/>
              <a:t>20</a:t>
            </a:fld>
            <a:endParaRPr lang="en-US" altLang="zh-TW" smtClean="0"/>
          </a:p>
        </p:txBody>
      </p:sp>
      <p:sp>
        <p:nvSpPr>
          <p:cNvPr id="23557" name="Text Box 4"/>
          <p:cNvSpPr txBox="1">
            <a:spLocks noChangeArrowheads="1"/>
          </p:cNvSpPr>
          <p:nvPr/>
        </p:nvSpPr>
        <p:spPr bwMode="auto">
          <a:xfrm>
            <a:off x="2819400" y="2438400"/>
            <a:ext cx="5715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GB" altLang="zh-HK" sz="2000" dirty="0">
                <a:solidFill>
                  <a:srgbClr val="000099"/>
                </a:solidFill>
                <a:latin typeface="+mn-lt"/>
                <a:ea typeface="新細明體" pitchFamily="18" charset="-120"/>
              </a:rPr>
              <a:t>The type of c1_ptr is char* (pointer to star)</a:t>
            </a:r>
          </a:p>
        </p:txBody>
      </p:sp>
      <p:sp>
        <p:nvSpPr>
          <p:cNvPr id="23558" name="Oval 5"/>
          <p:cNvSpPr>
            <a:spLocks noChangeArrowheads="1"/>
          </p:cNvSpPr>
          <p:nvPr/>
        </p:nvSpPr>
        <p:spPr bwMode="auto">
          <a:xfrm>
            <a:off x="4419600" y="3124200"/>
            <a:ext cx="304800" cy="304800"/>
          </a:xfrm>
          <a:prstGeom prst="ellips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zh-HK">
              <a:ea typeface="新細明體" pitchFamily="18" charset="-120"/>
            </a:endParaRPr>
          </a:p>
        </p:txBody>
      </p:sp>
      <p:sp>
        <p:nvSpPr>
          <p:cNvPr id="23559" name="Line 6"/>
          <p:cNvSpPr>
            <a:spLocks noChangeShapeType="1"/>
          </p:cNvSpPr>
          <p:nvPr/>
        </p:nvSpPr>
        <p:spPr bwMode="auto">
          <a:xfrm flipH="1">
            <a:off x="2171700" y="3581400"/>
            <a:ext cx="914400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23560" name="Text Box 7"/>
          <p:cNvSpPr txBox="1">
            <a:spLocks noChangeArrowheads="1"/>
          </p:cNvSpPr>
          <p:nvPr/>
        </p:nvSpPr>
        <p:spPr bwMode="auto">
          <a:xfrm>
            <a:off x="228600" y="3276600"/>
            <a:ext cx="2362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GB" altLang="zh-HK" sz="2000" dirty="0">
                <a:solidFill>
                  <a:srgbClr val="000099"/>
                </a:solidFill>
                <a:latin typeface="+mn-lt"/>
                <a:ea typeface="新細明體" pitchFamily="18" charset="-120"/>
              </a:rPr>
              <a:t>dereference a pointer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smtClean="0">
                <a:ea typeface="新細明體" pitchFamily="18" charset="-120"/>
              </a:rPr>
              <a:t>Exercise: what are the errors?</a:t>
            </a:r>
            <a:endParaRPr lang="en-GB" altLang="zh-HK" sz="3400" smtClean="0">
              <a:ea typeface="新細明體" pitchFamily="18" charset="-120"/>
            </a:endParaRPr>
          </a:p>
        </p:txBody>
      </p:sp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1B94056-AF83-4969-AC92-B1E4D250E176}" type="slidenum">
              <a:rPr lang="zh-TW" altLang="en-US" smtClean="0"/>
              <a:pPr/>
              <a:t>21</a:t>
            </a:fld>
            <a:endParaRPr lang="en-US" altLang="zh-TW" smtClean="0"/>
          </a:p>
        </p:txBody>
      </p:sp>
      <p:sp>
        <p:nvSpPr>
          <p:cNvPr id="24580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2100" smtClean="0">
                <a:latin typeface="Courier New" pitchFamily="49" charset="0"/>
                <a:ea typeface="新細明體" pitchFamily="18" charset="-120"/>
              </a:rPr>
              <a:t>int x=3;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100" smtClean="0">
                <a:latin typeface="Courier New" pitchFamily="49" charset="0"/>
                <a:ea typeface="新細明體" pitchFamily="18" charset="-120"/>
              </a:rPr>
              <a:t>char c='a';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100" smtClean="0">
                <a:latin typeface="Courier New" pitchFamily="49" charset="0"/>
                <a:ea typeface="新細明體" pitchFamily="18" charset="-120"/>
              </a:rPr>
              <a:t>char *ptr;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100" smtClean="0">
                <a:latin typeface="Courier New" pitchFamily="49" charset="0"/>
                <a:ea typeface="新細明體" pitchFamily="18" charset="-120"/>
              </a:rPr>
              <a:t>ptr=&amp;x;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100" smtClean="0">
                <a:latin typeface="Courier New" pitchFamily="49" charset="0"/>
                <a:ea typeface="新細明體" pitchFamily="18" charset="-120"/>
              </a:rPr>
              <a:t>ptr=c;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100" smtClean="0">
                <a:latin typeface="Courier New" pitchFamily="49" charset="0"/>
                <a:ea typeface="新細明體" pitchFamily="18" charset="-120"/>
              </a:rPr>
              <a:t>ptr=&amp;c; </a:t>
            </a:r>
          </a:p>
          <a:p>
            <a:pPr eaLnBrk="1" hangingPunct="1"/>
            <a:endParaRPr lang="en-GB" altLang="zh-HK" smtClean="0"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pitchFamily="18" charset="-120"/>
              </a:rPr>
              <a:t>Answer</a:t>
            </a:r>
            <a:endParaRPr lang="en-GB" altLang="zh-HK" smtClean="0">
              <a:ea typeface="新細明體" pitchFamily="18" charset="-120"/>
            </a:endParaRPr>
          </a:p>
        </p:txBody>
      </p:sp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F485CE5-91CA-4835-93DF-C4024AF1FEF6}" type="slidenum">
              <a:rPr lang="zh-TW" altLang="en-US" smtClean="0"/>
              <a:pPr/>
              <a:t>22</a:t>
            </a:fld>
            <a:endParaRPr lang="en-US" altLang="zh-TW" smtClean="0"/>
          </a:p>
        </p:txBody>
      </p:sp>
      <p:sp>
        <p:nvSpPr>
          <p:cNvPr id="2560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2100" smtClean="0">
                <a:latin typeface="Courier New" pitchFamily="49" charset="0"/>
                <a:ea typeface="新細明體" pitchFamily="18" charset="-120"/>
              </a:rPr>
              <a:t>int x=3;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100" smtClean="0">
                <a:latin typeface="Courier New" pitchFamily="49" charset="0"/>
                <a:ea typeface="新細明體" pitchFamily="18" charset="-120"/>
              </a:rPr>
              <a:t>char c='a';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100" smtClean="0">
                <a:latin typeface="Courier New" pitchFamily="49" charset="0"/>
                <a:ea typeface="新細明體" pitchFamily="18" charset="-120"/>
              </a:rPr>
              <a:t>char *ptr;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100" smtClean="0">
                <a:latin typeface="Courier New" pitchFamily="49" charset="0"/>
                <a:ea typeface="新細明體" pitchFamily="18" charset="-120"/>
              </a:rPr>
              <a:t>ptr=&amp;x; </a:t>
            </a:r>
            <a:r>
              <a:rPr lang="en-US" altLang="zh-TW" sz="2100" b="1" smtClean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//error: ptr can only points to a char, but not int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100" smtClean="0">
                <a:latin typeface="Courier New" pitchFamily="49" charset="0"/>
                <a:ea typeface="新細明體" pitchFamily="18" charset="-120"/>
              </a:rPr>
              <a:t>ptr=c; </a:t>
            </a:r>
            <a:r>
              <a:rPr lang="en-US" altLang="zh-TW" sz="2100" b="1" smtClean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//error: cannot assign a char to a pointer. A pointer can only store a location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100" smtClean="0">
                <a:latin typeface="Courier New" pitchFamily="49" charset="0"/>
                <a:ea typeface="新細明體" pitchFamily="18" charset="-120"/>
              </a:rPr>
              <a:t>ptr=&amp;c; //correct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2100" smtClean="0">
              <a:latin typeface="Courier New" pitchFamily="49" charset="0"/>
              <a:ea typeface="新細明體" pitchFamily="18" charset="-120"/>
            </a:endParaRPr>
          </a:p>
          <a:p>
            <a:pPr eaLnBrk="1" hangingPunct="1"/>
            <a:endParaRPr lang="en-GB" altLang="zh-HK" smtClean="0">
              <a:ea typeface="新細明體" pitchFamily="18" charset="-120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pitchFamily="18" charset="-120"/>
              </a:rPr>
              <a:t>Exercise: What is the output?</a:t>
            </a:r>
          </a:p>
        </p:txBody>
      </p:sp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77DA06D-5B8D-4BCE-9086-C87D0ACAFB36}" type="slidenum">
              <a:rPr lang="zh-TW" altLang="en-US" smtClean="0"/>
              <a:pPr/>
              <a:t>23</a:t>
            </a:fld>
            <a:endParaRPr lang="en-US" altLang="zh-TW" smtClean="0"/>
          </a:p>
        </p:txBody>
      </p:sp>
      <p:sp>
        <p:nvSpPr>
          <p:cNvPr id="26628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dirty="0" err="1" smtClean="0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dirty="0" smtClean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dirty="0" err="1" smtClean="0">
                <a:latin typeface="Courier New" pitchFamily="49" charset="0"/>
                <a:ea typeface="新細明體" pitchFamily="18" charset="-120"/>
              </a:rPr>
              <a:t>num</a:t>
            </a:r>
            <a:r>
              <a:rPr lang="en-US" altLang="zh-TW" dirty="0" smtClean="0">
                <a:latin typeface="Courier New" pitchFamily="49" charset="0"/>
                <a:ea typeface="新細明體" pitchFamily="18" charset="-120"/>
              </a:rPr>
              <a:t>=100;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dirty="0" err="1" smtClean="0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dirty="0" smtClean="0">
                <a:latin typeface="Courier New" pitchFamily="49" charset="0"/>
                <a:ea typeface="新細明體" pitchFamily="18" charset="-120"/>
              </a:rPr>
              <a:t> *ptr1;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dirty="0" smtClean="0">
                <a:latin typeface="Courier New" pitchFamily="49" charset="0"/>
                <a:ea typeface="新細明體" pitchFamily="18" charset="-120"/>
              </a:rPr>
              <a:t>ptr1=&amp;</a:t>
            </a:r>
            <a:r>
              <a:rPr lang="en-US" altLang="zh-TW" dirty="0" err="1" smtClean="0">
                <a:latin typeface="Courier New" pitchFamily="49" charset="0"/>
                <a:ea typeface="新細明體" pitchFamily="18" charset="-120"/>
              </a:rPr>
              <a:t>num</a:t>
            </a:r>
            <a:r>
              <a:rPr lang="en-US" altLang="zh-TW" dirty="0" smtClean="0"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dirty="0" smtClean="0">
                <a:latin typeface="Courier New" pitchFamily="49" charset="0"/>
                <a:ea typeface="新細明體" pitchFamily="18" charset="-120"/>
              </a:rPr>
              <a:t>*ptr1=40;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dirty="0" err="1" smtClean="0"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dirty="0" smtClean="0">
                <a:latin typeface="Courier New" pitchFamily="49" charset="0"/>
                <a:ea typeface="新細明體" pitchFamily="18" charset="-120"/>
              </a:rPr>
              <a:t> &lt;&lt; </a:t>
            </a:r>
            <a:r>
              <a:rPr lang="en-US" altLang="zh-TW" dirty="0" err="1" smtClean="0">
                <a:latin typeface="Courier New" pitchFamily="49" charset="0"/>
                <a:ea typeface="新細明體" pitchFamily="18" charset="-120"/>
              </a:rPr>
              <a:t>num</a:t>
            </a:r>
            <a:r>
              <a:rPr lang="en-US" altLang="zh-TW" dirty="0" smtClean="0">
                <a:latin typeface="Courier New" pitchFamily="49" charset="0"/>
                <a:ea typeface="新細明體" pitchFamily="18" charset="-120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pitchFamily="18" charset="-120"/>
              </a:rPr>
              <a:t>Answer</a:t>
            </a:r>
          </a:p>
        </p:txBody>
      </p:sp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FCF7749-220D-4B3B-A572-94A2B9E97414}" type="slidenum">
              <a:rPr lang="zh-TW" altLang="en-US" smtClean="0"/>
              <a:pPr/>
              <a:t>24</a:t>
            </a:fld>
            <a:endParaRPr lang="en-US" altLang="zh-TW" smtClean="0"/>
          </a:p>
        </p:txBody>
      </p:sp>
      <p:sp>
        <p:nvSpPr>
          <p:cNvPr id="27652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dirty="0" err="1" smtClean="0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dirty="0" smtClean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dirty="0" err="1" smtClean="0">
                <a:latin typeface="Courier New" pitchFamily="49" charset="0"/>
                <a:ea typeface="新細明體" pitchFamily="18" charset="-120"/>
              </a:rPr>
              <a:t>num</a:t>
            </a:r>
            <a:r>
              <a:rPr lang="en-US" altLang="zh-TW" dirty="0" smtClean="0">
                <a:latin typeface="Courier New" pitchFamily="49" charset="0"/>
                <a:ea typeface="新細明體" pitchFamily="18" charset="-120"/>
              </a:rPr>
              <a:t>=100;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dirty="0" err="1" smtClean="0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dirty="0" smtClean="0">
                <a:latin typeface="Courier New" pitchFamily="49" charset="0"/>
                <a:ea typeface="新細明體" pitchFamily="18" charset="-120"/>
              </a:rPr>
              <a:t> *ptr1;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dirty="0" smtClean="0">
                <a:latin typeface="Courier New" pitchFamily="49" charset="0"/>
                <a:ea typeface="新細明體" pitchFamily="18" charset="-120"/>
              </a:rPr>
              <a:t>ptr1=&amp;</a:t>
            </a:r>
            <a:r>
              <a:rPr lang="en-US" altLang="zh-TW" dirty="0" err="1" smtClean="0">
                <a:latin typeface="Courier New" pitchFamily="49" charset="0"/>
                <a:ea typeface="新細明體" pitchFamily="18" charset="-120"/>
              </a:rPr>
              <a:t>num</a:t>
            </a:r>
            <a:r>
              <a:rPr lang="en-US" altLang="zh-TW" dirty="0" smtClean="0"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dirty="0" smtClean="0">
                <a:latin typeface="Courier New" pitchFamily="49" charset="0"/>
                <a:ea typeface="新細明體" pitchFamily="18" charset="-120"/>
              </a:rPr>
              <a:t>*ptr1=40;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dirty="0" err="1" smtClean="0"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dirty="0" smtClean="0">
                <a:latin typeface="Courier New" pitchFamily="49" charset="0"/>
                <a:ea typeface="新細明體" pitchFamily="18" charset="-120"/>
              </a:rPr>
              <a:t> &lt;&lt; </a:t>
            </a:r>
            <a:r>
              <a:rPr lang="en-US" altLang="zh-TW" dirty="0" err="1" smtClean="0">
                <a:latin typeface="Courier New" pitchFamily="49" charset="0"/>
                <a:ea typeface="新細明體" pitchFamily="18" charset="-120"/>
              </a:rPr>
              <a:t>num</a:t>
            </a:r>
            <a:r>
              <a:rPr lang="en-US" altLang="zh-TW" dirty="0" smtClean="0">
                <a:latin typeface="Courier New" pitchFamily="49" charset="0"/>
                <a:ea typeface="新細明體" pitchFamily="18" charset="-120"/>
              </a:rPr>
              <a:t>; </a:t>
            </a:r>
            <a:r>
              <a:rPr lang="en-US" altLang="zh-TW" b="1" dirty="0" smtClean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//print 40</a:t>
            </a:r>
          </a:p>
        </p:txBody>
      </p:sp>
      <p:sp>
        <p:nvSpPr>
          <p:cNvPr id="27653" name="Text Box 4"/>
          <p:cNvSpPr txBox="1">
            <a:spLocks noChangeArrowheads="1"/>
          </p:cNvSpPr>
          <p:nvPr/>
        </p:nvSpPr>
        <p:spPr bwMode="auto">
          <a:xfrm>
            <a:off x="4403725" y="36210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kumimoji="1" lang="en-GB" altLang="zh-HK">
              <a:latin typeface="Comic Sans MS" pitchFamily="66" charset="0"/>
              <a:ea typeface="新細明體" pitchFamily="18" charset="-120"/>
            </a:endParaRP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smtClean="0">
                <a:ea typeface="新細明體" pitchFamily="18" charset="-120"/>
              </a:rPr>
              <a:t>Call by value and call by reference</a:t>
            </a:r>
          </a:p>
        </p:txBody>
      </p:sp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B0C55675-6E06-4327-88D7-03202EE8CBE4}" type="slidenum">
              <a:rPr lang="zh-TW" altLang="en-US" smtClean="0"/>
              <a:pPr/>
              <a:t>25</a:t>
            </a:fld>
            <a:endParaRPr lang="en-US" altLang="zh-TW" smtClean="0"/>
          </a:p>
        </p:txBody>
      </p:sp>
      <p:sp>
        <p:nvSpPr>
          <p:cNvPr id="28676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altLang="zh-TW" sz="2600" smtClean="0">
                <a:ea typeface="新細明體" pitchFamily="18" charset="-120"/>
              </a:rPr>
              <a:t>In call by value, only a single value can be returned using a </a:t>
            </a:r>
            <a:r>
              <a:rPr lang="en-US" altLang="zh-TW" sz="2600" smtClean="0">
                <a:solidFill>
                  <a:srgbClr val="000099"/>
                </a:solidFill>
                <a:ea typeface="新細明體" pitchFamily="18" charset="-120"/>
              </a:rPr>
              <a:t>return statement</a:t>
            </a:r>
            <a:r>
              <a:rPr lang="en-US" altLang="zh-TW" sz="2600" smtClean="0">
                <a:ea typeface="新細明體" pitchFamily="18" charset="-120"/>
              </a:rPr>
              <a:t>.</a:t>
            </a:r>
          </a:p>
          <a:p>
            <a:pPr eaLnBrk="1" hangingPunct="1"/>
            <a:r>
              <a:rPr lang="en-US" altLang="zh-TW" sz="2600" smtClean="0">
                <a:ea typeface="新細明體" pitchFamily="18" charset="-120"/>
              </a:rPr>
              <a:t>In call by reference, the argument(s) can be a pointer which may reference or points to the variable(s) in the caller function.</a:t>
            </a:r>
          </a:p>
          <a:p>
            <a:pPr lvl="1" eaLnBrk="1" hangingPunct="1"/>
            <a:r>
              <a:rPr lang="en-US" altLang="zh-TW" sz="2200" smtClean="0">
                <a:ea typeface="新細明體" pitchFamily="18" charset="-120"/>
              </a:rPr>
              <a:t> More than one variables can be updated, achieving the effect of returning multiple values.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457200" y="381000"/>
            <a:ext cx="3810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algn="ctr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600" b="1" i="1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Call-by-Value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4800600" y="381000"/>
            <a:ext cx="3810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algn="ctr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600" b="1" i="1">
                <a:solidFill>
                  <a:schemeClr val="tx2"/>
                </a:solidFill>
                <a:latin typeface="Courier New" pitchFamily="49" charset="0"/>
                <a:ea typeface="新細明體" pitchFamily="18" charset="-120"/>
              </a:rPr>
              <a:t>Call-by-Reference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762000" y="6019800"/>
            <a:ext cx="3351213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sz="2400" i="1">
                <a:solidFill>
                  <a:schemeClr val="accent2"/>
                </a:solidFill>
                <a:latin typeface="Times New Roman" pitchFamily="18" charset="0"/>
                <a:ea typeface="新細明體" pitchFamily="18" charset="-120"/>
              </a:rPr>
              <a:t>Pass </a:t>
            </a:r>
            <a:r>
              <a:rPr lang="en-US" altLang="zh-TW" sz="2400" i="1" u="sng">
                <a:solidFill>
                  <a:schemeClr val="accent2"/>
                </a:solidFill>
                <a:latin typeface="Times New Roman" pitchFamily="18" charset="0"/>
                <a:ea typeface="新細明體" pitchFamily="18" charset="-120"/>
              </a:rPr>
              <a:t>value</a:t>
            </a:r>
            <a:r>
              <a:rPr lang="en-US" altLang="zh-TW" sz="2400" i="1">
                <a:solidFill>
                  <a:schemeClr val="accent2"/>
                </a:solidFill>
                <a:latin typeface="Times New Roman" pitchFamily="18" charset="0"/>
                <a:ea typeface="新細明體" pitchFamily="18" charset="-120"/>
              </a:rPr>
              <a:t> as parameter. </a:t>
            </a:r>
            <a:endParaRPr lang="en-US" altLang="zh-TW" sz="2400">
              <a:solidFill>
                <a:schemeClr val="accent2"/>
              </a:solidFill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29701" name="Rectangle 6"/>
          <p:cNvSpPr>
            <a:spLocks noChangeArrowheads="1"/>
          </p:cNvSpPr>
          <p:nvPr/>
        </p:nvSpPr>
        <p:spPr bwMode="auto">
          <a:xfrm>
            <a:off x="4800600" y="990600"/>
            <a:ext cx="4114800" cy="49530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add(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</a:t>
            </a:r>
            <a:r>
              <a:rPr lang="en-US" altLang="zh-TW" dirty="0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*m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, 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</a:t>
            </a:r>
            <a:r>
              <a:rPr lang="en-US" altLang="zh-TW" dirty="0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*n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)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{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c;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c = </a:t>
            </a:r>
            <a:r>
              <a:rPr lang="en-US" altLang="zh-TW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*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m + </a:t>
            </a:r>
            <a:r>
              <a:rPr lang="en-US" altLang="zh-TW" dirty="0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*n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</a:t>
            </a:r>
            <a:r>
              <a:rPr lang="en-US" altLang="zh-TW" dirty="0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*m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= 10;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return c;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altLang="zh-TW" dirty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void main()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{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a=3, b=5,c;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c=add(</a:t>
            </a:r>
            <a:r>
              <a:rPr lang="en-US" altLang="zh-TW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&amp;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a,</a:t>
            </a:r>
            <a:r>
              <a:rPr lang="en-US" altLang="zh-TW" dirty="0" err="1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&amp;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b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);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cout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&lt;&lt; a&lt;&lt;“ “&lt;&lt; c &lt;&lt; 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endl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  <a:endParaRPr lang="en-US" altLang="zh-TW" dirty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</p:txBody>
      </p:sp>
      <p:sp>
        <p:nvSpPr>
          <p:cNvPr id="29702" name="Text Box 7"/>
          <p:cNvSpPr txBox="1">
            <a:spLocks noChangeArrowheads="1"/>
          </p:cNvSpPr>
          <p:nvPr/>
        </p:nvSpPr>
        <p:spPr bwMode="auto">
          <a:xfrm>
            <a:off x="4953000" y="6019800"/>
            <a:ext cx="363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sz="2400" i="1">
                <a:solidFill>
                  <a:schemeClr val="accent2"/>
                </a:solidFill>
                <a:latin typeface="Times New Roman" pitchFamily="18" charset="0"/>
                <a:ea typeface="新細明體" pitchFamily="18" charset="-120"/>
              </a:rPr>
              <a:t>Pass </a:t>
            </a:r>
            <a:r>
              <a:rPr lang="en-US" altLang="zh-TW" sz="2400" i="1" u="sng">
                <a:solidFill>
                  <a:schemeClr val="accent2"/>
                </a:solidFill>
                <a:latin typeface="Times New Roman" pitchFamily="18" charset="0"/>
                <a:ea typeface="新細明體" pitchFamily="18" charset="-120"/>
              </a:rPr>
              <a:t>address</a:t>
            </a:r>
            <a:r>
              <a:rPr lang="en-US" altLang="zh-TW" sz="2400" i="1">
                <a:solidFill>
                  <a:schemeClr val="accent2"/>
                </a:solidFill>
                <a:latin typeface="Times New Roman" pitchFamily="18" charset="0"/>
                <a:ea typeface="新細明體" pitchFamily="18" charset="-120"/>
              </a:rPr>
              <a:t> as parameter.</a:t>
            </a:r>
            <a:r>
              <a:rPr lang="en-US" altLang="zh-TW" sz="2400" i="1">
                <a:solidFill>
                  <a:srgbClr val="FF0000"/>
                </a:solidFill>
                <a:latin typeface="Times New Roman" pitchFamily="18" charset="0"/>
                <a:ea typeface="新細明體" pitchFamily="18" charset="-120"/>
              </a:rPr>
              <a:t> </a:t>
            </a:r>
            <a:endParaRPr lang="en-US" altLang="zh-TW" sz="2400">
              <a:solidFill>
                <a:srgbClr val="FF0000"/>
              </a:solidFill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29703" name="Rectangle 20"/>
          <p:cNvSpPr>
            <a:spLocks noChangeArrowheads="1"/>
          </p:cNvSpPr>
          <p:nvPr/>
        </p:nvSpPr>
        <p:spPr bwMode="auto">
          <a:xfrm>
            <a:off x="304800" y="990600"/>
            <a:ext cx="4038600" cy="49530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add(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</a:t>
            </a:r>
            <a:r>
              <a:rPr lang="en-US" altLang="zh-TW" dirty="0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m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, 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</a:t>
            </a:r>
            <a:r>
              <a:rPr lang="en-US" altLang="zh-TW" dirty="0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n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)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{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c;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c = </a:t>
            </a:r>
            <a:r>
              <a:rPr lang="en-US" altLang="zh-TW" dirty="0" err="1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m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+</a:t>
            </a:r>
            <a:r>
              <a:rPr lang="en-US" altLang="zh-TW" dirty="0" err="1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n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</a:t>
            </a:r>
            <a:r>
              <a:rPr lang="en-US" altLang="zh-TW" dirty="0">
                <a:solidFill>
                  <a:srgbClr val="FF330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m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= 10;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return c;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altLang="zh-TW" dirty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void main()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{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a=3, b=5,c;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c=add(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a,b</a:t>
            </a: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);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</a:t>
            </a:r>
            <a:r>
              <a:rPr lang="en-US" altLang="zh-TW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cout</a:t>
            </a:r>
            <a:r>
              <a:rPr lang="en-US" altLang="zh-TW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&lt;&lt; a&lt;&lt;“ “&lt;&lt; c &lt;&lt; </a:t>
            </a:r>
            <a:r>
              <a:rPr lang="en-US" altLang="zh-TW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endl</a:t>
            </a:r>
            <a:r>
              <a:rPr lang="en-US" altLang="zh-TW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</a:t>
            </a:r>
            <a:endParaRPr lang="en-US" altLang="zh-TW" dirty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pitchFamily="18" charset="-120"/>
              </a:rPr>
              <a:t>Call by Reference - Guideline</a:t>
            </a:r>
          </a:p>
        </p:txBody>
      </p:sp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37D2755-504B-40D0-89DB-91112C2029D5}" type="slidenum">
              <a:rPr lang="zh-TW" altLang="en-US" smtClean="0"/>
              <a:pPr/>
              <a:t>27</a:t>
            </a:fld>
            <a:endParaRPr lang="en-US" altLang="zh-TW" smtClean="0"/>
          </a:p>
        </p:txBody>
      </p:sp>
      <p:sp>
        <p:nvSpPr>
          <p:cNvPr id="3072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100" smtClean="0">
                <a:ea typeface="新細明體" pitchFamily="18" charset="-120"/>
              </a:rPr>
              <a:t>Add the ‘*’ sign to the function parameters that store the variable call by reference.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000" smtClean="0">
                <a:ea typeface="新細明體" pitchFamily="18" charset="-120"/>
              </a:rPr>
              <a:t>E.g.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smtClean="0">
                <a:ea typeface="新細明體" pitchFamily="18" charset="-120"/>
              </a:rPr>
              <a:t>void cal(int </a:t>
            </a:r>
            <a:r>
              <a:rPr lang="en-US" altLang="zh-TW" sz="2000" smtClean="0">
                <a:solidFill>
                  <a:srgbClr val="FF3300"/>
                </a:solidFill>
                <a:ea typeface="新細明體" pitchFamily="18" charset="-120"/>
              </a:rPr>
              <a:t>*x</a:t>
            </a:r>
            <a:r>
              <a:rPr lang="en-US" altLang="zh-TW" sz="2000" smtClean="0">
                <a:ea typeface="新細明體" pitchFamily="18" charset="-120"/>
              </a:rPr>
              <a:t>, int y){  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800" smtClean="0">
                <a:solidFill>
                  <a:srgbClr val="009900"/>
                </a:solidFill>
                <a:ea typeface="新細明體" pitchFamily="18" charset="-120"/>
              </a:rPr>
              <a:t>//x is call by reference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800" smtClean="0">
                <a:solidFill>
                  <a:srgbClr val="009900"/>
                </a:solidFill>
                <a:ea typeface="新細明體" pitchFamily="18" charset="-120"/>
              </a:rPr>
              <a:t>//y is call by value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800" smtClean="0">
                <a:ea typeface="新細明體" pitchFamily="18" charset="-120"/>
              </a:rPr>
              <a:t>……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800" smtClean="0">
                <a:ea typeface="新細明體" pitchFamily="18" charset="-120"/>
              </a:rPr>
              <a:t>…….</a:t>
            </a:r>
            <a:r>
              <a:rPr lang="en-US" altLang="zh-TW" sz="1800" smtClean="0">
                <a:solidFill>
                  <a:srgbClr val="FF3300"/>
                </a:solidFill>
                <a:ea typeface="新細明體" pitchFamily="18" charset="-120"/>
              </a:rPr>
              <a:t>*x</a:t>
            </a:r>
            <a:r>
              <a:rPr lang="en-US" altLang="zh-TW" sz="1800" smtClean="0">
                <a:ea typeface="新細明體" pitchFamily="18" charset="-120"/>
              </a:rPr>
              <a:t>;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smtClean="0">
                <a:ea typeface="新細明體" pitchFamily="18" charset="-120"/>
              </a:rPr>
              <a:t>}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100" smtClean="0">
                <a:ea typeface="新細明體" pitchFamily="18" charset="-120"/>
              </a:rPr>
              <a:t>Add the ‘&amp;’ sign to the variable when it needs to be call by reference.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000" smtClean="0">
                <a:ea typeface="新細明體" pitchFamily="18" charset="-120"/>
              </a:rPr>
              <a:t>E.g.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smtClean="0">
                <a:ea typeface="新細明體" pitchFamily="18" charset="-120"/>
              </a:rPr>
              <a:t>cal(</a:t>
            </a:r>
            <a:r>
              <a:rPr lang="en-US" altLang="zh-TW" sz="2000" smtClean="0">
                <a:solidFill>
                  <a:srgbClr val="FF3300"/>
                </a:solidFill>
                <a:ea typeface="新細明體" pitchFamily="18" charset="-120"/>
              </a:rPr>
              <a:t>&amp;result</a:t>
            </a:r>
            <a:r>
              <a:rPr lang="en-US" altLang="zh-TW" sz="2000" smtClean="0">
                <a:ea typeface="新細明體" pitchFamily="18" charset="-120"/>
              </a:rPr>
              <a:t>, factor);</a:t>
            </a:r>
          </a:p>
          <a:p>
            <a:pPr eaLnBrk="1" hangingPunct="1">
              <a:lnSpc>
                <a:spcPct val="90000"/>
              </a:lnSpc>
            </a:pPr>
            <a:endParaRPr lang="en-US" altLang="zh-TW" sz="2100" smtClean="0">
              <a:ea typeface="新細明體" pitchFamily="18" charset="-12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 sz="3400" dirty="0" smtClean="0">
                <a:ea typeface="新細明體" pitchFamily="18" charset="-120"/>
              </a:rPr>
              <a:t>Example: swapping values</a:t>
            </a:r>
          </a:p>
        </p:txBody>
      </p:sp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7C002DC-53F4-464C-B397-095B026AAA6B}" type="slidenum">
              <a:rPr lang="zh-TW" altLang="en-US" smtClean="0"/>
              <a:pPr/>
              <a:t>28</a:t>
            </a:fld>
            <a:endParaRPr lang="en-US" altLang="zh-TW" smtClean="0"/>
          </a:p>
        </p:txBody>
      </p:sp>
      <p:sp>
        <p:nvSpPr>
          <p:cNvPr id="3174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52600"/>
            <a:ext cx="4876800" cy="41910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#include &lt;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iostream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using namespace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std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altLang="zh-TW" sz="1700" dirty="0" smtClean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void swap(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*p,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*q)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altLang="zh-TW" sz="1700" dirty="0" smtClean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= *p;		</a:t>
            </a:r>
            <a:r>
              <a:rPr lang="en-US" altLang="zh-TW" sz="1700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</a:t>
            </a:r>
            <a:r>
              <a:rPr lang="en-US" altLang="zh-TW" sz="1700" dirty="0" err="1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= 3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*p = *q;		</a:t>
            </a:r>
            <a:r>
              <a:rPr lang="en-US" altLang="zh-TW" sz="1700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*p = 7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*q =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		</a:t>
            </a:r>
            <a:r>
              <a:rPr lang="en-US" altLang="zh-TW" sz="1700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*q = 3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altLang="zh-TW" sz="1700" dirty="0" smtClean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main(void)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a = 3, b = 7;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smtClean="0">
                <a:solidFill>
                  <a:schemeClr val="accent2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swap(&amp;a, &amp;b);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cout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&lt;&lt; a &lt;&lt;“ “&lt;&lt; b &lt;&lt;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endl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</a:t>
            </a:r>
            <a:r>
              <a:rPr lang="en-US" altLang="zh-TW" sz="1700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7  3 is printed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return 0;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1800" dirty="0" smtClean="0">
              <a:latin typeface="Arial" charset="0"/>
              <a:ea typeface="新細明體" pitchFamily="18" charset="-120"/>
            </a:endParaRPr>
          </a:p>
          <a:p>
            <a:pPr eaLnBrk="1" hangingPunct="1">
              <a:lnSpc>
                <a:spcPct val="80000"/>
              </a:lnSpc>
            </a:pPr>
            <a:endParaRPr lang="zh-TW" altLang="en-US" sz="1800" dirty="0" smtClean="0">
              <a:latin typeface="Arial" charset="0"/>
              <a:ea typeface="新細明體" pitchFamily="18" charset="-120"/>
            </a:endParaRPr>
          </a:p>
        </p:txBody>
      </p:sp>
      <p:sp>
        <p:nvSpPr>
          <p:cNvPr id="31749" name="Rectangle 4"/>
          <p:cNvSpPr>
            <a:spLocks noChangeArrowheads="1"/>
          </p:cNvSpPr>
          <p:nvPr/>
        </p:nvSpPr>
        <p:spPr bwMode="auto">
          <a:xfrm>
            <a:off x="7467600" y="2209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 eaLnBrk="1" hangingPunct="1"/>
            <a:r>
              <a:rPr kumimoji="1" lang="en-US" altLang="zh-TW">
                <a:latin typeface="Arial" charset="0"/>
                <a:ea typeface="新細明體" pitchFamily="18" charset="-120"/>
              </a:rPr>
              <a:t>3</a:t>
            </a:r>
          </a:p>
        </p:txBody>
      </p:sp>
      <p:sp>
        <p:nvSpPr>
          <p:cNvPr id="31750" name="Text Box 5"/>
          <p:cNvSpPr txBox="1">
            <a:spLocks noChangeArrowheads="1"/>
          </p:cNvSpPr>
          <p:nvPr/>
        </p:nvSpPr>
        <p:spPr bwMode="auto">
          <a:xfrm>
            <a:off x="7620000" y="2840038"/>
            <a:ext cx="3206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a</a:t>
            </a:r>
          </a:p>
        </p:txBody>
      </p:sp>
      <p:sp>
        <p:nvSpPr>
          <p:cNvPr id="31751" name="Text Box 6"/>
          <p:cNvSpPr txBox="1">
            <a:spLocks noChangeArrowheads="1"/>
          </p:cNvSpPr>
          <p:nvPr/>
        </p:nvSpPr>
        <p:spPr bwMode="auto">
          <a:xfrm>
            <a:off x="6096000" y="2819400"/>
            <a:ext cx="320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p</a:t>
            </a:r>
          </a:p>
        </p:txBody>
      </p:sp>
      <p:sp>
        <p:nvSpPr>
          <p:cNvPr id="31752" name="Rectangle 7"/>
          <p:cNvSpPr>
            <a:spLocks noChangeArrowheads="1"/>
          </p:cNvSpPr>
          <p:nvPr/>
        </p:nvSpPr>
        <p:spPr bwMode="auto">
          <a:xfrm>
            <a:off x="5943600" y="2209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 eaLnBrk="1" hangingPunct="1"/>
            <a:endParaRPr kumimoji="1" lang="zh-TW" altLang="en-US">
              <a:latin typeface="Arial" charset="0"/>
              <a:ea typeface="新細明體" pitchFamily="18" charset="-120"/>
            </a:endParaRPr>
          </a:p>
        </p:txBody>
      </p:sp>
      <p:sp>
        <p:nvSpPr>
          <p:cNvPr id="31753" name="Rectangle 8"/>
          <p:cNvSpPr>
            <a:spLocks noChangeArrowheads="1"/>
          </p:cNvSpPr>
          <p:nvPr/>
        </p:nvSpPr>
        <p:spPr bwMode="auto">
          <a:xfrm>
            <a:off x="7543800" y="3352800"/>
            <a:ext cx="579438" cy="5635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 eaLnBrk="1" hangingPunct="1"/>
            <a:r>
              <a:rPr kumimoji="1" lang="en-US" altLang="zh-TW">
                <a:latin typeface="Arial" charset="0"/>
                <a:ea typeface="新細明體" pitchFamily="18" charset="-120"/>
              </a:rPr>
              <a:t>7</a:t>
            </a:r>
          </a:p>
        </p:txBody>
      </p:sp>
      <p:sp>
        <p:nvSpPr>
          <p:cNvPr id="31754" name="Text Box 9"/>
          <p:cNvSpPr txBox="1">
            <a:spLocks noChangeArrowheads="1"/>
          </p:cNvSpPr>
          <p:nvPr/>
        </p:nvSpPr>
        <p:spPr bwMode="auto">
          <a:xfrm>
            <a:off x="7696200" y="3992563"/>
            <a:ext cx="3206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b</a:t>
            </a:r>
          </a:p>
        </p:txBody>
      </p:sp>
      <p:sp>
        <p:nvSpPr>
          <p:cNvPr id="31755" name="Text Box 10"/>
          <p:cNvSpPr txBox="1">
            <a:spLocks noChangeArrowheads="1"/>
          </p:cNvSpPr>
          <p:nvPr/>
        </p:nvSpPr>
        <p:spPr bwMode="auto">
          <a:xfrm>
            <a:off x="6172200" y="3962400"/>
            <a:ext cx="320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q</a:t>
            </a:r>
          </a:p>
        </p:txBody>
      </p:sp>
      <p:sp>
        <p:nvSpPr>
          <p:cNvPr id="31756" name="Rectangle 11"/>
          <p:cNvSpPr>
            <a:spLocks noChangeArrowheads="1"/>
          </p:cNvSpPr>
          <p:nvPr/>
        </p:nvSpPr>
        <p:spPr bwMode="auto">
          <a:xfrm>
            <a:off x="6019800" y="3352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 eaLnBrk="1" hangingPunct="1"/>
            <a:endParaRPr kumimoji="1" lang="zh-TW" altLang="en-US">
              <a:latin typeface="Arial" charset="0"/>
              <a:ea typeface="新細明體" pitchFamily="18" charset="-120"/>
            </a:endParaRPr>
          </a:p>
        </p:txBody>
      </p:sp>
      <p:sp>
        <p:nvSpPr>
          <p:cNvPr id="31757" name="Line 12"/>
          <p:cNvSpPr>
            <a:spLocks noChangeShapeType="1"/>
          </p:cNvSpPr>
          <p:nvPr/>
        </p:nvSpPr>
        <p:spPr bwMode="auto">
          <a:xfrm>
            <a:off x="6400800" y="25146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1758" name="Line 13"/>
          <p:cNvSpPr>
            <a:spLocks noChangeShapeType="1"/>
          </p:cNvSpPr>
          <p:nvPr/>
        </p:nvSpPr>
        <p:spPr bwMode="auto">
          <a:xfrm>
            <a:off x="6400800" y="36576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1759" name="Rectangle 14"/>
          <p:cNvSpPr>
            <a:spLocks noChangeArrowheads="1"/>
          </p:cNvSpPr>
          <p:nvPr/>
        </p:nvSpPr>
        <p:spPr bwMode="auto">
          <a:xfrm>
            <a:off x="7543800" y="4495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 eaLnBrk="1" hangingPunct="1"/>
            <a:endParaRPr kumimoji="1" lang="zh-TW" altLang="en-US">
              <a:latin typeface="Arial" charset="0"/>
              <a:ea typeface="新細明體" pitchFamily="18" charset="-120"/>
            </a:endParaRPr>
          </a:p>
        </p:txBody>
      </p:sp>
      <p:sp>
        <p:nvSpPr>
          <p:cNvPr id="31760" name="Text Box 15"/>
          <p:cNvSpPr txBox="1">
            <a:spLocks noChangeArrowheads="1"/>
          </p:cNvSpPr>
          <p:nvPr/>
        </p:nvSpPr>
        <p:spPr bwMode="auto">
          <a:xfrm>
            <a:off x="7620000" y="5181600"/>
            <a:ext cx="5937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tmp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 sz="3400" dirty="0" smtClean="0">
                <a:ea typeface="新細明體" pitchFamily="18" charset="-120"/>
              </a:rPr>
              <a:t>Example: swapping values</a:t>
            </a:r>
          </a:p>
        </p:txBody>
      </p:sp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7C002DC-53F4-464C-B397-095B026AAA6B}" type="slidenum">
              <a:rPr lang="zh-TW" altLang="en-US" smtClean="0"/>
              <a:pPr/>
              <a:t>29</a:t>
            </a:fld>
            <a:endParaRPr lang="en-US" altLang="zh-TW" smtClean="0"/>
          </a:p>
        </p:txBody>
      </p:sp>
      <p:sp>
        <p:nvSpPr>
          <p:cNvPr id="3174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52600"/>
            <a:ext cx="4876800" cy="41910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#include &lt;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iostream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using namespace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std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altLang="zh-TW" sz="1700" dirty="0" smtClean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void swap(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*p,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*q)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altLang="zh-TW" sz="1700" dirty="0" smtClean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= *p;		</a:t>
            </a:r>
            <a:r>
              <a:rPr lang="en-US" altLang="zh-TW" sz="1700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</a:t>
            </a:r>
            <a:r>
              <a:rPr lang="en-US" altLang="zh-TW" sz="1700" dirty="0" err="1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= 3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*p = *q;		</a:t>
            </a:r>
            <a:r>
              <a:rPr lang="en-US" altLang="zh-TW" sz="1700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*p = 7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*q =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		</a:t>
            </a:r>
            <a:r>
              <a:rPr lang="en-US" altLang="zh-TW" sz="1700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*q = 3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altLang="zh-TW" sz="1700" dirty="0" smtClean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main(void)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a = 3, b = 7;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smtClean="0">
                <a:solidFill>
                  <a:schemeClr val="accent2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swap(&amp;a, &amp;b);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cout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&lt;&lt; a &lt;&lt;“ “&lt;&lt; b &lt;&lt;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endl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</a:t>
            </a:r>
            <a:r>
              <a:rPr lang="en-US" altLang="zh-TW" sz="1700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7  3 is printed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return 0;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1800" dirty="0" smtClean="0">
              <a:latin typeface="Arial" charset="0"/>
              <a:ea typeface="新細明體" pitchFamily="18" charset="-120"/>
            </a:endParaRPr>
          </a:p>
          <a:p>
            <a:pPr eaLnBrk="1" hangingPunct="1">
              <a:lnSpc>
                <a:spcPct val="80000"/>
              </a:lnSpc>
            </a:pPr>
            <a:endParaRPr lang="zh-TW" altLang="en-US" sz="1800" dirty="0" smtClean="0">
              <a:latin typeface="Arial" charset="0"/>
              <a:ea typeface="新細明體" pitchFamily="18" charset="-120"/>
            </a:endParaRPr>
          </a:p>
        </p:txBody>
      </p:sp>
      <p:sp>
        <p:nvSpPr>
          <p:cNvPr id="31749" name="Rectangle 4"/>
          <p:cNvSpPr>
            <a:spLocks noChangeArrowheads="1"/>
          </p:cNvSpPr>
          <p:nvPr/>
        </p:nvSpPr>
        <p:spPr bwMode="auto">
          <a:xfrm>
            <a:off x="7467600" y="2209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 eaLnBrk="1" hangingPunct="1"/>
            <a:r>
              <a:rPr kumimoji="1" lang="en-US" altLang="zh-TW">
                <a:latin typeface="Arial" charset="0"/>
                <a:ea typeface="新細明體" pitchFamily="18" charset="-120"/>
              </a:rPr>
              <a:t>3</a:t>
            </a:r>
          </a:p>
        </p:txBody>
      </p:sp>
      <p:sp>
        <p:nvSpPr>
          <p:cNvPr id="31750" name="Text Box 5"/>
          <p:cNvSpPr txBox="1">
            <a:spLocks noChangeArrowheads="1"/>
          </p:cNvSpPr>
          <p:nvPr/>
        </p:nvSpPr>
        <p:spPr bwMode="auto">
          <a:xfrm>
            <a:off x="7620000" y="2840038"/>
            <a:ext cx="3206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a</a:t>
            </a:r>
          </a:p>
        </p:txBody>
      </p:sp>
      <p:sp>
        <p:nvSpPr>
          <p:cNvPr id="31751" name="Text Box 6"/>
          <p:cNvSpPr txBox="1">
            <a:spLocks noChangeArrowheads="1"/>
          </p:cNvSpPr>
          <p:nvPr/>
        </p:nvSpPr>
        <p:spPr bwMode="auto">
          <a:xfrm>
            <a:off x="6096000" y="2819400"/>
            <a:ext cx="320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p</a:t>
            </a:r>
          </a:p>
        </p:txBody>
      </p:sp>
      <p:sp>
        <p:nvSpPr>
          <p:cNvPr id="31752" name="Rectangle 7"/>
          <p:cNvSpPr>
            <a:spLocks noChangeArrowheads="1"/>
          </p:cNvSpPr>
          <p:nvPr/>
        </p:nvSpPr>
        <p:spPr bwMode="auto">
          <a:xfrm>
            <a:off x="5943600" y="2209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 eaLnBrk="1" hangingPunct="1"/>
            <a:endParaRPr kumimoji="1" lang="zh-TW" altLang="en-US">
              <a:latin typeface="Arial" charset="0"/>
              <a:ea typeface="新細明體" pitchFamily="18" charset="-120"/>
            </a:endParaRPr>
          </a:p>
        </p:txBody>
      </p:sp>
      <p:sp>
        <p:nvSpPr>
          <p:cNvPr id="31753" name="Rectangle 8"/>
          <p:cNvSpPr>
            <a:spLocks noChangeArrowheads="1"/>
          </p:cNvSpPr>
          <p:nvPr/>
        </p:nvSpPr>
        <p:spPr bwMode="auto">
          <a:xfrm>
            <a:off x="7543800" y="3352800"/>
            <a:ext cx="579438" cy="5635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 eaLnBrk="1" hangingPunct="1"/>
            <a:r>
              <a:rPr kumimoji="1" lang="en-US" altLang="zh-TW">
                <a:latin typeface="Arial" charset="0"/>
                <a:ea typeface="新細明體" pitchFamily="18" charset="-120"/>
              </a:rPr>
              <a:t>7</a:t>
            </a:r>
          </a:p>
        </p:txBody>
      </p:sp>
      <p:sp>
        <p:nvSpPr>
          <p:cNvPr id="31754" name="Text Box 9"/>
          <p:cNvSpPr txBox="1">
            <a:spLocks noChangeArrowheads="1"/>
          </p:cNvSpPr>
          <p:nvPr/>
        </p:nvSpPr>
        <p:spPr bwMode="auto">
          <a:xfrm>
            <a:off x="7696200" y="3992563"/>
            <a:ext cx="3206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b</a:t>
            </a:r>
          </a:p>
        </p:txBody>
      </p:sp>
      <p:sp>
        <p:nvSpPr>
          <p:cNvPr id="31755" name="Text Box 10"/>
          <p:cNvSpPr txBox="1">
            <a:spLocks noChangeArrowheads="1"/>
          </p:cNvSpPr>
          <p:nvPr/>
        </p:nvSpPr>
        <p:spPr bwMode="auto">
          <a:xfrm>
            <a:off x="6172200" y="3962400"/>
            <a:ext cx="320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q</a:t>
            </a:r>
          </a:p>
        </p:txBody>
      </p:sp>
      <p:sp>
        <p:nvSpPr>
          <p:cNvPr id="31756" name="Rectangle 11"/>
          <p:cNvSpPr>
            <a:spLocks noChangeArrowheads="1"/>
          </p:cNvSpPr>
          <p:nvPr/>
        </p:nvSpPr>
        <p:spPr bwMode="auto">
          <a:xfrm>
            <a:off x="6019800" y="3352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 eaLnBrk="1" hangingPunct="1"/>
            <a:endParaRPr kumimoji="1" lang="zh-TW" altLang="en-US">
              <a:latin typeface="Arial" charset="0"/>
              <a:ea typeface="新細明體" pitchFamily="18" charset="-120"/>
            </a:endParaRPr>
          </a:p>
        </p:txBody>
      </p:sp>
      <p:sp>
        <p:nvSpPr>
          <p:cNvPr id="31757" name="Line 12"/>
          <p:cNvSpPr>
            <a:spLocks noChangeShapeType="1"/>
          </p:cNvSpPr>
          <p:nvPr/>
        </p:nvSpPr>
        <p:spPr bwMode="auto">
          <a:xfrm>
            <a:off x="6400800" y="25146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1758" name="Line 13"/>
          <p:cNvSpPr>
            <a:spLocks noChangeShapeType="1"/>
          </p:cNvSpPr>
          <p:nvPr/>
        </p:nvSpPr>
        <p:spPr bwMode="auto">
          <a:xfrm>
            <a:off x="6400800" y="36576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1759" name="Rectangle 14"/>
          <p:cNvSpPr>
            <a:spLocks noChangeArrowheads="1"/>
          </p:cNvSpPr>
          <p:nvPr/>
        </p:nvSpPr>
        <p:spPr bwMode="auto">
          <a:xfrm>
            <a:off x="7543800" y="4495800"/>
            <a:ext cx="609600" cy="533400"/>
          </a:xfrm>
          <a:prstGeom prst="rect">
            <a:avLst/>
          </a:prstGeom>
          <a:solidFill>
            <a:srgbClr val="92D050"/>
          </a:solidFill>
          <a:ln w="9525" algn="ctr">
            <a:solidFill>
              <a:srgbClr val="99FF66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 eaLnBrk="1" hangingPunct="1"/>
            <a:r>
              <a:rPr kumimoji="1" lang="en-US" altLang="zh-TW" dirty="0" smtClean="0">
                <a:latin typeface="Arial" charset="0"/>
                <a:ea typeface="新細明體" pitchFamily="18" charset="-120"/>
              </a:rPr>
              <a:t>3</a:t>
            </a:r>
            <a:endParaRPr kumimoji="1" lang="zh-TW" altLang="en-US" dirty="0">
              <a:latin typeface="Arial" charset="0"/>
              <a:ea typeface="新細明體" pitchFamily="18" charset="-120"/>
            </a:endParaRPr>
          </a:p>
        </p:txBody>
      </p:sp>
      <p:sp>
        <p:nvSpPr>
          <p:cNvPr id="31760" name="Text Box 15"/>
          <p:cNvSpPr txBox="1">
            <a:spLocks noChangeArrowheads="1"/>
          </p:cNvSpPr>
          <p:nvPr/>
        </p:nvSpPr>
        <p:spPr bwMode="auto">
          <a:xfrm>
            <a:off x="7620000" y="5181600"/>
            <a:ext cx="5937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tmp</a:t>
            </a: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838200" y="3023394"/>
            <a:ext cx="381000" cy="0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861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 sz="3400" dirty="0" smtClean="0">
                <a:ea typeface="新細明體" pitchFamily="18" charset="-120"/>
              </a:rPr>
              <a:t>Example: swapping values</a:t>
            </a:r>
          </a:p>
        </p:txBody>
      </p:sp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7C002DC-53F4-464C-B397-095B026AAA6B}" type="slidenum">
              <a:rPr lang="zh-TW" altLang="en-US" smtClean="0"/>
              <a:pPr/>
              <a:t>30</a:t>
            </a:fld>
            <a:endParaRPr lang="en-US" altLang="zh-TW" smtClean="0"/>
          </a:p>
        </p:txBody>
      </p:sp>
      <p:sp>
        <p:nvSpPr>
          <p:cNvPr id="3174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52600"/>
            <a:ext cx="4876800" cy="41910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#include &lt;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iostream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using namespace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std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altLang="zh-TW" sz="1700" dirty="0" smtClean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void swap(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*p,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*q)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altLang="zh-TW" sz="1700" dirty="0" smtClean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= *p;		</a:t>
            </a:r>
            <a:r>
              <a:rPr lang="en-US" altLang="zh-TW" sz="1700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</a:t>
            </a:r>
            <a:r>
              <a:rPr lang="en-US" altLang="zh-TW" sz="1700" dirty="0" err="1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= 3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*p = *q;		</a:t>
            </a:r>
            <a:r>
              <a:rPr lang="en-US" altLang="zh-TW" sz="1700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*p = 7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*q =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		</a:t>
            </a:r>
            <a:r>
              <a:rPr lang="en-US" altLang="zh-TW" sz="1700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*q = 3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altLang="zh-TW" sz="1700" dirty="0" smtClean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main(void)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a = 3, b = 7;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smtClean="0">
                <a:solidFill>
                  <a:schemeClr val="accent2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swap(&amp;a, &amp;b);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cout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&lt;&lt; a &lt;&lt;“ “&lt;&lt; b &lt;&lt;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endl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</a:t>
            </a:r>
            <a:r>
              <a:rPr lang="en-US" altLang="zh-TW" sz="1700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7  3 is printed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return 0;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1800" dirty="0" smtClean="0">
              <a:latin typeface="Arial" charset="0"/>
              <a:ea typeface="新細明體" pitchFamily="18" charset="-120"/>
            </a:endParaRPr>
          </a:p>
          <a:p>
            <a:pPr eaLnBrk="1" hangingPunct="1">
              <a:lnSpc>
                <a:spcPct val="80000"/>
              </a:lnSpc>
            </a:pPr>
            <a:endParaRPr lang="zh-TW" altLang="en-US" sz="1800" dirty="0" smtClean="0">
              <a:latin typeface="Arial" charset="0"/>
              <a:ea typeface="新細明體" pitchFamily="18" charset="-120"/>
            </a:endParaRPr>
          </a:p>
        </p:txBody>
      </p:sp>
      <p:sp>
        <p:nvSpPr>
          <p:cNvPr id="31749" name="Rectangle 4"/>
          <p:cNvSpPr>
            <a:spLocks noChangeArrowheads="1"/>
          </p:cNvSpPr>
          <p:nvPr/>
        </p:nvSpPr>
        <p:spPr bwMode="auto">
          <a:xfrm>
            <a:off x="7467600" y="2209800"/>
            <a:ext cx="609600" cy="533400"/>
          </a:xfrm>
          <a:prstGeom prst="rect">
            <a:avLst/>
          </a:prstGeom>
          <a:solidFill>
            <a:srgbClr val="92D050"/>
          </a:solidFill>
          <a:ln w="9525" algn="ctr">
            <a:solidFill>
              <a:srgbClr val="99FF66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 eaLnBrk="1" hangingPunct="1"/>
            <a:r>
              <a:rPr kumimoji="1" lang="en-US" altLang="zh-TW" dirty="0" smtClean="0">
                <a:latin typeface="Arial" charset="0"/>
                <a:ea typeface="新細明體" pitchFamily="18" charset="-120"/>
              </a:rPr>
              <a:t>7</a:t>
            </a:r>
            <a:endParaRPr kumimoji="1" lang="en-US" altLang="zh-TW" dirty="0">
              <a:latin typeface="Arial" charset="0"/>
              <a:ea typeface="新細明體" pitchFamily="18" charset="-120"/>
            </a:endParaRPr>
          </a:p>
        </p:txBody>
      </p:sp>
      <p:sp>
        <p:nvSpPr>
          <p:cNvPr id="31750" name="Text Box 5"/>
          <p:cNvSpPr txBox="1">
            <a:spLocks noChangeArrowheads="1"/>
          </p:cNvSpPr>
          <p:nvPr/>
        </p:nvSpPr>
        <p:spPr bwMode="auto">
          <a:xfrm>
            <a:off x="7620000" y="2840038"/>
            <a:ext cx="3206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a</a:t>
            </a:r>
          </a:p>
        </p:txBody>
      </p:sp>
      <p:sp>
        <p:nvSpPr>
          <p:cNvPr id="31751" name="Text Box 6"/>
          <p:cNvSpPr txBox="1">
            <a:spLocks noChangeArrowheads="1"/>
          </p:cNvSpPr>
          <p:nvPr/>
        </p:nvSpPr>
        <p:spPr bwMode="auto">
          <a:xfrm>
            <a:off x="6096000" y="2819400"/>
            <a:ext cx="320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p</a:t>
            </a:r>
          </a:p>
        </p:txBody>
      </p:sp>
      <p:sp>
        <p:nvSpPr>
          <p:cNvPr id="31752" name="Rectangle 7"/>
          <p:cNvSpPr>
            <a:spLocks noChangeArrowheads="1"/>
          </p:cNvSpPr>
          <p:nvPr/>
        </p:nvSpPr>
        <p:spPr bwMode="auto">
          <a:xfrm>
            <a:off x="5943600" y="2209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 eaLnBrk="1" hangingPunct="1"/>
            <a:endParaRPr kumimoji="1" lang="zh-TW" altLang="en-US">
              <a:latin typeface="Arial" charset="0"/>
              <a:ea typeface="新細明體" pitchFamily="18" charset="-120"/>
            </a:endParaRPr>
          </a:p>
        </p:txBody>
      </p:sp>
      <p:sp>
        <p:nvSpPr>
          <p:cNvPr id="31753" name="Rectangle 8"/>
          <p:cNvSpPr>
            <a:spLocks noChangeArrowheads="1"/>
          </p:cNvSpPr>
          <p:nvPr/>
        </p:nvSpPr>
        <p:spPr bwMode="auto">
          <a:xfrm>
            <a:off x="7543800" y="3352800"/>
            <a:ext cx="579438" cy="5635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 eaLnBrk="1" hangingPunct="1"/>
            <a:r>
              <a:rPr kumimoji="1" lang="en-US" altLang="zh-TW">
                <a:latin typeface="Arial" charset="0"/>
                <a:ea typeface="新細明體" pitchFamily="18" charset="-120"/>
              </a:rPr>
              <a:t>7</a:t>
            </a:r>
          </a:p>
        </p:txBody>
      </p:sp>
      <p:sp>
        <p:nvSpPr>
          <p:cNvPr id="31754" name="Text Box 9"/>
          <p:cNvSpPr txBox="1">
            <a:spLocks noChangeArrowheads="1"/>
          </p:cNvSpPr>
          <p:nvPr/>
        </p:nvSpPr>
        <p:spPr bwMode="auto">
          <a:xfrm>
            <a:off x="7696200" y="3992563"/>
            <a:ext cx="3206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b</a:t>
            </a:r>
          </a:p>
        </p:txBody>
      </p:sp>
      <p:sp>
        <p:nvSpPr>
          <p:cNvPr id="31755" name="Text Box 10"/>
          <p:cNvSpPr txBox="1">
            <a:spLocks noChangeArrowheads="1"/>
          </p:cNvSpPr>
          <p:nvPr/>
        </p:nvSpPr>
        <p:spPr bwMode="auto">
          <a:xfrm>
            <a:off x="6172200" y="3962400"/>
            <a:ext cx="320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q</a:t>
            </a:r>
          </a:p>
        </p:txBody>
      </p:sp>
      <p:sp>
        <p:nvSpPr>
          <p:cNvPr id="31756" name="Rectangle 11"/>
          <p:cNvSpPr>
            <a:spLocks noChangeArrowheads="1"/>
          </p:cNvSpPr>
          <p:nvPr/>
        </p:nvSpPr>
        <p:spPr bwMode="auto">
          <a:xfrm>
            <a:off x="6019800" y="3352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 eaLnBrk="1" hangingPunct="1"/>
            <a:endParaRPr kumimoji="1" lang="zh-TW" altLang="en-US">
              <a:latin typeface="Arial" charset="0"/>
              <a:ea typeface="新細明體" pitchFamily="18" charset="-120"/>
            </a:endParaRPr>
          </a:p>
        </p:txBody>
      </p:sp>
      <p:sp>
        <p:nvSpPr>
          <p:cNvPr id="31757" name="Line 12"/>
          <p:cNvSpPr>
            <a:spLocks noChangeShapeType="1"/>
          </p:cNvSpPr>
          <p:nvPr/>
        </p:nvSpPr>
        <p:spPr bwMode="auto">
          <a:xfrm>
            <a:off x="6400800" y="25146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1758" name="Line 13"/>
          <p:cNvSpPr>
            <a:spLocks noChangeShapeType="1"/>
          </p:cNvSpPr>
          <p:nvPr/>
        </p:nvSpPr>
        <p:spPr bwMode="auto">
          <a:xfrm>
            <a:off x="6400800" y="36576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1759" name="Rectangle 14"/>
          <p:cNvSpPr>
            <a:spLocks noChangeArrowheads="1"/>
          </p:cNvSpPr>
          <p:nvPr/>
        </p:nvSpPr>
        <p:spPr bwMode="auto">
          <a:xfrm>
            <a:off x="7543800" y="4495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 eaLnBrk="1" hangingPunct="1"/>
            <a:r>
              <a:rPr kumimoji="1" lang="en-US" altLang="zh-TW" dirty="0" smtClean="0">
                <a:latin typeface="Arial" charset="0"/>
                <a:ea typeface="新細明體" pitchFamily="18" charset="-120"/>
              </a:rPr>
              <a:t>3</a:t>
            </a:r>
            <a:endParaRPr kumimoji="1" lang="zh-TW" altLang="en-US" dirty="0">
              <a:latin typeface="Arial" charset="0"/>
              <a:ea typeface="新細明體" pitchFamily="18" charset="-120"/>
            </a:endParaRPr>
          </a:p>
        </p:txBody>
      </p:sp>
      <p:sp>
        <p:nvSpPr>
          <p:cNvPr id="31760" name="Text Box 15"/>
          <p:cNvSpPr txBox="1">
            <a:spLocks noChangeArrowheads="1"/>
          </p:cNvSpPr>
          <p:nvPr/>
        </p:nvSpPr>
        <p:spPr bwMode="auto">
          <a:xfrm>
            <a:off x="7620000" y="5181600"/>
            <a:ext cx="5937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tmp</a:t>
            </a: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838200" y="3313817"/>
            <a:ext cx="381000" cy="0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861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 sz="3400" dirty="0" smtClean="0">
                <a:ea typeface="新細明體" pitchFamily="18" charset="-120"/>
              </a:rPr>
              <a:t>Example: swapping values</a:t>
            </a:r>
          </a:p>
        </p:txBody>
      </p:sp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7C002DC-53F4-464C-B397-095B026AAA6B}" type="slidenum">
              <a:rPr lang="zh-TW" altLang="en-US" smtClean="0"/>
              <a:pPr/>
              <a:t>31</a:t>
            </a:fld>
            <a:endParaRPr lang="en-US" altLang="zh-TW" smtClean="0"/>
          </a:p>
        </p:txBody>
      </p:sp>
      <p:sp>
        <p:nvSpPr>
          <p:cNvPr id="3174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52600"/>
            <a:ext cx="4876800" cy="41910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chemeClr val="tx1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#include &lt;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iostream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using namespace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std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altLang="zh-TW" sz="1700" dirty="0" smtClean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void swap(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*p,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*q)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altLang="zh-TW" sz="1700" dirty="0" smtClean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= *p;		</a:t>
            </a:r>
            <a:r>
              <a:rPr lang="en-US" altLang="zh-TW" sz="1700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</a:t>
            </a:r>
            <a:r>
              <a:rPr lang="en-US" altLang="zh-TW" sz="1700" dirty="0" err="1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= 3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*p = *q;		</a:t>
            </a:r>
            <a:r>
              <a:rPr lang="en-US" altLang="zh-TW" sz="1700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*p = 7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*q =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tmp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		</a:t>
            </a:r>
            <a:r>
              <a:rPr lang="en-US" altLang="zh-TW" sz="1700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*q = 3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altLang="zh-TW" sz="1700" dirty="0" smtClean="0">
              <a:latin typeface="Courier New" pitchFamily="49" charset="0"/>
              <a:ea typeface="新細明體" pitchFamily="18" charset="-120"/>
              <a:cs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main(void)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int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a = 3, b = 7;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smtClean="0">
                <a:solidFill>
                  <a:schemeClr val="accent2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swap(&amp;a, &amp;b);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cout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&lt;&lt; a &lt;&lt;“ “&lt;&lt; b &lt;&lt;</a:t>
            </a:r>
            <a:r>
              <a:rPr lang="en-US" altLang="zh-TW" sz="1700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endl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	</a:t>
            </a:r>
            <a:r>
              <a:rPr lang="en-US" altLang="zh-TW" sz="1700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  <a:cs typeface="Courier New" pitchFamily="49" charset="0"/>
              </a:rPr>
              <a:t>/* 7  3 is printed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zh-TW" altLang="en-US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  </a:t>
            </a: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return 0;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1800" dirty="0" smtClean="0">
              <a:latin typeface="Arial" charset="0"/>
              <a:ea typeface="新細明體" pitchFamily="18" charset="-120"/>
            </a:endParaRPr>
          </a:p>
          <a:p>
            <a:pPr eaLnBrk="1" hangingPunct="1">
              <a:lnSpc>
                <a:spcPct val="80000"/>
              </a:lnSpc>
            </a:pPr>
            <a:endParaRPr lang="zh-TW" altLang="en-US" sz="1800" dirty="0" smtClean="0">
              <a:latin typeface="Arial" charset="0"/>
              <a:ea typeface="新細明體" pitchFamily="18" charset="-120"/>
            </a:endParaRPr>
          </a:p>
        </p:txBody>
      </p:sp>
      <p:sp>
        <p:nvSpPr>
          <p:cNvPr id="31749" name="Rectangle 4"/>
          <p:cNvSpPr>
            <a:spLocks noChangeArrowheads="1"/>
          </p:cNvSpPr>
          <p:nvPr/>
        </p:nvSpPr>
        <p:spPr bwMode="auto">
          <a:xfrm>
            <a:off x="7467600" y="2209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 eaLnBrk="1" hangingPunct="1"/>
            <a:r>
              <a:rPr kumimoji="1" lang="en-US" altLang="zh-TW" dirty="0" smtClean="0">
                <a:latin typeface="Arial" charset="0"/>
                <a:ea typeface="新細明體" pitchFamily="18" charset="-120"/>
              </a:rPr>
              <a:t>7</a:t>
            </a:r>
            <a:endParaRPr kumimoji="1" lang="en-US" altLang="zh-TW" dirty="0">
              <a:latin typeface="Arial" charset="0"/>
              <a:ea typeface="新細明體" pitchFamily="18" charset="-120"/>
            </a:endParaRPr>
          </a:p>
        </p:txBody>
      </p:sp>
      <p:sp>
        <p:nvSpPr>
          <p:cNvPr id="31750" name="Text Box 5"/>
          <p:cNvSpPr txBox="1">
            <a:spLocks noChangeArrowheads="1"/>
          </p:cNvSpPr>
          <p:nvPr/>
        </p:nvSpPr>
        <p:spPr bwMode="auto">
          <a:xfrm>
            <a:off x="7620000" y="2840038"/>
            <a:ext cx="3206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a</a:t>
            </a:r>
          </a:p>
        </p:txBody>
      </p:sp>
      <p:sp>
        <p:nvSpPr>
          <p:cNvPr id="31751" name="Text Box 6"/>
          <p:cNvSpPr txBox="1">
            <a:spLocks noChangeArrowheads="1"/>
          </p:cNvSpPr>
          <p:nvPr/>
        </p:nvSpPr>
        <p:spPr bwMode="auto">
          <a:xfrm>
            <a:off x="6096000" y="2819400"/>
            <a:ext cx="320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p</a:t>
            </a:r>
          </a:p>
        </p:txBody>
      </p:sp>
      <p:sp>
        <p:nvSpPr>
          <p:cNvPr id="31752" name="Rectangle 7"/>
          <p:cNvSpPr>
            <a:spLocks noChangeArrowheads="1"/>
          </p:cNvSpPr>
          <p:nvPr/>
        </p:nvSpPr>
        <p:spPr bwMode="auto">
          <a:xfrm>
            <a:off x="5943600" y="2209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 eaLnBrk="1" hangingPunct="1"/>
            <a:endParaRPr kumimoji="1" lang="zh-TW" altLang="en-US">
              <a:latin typeface="Arial" charset="0"/>
              <a:ea typeface="新細明體" pitchFamily="18" charset="-120"/>
            </a:endParaRPr>
          </a:p>
        </p:txBody>
      </p:sp>
      <p:sp>
        <p:nvSpPr>
          <p:cNvPr id="31753" name="Rectangle 8"/>
          <p:cNvSpPr>
            <a:spLocks noChangeArrowheads="1"/>
          </p:cNvSpPr>
          <p:nvPr/>
        </p:nvSpPr>
        <p:spPr bwMode="auto">
          <a:xfrm>
            <a:off x="7543800" y="3352800"/>
            <a:ext cx="579438" cy="563563"/>
          </a:xfrm>
          <a:prstGeom prst="rect">
            <a:avLst/>
          </a:prstGeom>
          <a:solidFill>
            <a:srgbClr val="92D050"/>
          </a:solidFill>
          <a:ln w="9525" algn="ctr">
            <a:solidFill>
              <a:srgbClr val="99FF66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 eaLnBrk="1" hangingPunct="1"/>
            <a:r>
              <a:rPr kumimoji="1" lang="en-US" altLang="zh-TW" dirty="0">
                <a:latin typeface="Arial" charset="0"/>
                <a:ea typeface="新細明體" pitchFamily="18" charset="-120"/>
              </a:rPr>
              <a:t>3</a:t>
            </a:r>
          </a:p>
        </p:txBody>
      </p:sp>
      <p:sp>
        <p:nvSpPr>
          <p:cNvPr id="31754" name="Text Box 9"/>
          <p:cNvSpPr txBox="1">
            <a:spLocks noChangeArrowheads="1"/>
          </p:cNvSpPr>
          <p:nvPr/>
        </p:nvSpPr>
        <p:spPr bwMode="auto">
          <a:xfrm>
            <a:off x="7696200" y="3992563"/>
            <a:ext cx="3206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b</a:t>
            </a:r>
          </a:p>
        </p:txBody>
      </p:sp>
      <p:sp>
        <p:nvSpPr>
          <p:cNvPr id="31755" name="Text Box 10"/>
          <p:cNvSpPr txBox="1">
            <a:spLocks noChangeArrowheads="1"/>
          </p:cNvSpPr>
          <p:nvPr/>
        </p:nvSpPr>
        <p:spPr bwMode="auto">
          <a:xfrm>
            <a:off x="6172200" y="3962400"/>
            <a:ext cx="320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q</a:t>
            </a:r>
          </a:p>
        </p:txBody>
      </p:sp>
      <p:sp>
        <p:nvSpPr>
          <p:cNvPr id="31756" name="Rectangle 11"/>
          <p:cNvSpPr>
            <a:spLocks noChangeArrowheads="1"/>
          </p:cNvSpPr>
          <p:nvPr/>
        </p:nvSpPr>
        <p:spPr bwMode="auto">
          <a:xfrm>
            <a:off x="6019800" y="3352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 eaLnBrk="1" hangingPunct="1"/>
            <a:endParaRPr kumimoji="1" lang="zh-TW" altLang="en-US">
              <a:latin typeface="Arial" charset="0"/>
              <a:ea typeface="新細明體" pitchFamily="18" charset="-120"/>
            </a:endParaRPr>
          </a:p>
        </p:txBody>
      </p:sp>
      <p:sp>
        <p:nvSpPr>
          <p:cNvPr id="31757" name="Line 12"/>
          <p:cNvSpPr>
            <a:spLocks noChangeShapeType="1"/>
          </p:cNvSpPr>
          <p:nvPr/>
        </p:nvSpPr>
        <p:spPr bwMode="auto">
          <a:xfrm>
            <a:off x="6400800" y="25146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1758" name="Line 13"/>
          <p:cNvSpPr>
            <a:spLocks noChangeShapeType="1"/>
          </p:cNvSpPr>
          <p:nvPr/>
        </p:nvSpPr>
        <p:spPr bwMode="auto">
          <a:xfrm>
            <a:off x="6400800" y="36576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1759" name="Rectangle 14"/>
          <p:cNvSpPr>
            <a:spLocks noChangeArrowheads="1"/>
          </p:cNvSpPr>
          <p:nvPr/>
        </p:nvSpPr>
        <p:spPr bwMode="auto">
          <a:xfrm>
            <a:off x="7543800" y="4495800"/>
            <a:ext cx="609600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accent1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 eaLnBrk="1" hangingPunct="1"/>
            <a:r>
              <a:rPr kumimoji="1" lang="en-US" altLang="zh-TW" dirty="0" smtClean="0">
                <a:latin typeface="Arial" charset="0"/>
                <a:ea typeface="新細明體" pitchFamily="18" charset="-120"/>
              </a:rPr>
              <a:t>3</a:t>
            </a:r>
            <a:endParaRPr kumimoji="1" lang="zh-TW" altLang="en-US" dirty="0">
              <a:latin typeface="Arial" charset="0"/>
              <a:ea typeface="新細明體" pitchFamily="18" charset="-120"/>
            </a:endParaRPr>
          </a:p>
        </p:txBody>
      </p:sp>
      <p:sp>
        <p:nvSpPr>
          <p:cNvPr id="31760" name="Text Box 15"/>
          <p:cNvSpPr txBox="1">
            <a:spLocks noChangeArrowheads="1"/>
          </p:cNvSpPr>
          <p:nvPr/>
        </p:nvSpPr>
        <p:spPr bwMode="auto">
          <a:xfrm>
            <a:off x="7620000" y="5181600"/>
            <a:ext cx="5937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>
                <a:latin typeface="Courier New" pitchFamily="49" charset="0"/>
                <a:ea typeface="新細明體" pitchFamily="18" charset="-120"/>
              </a:rPr>
              <a:t>tmp</a:t>
            </a: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838200" y="3505200"/>
            <a:ext cx="381000" cy="0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9189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pitchFamily="18" charset="-120"/>
              </a:rPr>
              <a:t>Summary</a:t>
            </a:r>
          </a:p>
        </p:txBody>
      </p:sp>
      <p:sp>
        <p:nvSpPr>
          <p:cNvPr id="358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4127597-2B3E-4D47-85ED-7811319B0C0B}" type="slidenum">
              <a:rPr lang="zh-TW" altLang="en-US" smtClean="0"/>
              <a:pPr/>
              <a:t>32</a:t>
            </a:fld>
            <a:endParaRPr lang="en-US" altLang="zh-TW" smtClean="0"/>
          </a:p>
        </p:txBody>
      </p:sp>
      <p:sp>
        <p:nvSpPr>
          <p:cNvPr id="3584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Clr>
                <a:schemeClr val="hlink"/>
              </a:buClr>
            </a:pPr>
            <a:r>
              <a:rPr lang="en-US" altLang="zh-TW" sz="2000" smtClean="0">
                <a:latin typeface="Arial" charset="0"/>
                <a:ea typeface="新細明體" pitchFamily="18" charset="-120"/>
              </a:rPr>
              <a:t>Pointer is a special variable used to store the memory address (location) of another variable.</a:t>
            </a:r>
          </a:p>
          <a:p>
            <a:pPr eaLnBrk="1" hangingPunct="1">
              <a:buClr>
                <a:schemeClr val="hlink"/>
              </a:buClr>
            </a:pPr>
            <a:r>
              <a:rPr lang="en-US" altLang="zh-TW" sz="2000" smtClean="0">
                <a:latin typeface="Arial" charset="0"/>
                <a:ea typeface="新細明體" pitchFamily="18" charset="-120"/>
              </a:rPr>
              <a:t>Pointer is typed, and its type is determined by the variable it pointing to.</a:t>
            </a:r>
          </a:p>
          <a:p>
            <a:pPr eaLnBrk="1" hangingPunct="1">
              <a:buClr>
                <a:schemeClr val="hlink"/>
              </a:buClr>
            </a:pPr>
            <a:r>
              <a:rPr lang="en-US" altLang="zh-TW" sz="2000" smtClean="0">
                <a:latin typeface="Arial" charset="0"/>
                <a:ea typeface="新細明體" pitchFamily="18" charset="-120"/>
              </a:rPr>
              <a:t>* operator has two meaning</a:t>
            </a:r>
          </a:p>
          <a:p>
            <a:pPr lvl="1" eaLnBrk="1" hangingPunct="1">
              <a:buClr>
                <a:schemeClr val="hlink"/>
              </a:buClr>
            </a:pPr>
            <a:r>
              <a:rPr lang="en-US" altLang="zh-TW" sz="2000" smtClean="0">
                <a:latin typeface="Arial" charset="0"/>
                <a:ea typeface="新細明體" pitchFamily="18" charset="-120"/>
              </a:rPr>
              <a:t>For declaration, e.g int *p1, char *pc;</a:t>
            </a:r>
          </a:p>
          <a:p>
            <a:pPr lvl="1" eaLnBrk="1" hangingPunct="1">
              <a:buClr>
                <a:schemeClr val="hlink"/>
              </a:buClr>
            </a:pPr>
            <a:r>
              <a:rPr lang="en-US" altLang="zh-TW" sz="2000" smtClean="0">
                <a:latin typeface="Arial" charset="0"/>
                <a:ea typeface="新細明體" pitchFamily="18" charset="-120"/>
              </a:rPr>
              <a:t>For dereference, e.g. x=*p1, *pc=‘b’;</a:t>
            </a:r>
          </a:p>
          <a:p>
            <a:pPr eaLnBrk="1" hangingPunct="1">
              <a:buClr>
                <a:schemeClr val="hlink"/>
              </a:buClr>
            </a:pPr>
            <a:r>
              <a:rPr lang="en-US" altLang="zh-TW" sz="2000" smtClean="0">
                <a:latin typeface="Arial" charset="0"/>
                <a:ea typeface="新細明體" pitchFamily="18" charset="-120"/>
              </a:rPr>
              <a:t>&amp; operator return the address of any variable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pitchFamily="18" charset="-120"/>
              </a:rPr>
              <a:t>Summary</a:t>
            </a:r>
          </a:p>
        </p:txBody>
      </p:sp>
      <p:sp>
        <p:nvSpPr>
          <p:cNvPr id="368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6537C10-E907-4181-8EE3-E2A2B122A252}" type="slidenum">
              <a:rPr lang="zh-TW" altLang="en-US" smtClean="0"/>
              <a:pPr/>
              <a:t>33</a:t>
            </a:fld>
            <a:endParaRPr lang="en-US" altLang="zh-TW" smtClean="0"/>
          </a:p>
        </p:txBody>
      </p:sp>
      <p:sp>
        <p:nvSpPr>
          <p:cNvPr id="36868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Clr>
                <a:schemeClr val="hlink"/>
              </a:buClr>
            </a:pPr>
            <a:r>
              <a:rPr lang="en-US" altLang="zh-TW" sz="2000" smtClean="0">
                <a:latin typeface="Arial" charset="0"/>
                <a:ea typeface="新細明體" pitchFamily="18" charset="-120"/>
              </a:rPr>
              <a:t>Call by reference: pass the address of a variable to a function such that its content can be updated within the function.</a:t>
            </a:r>
          </a:p>
          <a:p>
            <a:pPr eaLnBrk="1" hangingPunct="1">
              <a:buClr>
                <a:schemeClr val="hlink"/>
              </a:buClr>
            </a:pPr>
            <a:r>
              <a:rPr lang="en-US" altLang="zh-TW" sz="2000" smtClean="0">
                <a:latin typeface="Arial" charset="0"/>
                <a:ea typeface="新細明體" pitchFamily="18" charset="-120"/>
              </a:rPr>
              <a:t>For a function returns one value only, we can use a return statement.</a:t>
            </a:r>
          </a:p>
          <a:p>
            <a:pPr eaLnBrk="1" hangingPunct="1">
              <a:buClr>
                <a:schemeClr val="hlink"/>
              </a:buClr>
            </a:pPr>
            <a:r>
              <a:rPr lang="en-US" altLang="zh-TW" sz="2000" smtClean="0">
                <a:latin typeface="Arial" charset="0"/>
                <a:ea typeface="新細明體" pitchFamily="18" charset="-120"/>
              </a:rPr>
              <a:t>For a function returns more than one value, one must use call by reference.</a:t>
            </a:r>
          </a:p>
          <a:p>
            <a:pPr eaLnBrk="1" hangingPunct="1">
              <a:buClr>
                <a:schemeClr val="hlink"/>
              </a:buClr>
            </a:pPr>
            <a:endParaRPr lang="en-US" altLang="zh-TW" sz="2000" smtClean="0">
              <a:latin typeface="Arial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10661</TotalTime>
  <Words>1372</Words>
  <Application>Microsoft Macintosh PowerPoint</Application>
  <PresentationFormat>On-screen Show (4:3)</PresentationFormat>
  <Paragraphs>454</Paragraphs>
  <Slides>33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5" baseType="lpstr">
      <vt:lpstr>Arial</vt:lpstr>
      <vt:lpstr>Calibri</vt:lpstr>
      <vt:lpstr>Comic Sans MS</vt:lpstr>
      <vt:lpstr>Courier New</vt:lpstr>
      <vt:lpstr>ＭＳ Ｐゴシック</vt:lpstr>
      <vt:lpstr>Times New Roman</vt:lpstr>
      <vt:lpstr>Verdana</vt:lpstr>
      <vt:lpstr>Wingdings</vt:lpstr>
      <vt:lpstr>Wingdings 2</vt:lpstr>
      <vt:lpstr>新細明體</vt:lpstr>
      <vt:lpstr>Equity</vt:lpstr>
      <vt:lpstr>Visio</vt:lpstr>
      <vt:lpstr>CS2311 Computer Programming</vt:lpstr>
      <vt:lpstr>Outline</vt:lpstr>
      <vt:lpstr>Memory and variables</vt:lpstr>
      <vt:lpstr>Main Memory</vt:lpstr>
      <vt:lpstr>Variable and Memory</vt:lpstr>
      <vt:lpstr>Variable and Memory</vt:lpstr>
      <vt:lpstr>Pointers</vt:lpstr>
      <vt:lpstr>* and &amp; operator</vt:lpstr>
      <vt:lpstr>Example </vt:lpstr>
      <vt:lpstr>Common operations</vt:lpstr>
      <vt:lpstr>More examples</vt:lpstr>
      <vt:lpstr>Guideline</vt:lpstr>
      <vt:lpstr>Applications of pointer</vt:lpstr>
      <vt:lpstr>Call by reference</vt:lpstr>
      <vt:lpstr>Call by value</vt:lpstr>
      <vt:lpstr>Call by value</vt:lpstr>
      <vt:lpstr>Call by reference</vt:lpstr>
      <vt:lpstr>Call by reference</vt:lpstr>
      <vt:lpstr>Call by reference</vt:lpstr>
      <vt:lpstr>Note the different meaning of *</vt:lpstr>
      <vt:lpstr>Exercise: what are the errors?</vt:lpstr>
      <vt:lpstr>Answer</vt:lpstr>
      <vt:lpstr>Exercise: What is the output?</vt:lpstr>
      <vt:lpstr>Answer</vt:lpstr>
      <vt:lpstr>Call by value and call by reference</vt:lpstr>
      <vt:lpstr>PowerPoint Presentation</vt:lpstr>
      <vt:lpstr>Call by Reference - Guideline</vt:lpstr>
      <vt:lpstr>Example: swapping values</vt:lpstr>
      <vt:lpstr>Example: swapping values</vt:lpstr>
      <vt:lpstr>Example: swapping values</vt:lpstr>
      <vt:lpstr>Example: swapping values</vt:lpstr>
      <vt:lpstr>Summary</vt:lpstr>
      <vt:lpstr>Summary</vt:lpstr>
    </vt:vector>
  </TitlesOfParts>
  <Company>City University of Hong Kong</Company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Programming</dc:title>
  <dc:creator>joe</dc:creator>
  <cp:lastModifiedBy>HUI Kam Leung</cp:lastModifiedBy>
  <cp:revision>172</cp:revision>
  <cp:lastPrinted>2016-11-06T03:06:54Z</cp:lastPrinted>
  <dcterms:created xsi:type="dcterms:W3CDTF">2009-04-30T13:38:41Z</dcterms:created>
  <dcterms:modified xsi:type="dcterms:W3CDTF">2016-11-06T03:07:53Z</dcterms:modified>
</cp:coreProperties>
</file>