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46" r:id="rId1"/>
  </p:sldMasterIdLst>
  <p:notesMasterIdLst>
    <p:notesMasterId r:id="rId35"/>
  </p:notesMasterIdLst>
  <p:sldIdLst>
    <p:sldId id="424" r:id="rId2"/>
    <p:sldId id="314" r:id="rId3"/>
    <p:sldId id="406" r:id="rId4"/>
    <p:sldId id="407" r:id="rId5"/>
    <p:sldId id="426" r:id="rId6"/>
    <p:sldId id="427" r:id="rId7"/>
    <p:sldId id="388" r:id="rId8"/>
    <p:sldId id="416" r:id="rId9"/>
    <p:sldId id="417" r:id="rId10"/>
    <p:sldId id="418" r:id="rId11"/>
    <p:sldId id="411" r:id="rId12"/>
    <p:sldId id="412" r:id="rId13"/>
    <p:sldId id="390" r:id="rId14"/>
    <p:sldId id="413" r:id="rId15"/>
    <p:sldId id="414" r:id="rId16"/>
    <p:sldId id="415" r:id="rId17"/>
    <p:sldId id="393" r:id="rId18"/>
    <p:sldId id="394" r:id="rId19"/>
    <p:sldId id="395" r:id="rId20"/>
    <p:sldId id="410" r:id="rId21"/>
    <p:sldId id="428" r:id="rId22"/>
    <p:sldId id="429" r:id="rId23"/>
    <p:sldId id="430" r:id="rId24"/>
    <p:sldId id="400" r:id="rId25"/>
    <p:sldId id="401" r:id="rId26"/>
    <p:sldId id="402" r:id="rId27"/>
    <p:sldId id="403" r:id="rId28"/>
    <p:sldId id="404" r:id="rId29"/>
    <p:sldId id="405" r:id="rId30"/>
    <p:sldId id="419" r:id="rId31"/>
    <p:sldId id="420" r:id="rId32"/>
    <p:sldId id="421" r:id="rId33"/>
    <p:sldId id="282" r:id="rId3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6699FF"/>
    <a:srgbClr val="99FF66"/>
    <a:srgbClr val="006600"/>
    <a:srgbClr val="0000FF"/>
    <a:srgbClr val="003399"/>
    <a:srgbClr val="FF9900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8"/>
    <p:restoredTop sz="96949" autoAdjust="0"/>
  </p:normalViewPr>
  <p:slideViewPr>
    <p:cSldViewPr>
      <p:cViewPr>
        <p:scale>
          <a:sx n="110" d="100"/>
          <a:sy n="110" d="100"/>
        </p:scale>
        <p:origin x="1128" y="1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DD247C1E-BBAA-4BAA-942A-05D7EF95F19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003352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437AFFC-FE59-4687-AF65-65D7210F0A7B}" type="slidenum">
              <a:rPr lang="zh-TW" altLang="en-US" smtClean="0">
                <a:latin typeface="Arial" charset="0"/>
              </a:rPr>
              <a:pPr/>
              <a:t>30</a:t>
            </a:fld>
            <a:endParaRPr lang="en-US" altLang="zh-TW" smtClean="0">
              <a:latin typeface="Arial" charset="0"/>
            </a:endParaRPr>
          </a:p>
        </p:txBody>
      </p:sp>
      <p:sp>
        <p:nvSpPr>
          <p:cNvPr id="39939" name="Text Box 2"/>
          <p:cNvSpPr txBox="1">
            <a:spLocks noChangeArrowheads="1"/>
          </p:cNvSpPr>
          <p:nvPr/>
        </p:nvSpPr>
        <p:spPr bwMode="auto">
          <a:xfrm>
            <a:off x="1022350" y="720725"/>
            <a:ext cx="5270500" cy="36004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HK" altLang="zh-HK"/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/>
          </p:nvPr>
        </p:nvSpPr>
        <p:spPr>
          <a:noFill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lIns="89215" tIns="44609" rIns="89215" bIns="44609" anchor="ctr"/>
          <a:lstStyle/>
          <a:p>
            <a:pPr eaLnBrk="1" hangingPunct="1"/>
            <a:endParaRPr lang="zh-HK" altLang="zh-HK" smtClean="0"/>
          </a:p>
        </p:txBody>
      </p:sp>
    </p:spTree>
    <p:extLst>
      <p:ext uri="{BB962C8B-B14F-4D97-AF65-F5344CB8AC3E}">
        <p14:creationId xmlns:p14="http://schemas.microsoft.com/office/powerpoint/2010/main" val="135462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7DB83-C219-440F-94AB-E675D463AFA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50674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>
            <a:lvl1pPr>
              <a:defRPr baseline="0">
                <a:latin typeface="Helvetica Neue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/>
          <a:lstStyle>
            <a:lvl1pPr>
              <a:defRPr baseline="0">
                <a:latin typeface="Helvetica Neue" charset="0"/>
              </a:defRPr>
            </a:lvl1pPr>
            <a:lvl2pPr>
              <a:defRPr baseline="0">
                <a:latin typeface="Helvetica Neue" charset="0"/>
              </a:defRPr>
            </a:lvl2pPr>
            <a:lvl3pPr>
              <a:defRPr baseline="0">
                <a:latin typeface="Helvetica Neue" charset="0"/>
              </a:defRPr>
            </a:lvl3pPr>
            <a:lvl4pPr>
              <a:defRPr baseline="0">
                <a:latin typeface="Helvetica Neue" charset="0"/>
              </a:defRPr>
            </a:lvl4pPr>
            <a:lvl5pPr>
              <a:defRPr baseline="0">
                <a:latin typeface="Helvetica Neue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08CD2-2D5B-418E-9A16-D7F18C9B64A0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12643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42BCB-93D8-4BCC-BD0F-A2CFFF3A235B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80635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D66E5-6022-45FE-9560-29B6C881B71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771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5BFF7-9183-4980-BB07-5ECB09C5311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5560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3F3F8-C385-462E-A6B1-BC421BAD9362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30838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1E511-6D56-4E9C-BA49-D5A92095E59A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6270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80A52-942D-437A-BAF2-54BD642D8379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1755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D10E3-1CC5-47B5-9F0B-85E5A30A0049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91397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4E11B-F13E-43CE-94B0-C1B553EB9E66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1247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AE6BA-90FF-4C89-884E-92548C44CF7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84828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rgbClr val="898989"/>
                </a:solidFill>
                <a:ea typeface="新細明體" charset="0"/>
              </a:defRPr>
            </a:lvl1pPr>
          </a:lstStyle>
          <a:p>
            <a:pPr>
              <a:defRPr/>
            </a:pPr>
            <a:fld id="{72636F50-7181-4F71-A84B-1C597E4C79EA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43776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4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zh-TW" sz="3600" dirty="0" smtClean="0">
                <a:latin typeface="Helvetica Neue" charset="0"/>
                <a:ea typeface="Helvetica Neue" charset="0"/>
                <a:cs typeface="Helvetica Neue" charset="0"/>
              </a:rPr>
              <a:t>CS2311 Computer Programming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429000"/>
            <a:ext cx="5334000" cy="1600200"/>
          </a:xfrm>
        </p:spPr>
        <p:txBody>
          <a:bodyPr>
            <a:noAutofit/>
          </a:bodyPr>
          <a:lstStyle/>
          <a:p>
            <a:r>
              <a:rPr lang="en-US" altLang="zh-CN" sz="3600" dirty="0" smtClean="0">
                <a:latin typeface="Helvetica Neue" charset="0"/>
                <a:ea typeface="Helvetica Neue" charset="0"/>
                <a:cs typeface="Helvetica Neue" charset="0"/>
              </a:rPr>
              <a:t>Henry Xu</a:t>
            </a:r>
            <a:endParaRPr lang="en-US" altLang="zh-TW" sz="3600" dirty="0">
              <a:latin typeface="Helvetica Neue" charset="0"/>
              <a:ea typeface="Helvetica Neue" charset="0"/>
              <a:cs typeface="Helvetica Neue" charset="0"/>
            </a:endParaRPr>
          </a:p>
          <a:p>
            <a:endParaRPr lang="en-US" altLang="zh-TW" sz="3600" dirty="0">
              <a:latin typeface="Helvetica Neue" charset="0"/>
              <a:ea typeface="Helvetica Neue" charset="0"/>
              <a:cs typeface="Helvetica Neue" charset="0"/>
            </a:endParaRPr>
          </a:p>
          <a:p>
            <a:r>
              <a:rPr lang="en-US" altLang="zh-TW" sz="3600" dirty="0" smtClean="0">
                <a:solidFill>
                  <a:schemeClr val="accent1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Lecture 5: </a:t>
            </a:r>
            <a:r>
              <a:rPr lang="en-US" altLang="zh-TW" sz="3600" dirty="0" smtClean="0">
                <a:solidFill>
                  <a:schemeClr val="accent1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Loops</a:t>
            </a:r>
            <a:endParaRPr lang="en-US" altLang="zh-TW" sz="3600" dirty="0">
              <a:solidFill>
                <a:schemeClr val="accent1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latin typeface="Helvetica Neue" charset="0"/>
                <a:ea typeface="Helvetica Neue" charset="0"/>
                <a:cs typeface="Helvetica Neue" charset="0"/>
              </a:rPr>
              <a:t>Outline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latin typeface="Courier New" charset="0"/>
                <a:ea typeface="Courier New" charset="0"/>
                <a:cs typeface="Courier New" charset="0"/>
              </a:rPr>
              <a:t>w</a:t>
            </a:r>
            <a:r>
              <a:rPr lang="en-US" altLang="zh-TW" dirty="0" smtClean="0">
                <a:latin typeface="Courier New" charset="0"/>
                <a:ea typeface="Courier New" charset="0"/>
                <a:cs typeface="Courier New" charset="0"/>
              </a:rPr>
              <a:t>hile</a:t>
            </a:r>
            <a:r>
              <a:rPr lang="en-US" altLang="zh-TW" dirty="0" smtClean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TW" dirty="0" smtClean="0">
                <a:latin typeface="Helvetica Neue" charset="0"/>
                <a:ea typeface="Helvetica Neue" charset="0"/>
                <a:cs typeface="Helvetica Neue" charset="0"/>
              </a:rPr>
              <a:t>and </a:t>
            </a:r>
            <a:r>
              <a:rPr lang="en-US" altLang="zh-TW" dirty="0" smtClean="0">
                <a:latin typeface="Courier New" charset="0"/>
                <a:ea typeface="Courier New" charset="0"/>
                <a:cs typeface="Courier New" charset="0"/>
              </a:rPr>
              <a:t>d</a:t>
            </a:r>
            <a:r>
              <a:rPr lang="en-US" altLang="zh-TW" dirty="0" smtClean="0">
                <a:latin typeface="Courier New" charset="0"/>
                <a:ea typeface="Courier New" charset="0"/>
                <a:cs typeface="Courier New" charset="0"/>
              </a:rPr>
              <a:t>o </a:t>
            </a:r>
            <a:r>
              <a:rPr lang="en-US" altLang="zh-TW" dirty="0" smtClean="0">
                <a:latin typeface="Courier New" charset="0"/>
                <a:ea typeface="Courier New" charset="0"/>
                <a:cs typeface="Courier New" charset="0"/>
              </a:rPr>
              <a:t>w</a:t>
            </a:r>
            <a:r>
              <a:rPr lang="en-US" altLang="zh-TW" dirty="0" smtClean="0">
                <a:latin typeface="Courier New" charset="0"/>
                <a:ea typeface="Courier New" charset="0"/>
                <a:cs typeface="Courier New" charset="0"/>
              </a:rPr>
              <a:t>hile</a:t>
            </a:r>
            <a:endParaRPr lang="en-US" altLang="zh-TW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eaLnBrk="1" hangingPunct="1"/>
            <a:endParaRPr lang="en-US" altLang="zh-TW" dirty="0" smtClean="0">
              <a:latin typeface="Helvetica Neue" charset="0"/>
              <a:ea typeface="Helvetica Neue" charset="0"/>
              <a:cs typeface="Helvetica Neue" charset="0"/>
            </a:endParaRPr>
          </a:p>
          <a:p>
            <a:pPr eaLnBrk="1" hangingPunct="1"/>
            <a:r>
              <a:rPr lang="en-US" altLang="zh-TW" dirty="0">
                <a:latin typeface="Courier New" charset="0"/>
                <a:ea typeface="Courier New" charset="0"/>
                <a:cs typeface="Courier New" charset="0"/>
              </a:rPr>
              <a:t>f</a:t>
            </a:r>
            <a:r>
              <a:rPr lang="en-US" altLang="zh-TW" dirty="0" smtClean="0">
                <a:latin typeface="Courier New" charset="0"/>
                <a:ea typeface="Courier New" charset="0"/>
                <a:cs typeface="Courier New" charset="0"/>
              </a:rPr>
              <a:t>or</a:t>
            </a:r>
            <a:endParaRPr lang="en-US" altLang="zh-TW" dirty="0" smtClean="0">
              <a:latin typeface="Courier New" charset="0"/>
              <a:ea typeface="Courier New" charset="0"/>
              <a:cs typeface="Courier New" charset="0"/>
            </a:endParaRPr>
          </a:p>
          <a:p>
            <a:pPr eaLnBrk="1" hangingPunct="1"/>
            <a:endParaRPr lang="en-US" altLang="zh-TW" dirty="0" smtClean="0">
              <a:latin typeface="Helvetica Neue" charset="0"/>
              <a:ea typeface="Helvetica Neue" charset="0"/>
              <a:cs typeface="Helvetica Neue" charset="0"/>
            </a:endParaRPr>
          </a:p>
          <a:p>
            <a:pPr eaLnBrk="1" hangingPunct="1"/>
            <a:endParaRPr lang="en-US" altLang="zh-TW" dirty="0" smtClean="0">
              <a:latin typeface="Helvetica Neue" charset="0"/>
              <a:ea typeface="Helvetica Neue" charset="0"/>
              <a:cs typeface="Helvetica Neue" charset="0"/>
            </a:endParaRPr>
          </a:p>
          <a:p>
            <a:pPr eaLnBrk="1" hangingPunct="1"/>
            <a:endParaRPr lang="en-US" altLang="zh-TW" dirty="0" smtClean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66C3665-1AE2-462C-A705-42FA244659DC}" type="slidenum">
              <a:rPr lang="zh-TW" altLang="en-US" smtClean="0"/>
              <a:pPr/>
              <a:t>2</a:t>
            </a:fld>
            <a:endParaRPr lang="en-US" altLang="zh-TW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352800"/>
            <a:ext cx="2540000" cy="25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Loops</a:t>
            </a:r>
            <a:endParaRPr lang="en-US" altLang="zh-TW" dirty="0" smtClean="0">
              <a:ea typeface="新細明體" charset="-120"/>
            </a:endParaRPr>
          </a:p>
        </p:txBody>
      </p:sp>
      <p:sp>
        <p:nvSpPr>
          <p:cNvPr id="7172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Beside sequential execution and branch execution, looping is another common control flow in programming.</a:t>
            </a:r>
          </a:p>
          <a:p>
            <a:pPr eaLnBrk="1" hangingPunct="1"/>
            <a:r>
              <a:rPr lang="en-US" altLang="zh-TW" dirty="0" smtClean="0">
                <a:ea typeface="新細明體" charset="-120"/>
              </a:rPr>
              <a:t>When the execution enter</a:t>
            </a:r>
            <a:r>
              <a:rPr lang="en-US" altLang="zh-CN" dirty="0" smtClean="0">
                <a:ea typeface="新細明體" charset="-120"/>
              </a:rPr>
              <a:t>s</a:t>
            </a:r>
            <a:r>
              <a:rPr lang="en-US" altLang="zh-TW" dirty="0" smtClean="0">
                <a:ea typeface="新細明體" charset="-120"/>
              </a:rPr>
              <a:t> a loop, it will execute a block of code repeatedly until the exit condition is matched</a:t>
            </a:r>
          </a:p>
          <a:p>
            <a:pPr eaLnBrk="1" hangingPunct="1"/>
            <a:endParaRPr lang="en-US" altLang="zh-TW" dirty="0" smtClean="0">
              <a:ea typeface="新細明體" charset="-120"/>
            </a:endParaRPr>
          </a:p>
        </p:txBody>
      </p:sp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D2875D2-F3F7-4D42-80CD-6350267E72C2}" type="slidenum">
              <a:rPr lang="zh-TW" altLang="en-US" smtClean="0"/>
              <a:pPr/>
              <a:t>3</a:t>
            </a:fld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Loops</a:t>
            </a:r>
            <a:endParaRPr lang="en-US" altLang="zh-TW" dirty="0" smtClean="0">
              <a:ea typeface="新細明體" charset="-120"/>
            </a:endParaRPr>
          </a:p>
        </p:txBody>
      </p:sp>
      <p:sp>
        <p:nvSpPr>
          <p:cNvPr id="819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In general , a program loop consists of:</a:t>
            </a:r>
          </a:p>
          <a:p>
            <a:pPr lvl="1" eaLnBrk="1" hangingPunct="1"/>
            <a:r>
              <a:rPr lang="en-US" altLang="zh-TW" dirty="0" smtClean="0">
                <a:ea typeface="新細明體" charset="-120"/>
              </a:rPr>
              <a:t>Initialization statements</a:t>
            </a:r>
          </a:p>
          <a:p>
            <a:pPr lvl="1" eaLnBrk="1" hangingPunct="1"/>
            <a:r>
              <a:rPr lang="en-US" altLang="zh-TW" dirty="0" smtClean="0">
                <a:ea typeface="新細明體" charset="-120"/>
              </a:rPr>
              <a:t>Body</a:t>
            </a:r>
          </a:p>
          <a:p>
            <a:pPr lvl="1" eaLnBrk="1" hangingPunct="1"/>
            <a:r>
              <a:rPr lang="en-US" altLang="zh-TW" dirty="0" smtClean="0">
                <a:ea typeface="新細明體" charset="-120"/>
              </a:rPr>
              <a:t>Exit condition</a:t>
            </a:r>
          </a:p>
          <a:p>
            <a:pPr lvl="1" eaLnBrk="1" hangingPunct="1"/>
            <a:r>
              <a:rPr lang="en-US" altLang="zh-TW" dirty="0" smtClean="0">
                <a:ea typeface="新細明體" charset="-120"/>
              </a:rPr>
              <a:t>Post loop statements (stepping forward to exit loop condition)</a:t>
            </a:r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8D56AD02-907E-4E82-8C36-3C226B448452}" type="slidenum">
              <a:rPr lang="zh-TW" altLang="en-US" smtClean="0"/>
              <a:pPr/>
              <a:t>4</a:t>
            </a:fld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Loops</a:t>
            </a:r>
            <a:endParaRPr lang="en-US" altLang="zh-TW" dirty="0" smtClean="0">
              <a:ea typeface="新細明體" charset="-120"/>
            </a:endParaRPr>
          </a:p>
        </p:txBody>
      </p:sp>
      <p:sp>
        <p:nvSpPr>
          <p:cNvPr id="819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76400"/>
            <a:ext cx="4343400" cy="4343400"/>
          </a:xfrm>
        </p:spPr>
        <p:txBody>
          <a:bodyPr/>
          <a:lstStyle/>
          <a:p>
            <a:r>
              <a:rPr lang="en-US" altLang="zh-TW" sz="2800" dirty="0">
                <a:ea typeface="新細明體" charset="-120"/>
              </a:rPr>
              <a:t>Set x=0;</a:t>
            </a:r>
          </a:p>
          <a:p>
            <a:r>
              <a:rPr lang="en-US" altLang="zh-TW" sz="2800" dirty="0" err="1">
                <a:ea typeface="新細明體" charset="-120"/>
              </a:rPr>
              <a:t>cout</a:t>
            </a:r>
            <a:r>
              <a:rPr lang="en-US" altLang="zh-TW" sz="2800" dirty="0">
                <a:ea typeface="新細明體" charset="-120"/>
              </a:rPr>
              <a:t> &lt;&lt; “Hello World\n”</a:t>
            </a:r>
          </a:p>
          <a:p>
            <a:r>
              <a:rPr lang="en-US" altLang="zh-TW" sz="2800" dirty="0">
                <a:ea typeface="新細明體" charset="-120"/>
              </a:rPr>
              <a:t>If </a:t>
            </a:r>
            <a:r>
              <a:rPr lang="en-US" altLang="zh-TW" sz="2800" dirty="0" smtClean="0">
                <a:ea typeface="新細明體" charset="-120"/>
              </a:rPr>
              <a:t>(x&gt;</a:t>
            </a:r>
            <a:r>
              <a:rPr lang="en-US" altLang="zh-TW" sz="2800" dirty="0">
                <a:ea typeface="新細明體" charset="-120"/>
              </a:rPr>
              <a:t>10) then exit the loop</a:t>
            </a:r>
          </a:p>
          <a:p>
            <a:r>
              <a:rPr lang="en-US" altLang="zh-TW" sz="2800" dirty="0">
                <a:ea typeface="新細明體" charset="-120"/>
              </a:rPr>
              <a:t>Add 1 to </a:t>
            </a:r>
            <a:r>
              <a:rPr lang="en-US" altLang="zh-TW" sz="2800" dirty="0" smtClean="0">
                <a:ea typeface="新細明體" charset="-120"/>
              </a:rPr>
              <a:t>x</a:t>
            </a:r>
            <a:endParaRPr lang="en-US" altLang="zh-TW" sz="2800" dirty="0">
              <a:ea typeface="新細明體" charset="-120"/>
            </a:endParaRPr>
          </a:p>
          <a:p>
            <a:r>
              <a:rPr lang="en-US" altLang="zh-TW" sz="2800" dirty="0">
                <a:ea typeface="新細明體" charset="-120"/>
              </a:rPr>
              <a:t>Loop back</a:t>
            </a:r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8D56AD02-907E-4E82-8C36-3C226B448452}" type="slidenum">
              <a:rPr lang="zh-TW" altLang="en-US" smtClean="0"/>
              <a:pPr/>
              <a:t>5</a:t>
            </a:fld>
            <a:endParaRPr lang="en-US" altLang="zh-TW" smtClean="0"/>
          </a:p>
        </p:txBody>
      </p:sp>
      <p:graphicFrame>
        <p:nvGraphicFramePr>
          <p:cNvPr id="2" name="Object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537648190"/>
              </p:ext>
            </p:extLst>
          </p:nvPr>
        </p:nvGraphicFramePr>
        <p:xfrm>
          <a:off x="4572000" y="2667000"/>
          <a:ext cx="4389438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54" name="Visio" r:id="rId3" imgW="4908045" imgH="4005720" progId="Visio.Drawing.11">
                  <p:embed/>
                </p:oleObj>
              </mc:Choice>
              <mc:Fallback>
                <p:oleObj name="Visio" r:id="rId3" imgW="4908045" imgH="4005720" progId="Visio.Drawing.11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667000"/>
                        <a:ext cx="4389438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634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743673" y="220663"/>
            <a:ext cx="7772400" cy="792162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latin typeface="Courier New" pitchFamily="49" charset="0"/>
                <a:ea typeface="新細明體" charset="-120"/>
              </a:rPr>
              <a:t>while</a:t>
            </a:r>
            <a:endParaRPr lang="en-US" altLang="zh-TW" sz="3400" dirty="0" smtClean="0">
              <a:latin typeface="Times New Roman" pitchFamily="18" charset="0"/>
              <a:ea typeface="新細明體" charset="-120"/>
            </a:endParaRPr>
          </a:p>
        </p:txBody>
      </p:sp>
      <p:sp>
        <p:nvSpPr>
          <p:cNvPr id="11268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19200"/>
            <a:ext cx="7848600" cy="4724400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#include &lt;</a:t>
            </a:r>
            <a:r>
              <a:rPr lang="en-US" altLang="zh-TW" sz="1700" b="1" dirty="0" err="1" smtClean="0">
                <a:latin typeface="Courier New" pitchFamily="49" charset="0"/>
                <a:ea typeface="新細明體" charset="-120"/>
              </a:rPr>
              <a:t>iostream</a:t>
            </a: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&gt;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using namespace </a:t>
            </a:r>
            <a:r>
              <a:rPr lang="en-US" altLang="zh-TW" sz="1700" b="1" dirty="0" err="1" smtClean="0">
                <a:latin typeface="Courier New" pitchFamily="49" charset="0"/>
                <a:ea typeface="新細明體" charset="-120"/>
              </a:rPr>
              <a:t>std</a:t>
            </a: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00" b="1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void main() 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  </a:t>
            </a:r>
            <a:r>
              <a:rPr lang="en-US" altLang="zh-TW" sz="1700" b="1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    </a:t>
            </a:r>
            <a:r>
              <a:rPr lang="en-US" altLang="zh-TW" sz="1700" b="1" dirty="0" err="1" smtClean="0">
                <a:latin typeface="Courier New" pitchFamily="49" charset="0"/>
                <a:ea typeface="新細明體" charset="-120"/>
              </a:rPr>
              <a:t>cnt</a:t>
            </a: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= 0, n;  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  float   max, x;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00" b="1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  </a:t>
            </a:r>
            <a:r>
              <a:rPr lang="en-US" altLang="zh-TW" sz="1700" b="1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&lt;&lt; "The maximum value will be computed.\n";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  </a:t>
            </a:r>
            <a:r>
              <a:rPr lang="en-US" altLang="zh-TW" sz="1700" b="1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&lt;&lt; "How many numbers do you wish to enter?  ";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  </a:t>
            </a:r>
            <a:r>
              <a:rPr lang="en-US" altLang="zh-TW" sz="1700" b="1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&gt;&gt; n;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  </a:t>
            </a:r>
            <a:r>
              <a:rPr lang="en-US" altLang="zh-TW" sz="1700" b="1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while (n &lt;= 0)  </a:t>
            </a: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/* ensure a positive number is entered */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  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     </a:t>
            </a:r>
            <a:r>
              <a:rPr lang="en-US" altLang="zh-TW" sz="1700" b="1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&lt;&lt; "\</a:t>
            </a:r>
            <a:r>
              <a:rPr lang="en-US" altLang="zh-TW" sz="1700" b="1" dirty="0" err="1" smtClean="0">
                <a:latin typeface="Courier New" pitchFamily="49" charset="0"/>
                <a:ea typeface="新細明體" charset="-120"/>
              </a:rPr>
              <a:t>nERROR</a:t>
            </a: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: Positive integer required.\n\n";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     </a:t>
            </a:r>
            <a:r>
              <a:rPr lang="en-US" altLang="zh-TW" sz="1700" b="1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&lt;&lt; "How many numbers do you wish to enter?  ";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     </a:t>
            </a:r>
            <a:r>
              <a:rPr lang="en-US" altLang="zh-TW" sz="1700" b="1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&gt;&gt; n;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  }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/* To be continued in next page */</a:t>
            </a:r>
          </a:p>
        </p:txBody>
      </p:sp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F203841-F3B5-4AC6-AD0B-6361838DBB5F}" type="slidenum">
              <a:rPr lang="zh-TW" altLang="en-US" smtClean="0"/>
              <a:pPr/>
              <a:t>6</a:t>
            </a:fld>
            <a:endParaRPr lang="en-US" altLang="zh-TW" smtClean="0"/>
          </a:p>
        </p:txBody>
      </p:sp>
    </p:spTree>
    <p:extLst>
      <p:ext uri="{BB962C8B-B14F-4D97-AF65-F5344CB8AC3E}">
        <p14:creationId xmlns:p14="http://schemas.microsoft.com/office/powerpoint/2010/main" val="25853104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1582"/>
            <a:ext cx="7772400" cy="1144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TW" smtClean="0">
                <a:latin typeface="Courier New" pitchFamily="49" charset="0"/>
                <a:ea typeface="新細明體" charset="-120"/>
              </a:rPr>
              <a:t>while</a:t>
            </a:r>
            <a:endParaRPr lang="en-US" altLang="zh-TW" sz="3400" dirty="0" smtClean="0">
              <a:latin typeface="Courier" pitchFamily="49" charset="0"/>
              <a:ea typeface="新細明體" charset="-12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343400"/>
          </a:xfrm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700" b="1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&lt;&lt; "\</a:t>
            </a:r>
            <a:r>
              <a:rPr lang="en-US" altLang="zh-TW" sz="1700" b="1" dirty="0" err="1" smtClean="0">
                <a:latin typeface="Courier New" pitchFamily="49" charset="0"/>
                <a:ea typeface="新細明體" charset="-120"/>
              </a:rPr>
              <a:t>nEnter</a:t>
            </a: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“ &lt;&lt; n &lt;&lt; “ real numbers:  ";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  </a:t>
            </a:r>
            <a:r>
              <a:rPr lang="en-US" altLang="zh-TW" sz="1700" b="1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&gt;&gt; x;  /* read 1st number */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  max = x;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  /* pick the largest number in while-loop */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  </a:t>
            </a:r>
            <a:r>
              <a:rPr lang="en-US" altLang="zh-TW" sz="1700" b="1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while (++</a:t>
            </a:r>
            <a:r>
              <a:rPr lang="en-US" altLang="zh-TW" sz="1700" b="1" dirty="0" err="1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cnt</a:t>
            </a:r>
            <a:r>
              <a:rPr lang="en-US" altLang="zh-TW" sz="1700" b="1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 &lt; n) 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     </a:t>
            </a:r>
            <a:r>
              <a:rPr lang="en-US" altLang="zh-TW" sz="1700" b="1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&gt;&gt; x;  /* read another number */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     if (max &lt; x)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        max = x;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  </a:t>
            </a:r>
            <a:r>
              <a:rPr lang="en-US" altLang="zh-TW" sz="1700" b="1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}</a:t>
            </a:r>
          </a:p>
          <a:p>
            <a:pPr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  </a:t>
            </a:r>
            <a:r>
              <a:rPr lang="en-US" altLang="zh-TW" sz="1700" b="1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&lt;&lt; "\</a:t>
            </a:r>
            <a:r>
              <a:rPr lang="en-US" altLang="zh-TW" sz="1700" b="1" dirty="0" err="1" smtClean="0">
                <a:latin typeface="Courier New" pitchFamily="49" charset="0"/>
                <a:ea typeface="新細明體" charset="-120"/>
              </a:rPr>
              <a:t>nMaximum</a:t>
            </a: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 value: " &lt;&lt; max &lt;&lt; </a:t>
            </a:r>
            <a:r>
              <a:rPr lang="en-US" altLang="zh-TW" sz="1700" b="1" dirty="0" err="1" smtClean="0">
                <a:latin typeface="Courier New" pitchFamily="49" charset="0"/>
                <a:ea typeface="新細明體" charset="-120"/>
              </a:rPr>
              <a:t>endl</a:t>
            </a: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 smtClean="0">
                <a:latin typeface="Courier New" pitchFamily="49" charset="0"/>
                <a:ea typeface="新細明體" charset="-120"/>
              </a:rPr>
              <a:t>}</a:t>
            </a:r>
            <a:endParaRPr lang="en-US" altLang="zh-TW" sz="2300" b="1" dirty="0" smtClean="0">
              <a:latin typeface="Courier New" pitchFamily="49" charset="0"/>
              <a:ea typeface="新細明體" charset="-120"/>
            </a:endParaRPr>
          </a:p>
        </p:txBody>
      </p:sp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39D9CC1-53B1-4A17-AE73-5B4421F00E7C}" type="slidenum">
              <a:rPr lang="zh-TW" altLang="en-US" smtClean="0"/>
              <a:pPr/>
              <a:t>7</a:t>
            </a:fld>
            <a:endParaRPr lang="en-US" altLang="zh-TW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latin typeface="Courier New" pitchFamily="49" charset="0"/>
                <a:ea typeface="新細明體" charset="-120"/>
              </a:rPr>
              <a:t>d</a:t>
            </a:r>
            <a:r>
              <a:rPr lang="en-US" altLang="zh-TW" dirty="0" smtClean="0">
                <a:latin typeface="Courier New" pitchFamily="49" charset="0"/>
                <a:ea typeface="新細明體" charset="-120"/>
              </a:rPr>
              <a:t>o while</a:t>
            </a:r>
            <a:r>
              <a:rPr lang="en-US" altLang="zh-TW" dirty="0" smtClean="0">
                <a:ea typeface="新細明體" charset="-120"/>
              </a:rPr>
              <a:t> </a:t>
            </a:r>
            <a:r>
              <a:rPr lang="en-US" altLang="zh-TW" dirty="0" smtClean="0">
                <a:ea typeface="新細明體" charset="-120"/>
              </a:rPr>
              <a:t>statement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772400" cy="4572000"/>
          </a:xfrm>
        </p:spPr>
        <p:txBody>
          <a:bodyPr/>
          <a:lstStyle/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000" dirty="0" smtClean="0">
                <a:ea typeface="新細明體" charset="-120"/>
              </a:rPr>
              <a:t>General form of </a:t>
            </a:r>
            <a:r>
              <a:rPr lang="en-US" altLang="zh-TW" sz="2000" smtClean="0">
                <a:latin typeface="Courier New" pitchFamily="49" charset="0"/>
                <a:ea typeface="新細明體" charset="-120"/>
              </a:rPr>
              <a:t>do while</a:t>
            </a:r>
            <a:endParaRPr lang="en-US" altLang="zh-TW" sz="1000" dirty="0" smtClean="0">
              <a:ea typeface="新細明體" charset="-120"/>
            </a:endParaRPr>
          </a:p>
          <a:p>
            <a:pPr lvl="1" eaLnBrk="1" hangingPunct="1"/>
            <a:endParaRPr lang="en-US" altLang="zh-TW" sz="600" dirty="0" smtClean="0">
              <a:ea typeface="新細明體" charset="-120"/>
            </a:endParaRP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do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	 statement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while (expression);</a:t>
            </a:r>
          </a:p>
          <a:p>
            <a:pPr lvl="2" eaLnBrk="1" hangingPunct="1">
              <a:buFont typeface="Wingdings" pitchFamily="2" charset="2"/>
              <a:buNone/>
            </a:pPr>
            <a:endParaRPr lang="en-US" altLang="zh-TW" sz="500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000" dirty="0" smtClean="0">
                <a:ea typeface="新細明體" charset="-120"/>
              </a:rPr>
              <a:t>Semantics:</a:t>
            </a:r>
          </a:p>
          <a:p>
            <a:pPr lvl="1" eaLnBrk="1" hangingPunct="1"/>
            <a:r>
              <a:rPr lang="en-US" altLang="zh-TW" sz="1800" dirty="0" smtClean="0">
                <a:latin typeface="Courier New" pitchFamily="49" charset="0"/>
                <a:ea typeface="新細明體" charset="-120"/>
              </a:rPr>
              <a:t>statement</a:t>
            </a:r>
            <a:r>
              <a:rPr lang="en-US" altLang="zh-TW" sz="1800" dirty="0" smtClean="0">
                <a:ea typeface="新細明體" charset="-120"/>
              </a:rPr>
              <a:t> is executed first; thus the loop body is run </a:t>
            </a:r>
            <a:r>
              <a:rPr lang="en-US" altLang="zh-TW" sz="1800" dirty="0" smtClean="0">
                <a:solidFill>
                  <a:srgbClr val="FF0000"/>
                </a:solidFill>
                <a:ea typeface="新細明體" charset="-120"/>
              </a:rPr>
              <a:t>at least once</a:t>
            </a:r>
          </a:p>
          <a:p>
            <a:pPr lvl="1" eaLnBrk="1" hangingPunct="1"/>
            <a:r>
              <a:rPr lang="en-US" altLang="zh-TW" sz="1800" dirty="0" smtClean="0">
                <a:ea typeface="新細明體" charset="-120"/>
              </a:rPr>
              <a:t>If the value of </a:t>
            </a:r>
            <a:r>
              <a:rPr lang="en-US" altLang="zh-TW" sz="1800" dirty="0" smtClean="0">
                <a:latin typeface="Courier New" pitchFamily="49" charset="0"/>
                <a:ea typeface="新細明體" charset="-120"/>
              </a:rPr>
              <a:t>expression</a:t>
            </a:r>
            <a:r>
              <a:rPr lang="en-US" altLang="zh-TW" sz="1800" dirty="0" smtClean="0">
                <a:ea typeface="新細明體" charset="-120"/>
              </a:rPr>
              <a:t> is non-zero (</a:t>
            </a:r>
            <a:r>
              <a:rPr lang="en-US" altLang="zh-TW" sz="1800" i="1" dirty="0" smtClean="0">
                <a:ea typeface="新細明體" charset="-120"/>
              </a:rPr>
              <a:t>true</a:t>
            </a:r>
            <a:r>
              <a:rPr lang="en-US" altLang="zh-TW" sz="1800" dirty="0" smtClean="0">
                <a:ea typeface="新細明體" charset="-120"/>
              </a:rPr>
              <a:t>), the loop repeats; otherwise, the loop terminates</a:t>
            </a:r>
          </a:p>
        </p:txBody>
      </p:sp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714D08C-95CE-4503-892D-9407218476F2}" type="slidenum">
              <a:rPr lang="zh-TW" altLang="en-US" smtClean="0"/>
              <a:pPr/>
              <a:t>8</a:t>
            </a:fld>
            <a:endParaRPr lang="en-US" altLang="zh-TW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Example of </a:t>
            </a:r>
            <a:r>
              <a:rPr lang="en-US" altLang="zh-TW" dirty="0" smtClean="0">
                <a:latin typeface="Courier New" pitchFamily="49" charset="0"/>
                <a:ea typeface="新細明體" charset="-120"/>
              </a:rPr>
              <a:t>do while</a:t>
            </a:r>
            <a:endParaRPr lang="en-US" altLang="zh-TW" sz="3400" dirty="0" smtClean="0">
              <a:ea typeface="新細明體" charset="-120"/>
            </a:endParaRPr>
          </a:p>
        </p:txBody>
      </p:sp>
      <p:sp>
        <p:nvSpPr>
          <p:cNvPr id="14340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76401"/>
            <a:ext cx="7496175" cy="434340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error;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n;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do 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&lt;&lt; “Input a positive integer: “;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&gt;&gt; n;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	if (error = (n &lt;= 0))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		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&lt;&lt; “\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</a:rPr>
              <a:t>nError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: negative input!\n”;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} while (error);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...</a:t>
            </a:r>
          </a:p>
        </p:txBody>
      </p:sp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08C6742-2A38-4C9C-9941-35675935D07F}" type="slidenum">
              <a:rPr lang="zh-TW" altLang="en-US" smtClean="0"/>
              <a:pPr/>
              <a:t>9</a:t>
            </a:fld>
            <a:endParaRPr lang="en-US" altLang="zh-TW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While vs Do while </a:t>
            </a:r>
          </a:p>
        </p:txBody>
      </p:sp>
      <p:graphicFrame>
        <p:nvGraphicFramePr>
          <p:cNvPr id="15364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9350900"/>
              </p:ext>
            </p:extLst>
          </p:nvPr>
        </p:nvGraphicFramePr>
        <p:xfrm>
          <a:off x="1600200" y="1571625"/>
          <a:ext cx="6088063" cy="432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0" name="Visio" r:id="rId3" imgW="6088002" imgH="4324334" progId="Visio.Drawing.11">
                  <p:embed/>
                </p:oleObj>
              </mc:Choice>
              <mc:Fallback>
                <p:oleObj name="Visio" r:id="rId3" imgW="6088002" imgH="4324334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571625"/>
                        <a:ext cx="6088063" cy="432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21BDB3B-2066-4ADE-B6C2-6D9CB50900BE}" type="slidenum">
              <a:rPr lang="zh-TW" altLang="en-US" smtClean="0"/>
              <a:pPr/>
              <a:t>10</a:t>
            </a:fld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HK" smtClean="0">
                <a:ea typeface="新細明體" charset="-120"/>
              </a:rPr>
              <a:t>For-loop </a:t>
            </a:r>
            <a:r>
              <a:rPr lang="en-US" altLang="zh-TW" smtClean="0">
                <a:ea typeface="新細明體" charset="-120"/>
              </a:rPr>
              <a:t>statement</a:t>
            </a:r>
            <a:endParaRPr lang="en-GB" altLang="zh-TW" smtClean="0">
              <a:ea typeface="新細明體" charset="-120"/>
            </a:endParaRPr>
          </a:p>
        </p:txBody>
      </p:sp>
      <p:sp>
        <p:nvSpPr>
          <p:cNvPr id="1638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ts val="500"/>
              </a:spcBef>
              <a:buFont typeface="Courier New" pitchFamily="49" charset="0"/>
              <a:buNone/>
            </a:pPr>
            <a:r>
              <a:rPr lang="en-GB" altLang="zh-TW" sz="1900" dirty="0" smtClean="0">
                <a:latin typeface="Courier New" pitchFamily="49" charset="0"/>
                <a:ea typeface="新細明體" charset="-120"/>
              </a:rPr>
              <a:t>for (</a:t>
            </a:r>
            <a:r>
              <a:rPr lang="en-GB" altLang="zh-TW" sz="1900" b="1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expr1</a:t>
            </a:r>
            <a:r>
              <a:rPr lang="en-GB" altLang="zh-TW" sz="1900" dirty="0" smtClean="0">
                <a:latin typeface="Courier New" pitchFamily="49" charset="0"/>
                <a:ea typeface="新細明體" charset="-120"/>
              </a:rPr>
              <a:t> ; </a:t>
            </a:r>
            <a:r>
              <a:rPr lang="en-GB" altLang="zh-TW" sz="1900" b="1" dirty="0" smtClean="0">
                <a:solidFill>
                  <a:srgbClr val="FF6600"/>
                </a:solidFill>
                <a:latin typeface="Courier New" pitchFamily="49" charset="0"/>
                <a:ea typeface="新細明體" charset="-120"/>
              </a:rPr>
              <a:t>expr2</a:t>
            </a:r>
            <a:r>
              <a:rPr lang="en-GB" altLang="zh-TW" sz="1900" dirty="0" smtClean="0">
                <a:latin typeface="Courier New" pitchFamily="49" charset="0"/>
                <a:ea typeface="新細明體" charset="-120"/>
              </a:rPr>
              <a:t>; </a:t>
            </a:r>
            <a:r>
              <a:rPr lang="en-GB" altLang="zh-TW" sz="1900" b="1" dirty="0" smtClean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expr3</a:t>
            </a:r>
            <a:r>
              <a:rPr lang="en-GB" altLang="zh-TW" sz="1900" dirty="0" smtClean="0">
                <a:latin typeface="Courier New" pitchFamily="49" charset="0"/>
                <a:ea typeface="新細明體" charset="-120"/>
              </a:rPr>
              <a:t>){</a:t>
            </a:r>
          </a:p>
          <a:p>
            <a:pPr eaLnBrk="1" hangingPunct="1">
              <a:spcBef>
                <a:spcPts val="500"/>
              </a:spcBef>
              <a:buFont typeface="Courier New" pitchFamily="49" charset="0"/>
              <a:buNone/>
            </a:pPr>
            <a:r>
              <a:rPr lang="en-GB" altLang="zh-TW" sz="1900" dirty="0" smtClean="0">
                <a:latin typeface="Courier New" pitchFamily="49" charset="0"/>
                <a:ea typeface="新細明體" charset="-120"/>
              </a:rPr>
              <a:t>	loop statements;</a:t>
            </a:r>
          </a:p>
          <a:p>
            <a:pPr eaLnBrk="1" hangingPunct="1">
              <a:spcBef>
                <a:spcPts val="500"/>
              </a:spcBef>
              <a:buFont typeface="Courier New" pitchFamily="49" charset="0"/>
              <a:buNone/>
            </a:pPr>
            <a:r>
              <a:rPr lang="en-GB" altLang="zh-TW" sz="1900" dirty="0" smtClean="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spcBef>
                <a:spcPts val="500"/>
              </a:spcBef>
              <a:buFont typeface="Courier New" pitchFamily="49" charset="0"/>
              <a:buNone/>
            </a:pPr>
            <a:endParaRPr lang="en-GB" altLang="zh-TW" sz="1900" dirty="0" smtClean="0">
              <a:ea typeface="新細明體" charset="-120"/>
            </a:endParaRPr>
          </a:p>
          <a:p>
            <a:pPr eaLnBrk="1" hangingPunct="1">
              <a:spcBef>
                <a:spcPts val="500"/>
              </a:spcBef>
              <a:buFont typeface="Courier New" pitchFamily="49" charset="0"/>
              <a:buNone/>
            </a:pPr>
            <a:r>
              <a:rPr lang="en-GB" altLang="zh-TW" sz="2200" dirty="0" smtClean="0">
                <a:ea typeface="新細明體" charset="-120"/>
              </a:rPr>
              <a:t>The loop statements is executed as long as </a:t>
            </a:r>
            <a:r>
              <a:rPr lang="en-GB" altLang="zh-TW" sz="2200" b="1" dirty="0" smtClean="0">
                <a:solidFill>
                  <a:srgbClr val="FF6600"/>
                </a:solidFill>
                <a:latin typeface="Courier New" pitchFamily="49" charset="0"/>
                <a:ea typeface="新細明體" charset="-120"/>
              </a:rPr>
              <a:t>expr2</a:t>
            </a:r>
            <a:r>
              <a:rPr lang="en-GB" altLang="zh-TW" sz="2200" dirty="0" smtClean="0">
                <a:ea typeface="新細明體" charset="-120"/>
              </a:rPr>
              <a:t> is true. When </a:t>
            </a:r>
            <a:r>
              <a:rPr lang="en-GB" altLang="zh-TW" sz="2200" b="1" dirty="0" smtClean="0">
                <a:solidFill>
                  <a:srgbClr val="FF6600"/>
                </a:solidFill>
                <a:latin typeface="Courier New" pitchFamily="49" charset="0"/>
                <a:ea typeface="新細明體" charset="-120"/>
              </a:rPr>
              <a:t>expr2</a:t>
            </a:r>
            <a:r>
              <a:rPr lang="en-GB" altLang="zh-TW" sz="2200" dirty="0" smtClean="0">
                <a:ea typeface="新細明體" charset="-120"/>
              </a:rPr>
              <a:t> becomes false, the loop ends.</a:t>
            </a:r>
          </a:p>
          <a:p>
            <a:pPr eaLnBrk="1" hangingPunct="1">
              <a:lnSpc>
                <a:spcPct val="97000"/>
              </a:lnSpc>
              <a:buFont typeface="Wingdings" pitchFamily="2" charset="2"/>
              <a:buNone/>
            </a:pPr>
            <a:r>
              <a:rPr lang="en-US" altLang="zh-HK" sz="2200" b="1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expr1</a:t>
            </a:r>
            <a:r>
              <a:rPr lang="en-US" altLang="zh-HK" sz="2200" dirty="0" smtClean="0">
                <a:ea typeface="新細明體" charset="-120"/>
              </a:rPr>
              <a:t>: Executed before entering the loop. Often used for variable initialization.</a:t>
            </a:r>
          </a:p>
          <a:p>
            <a:pPr eaLnBrk="1" hangingPunct="1">
              <a:lnSpc>
                <a:spcPct val="97000"/>
              </a:lnSpc>
              <a:buFont typeface="Wingdings" pitchFamily="2" charset="2"/>
              <a:buNone/>
            </a:pPr>
            <a:r>
              <a:rPr lang="en-US" altLang="zh-HK" sz="2200" b="1" dirty="0" smtClean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expr3</a:t>
            </a:r>
            <a:r>
              <a:rPr lang="en-US" altLang="zh-HK" sz="2200" dirty="0" smtClean="0">
                <a:ea typeface="新細明體" charset="-120"/>
              </a:rPr>
              <a:t>: For each iteration, expr3 is executed after executing the loop body. Often used to update the counter variables.</a:t>
            </a:r>
          </a:p>
          <a:p>
            <a:pPr eaLnBrk="1" hangingPunct="1">
              <a:lnSpc>
                <a:spcPct val="97000"/>
              </a:lnSpc>
            </a:pPr>
            <a:endParaRPr lang="en-GB" altLang="zh-TW" sz="1900" dirty="0" smtClean="0">
              <a:ea typeface="新細明體" charset="-120"/>
            </a:endParaRPr>
          </a:p>
        </p:txBody>
      </p:sp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FF92417-1555-4FEE-98B9-402D338340AD}" type="slidenum">
              <a:rPr lang="zh-TW" altLang="en-US" smtClean="0"/>
              <a:pPr/>
              <a:t>11</a:t>
            </a:fld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HK" dirty="0">
                <a:latin typeface="Courier New" charset="0"/>
                <a:ea typeface="Courier New" charset="0"/>
                <a:cs typeface="Courier New" charset="0"/>
              </a:rPr>
              <a:t>f</a:t>
            </a:r>
            <a:r>
              <a:rPr lang="en-US" altLang="zh-HK" dirty="0" smtClean="0">
                <a:latin typeface="Courier New" charset="0"/>
                <a:ea typeface="Courier New" charset="0"/>
                <a:cs typeface="Courier New" charset="0"/>
              </a:rPr>
              <a:t>or </a:t>
            </a:r>
            <a:r>
              <a:rPr lang="en-US" altLang="zh-HK" dirty="0" smtClean="0">
                <a:ea typeface="Helvetica Neue" charset="0"/>
                <a:cs typeface="Helvetica Neue" charset="0"/>
              </a:rPr>
              <a:t>loop</a:t>
            </a:r>
            <a:endParaRPr lang="en-US" altLang="zh-HK" dirty="0" smtClean="0">
              <a:ea typeface="新細明體" charset="-120"/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HK" sz="2100" b="1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expr1</a:t>
            </a:r>
            <a:r>
              <a:rPr lang="en-US" altLang="zh-HK" sz="2100" dirty="0" smtClean="0">
                <a:ea typeface="新細明體" charset="-120"/>
              </a:rPr>
              <a:t> and </a:t>
            </a:r>
            <a:r>
              <a:rPr lang="en-US" altLang="zh-HK" sz="2100" b="1" dirty="0" smtClean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expr3</a:t>
            </a:r>
            <a:r>
              <a:rPr lang="en-US" altLang="zh-HK" sz="2100" dirty="0" smtClean="0">
                <a:ea typeface="新細明體" charset="-120"/>
              </a:rPr>
              <a:t> can contain multiple statements. Each statement is separated by a comma ','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HK" sz="2100" dirty="0" smtClean="0"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HK" sz="2100" dirty="0" smtClean="0">
                <a:ea typeface="新細明體" charset="-120"/>
              </a:rPr>
              <a:t>Example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2100" b="1" dirty="0" smtClean="0">
                <a:latin typeface="Courier New" pitchFamily="49" charset="0"/>
                <a:ea typeface="新細明體" charset="-120"/>
              </a:rPr>
              <a:t>for(</a:t>
            </a:r>
            <a:r>
              <a:rPr lang="en-US" altLang="zh-HK" sz="21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2100" b="1" dirty="0" smtClean="0">
                <a:latin typeface="Courier New" pitchFamily="49" charset="0"/>
                <a:ea typeface="新細明體" charset="-120"/>
              </a:rPr>
              <a:t>=0, j=0; </a:t>
            </a:r>
            <a:r>
              <a:rPr lang="en-US" altLang="zh-HK" sz="21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2100" b="1" dirty="0" smtClean="0">
                <a:latin typeface="Courier New" pitchFamily="49" charset="0"/>
                <a:ea typeface="新細明體" charset="-120"/>
              </a:rPr>
              <a:t>&lt;10; </a:t>
            </a:r>
            <a:r>
              <a:rPr lang="en-US" altLang="zh-HK" sz="21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2100" b="1" dirty="0" smtClean="0">
                <a:latin typeface="Courier New" pitchFamily="49" charset="0"/>
                <a:ea typeface="新細明體" charset="-120"/>
              </a:rPr>
              <a:t>++, j++)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2100" b="1" dirty="0" smtClean="0">
                <a:latin typeface="Courier New" pitchFamily="49" charset="0"/>
                <a:ea typeface="新細明體" charset="-120"/>
              </a:rPr>
              <a:t>	……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2100" b="1" dirty="0" smtClean="0">
                <a:latin typeface="Courier New" pitchFamily="49" charset="0"/>
                <a:ea typeface="新細明體" charset="-120"/>
              </a:rPr>
              <a:t>expr1: </a:t>
            </a:r>
            <a:r>
              <a:rPr lang="en-US" altLang="zh-HK" sz="21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2100" b="1" dirty="0" smtClean="0">
                <a:latin typeface="Courier New" pitchFamily="49" charset="0"/>
                <a:ea typeface="新細明體" charset="-120"/>
              </a:rPr>
              <a:t>=0, j=0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2100" b="1" dirty="0" smtClean="0">
                <a:latin typeface="Courier New" pitchFamily="49" charset="0"/>
                <a:ea typeface="新細明體" charset="-120"/>
              </a:rPr>
              <a:t>expr2: </a:t>
            </a:r>
            <a:r>
              <a:rPr lang="en-US" altLang="zh-HK" sz="21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2100" b="1" dirty="0" smtClean="0">
                <a:latin typeface="Courier New" pitchFamily="49" charset="0"/>
                <a:ea typeface="新細明體" charset="-120"/>
              </a:rPr>
              <a:t>&lt;10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2100" b="1" dirty="0" smtClean="0">
                <a:latin typeface="Courier New" pitchFamily="49" charset="0"/>
                <a:ea typeface="新細明體" charset="-120"/>
              </a:rPr>
              <a:t>expr3: </a:t>
            </a:r>
            <a:r>
              <a:rPr lang="en-US" altLang="zh-HK" sz="21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2100" b="1" dirty="0" smtClean="0">
                <a:latin typeface="Courier New" pitchFamily="49" charset="0"/>
                <a:ea typeface="新細明體" charset="-120"/>
              </a:rPr>
              <a:t>++, j++</a:t>
            </a:r>
            <a:endParaRPr lang="en-GB" altLang="zh-TW" sz="2100" b="1" dirty="0" smtClean="0">
              <a:latin typeface="Courier New" pitchFamily="49" charset="0"/>
              <a:ea typeface="新細明體" charset="-120"/>
            </a:endParaRPr>
          </a:p>
        </p:txBody>
      </p:sp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17A5E13-E787-45CF-B01A-8D4F818EBB77}" type="slidenum">
              <a:rPr lang="zh-TW" altLang="en-US" smtClean="0"/>
              <a:pPr/>
              <a:t>12</a:t>
            </a:fld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Examples of </a:t>
            </a:r>
            <a:r>
              <a:rPr lang="en-US" altLang="zh-TW" dirty="0" smtClean="0">
                <a:latin typeface="Courier New" pitchFamily="49" charset="0"/>
                <a:ea typeface="新細明體" charset="-120"/>
              </a:rPr>
              <a:t>for</a:t>
            </a:r>
            <a:endParaRPr lang="en-US" altLang="zh-TW" sz="3400" dirty="0" smtClean="0">
              <a:latin typeface="Courier" pitchFamily="49" charset="0"/>
              <a:ea typeface="新細明體" charset="-120"/>
            </a:endParaRPr>
          </a:p>
        </p:txBody>
      </p:sp>
      <p:sp>
        <p:nvSpPr>
          <p:cNvPr id="18436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752600"/>
            <a:ext cx="4267200" cy="4114800"/>
          </a:xfrm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#include &lt;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iostream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&gt;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using namespace 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std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000" b="1" dirty="0" smtClean="0">
              <a:latin typeface="Courier New" pitchFamily="49" charset="0"/>
              <a:ea typeface="新細明體" charset="-120"/>
              <a:cs typeface="Courier New" pitchFamily="49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void main() 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  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int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 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i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  for (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i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=0; 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i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&lt;10; 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i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++)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		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cout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 &lt;&lt; 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i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 &lt;&lt; 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endl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}</a:t>
            </a:r>
          </a:p>
        </p:txBody>
      </p:sp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DBF3AD1-B205-4490-91CC-5225943821B7}" type="slidenum">
              <a:rPr lang="zh-TW" altLang="en-US" smtClean="0"/>
              <a:pPr/>
              <a:t>13</a:t>
            </a:fld>
            <a:endParaRPr lang="en-US" altLang="zh-TW" smtClean="0"/>
          </a:p>
        </p:txBody>
      </p:sp>
      <p:sp>
        <p:nvSpPr>
          <p:cNvPr id="18437" name="Rectangle 7"/>
          <p:cNvSpPr>
            <a:spLocks noChangeArrowheads="1"/>
          </p:cNvSpPr>
          <p:nvPr/>
        </p:nvSpPr>
        <p:spPr bwMode="auto">
          <a:xfrm>
            <a:off x="4572000" y="1752600"/>
            <a:ext cx="4267200" cy="4114800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#include &lt;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iostream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&gt;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using namespace 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std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sz="2000" b="1" dirty="0">
              <a:latin typeface="Courier New" pitchFamily="49" charset="0"/>
              <a:ea typeface="新細明體" charset="-120"/>
              <a:cs typeface="Courier New" pitchFamily="49" charset="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void main() 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  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int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 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  <a:cs typeface="Courier New" pitchFamily="49" charset="0"/>
              </a:rPr>
              <a:t>i</a:t>
            </a: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  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for </a:t>
            </a: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(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i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=0</a:t>
            </a: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; 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i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&lt;</a:t>
            </a: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10; 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  <a:cs typeface="Courier New" pitchFamily="49" charset="0"/>
              </a:rPr>
              <a:t>i</a:t>
            </a: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++){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      if (i%2==0)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	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cout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 &lt;&lt; 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i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 &lt;&lt; 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  <a:cs typeface="Courier New" pitchFamily="49" charset="0"/>
              </a:rPr>
              <a:t>endl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  <a:cs typeface="Courier New" pitchFamily="49" charset="0"/>
              </a:rPr>
              <a:t>  }</a:t>
            </a:r>
            <a:endParaRPr lang="en-US" altLang="zh-TW" sz="2000" b="1" dirty="0">
              <a:latin typeface="Courier New" pitchFamily="49" charset="0"/>
              <a:ea typeface="新細明體" charset="-120"/>
              <a:cs typeface="Courier New" pitchFamily="49" charset="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HK" dirty="0" smtClean="0">
                <a:ea typeface="新細明體" charset="-120"/>
              </a:rPr>
              <a:t>Nested </a:t>
            </a:r>
            <a:r>
              <a:rPr lang="en-US" altLang="zh-HK" dirty="0" smtClean="0">
                <a:latin typeface="Courier New" charset="0"/>
                <a:ea typeface="Courier New" charset="0"/>
                <a:cs typeface="Courier New" charset="0"/>
              </a:rPr>
              <a:t>for</a:t>
            </a:r>
            <a:r>
              <a:rPr lang="zh-CN" altLang="en-US" dirty="0" smtClean="0">
                <a:ea typeface="新細明體" charset="-120"/>
              </a:rPr>
              <a:t> </a:t>
            </a:r>
            <a:r>
              <a:rPr lang="en-US" altLang="zh-HK" dirty="0" smtClean="0">
                <a:ea typeface="新細明體" charset="-120"/>
              </a:rPr>
              <a:t>loop</a:t>
            </a:r>
            <a:endParaRPr lang="en-US" altLang="zh-HK" dirty="0" smtClean="0">
              <a:ea typeface="新細明體" charset="-120"/>
            </a:endParaRPr>
          </a:p>
        </p:txBody>
      </p:sp>
      <p:sp>
        <p:nvSpPr>
          <p:cNvPr id="19460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5638800" cy="3886200"/>
          </a:xfrm>
          <a:ln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HK" sz="1500" b="1" dirty="0" smtClean="0">
                <a:latin typeface="Courier New" pitchFamily="49" charset="0"/>
                <a:ea typeface="新細明體" charset="-120"/>
              </a:rPr>
              <a:t>#include&lt;</a:t>
            </a:r>
            <a:r>
              <a:rPr lang="en-US" altLang="zh-HK" sz="1500" b="1" dirty="0" err="1" smtClean="0">
                <a:latin typeface="Courier New" pitchFamily="49" charset="0"/>
                <a:ea typeface="新細明體" charset="-120"/>
              </a:rPr>
              <a:t>iostream</a:t>
            </a:r>
            <a:r>
              <a:rPr lang="en-US" altLang="zh-HK" sz="1500" b="1" dirty="0" smtClean="0">
                <a:latin typeface="Courier New" pitchFamily="49" charset="0"/>
                <a:ea typeface="新細明體" charset="-120"/>
              </a:rPr>
              <a:t>&gt;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1500" b="1" dirty="0" smtClean="0">
                <a:latin typeface="Courier New" pitchFamily="49" charset="0"/>
                <a:ea typeface="新細明體" charset="-120"/>
              </a:rPr>
              <a:t>using namespace </a:t>
            </a:r>
            <a:r>
              <a:rPr lang="en-US" altLang="zh-HK" sz="1500" b="1" dirty="0" err="1" smtClean="0">
                <a:latin typeface="Courier New" pitchFamily="49" charset="0"/>
                <a:ea typeface="新細明體" charset="-120"/>
              </a:rPr>
              <a:t>std</a:t>
            </a:r>
            <a:r>
              <a:rPr lang="en-US" altLang="zh-HK" sz="1500" b="1" dirty="0" smtClean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1500" b="1" dirty="0" smtClean="0">
                <a:latin typeface="Courier New" pitchFamily="49" charset="0"/>
                <a:ea typeface="新細明體" charset="-120"/>
              </a:rPr>
              <a:t>void main(){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1500" b="1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HK" sz="1500" b="1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HK" sz="1500" b="1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HK" sz="1500" b="1" dirty="0" err="1" smtClean="0">
                <a:latin typeface="Courier New" pitchFamily="49" charset="0"/>
                <a:ea typeface="新細明體" charset="-120"/>
              </a:rPr>
              <a:t>i,j</a:t>
            </a:r>
            <a:r>
              <a:rPr lang="en-US" altLang="zh-HK" sz="1500" b="1" dirty="0" smtClean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1500" b="1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HK" sz="1500" b="1" dirty="0" smtClean="0">
                <a:solidFill>
                  <a:srgbClr val="FF6600"/>
                </a:solidFill>
                <a:latin typeface="Courier New" pitchFamily="49" charset="0"/>
                <a:ea typeface="新細明體" charset="-120"/>
              </a:rPr>
              <a:t>for (</a:t>
            </a:r>
            <a:r>
              <a:rPr lang="en-US" altLang="zh-HK" sz="1500" b="1" dirty="0" err="1" smtClean="0">
                <a:solidFill>
                  <a:srgbClr val="FF6600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1500" b="1" dirty="0" smtClean="0">
                <a:solidFill>
                  <a:srgbClr val="FF6600"/>
                </a:solidFill>
                <a:latin typeface="Courier New" pitchFamily="49" charset="0"/>
                <a:ea typeface="新細明體" charset="-120"/>
              </a:rPr>
              <a:t>=0;i&lt;3; </a:t>
            </a:r>
            <a:r>
              <a:rPr lang="en-US" altLang="zh-HK" sz="1500" b="1" dirty="0" err="1" smtClean="0">
                <a:solidFill>
                  <a:srgbClr val="FF6600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1500" b="1" dirty="0" smtClean="0">
                <a:solidFill>
                  <a:srgbClr val="FF6600"/>
                </a:solidFill>
                <a:latin typeface="Courier New" pitchFamily="49" charset="0"/>
                <a:ea typeface="新細明體" charset="-120"/>
              </a:rPr>
              <a:t>++){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1500" b="1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HK" sz="1500" b="1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HK" sz="1500" b="1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HK" sz="1500" b="1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HK" sz="1500" b="1" dirty="0" smtClean="0">
                <a:latin typeface="Courier New" pitchFamily="49" charset="0"/>
                <a:ea typeface="新細明體" charset="-120"/>
              </a:rPr>
              <a:t> &lt;&lt; "Outer for:\n";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1500" b="1" dirty="0" smtClean="0">
                <a:latin typeface="Courier New" pitchFamily="49" charset="0"/>
                <a:ea typeface="新細明體" charset="-120"/>
              </a:rPr>
              <a:t>	  </a:t>
            </a:r>
            <a:r>
              <a:rPr lang="en-US" altLang="zh-HK" sz="1500" b="1" dirty="0" smtClean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for (j=0;j&lt;2; j++){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1500" b="1" dirty="0" smtClean="0">
                <a:latin typeface="Courier New" pitchFamily="49" charset="0"/>
                <a:ea typeface="新細明體" charset="-120"/>
              </a:rPr>
              <a:t>	    </a:t>
            </a:r>
            <a:r>
              <a:rPr lang="en-US" altLang="zh-HK" sz="1500" b="1" dirty="0" err="1" smtClean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HK" sz="1500" b="1" dirty="0" smtClean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 &lt;&lt; "Inner for:";</a:t>
            </a:r>
            <a:endParaRPr lang="en-US" altLang="zh-HK" sz="1500" b="1" dirty="0">
              <a:solidFill>
                <a:srgbClr val="000099"/>
              </a:solidFill>
              <a:latin typeface="Courier New" pitchFamily="49" charset="0"/>
              <a:ea typeface="新細明體" charset="-120"/>
            </a:endParaRPr>
          </a:p>
          <a:p>
            <a:pPr>
              <a:buNone/>
            </a:pPr>
            <a:r>
              <a:rPr lang="en-US" altLang="zh-HK" sz="1500" b="1" dirty="0" smtClean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	    </a:t>
            </a:r>
            <a:r>
              <a:rPr lang="en-US" altLang="zh-HK" sz="1500" b="1" dirty="0" err="1" smtClean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HK" sz="1500" b="1" dirty="0" smtClean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 &lt;&lt;"</a:t>
            </a:r>
            <a:r>
              <a:rPr lang="en-US" altLang="zh-HK" sz="1500" b="1" dirty="0" err="1" smtClean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1500" b="1" dirty="0" smtClean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=“&lt;&lt;</a:t>
            </a:r>
            <a:r>
              <a:rPr lang="en-US" altLang="zh-HK" sz="1500" b="1" dirty="0" err="1" smtClean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1500" b="1" dirty="0" smtClean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&lt;&lt;", j=“&lt;&lt;j&lt;&lt; </a:t>
            </a:r>
            <a:r>
              <a:rPr lang="en-US" altLang="zh-HK" sz="1500" b="1" dirty="0" err="1" smtClean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endl</a:t>
            </a:r>
            <a:r>
              <a:rPr lang="en-US" altLang="zh-HK" sz="1500" b="1" dirty="0" smtClean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; </a:t>
            </a:r>
            <a:endParaRPr lang="en-US" altLang="zh-HK" sz="1500" b="1" dirty="0">
              <a:latin typeface="Courier New" pitchFamily="49" charset="0"/>
              <a:ea typeface="新細明體" charset="-120"/>
            </a:endParaRPr>
          </a:p>
          <a:p>
            <a:pPr>
              <a:buNone/>
            </a:pPr>
            <a:r>
              <a:rPr lang="en-US" altLang="zh-HK" sz="1500" b="1" dirty="0" smtClean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     }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1500" b="1" dirty="0" smtClean="0">
                <a:latin typeface="Courier New" pitchFamily="49" charset="0"/>
                <a:ea typeface="新細明體" charset="-120"/>
              </a:rPr>
              <a:t>	  </a:t>
            </a:r>
            <a:r>
              <a:rPr lang="en-US" altLang="zh-HK" sz="1500" b="1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HK" sz="1500" b="1" dirty="0" smtClean="0">
                <a:latin typeface="Courier New" pitchFamily="49" charset="0"/>
                <a:ea typeface="新細明體" charset="-120"/>
              </a:rPr>
              <a:t> &lt;&lt; </a:t>
            </a:r>
            <a:r>
              <a:rPr lang="en-US" altLang="zh-HK" sz="1500" b="1" dirty="0" err="1" smtClean="0">
                <a:latin typeface="Courier New" pitchFamily="49" charset="0"/>
                <a:ea typeface="新細明體" charset="-120"/>
              </a:rPr>
              <a:t>endl</a:t>
            </a:r>
            <a:r>
              <a:rPr lang="en-US" altLang="zh-HK" sz="1500" b="1" dirty="0" smtClean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1500" b="1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HK" sz="1500" b="1" dirty="0" smtClean="0">
                <a:solidFill>
                  <a:srgbClr val="FF6600"/>
                </a:solidFill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1500" b="1" dirty="0" smtClean="0">
                <a:latin typeface="Courier New" pitchFamily="49" charset="0"/>
                <a:ea typeface="新細明體" charset="-120"/>
              </a:rPr>
              <a:t>}</a:t>
            </a:r>
          </a:p>
        </p:txBody>
      </p:sp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7932071-2440-4B18-8E16-7033A96B101A}" type="slidenum">
              <a:rPr lang="zh-TW" altLang="en-US" smtClean="0"/>
              <a:pPr/>
              <a:t>14</a:t>
            </a:fld>
            <a:endParaRPr lang="en-US" altLang="zh-TW" smtClean="0"/>
          </a:p>
        </p:txBody>
      </p:sp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5927725" y="1981200"/>
            <a:ext cx="2682875" cy="35132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nb-NO" dirty="0">
                <a:latin typeface="Courier New" pitchFamily="49" charset="0"/>
                <a:ea typeface="細明體" pitchFamily="49" charset="-120"/>
              </a:rPr>
              <a:t>Outer for:</a:t>
            </a: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nb-NO" b="1" dirty="0">
                <a:solidFill>
                  <a:srgbClr val="000099"/>
                </a:solidFill>
                <a:latin typeface="Courier New" pitchFamily="49" charset="0"/>
                <a:ea typeface="細明體" pitchFamily="49" charset="-120"/>
              </a:rPr>
              <a:t>Inner for:i=0, j=0</a:t>
            </a: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nb-NO" b="1" dirty="0">
                <a:solidFill>
                  <a:srgbClr val="000099"/>
                </a:solidFill>
                <a:latin typeface="Courier New" pitchFamily="49" charset="0"/>
                <a:ea typeface="細明體" pitchFamily="49" charset="-120"/>
              </a:rPr>
              <a:t>Inner for:i=0, j=1</a:t>
            </a: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nb-NO" b="1" dirty="0">
              <a:latin typeface="Courier New" pitchFamily="49" charset="0"/>
              <a:ea typeface="細明體" pitchFamily="49" charset="-120"/>
            </a:endParaRP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nb-NO" dirty="0">
                <a:latin typeface="Courier New" pitchFamily="49" charset="0"/>
                <a:ea typeface="細明體" pitchFamily="49" charset="-120"/>
              </a:rPr>
              <a:t>Outer for:</a:t>
            </a: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nb-NO" b="1" dirty="0">
                <a:solidFill>
                  <a:srgbClr val="000099"/>
                </a:solidFill>
                <a:latin typeface="Courier New" pitchFamily="49" charset="0"/>
                <a:ea typeface="細明體" pitchFamily="49" charset="-120"/>
              </a:rPr>
              <a:t>Inner for:i=1, j=0</a:t>
            </a: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nb-NO" b="1" dirty="0">
                <a:solidFill>
                  <a:srgbClr val="000099"/>
                </a:solidFill>
                <a:latin typeface="Courier New" pitchFamily="49" charset="0"/>
                <a:ea typeface="細明體" pitchFamily="49" charset="-120"/>
              </a:rPr>
              <a:t>Inner for:i=1, j=1</a:t>
            </a: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nb-NO" b="1" dirty="0">
              <a:solidFill>
                <a:srgbClr val="000099"/>
              </a:solidFill>
              <a:latin typeface="Courier New" pitchFamily="49" charset="0"/>
              <a:ea typeface="細明體" pitchFamily="49" charset="-120"/>
            </a:endParaRP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nb-NO" dirty="0">
                <a:latin typeface="Courier New" pitchFamily="49" charset="0"/>
                <a:ea typeface="細明體" pitchFamily="49" charset="-120"/>
              </a:rPr>
              <a:t>Outer for:</a:t>
            </a: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nb-NO" b="1" dirty="0">
                <a:solidFill>
                  <a:srgbClr val="000099"/>
                </a:solidFill>
                <a:latin typeface="Courier New" pitchFamily="49" charset="0"/>
                <a:ea typeface="細明體" pitchFamily="49" charset="-120"/>
              </a:rPr>
              <a:t>Inner for:i=2, j=0</a:t>
            </a: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nb-NO" b="1" dirty="0">
                <a:solidFill>
                  <a:srgbClr val="000099"/>
                </a:solidFill>
                <a:latin typeface="Courier New" pitchFamily="49" charset="0"/>
                <a:ea typeface="細明體" pitchFamily="49" charset="-120"/>
              </a:rPr>
              <a:t>Inner for:i=2, </a:t>
            </a:r>
            <a:r>
              <a:rPr lang="nb-NO" b="1" dirty="0" smtClean="0">
                <a:solidFill>
                  <a:srgbClr val="000099"/>
                </a:solidFill>
                <a:latin typeface="Courier New" pitchFamily="49" charset="0"/>
                <a:ea typeface="細明體" pitchFamily="49" charset="-120"/>
              </a:rPr>
              <a:t>j=1</a:t>
            </a: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nb-NO" altLang="zh-TW" b="1" dirty="0">
              <a:solidFill>
                <a:srgbClr val="000099"/>
              </a:solidFill>
              <a:latin typeface="Courier New" pitchFamily="49" charset="0"/>
              <a:ea typeface="細明體" pitchFamily="49" charset="-120"/>
            </a:endParaRP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GB" altLang="zh-TW" b="1" dirty="0">
              <a:solidFill>
                <a:srgbClr val="000099"/>
              </a:solidFill>
              <a:latin typeface="Courier New" pitchFamily="49" charset="0"/>
              <a:ea typeface="細明體" pitchFamily="49" charset="-120"/>
            </a:endParaRPr>
          </a:p>
        </p:txBody>
      </p:sp>
      <p:sp>
        <p:nvSpPr>
          <p:cNvPr id="19462" name="Text Box 7"/>
          <p:cNvSpPr txBox="1">
            <a:spLocks noChangeArrowheads="1"/>
          </p:cNvSpPr>
          <p:nvPr/>
        </p:nvSpPr>
        <p:spPr bwMode="auto">
          <a:xfrm>
            <a:off x="914400" y="5722938"/>
            <a:ext cx="7589838" cy="881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zh-HK" dirty="0">
                <a:latin typeface="Comic Sans MS" pitchFamily="66" charset="0"/>
                <a:ea typeface="細明體" pitchFamily="49" charset="-120"/>
              </a:rPr>
              <a:t>The outer loop is executed 3 times. </a:t>
            </a: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zh-HK" dirty="0">
                <a:latin typeface="Comic Sans MS" pitchFamily="66" charset="0"/>
                <a:ea typeface="細明體" pitchFamily="49" charset="-120"/>
              </a:rPr>
              <a:t>For each iteration of the outer loop, the inner loop is executed 2 times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HK" dirty="0" smtClean="0">
                <a:ea typeface="新細明體" charset="-120"/>
              </a:rPr>
              <a:t>Exercise</a:t>
            </a:r>
            <a:endParaRPr lang="en-GB" altLang="zh-TW" dirty="0" smtClean="0">
              <a:ea typeface="新細明體" charset="-120"/>
            </a:endParaRPr>
          </a:p>
        </p:txBody>
      </p:sp>
      <p:sp>
        <p:nvSpPr>
          <p:cNvPr id="2048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HK" sz="2600" dirty="0" smtClean="0">
                <a:ea typeface="新細明體" charset="-120"/>
              </a:rPr>
              <a:t>Write a program to generate a multiplication of n rows and m column (where n and m is input by the user). Assume n&gt;1 and m&lt;=9.</a:t>
            </a:r>
          </a:p>
          <a:p>
            <a:pPr eaLnBrk="1" hangingPunct="1"/>
            <a:r>
              <a:rPr lang="en-US" altLang="zh-HK" sz="2600" dirty="0" smtClean="0">
                <a:ea typeface="新細明體" charset="-120"/>
              </a:rPr>
              <a:t>E.g. when n=4, m=3, the following table is generated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HK" sz="2000" dirty="0" smtClean="0">
                <a:latin typeface="Courier New" pitchFamily="49" charset="0"/>
                <a:ea typeface="新細明體" charset="-120"/>
              </a:rPr>
              <a:t>1 	 	2 		3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HK" sz="2000" dirty="0" smtClean="0">
                <a:latin typeface="Courier New" pitchFamily="49" charset="0"/>
                <a:ea typeface="新細明體" charset="-120"/>
              </a:rPr>
              <a:t>2	  		4 		6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HK" sz="2000" dirty="0" smtClean="0">
                <a:latin typeface="Courier New" pitchFamily="49" charset="0"/>
                <a:ea typeface="新細明體" charset="-120"/>
              </a:rPr>
              <a:t>3			6 		9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HK" sz="2000" dirty="0" smtClean="0">
                <a:latin typeface="Courier New" pitchFamily="49" charset="0"/>
                <a:ea typeface="新細明體" charset="-120"/>
              </a:rPr>
              <a:t>4 	 	8		12</a:t>
            </a:r>
            <a:endParaRPr lang="en-GB" altLang="zh-TW" sz="2000" dirty="0" smtClean="0">
              <a:latin typeface="Courier New" pitchFamily="49" charset="0"/>
              <a:ea typeface="新細明體" charset="-120"/>
            </a:endParaRPr>
          </a:p>
        </p:txBody>
      </p:sp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FA1694E-FC6E-4691-ABBF-905BEA8DE2DD}" type="slidenum">
              <a:rPr lang="zh-TW" altLang="en-US" smtClean="0"/>
              <a:pPr/>
              <a:t>15</a:t>
            </a:fld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HK" smtClean="0">
                <a:ea typeface="新細明體" charset="-120"/>
              </a:rPr>
              <a:t>Answer</a:t>
            </a:r>
            <a:endParaRPr lang="en-GB" altLang="zh-TW" smtClean="0">
              <a:ea typeface="新細明體" charset="-120"/>
            </a:endParaRPr>
          </a:p>
        </p:txBody>
      </p:sp>
      <p:sp>
        <p:nvSpPr>
          <p:cNvPr id="2150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HK" sz="2000" b="1" dirty="0" smtClean="0">
                <a:latin typeface="Courier New" pitchFamily="49" charset="0"/>
                <a:ea typeface="新細明體" charset="-120"/>
              </a:rPr>
              <a:t>void main(){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2000" b="1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HK" sz="2000" b="1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HK" sz="2000" b="1" dirty="0" smtClean="0">
                <a:latin typeface="Courier New" pitchFamily="49" charset="0"/>
                <a:ea typeface="新細明體" charset="-120"/>
              </a:rPr>
              <a:t> m, n; // n is no. of rows, m no. of columns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HK" sz="2000" b="1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HK" sz="2000" b="1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HK" sz="20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2000" b="1" dirty="0" smtClean="0">
                <a:latin typeface="Courier New" pitchFamily="49" charset="0"/>
                <a:ea typeface="新細明體" charset="-120"/>
              </a:rPr>
              <a:t>, j; // </a:t>
            </a:r>
            <a:r>
              <a:rPr lang="en-US" altLang="zh-HK" sz="20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2000" b="1" dirty="0" smtClean="0">
                <a:latin typeface="Courier New" pitchFamily="49" charset="0"/>
                <a:ea typeface="新細明體" charset="-120"/>
              </a:rPr>
              <a:t> is row index, j is column index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HK" sz="2000" b="1" dirty="0" smtClean="0">
              <a:latin typeface="Courier New" pitchFamily="49" charset="0"/>
              <a:ea typeface="新細明體" charset="-120"/>
            </a:endParaRPr>
          </a:p>
          <a:p>
            <a:pPr>
              <a:buNone/>
            </a:pP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for </a:t>
            </a:r>
            <a:r>
              <a:rPr lang="en-US" altLang="zh-HK" sz="2000" b="1" dirty="0" smtClean="0">
                <a:latin typeface="Courier New" pitchFamily="49" charset="0"/>
                <a:ea typeface="新細明體" charset="-120"/>
              </a:rPr>
              <a:t>(</a:t>
            </a:r>
            <a:r>
              <a:rPr lang="en-US" altLang="zh-HK" sz="20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2000" b="1" dirty="0" smtClean="0">
                <a:latin typeface="Courier New" pitchFamily="49" charset="0"/>
                <a:ea typeface="新細明體" charset="-120"/>
              </a:rPr>
              <a:t> = 1;i &lt;= n; </a:t>
            </a:r>
            <a:r>
              <a:rPr lang="en-US" altLang="zh-HK" sz="2000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++)</a:t>
            </a:r>
            <a:r>
              <a:rPr lang="en-US" altLang="zh-HK" sz="2000" b="1" dirty="0" smtClean="0">
                <a:latin typeface="Courier New" pitchFamily="49" charset="0"/>
                <a:ea typeface="新細明體" charset="-120"/>
              </a:rPr>
              <a:t>{ // print each row</a:t>
            </a:r>
          </a:p>
          <a:p>
            <a:pPr>
              <a:buNone/>
            </a:pP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	  for (</a:t>
            </a:r>
            <a:r>
              <a:rPr lang="en-US" altLang="zh-HK" sz="2000" b="1" dirty="0" smtClean="0">
                <a:latin typeface="Courier New" pitchFamily="49" charset="0"/>
                <a:ea typeface="新細明體" charset="-120"/>
              </a:rPr>
              <a:t>j = 1;j &lt;= m; </a:t>
            </a: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j++)</a:t>
            </a:r>
            <a:r>
              <a:rPr lang="en-US" altLang="zh-HK" sz="2000" b="1" dirty="0" smtClean="0">
                <a:latin typeface="Courier New" pitchFamily="49" charset="0"/>
                <a:ea typeface="新細明體" charset="-120"/>
              </a:rPr>
              <a:t>{ // print each column</a:t>
            </a:r>
            <a:endParaRPr lang="en-US" altLang="zh-HK" sz="2000" b="1" dirty="0">
              <a:latin typeface="Courier New" pitchFamily="49" charset="0"/>
              <a:ea typeface="新細明體" charset="-120"/>
            </a:endParaRPr>
          </a:p>
          <a:p>
            <a:pPr>
              <a:buNone/>
            </a:pP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	   	 </a:t>
            </a:r>
            <a:r>
              <a:rPr lang="en-US" altLang="zh-HK" sz="2000" b="1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HK" sz="2000" b="1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&lt;&lt; </a:t>
            </a:r>
            <a:r>
              <a:rPr lang="en-US" altLang="zh-HK" sz="20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2000" b="1" dirty="0" smtClean="0">
                <a:latin typeface="Courier New" pitchFamily="49" charset="0"/>
                <a:ea typeface="新細明體" charset="-120"/>
              </a:rPr>
              <a:t>*j </a:t>
            </a: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&lt;&lt; </a:t>
            </a:r>
            <a:r>
              <a:rPr lang="en-US" altLang="zh-HK" sz="2000" b="1" dirty="0" smtClean="0">
                <a:latin typeface="Courier New" pitchFamily="49" charset="0"/>
                <a:ea typeface="新細明體" charset="-120"/>
              </a:rPr>
              <a:t>“\t”; </a:t>
            </a:r>
            <a:endParaRPr lang="en-US" altLang="zh-HK" sz="2000" b="1" dirty="0">
              <a:latin typeface="Courier New" pitchFamily="49" charset="0"/>
              <a:ea typeface="新細明體" charset="-120"/>
            </a:endParaRPr>
          </a:p>
          <a:p>
            <a:pPr>
              <a:buNone/>
            </a:pP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     }</a:t>
            </a:r>
          </a:p>
          <a:p>
            <a:pPr>
              <a:buNone/>
            </a:pP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	  </a:t>
            </a:r>
            <a:r>
              <a:rPr lang="en-US" altLang="zh-HK" sz="2000" b="1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 &lt;&lt; </a:t>
            </a:r>
            <a:r>
              <a:rPr lang="en-US" altLang="zh-HK" sz="2000" b="1" dirty="0" err="1">
                <a:latin typeface="Courier New" pitchFamily="49" charset="0"/>
                <a:ea typeface="新細明體" charset="-120"/>
              </a:rPr>
              <a:t>endl</a:t>
            </a:r>
            <a:r>
              <a:rPr lang="en-US" altLang="zh-HK" sz="2000" b="1" dirty="0" smtClean="0">
                <a:latin typeface="Courier New" pitchFamily="49" charset="0"/>
                <a:ea typeface="新細明體" charset="-120"/>
              </a:rPr>
              <a:t>; // each row ends </a:t>
            </a:r>
            <a:r>
              <a:rPr lang="en-US" altLang="zh-HK" sz="2000" b="1" smtClean="0">
                <a:latin typeface="Courier New" pitchFamily="49" charset="0"/>
                <a:ea typeface="新細明體" charset="-120"/>
              </a:rPr>
              <a:t>with an </a:t>
            </a:r>
            <a:r>
              <a:rPr lang="en-US" altLang="zh-HK" sz="2000" b="1" dirty="0" err="1" smtClean="0">
                <a:latin typeface="Courier New" pitchFamily="49" charset="0"/>
                <a:ea typeface="新細明體" charset="-120"/>
              </a:rPr>
              <a:t>endl</a:t>
            </a:r>
            <a:endParaRPr lang="en-US" altLang="zh-HK" sz="2000" b="1" dirty="0">
              <a:latin typeface="Courier New" pitchFamily="49" charset="0"/>
              <a:ea typeface="新細明體" charset="-120"/>
            </a:endParaRPr>
          </a:p>
          <a:p>
            <a:pPr>
              <a:buNone/>
            </a:pP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HK" sz="2000" b="1" dirty="0" smtClean="0">
                <a:latin typeface="Courier New" pitchFamily="49" charset="0"/>
                <a:ea typeface="新細明體" charset="-120"/>
              </a:rPr>
              <a:t>}</a:t>
            </a:r>
            <a:endParaRPr lang="en-US" altLang="zh-HK" sz="2000" b="1" dirty="0">
              <a:latin typeface="Courier New" pitchFamily="49" charset="0"/>
              <a:ea typeface="新細明體" charset="-120"/>
            </a:endParaRPr>
          </a:p>
          <a:p>
            <a:pPr>
              <a:buNone/>
            </a:pPr>
            <a:r>
              <a:rPr lang="en-US" altLang="zh-HK" sz="2000" b="1" dirty="0" smtClean="0">
                <a:latin typeface="Courier New" pitchFamily="49" charset="0"/>
                <a:ea typeface="新細明體" charset="-120"/>
              </a:rPr>
              <a:t>}</a:t>
            </a:r>
          </a:p>
        </p:txBody>
      </p:sp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C7A216E-B8F6-401F-B0C0-DE2965C8C74E}" type="slidenum">
              <a:rPr lang="zh-TW" altLang="en-US" smtClean="0"/>
              <a:pPr/>
              <a:t>16</a:t>
            </a:fld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latin typeface="Courier New" pitchFamily="49" charset="0"/>
                <a:ea typeface="新細明體" charset="-120"/>
              </a:rPr>
              <a:t>break</a:t>
            </a:r>
            <a:r>
              <a:rPr lang="en-US" altLang="zh-TW" dirty="0" smtClean="0">
                <a:ea typeface="新細明體" charset="-120"/>
              </a:rPr>
              <a:t> statement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000" dirty="0">
                <a:ea typeface="新細明體" charset="-120"/>
              </a:rPr>
              <a:t>T</a:t>
            </a:r>
            <a:r>
              <a:rPr lang="en-US" altLang="zh-TW" sz="2000" dirty="0" smtClean="0">
                <a:ea typeface="新細明體" charset="-120"/>
              </a:rPr>
              <a:t>he </a:t>
            </a: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break</a:t>
            </a:r>
            <a:r>
              <a:rPr lang="en-US" altLang="zh-TW" sz="2000" dirty="0" smtClean="0">
                <a:ea typeface="新細明體" charset="-120"/>
              </a:rPr>
              <a:t> statement causes an exit from the </a:t>
            </a:r>
            <a:r>
              <a:rPr lang="en-US" altLang="zh-TW" sz="2000" dirty="0" smtClean="0">
                <a:solidFill>
                  <a:srgbClr val="FF0000"/>
                </a:solidFill>
                <a:ea typeface="新細明體" charset="-120"/>
              </a:rPr>
              <a:t>innermost</a:t>
            </a:r>
            <a:r>
              <a:rPr lang="en-US" altLang="zh-TW" sz="2000" dirty="0" smtClean="0">
                <a:ea typeface="新細明體" charset="-120"/>
              </a:rPr>
              <a:t> enclosing loop or </a:t>
            </a: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switch</a:t>
            </a:r>
            <a:r>
              <a:rPr lang="en-US" altLang="zh-TW" sz="2000" dirty="0" smtClean="0">
                <a:ea typeface="新細明體" charset="-120"/>
              </a:rPr>
              <a:t> statement (discussed already)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1600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600" dirty="0" smtClean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800" b="1" dirty="0" smtClean="0">
                <a:latin typeface="Courier New" pitchFamily="49" charset="0"/>
                <a:ea typeface="新細明體" charset="-120"/>
              </a:rPr>
              <a:t>while (1) 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800" b="1" dirty="0" smtClean="0">
                <a:latin typeface="Courier New" pitchFamily="49" charset="0"/>
                <a:ea typeface="新細明體" charset="-120"/>
              </a:rPr>
              <a:t>    </a:t>
            </a:r>
            <a:r>
              <a:rPr lang="en-US" altLang="zh-TW" sz="1800" b="1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800" b="1" dirty="0" smtClean="0">
                <a:latin typeface="Courier New" pitchFamily="49" charset="0"/>
                <a:ea typeface="新細明體" charset="-120"/>
              </a:rPr>
              <a:t> &gt;&gt; n;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800" b="1" dirty="0" smtClean="0">
                <a:latin typeface="Courier New" pitchFamily="49" charset="0"/>
                <a:ea typeface="新細明體" charset="-120"/>
              </a:rPr>
              <a:t>    if (n &lt; 0)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800" b="1" dirty="0" smtClean="0">
                <a:latin typeface="Courier New" pitchFamily="49" charset="0"/>
                <a:ea typeface="新細明體" charset="-120"/>
              </a:rPr>
              <a:t>      break;  /* exit loop if x is negative */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800" b="1" dirty="0" smtClean="0">
                <a:latin typeface="Courier New" pitchFamily="49" charset="0"/>
                <a:ea typeface="新細明體" charset="-120"/>
              </a:rPr>
              <a:t>    </a:t>
            </a:r>
            <a:r>
              <a:rPr lang="en-US" altLang="zh-TW" sz="1800" b="1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800" b="1" dirty="0" smtClean="0">
                <a:latin typeface="Courier New" pitchFamily="49" charset="0"/>
                <a:ea typeface="新細明體" charset="-120"/>
              </a:rPr>
              <a:t> &lt;&lt; </a:t>
            </a:r>
            <a:r>
              <a:rPr lang="en-US" altLang="zh-TW" sz="1800" b="1" dirty="0">
                <a:latin typeface="Courier New" pitchFamily="49" charset="0"/>
                <a:ea typeface="新細明體" charset="-120"/>
              </a:rPr>
              <a:t>n</a:t>
            </a:r>
            <a:r>
              <a:rPr lang="en-US" altLang="zh-TW" sz="1800" b="1" dirty="0" smtClean="0">
                <a:latin typeface="Courier New" pitchFamily="49" charset="0"/>
                <a:ea typeface="新細明體" charset="-120"/>
              </a:rPr>
              <a:t> &lt;&lt; </a:t>
            </a:r>
            <a:r>
              <a:rPr lang="en-US" altLang="zh-TW" sz="1800" b="1" dirty="0" err="1" smtClean="0">
                <a:latin typeface="Courier New" pitchFamily="49" charset="0"/>
                <a:ea typeface="新細明體" charset="-120"/>
              </a:rPr>
              <a:t>endl</a:t>
            </a:r>
            <a:r>
              <a:rPr lang="en-US" altLang="zh-TW" sz="1800" b="1" dirty="0" smtClean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800" b="1" dirty="0" smtClean="0">
                <a:latin typeface="Courier New" pitchFamily="49" charset="0"/>
                <a:ea typeface="新細明體" charset="-120"/>
              </a:rPr>
              <a:t>  }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800" b="1" dirty="0" smtClean="0">
                <a:latin typeface="Courier New" pitchFamily="49" charset="0"/>
                <a:ea typeface="新細明體" charset="-120"/>
              </a:rPr>
              <a:t>  /* If break is run, jumps to here */</a:t>
            </a:r>
          </a:p>
        </p:txBody>
      </p:sp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DC3FFAD-4B75-4862-9C4F-9BA51E62EE31}" type="slidenum">
              <a:rPr lang="zh-TW" altLang="en-US" smtClean="0"/>
              <a:pPr/>
              <a:t>17</a:t>
            </a:fld>
            <a:endParaRPr lang="en-US" altLang="zh-TW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smtClean="0">
                <a:latin typeface="Courier New" pitchFamily="49" charset="0"/>
                <a:ea typeface="新細明體" charset="-120"/>
              </a:rPr>
              <a:t>continue</a:t>
            </a:r>
            <a:r>
              <a:rPr lang="en-US" altLang="zh-TW" smtClean="0">
                <a:ea typeface="新細明體" charset="-120"/>
              </a:rPr>
              <a:t> statement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828800"/>
            <a:ext cx="7772400" cy="4191000"/>
          </a:xfrm>
        </p:spPr>
        <p:txBody>
          <a:bodyPr/>
          <a:lstStyle/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dirty="0" smtClean="0">
                <a:latin typeface="Courier New" pitchFamily="49" charset="0"/>
                <a:ea typeface="新細明體" charset="-120"/>
              </a:rPr>
              <a:t>continue</a:t>
            </a:r>
            <a:r>
              <a:rPr lang="en-US" altLang="zh-TW" dirty="0" smtClean="0">
                <a:ea typeface="新細明體" charset="-120"/>
              </a:rPr>
              <a:t> statement causes the current iteration of a loop to stop and the next iteration to begin immediately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dirty="0" smtClean="0">
                <a:ea typeface="新細明體" charset="-120"/>
              </a:rPr>
              <a:t>It can be applied in a </a:t>
            </a:r>
            <a:r>
              <a:rPr lang="en-US" altLang="zh-TW" dirty="0" smtClean="0">
                <a:latin typeface="Courier New" pitchFamily="49" charset="0"/>
                <a:ea typeface="新細明體" charset="-120"/>
              </a:rPr>
              <a:t>while</a:t>
            </a:r>
            <a:r>
              <a:rPr lang="en-US" altLang="zh-TW" dirty="0" smtClean="0">
                <a:ea typeface="新細明體" charset="-120"/>
              </a:rPr>
              <a:t>, </a:t>
            </a:r>
            <a:r>
              <a:rPr lang="en-US" altLang="zh-TW" dirty="0" smtClean="0">
                <a:latin typeface="Courier New" pitchFamily="49" charset="0"/>
                <a:ea typeface="新細明體" charset="-120"/>
              </a:rPr>
              <a:t>do-while</a:t>
            </a:r>
            <a:r>
              <a:rPr lang="en-US" altLang="zh-TW" dirty="0" smtClean="0">
                <a:ea typeface="新細明體" charset="-120"/>
              </a:rPr>
              <a:t> or </a:t>
            </a:r>
            <a:r>
              <a:rPr lang="en-US" altLang="zh-TW" dirty="0" smtClean="0">
                <a:latin typeface="Courier New" pitchFamily="49" charset="0"/>
                <a:ea typeface="新細明體" charset="-120"/>
              </a:rPr>
              <a:t>for</a:t>
            </a:r>
            <a:r>
              <a:rPr lang="en-US" altLang="zh-TW" dirty="0" smtClean="0">
                <a:ea typeface="新細明體" charset="-120"/>
              </a:rPr>
              <a:t> statement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endParaRPr lang="zh-TW" altLang="en-US" sz="1900" dirty="0" smtClean="0">
              <a:ea typeface="新細明體" charset="-120"/>
            </a:endParaRPr>
          </a:p>
        </p:txBody>
      </p:sp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4D203DD-FE25-4D5A-9F54-2FE60B9A3609}" type="slidenum">
              <a:rPr lang="zh-TW" altLang="en-US" smtClean="0"/>
              <a:pPr/>
              <a:t>18</a:t>
            </a:fld>
            <a:endParaRPr lang="en-US" altLang="zh-TW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Example of</a:t>
            </a:r>
            <a:r>
              <a:rPr lang="en-US" altLang="zh-TW" dirty="0" smtClean="0">
                <a:latin typeface="Times New Roman" pitchFamily="18" charset="0"/>
                <a:ea typeface="新細明體" charset="-120"/>
              </a:rPr>
              <a:t> </a:t>
            </a:r>
            <a:r>
              <a:rPr lang="en-US" altLang="zh-TW" dirty="0" smtClean="0">
                <a:latin typeface="Courier New" pitchFamily="49" charset="0"/>
                <a:ea typeface="新細明體" charset="-120"/>
              </a:rPr>
              <a:t>continue</a:t>
            </a:r>
            <a:endParaRPr lang="en-US" altLang="zh-TW" dirty="0" smtClean="0">
              <a:ea typeface="新細明體" charset="-120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828800"/>
            <a:ext cx="7772400" cy="4191000"/>
          </a:xfrm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/* read in and sum 10 not-too-small numbers. */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</a:rPr>
              <a:t>cnt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= 0;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	while (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</a:rPr>
              <a:t>cnt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&lt; 10) 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   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&gt;&gt; x;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   if (x &gt; -0.01 &amp;&amp; x &lt; 0.01)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     continue; </a:t>
            </a:r>
            <a:r>
              <a:rPr lang="en-US" altLang="zh-TW" sz="2000" b="1" dirty="0" smtClean="0">
                <a:solidFill>
                  <a:srgbClr val="00B050"/>
                </a:solidFill>
                <a:latin typeface="Courier New" pitchFamily="49" charset="0"/>
                <a:ea typeface="新細明體" charset="-120"/>
              </a:rPr>
              <a:t>/* discard small values */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   ++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</a:rPr>
              <a:t>cnt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   sum += x;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   </a:t>
            </a:r>
            <a:r>
              <a:rPr lang="en-US" altLang="zh-TW" sz="2000" b="1" dirty="0" smtClean="0">
                <a:solidFill>
                  <a:srgbClr val="00B050"/>
                </a:solidFill>
                <a:latin typeface="Courier New" pitchFamily="49" charset="0"/>
                <a:ea typeface="新細明體" charset="-120"/>
              </a:rPr>
              <a:t>/* continue transfers control here */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 }</a:t>
            </a:r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C43D4AA-11AA-4036-A7E1-42527257BEA4}" type="slidenum">
              <a:rPr lang="zh-TW" altLang="en-US" smtClean="0"/>
              <a:pPr/>
              <a:t>19</a:t>
            </a:fld>
            <a:endParaRPr lang="en-US" altLang="zh-TW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Continue, break</a:t>
            </a:r>
          </a:p>
        </p:txBody>
      </p:sp>
      <p:graphicFrame>
        <p:nvGraphicFramePr>
          <p:cNvPr id="27652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7258958"/>
              </p:ext>
            </p:extLst>
          </p:nvPr>
        </p:nvGraphicFramePr>
        <p:xfrm>
          <a:off x="2171700" y="1785143"/>
          <a:ext cx="4800600" cy="400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58" name="Visio" r:id="rId3" imgW="3067280" imgH="2558941" progId="Visio.Drawing.11">
                  <p:embed/>
                </p:oleObj>
              </mc:Choice>
              <mc:Fallback>
                <p:oleObj name="Visio" r:id="rId3" imgW="3067280" imgH="2558941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1700" y="1785143"/>
                        <a:ext cx="4800600" cy="4005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F060FA2-F76F-456F-9A70-B820470F7A87}" type="slidenum">
              <a:rPr lang="zh-TW" altLang="en-US" smtClean="0"/>
              <a:pPr/>
              <a:t>20</a:t>
            </a:fld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prime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a positive integer, we want to know if it’s a prime or composite number (lab 5 optional Q2)</a:t>
            </a:r>
          </a:p>
          <a:p>
            <a:endParaRPr lang="en-US" dirty="0" smtClean="0"/>
          </a:p>
          <a:p>
            <a:r>
              <a:rPr lang="en-US" dirty="0" smtClean="0"/>
              <a:t>A number is prime if and only if it has only two factors, 1 and itself</a:t>
            </a:r>
          </a:p>
          <a:p>
            <a:pPr lvl="1"/>
            <a:r>
              <a:rPr lang="en-US" dirty="0" smtClean="0"/>
              <a:t>5 is prime, 6 is composite</a:t>
            </a:r>
          </a:p>
          <a:p>
            <a:pPr lvl="1"/>
            <a:r>
              <a:rPr lang="en-US" dirty="0" smtClean="0"/>
              <a:t>1 is not prime nor composite by definition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08CD2-2D5B-418E-9A16-D7F18C9B64A0}" type="slidenum">
              <a:rPr lang="zh-TW" altLang="en-US" smtClean="0"/>
              <a:pPr>
                <a:defRPr/>
              </a:pPr>
              <a:t>21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450105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Version 1.0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08CD2-2D5B-418E-9A16-D7F18C9B64A0}" type="slidenum">
              <a:rPr lang="zh-TW" altLang="en-US" smtClean="0"/>
              <a:pPr>
                <a:defRPr/>
              </a:pPr>
              <a:t>22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85800" y="1371600"/>
            <a:ext cx="7772400" cy="48006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 baseline="0">
                <a:solidFill>
                  <a:schemeClr val="tx1"/>
                </a:solidFill>
                <a:latin typeface="Helvetica Neue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 baseline="0">
                <a:solidFill>
                  <a:schemeClr val="tx1"/>
                </a:solidFill>
                <a:latin typeface="Helvetica Neue" charset="0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 baseline="0">
                <a:solidFill>
                  <a:schemeClr val="tx1"/>
                </a:solidFill>
                <a:latin typeface="Helvetica Neue" charset="0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 baseline="0">
                <a:solidFill>
                  <a:schemeClr val="tx1"/>
                </a:solidFill>
                <a:latin typeface="Helvetica Neue" charset="0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 baseline="0">
                <a:solidFill>
                  <a:schemeClr val="tx1"/>
                </a:solidFill>
                <a:latin typeface="Helvetica Neue" charset="0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zh-TW" sz="1700" b="1" dirty="0" err="1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700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nt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 n, m, </a:t>
            </a:r>
            <a:r>
              <a:rPr lang="en-US" altLang="zh-TW" sz="1700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en-US" altLang="zh-TW" sz="1700" b="1" dirty="0" err="1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c</a:t>
            </a:r>
            <a:r>
              <a:rPr lang="en-US" altLang="zh-TW" sz="1700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out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 &lt;&lt; “Enter a positive number:”;</a:t>
            </a:r>
          </a:p>
          <a:p>
            <a:pPr>
              <a:buFont typeface="Wingdings" pitchFamily="2" charset="2"/>
              <a:buNone/>
            </a:pPr>
            <a:r>
              <a:rPr lang="en-US" altLang="zh-TW" sz="1700" b="1" dirty="0" err="1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c</a:t>
            </a:r>
            <a:r>
              <a:rPr lang="en-US" altLang="zh-TW" sz="1700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in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 &gt;&gt; n;</a:t>
            </a:r>
          </a:p>
          <a:p>
            <a:pPr>
              <a:buNone/>
            </a:pP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m = 0; </a:t>
            </a:r>
            <a:r>
              <a:rPr lang="en-US" altLang="zh-TW" sz="1700" b="1" dirty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// m is an indicator 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variable</a:t>
            </a:r>
            <a:endParaRPr lang="en-US" altLang="zh-TW" sz="1700" b="1" dirty="0">
              <a:solidFill>
                <a:srgbClr val="0070C0"/>
              </a:solidFill>
              <a:latin typeface="Courier New" pitchFamily="49" charset="0"/>
              <a:ea typeface="新細明體" charset="-120"/>
            </a:endParaRPr>
          </a:p>
          <a:p>
            <a:pPr>
              <a:buFont typeface="Wingdings" pitchFamily="2" charset="2"/>
              <a:buNone/>
            </a:pPr>
            <a:endParaRPr lang="en-US" altLang="zh-TW" sz="1700" b="1" dirty="0" smtClean="0">
              <a:solidFill>
                <a:srgbClr val="0070C0"/>
              </a:solidFill>
              <a:latin typeface="Courier New" pitchFamily="49" charset="0"/>
              <a:ea typeface="新細明體" charset="-120"/>
            </a:endParaRPr>
          </a:p>
          <a:p>
            <a:pPr>
              <a:buFont typeface="Wingdings" pitchFamily="2" charset="2"/>
              <a:buNone/>
            </a:pPr>
            <a:r>
              <a:rPr lang="en-US" altLang="zh-TW" sz="1700" b="1" dirty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f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or (</a:t>
            </a:r>
            <a:r>
              <a:rPr lang="en-US" altLang="zh-TW" sz="1700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=2; </a:t>
            </a:r>
            <a:r>
              <a:rPr lang="en-US" altLang="zh-TW" sz="1700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&lt;n; </a:t>
            </a:r>
            <a:r>
              <a:rPr lang="en-US" altLang="zh-TW" sz="1700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++)</a:t>
            </a:r>
          </a:p>
          <a:p>
            <a:pPr>
              <a:buFont typeface="Wingdings" pitchFamily="2" charset="2"/>
              <a:buNone/>
            </a:pP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{</a:t>
            </a:r>
          </a:p>
          <a:p>
            <a:pPr>
              <a:buFont typeface="Wingdings" pitchFamily="2" charset="2"/>
              <a:buNone/>
            </a:pPr>
            <a:r>
              <a:rPr lang="en-US" altLang="zh-TW" sz="1700" b="1" dirty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if (</a:t>
            </a:r>
            <a:r>
              <a:rPr lang="en-US" altLang="zh-TW" sz="1700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n%i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 == 0)</a:t>
            </a:r>
          </a:p>
          <a:p>
            <a:pPr>
              <a:buFont typeface="Wingdings" pitchFamily="2" charset="2"/>
              <a:buNone/>
            </a:pPr>
            <a:r>
              <a:rPr lang="en-US" altLang="zh-TW" sz="1700" b="1" dirty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	 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   m = 1;</a:t>
            </a:r>
          </a:p>
          <a:p>
            <a:pPr>
              <a:buFont typeface="Wingdings" pitchFamily="2" charset="2"/>
              <a:buNone/>
            </a:pP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}</a:t>
            </a:r>
          </a:p>
          <a:p>
            <a:pPr>
              <a:buFont typeface="Wingdings" pitchFamily="2" charset="2"/>
              <a:buNone/>
            </a:pPr>
            <a:r>
              <a:rPr lang="en-US" altLang="zh-TW" sz="1700" b="1" dirty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f (m == 0)</a:t>
            </a:r>
          </a:p>
          <a:p>
            <a:pPr>
              <a:buFont typeface="Wingdings" pitchFamily="2" charset="2"/>
              <a:buNone/>
            </a:pP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    </a:t>
            </a:r>
            <a:r>
              <a:rPr lang="en-US" altLang="zh-TW" sz="1700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 &lt;&lt; n &lt;&lt; “is prime.\n”;</a:t>
            </a:r>
          </a:p>
          <a:p>
            <a:pPr>
              <a:buFont typeface="Wingdings" pitchFamily="2" charset="2"/>
              <a:buNone/>
            </a:pPr>
            <a:r>
              <a:rPr lang="en-US" altLang="zh-TW" sz="1700" b="1" dirty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e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lse</a:t>
            </a:r>
            <a:endParaRPr lang="en-US" altLang="zh-TW" sz="1700" b="1" dirty="0">
              <a:solidFill>
                <a:srgbClr val="0070C0"/>
              </a:solidFill>
              <a:latin typeface="Courier New" pitchFamily="49" charset="0"/>
              <a:ea typeface="新細明體" charset="-120"/>
            </a:endParaRPr>
          </a:p>
          <a:p>
            <a:pPr>
              <a:buFont typeface="Wingdings" pitchFamily="2" charset="2"/>
              <a:buNone/>
            </a:pP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    </a:t>
            </a:r>
            <a:r>
              <a:rPr lang="en-US" altLang="zh-TW" sz="1700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 &lt;&lt; n &lt;&lt; “is composite.\n”;</a:t>
            </a:r>
            <a:endParaRPr lang="en-US" altLang="zh-TW" sz="2300" b="1" dirty="0">
              <a:solidFill>
                <a:srgbClr val="0070C0"/>
              </a:solidFill>
              <a:latin typeface="Courier New" pitchFamily="49" charset="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01469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Version 1.1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08CD2-2D5B-418E-9A16-D7F18C9B64A0}" type="slidenum">
              <a:rPr lang="zh-TW" altLang="en-US" smtClean="0"/>
              <a:pPr>
                <a:defRPr/>
              </a:pPr>
              <a:t>23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85800" y="1371600"/>
            <a:ext cx="7772400" cy="48006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 baseline="0">
                <a:solidFill>
                  <a:schemeClr val="tx1"/>
                </a:solidFill>
                <a:latin typeface="Helvetica Neue" charset="0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 baseline="0">
                <a:solidFill>
                  <a:schemeClr val="tx1"/>
                </a:solidFill>
                <a:latin typeface="Helvetica Neue" charset="0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 baseline="0">
                <a:solidFill>
                  <a:schemeClr val="tx1"/>
                </a:solidFill>
                <a:latin typeface="Helvetica Neue" charset="0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 baseline="0">
                <a:solidFill>
                  <a:schemeClr val="tx1"/>
                </a:solidFill>
                <a:latin typeface="Helvetica Neue" charset="0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 baseline="0">
                <a:solidFill>
                  <a:schemeClr val="tx1"/>
                </a:solidFill>
                <a:latin typeface="Helvetica Neue" charset="0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zh-TW" sz="1700" b="1" dirty="0" err="1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700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nt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 n, m, </a:t>
            </a:r>
            <a:r>
              <a:rPr lang="en-US" altLang="zh-TW" sz="1700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en-US" altLang="zh-TW" sz="1700" b="1" dirty="0" err="1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c</a:t>
            </a:r>
            <a:r>
              <a:rPr lang="en-US" altLang="zh-TW" sz="1700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out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 &lt;&lt; “Enter a positive number:”;</a:t>
            </a:r>
          </a:p>
          <a:p>
            <a:pPr>
              <a:buFont typeface="Wingdings" pitchFamily="2" charset="2"/>
              <a:buNone/>
            </a:pPr>
            <a:r>
              <a:rPr lang="en-US" altLang="zh-TW" sz="1700" b="1" dirty="0" err="1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c</a:t>
            </a:r>
            <a:r>
              <a:rPr lang="en-US" altLang="zh-TW" sz="1700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in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 &gt;&gt; n;</a:t>
            </a:r>
          </a:p>
          <a:p>
            <a:pPr>
              <a:buNone/>
            </a:pP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m = 0; </a:t>
            </a:r>
            <a:r>
              <a:rPr lang="en-US" altLang="zh-TW" sz="1700" b="1" dirty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// m is an indicator 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variable</a:t>
            </a:r>
            <a:endParaRPr lang="en-US" altLang="zh-TW" sz="1700" b="1" dirty="0">
              <a:solidFill>
                <a:srgbClr val="0070C0"/>
              </a:solidFill>
              <a:latin typeface="Courier New" pitchFamily="49" charset="0"/>
              <a:ea typeface="新細明體" charset="-120"/>
            </a:endParaRPr>
          </a:p>
          <a:p>
            <a:pPr>
              <a:buFont typeface="Wingdings" pitchFamily="2" charset="2"/>
              <a:buNone/>
            </a:pPr>
            <a:endParaRPr lang="en-US" altLang="zh-TW" sz="1700" b="1" dirty="0" smtClean="0">
              <a:solidFill>
                <a:srgbClr val="0070C0"/>
              </a:solidFill>
              <a:latin typeface="Courier New" pitchFamily="49" charset="0"/>
              <a:ea typeface="新細明體" charset="-120"/>
            </a:endParaRPr>
          </a:p>
          <a:p>
            <a:pPr>
              <a:buFont typeface="Wingdings" pitchFamily="2" charset="2"/>
              <a:buNone/>
            </a:pPr>
            <a:r>
              <a:rPr lang="en-US" altLang="zh-TW" sz="1700" b="1" dirty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f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or (</a:t>
            </a:r>
            <a:r>
              <a:rPr lang="en-US" altLang="zh-TW" sz="1700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=2; </a:t>
            </a:r>
            <a:r>
              <a:rPr lang="en-US" altLang="zh-TW" sz="1700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&lt;n; </a:t>
            </a:r>
            <a:r>
              <a:rPr lang="en-US" altLang="zh-TW" sz="1700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++)</a:t>
            </a:r>
          </a:p>
          <a:p>
            <a:pPr>
              <a:buFont typeface="Wingdings" pitchFamily="2" charset="2"/>
              <a:buNone/>
            </a:pP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{</a:t>
            </a:r>
          </a:p>
          <a:p>
            <a:pPr>
              <a:buFont typeface="Wingdings" pitchFamily="2" charset="2"/>
              <a:buNone/>
            </a:pPr>
            <a:r>
              <a:rPr lang="en-US" altLang="zh-TW" sz="1700" b="1" dirty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if (</a:t>
            </a:r>
            <a:r>
              <a:rPr lang="en-US" altLang="zh-TW" sz="1700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n%i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 == 0) {</a:t>
            </a:r>
          </a:p>
          <a:p>
            <a:pPr>
              <a:buFont typeface="Wingdings" pitchFamily="2" charset="2"/>
              <a:buNone/>
            </a:pPr>
            <a:r>
              <a:rPr lang="en-US" altLang="zh-TW" sz="1700" b="1" dirty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	 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   m = 1;</a:t>
            </a:r>
          </a:p>
          <a:p>
            <a:pPr>
              <a:buFont typeface="Wingdings" pitchFamily="2" charset="2"/>
              <a:buNone/>
            </a:pPr>
            <a:r>
              <a:rPr lang="en-US" altLang="zh-TW" sz="17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700" b="1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		</a:t>
            </a:r>
            <a:r>
              <a:rPr lang="en-US" altLang="zh-TW" sz="1700" b="1" dirty="0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break;</a:t>
            </a:r>
          </a:p>
          <a:p>
            <a:pPr>
              <a:buFont typeface="Wingdings" pitchFamily="2" charset="2"/>
              <a:buNone/>
            </a:pP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	}</a:t>
            </a:r>
          </a:p>
          <a:p>
            <a:pPr>
              <a:buFont typeface="Wingdings" pitchFamily="2" charset="2"/>
              <a:buNone/>
            </a:pP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}</a:t>
            </a:r>
          </a:p>
          <a:p>
            <a:pPr>
              <a:buFont typeface="Wingdings" pitchFamily="2" charset="2"/>
              <a:buNone/>
            </a:pPr>
            <a:r>
              <a:rPr lang="en-US" altLang="zh-TW" sz="1700" b="1" dirty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f (m == 0)</a:t>
            </a:r>
          </a:p>
          <a:p>
            <a:pPr>
              <a:buFont typeface="Wingdings" pitchFamily="2" charset="2"/>
              <a:buNone/>
            </a:pP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    </a:t>
            </a:r>
            <a:r>
              <a:rPr lang="en-US" altLang="zh-TW" sz="1700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 &lt;&lt; n &lt;&lt; “is prime.\n”;</a:t>
            </a:r>
          </a:p>
          <a:p>
            <a:pPr>
              <a:buFont typeface="Wingdings" pitchFamily="2" charset="2"/>
              <a:buNone/>
            </a:pPr>
            <a:r>
              <a:rPr lang="en-US" altLang="zh-TW" sz="1700" b="1" dirty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e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lse</a:t>
            </a:r>
            <a:endParaRPr lang="en-US" altLang="zh-TW" sz="1700" b="1" dirty="0">
              <a:solidFill>
                <a:srgbClr val="0070C0"/>
              </a:solidFill>
              <a:latin typeface="Courier New" pitchFamily="49" charset="0"/>
              <a:ea typeface="新細明體" charset="-120"/>
            </a:endParaRPr>
          </a:p>
          <a:p>
            <a:pPr>
              <a:buFont typeface="Wingdings" pitchFamily="2" charset="2"/>
              <a:buNone/>
            </a:pP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    </a:t>
            </a:r>
            <a:r>
              <a:rPr lang="en-US" altLang="zh-TW" sz="1700" b="1" dirty="0" err="1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700" b="1" dirty="0" smtClean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 &lt;&lt; n &lt;&lt; “is composite.\n”;</a:t>
            </a:r>
            <a:endParaRPr lang="en-US" altLang="zh-TW" sz="2300" b="1" dirty="0">
              <a:solidFill>
                <a:srgbClr val="0070C0"/>
              </a:solidFill>
              <a:latin typeface="Courier New" pitchFamily="49" charset="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439861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Comma operator (,)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772400" cy="4267200"/>
          </a:xfrm>
        </p:spPr>
        <p:txBody>
          <a:bodyPr/>
          <a:lstStyle/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000" dirty="0" smtClean="0">
                <a:ea typeface="新細明體" charset="-120"/>
              </a:rPr>
              <a:t>It has the lowest precedence of all operators in C++ and is evaluated from left to right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000" dirty="0" smtClean="0">
                <a:ea typeface="新細明體" charset="-120"/>
              </a:rPr>
              <a:t>General form is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endParaRPr lang="en-US" altLang="zh-TW" sz="100" dirty="0" smtClean="0">
              <a:ea typeface="新細明體" charset="-120"/>
            </a:endParaRPr>
          </a:p>
          <a:p>
            <a:pPr eaLnBrk="1" hangingPunct="1">
              <a:buSzPct val="80000"/>
              <a:buFont typeface="Monotype Sorts" pitchFamily="2" charset="2"/>
              <a:buNone/>
            </a:pPr>
            <a:r>
              <a:rPr lang="en-US" altLang="zh-TW" sz="2000" dirty="0" smtClean="0">
                <a:ea typeface="新細明體" charset="-120"/>
              </a:rPr>
              <a:t>	  		</a:t>
            </a: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expr1, expr2</a:t>
            </a:r>
          </a:p>
          <a:p>
            <a:pPr eaLnBrk="1" hangingPunct="1">
              <a:buSzPct val="80000"/>
              <a:buFont typeface="Monotype Sorts" pitchFamily="2" charset="2"/>
              <a:buNone/>
            </a:pPr>
            <a:endParaRPr lang="en-US" altLang="zh-TW" sz="100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000" dirty="0" smtClean="0">
                <a:ea typeface="新細明體" charset="-120"/>
              </a:rPr>
              <a:t>The comma expression as a whole has the value and type of its right operand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000" dirty="0" smtClean="0">
                <a:ea typeface="新細明體" charset="-120"/>
              </a:rPr>
              <a:t>Sometimes used in </a:t>
            </a:r>
            <a:r>
              <a:rPr lang="en-US" altLang="zh-TW" sz="1800" dirty="0" smtClean="0">
                <a:latin typeface="Courier New" pitchFamily="49" charset="0"/>
                <a:ea typeface="新細明體" charset="-120"/>
              </a:rPr>
              <a:t>for</a:t>
            </a:r>
            <a:r>
              <a:rPr lang="en-US" altLang="zh-TW" sz="2000" dirty="0" smtClean="0">
                <a:ea typeface="新細明體" charset="-120"/>
              </a:rPr>
              <a:t> statements to allow multiple initializations and multiple processing of indices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000" dirty="0" smtClean="0">
                <a:ea typeface="新細明體" charset="-120"/>
              </a:rPr>
              <a:t>The comma operator is rarely used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000" dirty="0" smtClean="0">
                <a:ea typeface="新細明體" charset="-120"/>
              </a:rPr>
              <a:t>Not all commas in a C++ program are comma operators</a:t>
            </a:r>
          </a:p>
        </p:txBody>
      </p:sp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1D097B2-07A7-4DA4-B1FA-69CA36058900}" type="slidenum">
              <a:rPr lang="zh-TW" altLang="en-US" smtClean="0"/>
              <a:pPr/>
              <a:t>24</a:t>
            </a:fld>
            <a:endParaRPr lang="en-US" altLang="zh-TW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Examples of </a:t>
            </a:r>
            <a:r>
              <a:rPr lang="en-US" altLang="zh-TW" dirty="0" smtClean="0">
                <a:ea typeface="Helvetica Neue" charset="0"/>
                <a:cs typeface="Helvetica Neue" charset="0"/>
              </a:rPr>
              <a:t>comma operator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752600"/>
            <a:ext cx="7543800" cy="4572000"/>
          </a:xfrm>
        </p:spPr>
        <p:txBody>
          <a:bodyPr/>
          <a:lstStyle/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sum=0;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for (j=1; j&lt;=10; j++)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	sum += j;</a:t>
            </a:r>
          </a:p>
          <a:p>
            <a:pPr marL="742950" lvl="1" indent="-285750" eaLnBrk="1" hangingPunct="1">
              <a:spcBef>
                <a:spcPct val="40000"/>
              </a:spcBef>
              <a:spcAft>
                <a:spcPct val="20000"/>
              </a:spcAft>
              <a:buFont typeface="Wingdings" pitchFamily="2" charset="2"/>
              <a:buNone/>
            </a:pPr>
            <a:r>
              <a:rPr lang="en-US" altLang="zh-TW" sz="2000" i="1" dirty="0" smtClean="0">
                <a:ea typeface="新細明體" charset="-120"/>
              </a:rPr>
              <a:t>and</a:t>
            </a:r>
            <a:endParaRPr lang="en-US" altLang="zh-TW" sz="2000" dirty="0" smtClean="0">
              <a:latin typeface="Courier New" pitchFamily="49" charset="0"/>
              <a:ea typeface="新細明體" charset="-120"/>
            </a:endParaRP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for (sum=0</a:t>
            </a:r>
            <a:r>
              <a:rPr lang="en-US" altLang="zh-TW" sz="2000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,</a:t>
            </a: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j=1; j&lt;=10; j++)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	sum += </a:t>
            </a:r>
            <a:r>
              <a:rPr lang="en-US" altLang="zh-TW" sz="2000" dirty="0" smtClean="0">
                <a:solidFill>
                  <a:srgbClr val="000000"/>
                </a:solidFill>
                <a:latin typeface="Courier New" pitchFamily="49" charset="0"/>
                <a:ea typeface="新細明體" charset="-120"/>
              </a:rPr>
              <a:t>j</a:t>
            </a: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;</a:t>
            </a:r>
          </a:p>
          <a:p>
            <a:pPr marL="742950" lvl="1" indent="-285750" eaLnBrk="1" hangingPunct="1">
              <a:spcBef>
                <a:spcPct val="40000"/>
              </a:spcBef>
              <a:spcAft>
                <a:spcPct val="20000"/>
              </a:spcAft>
              <a:buFont typeface="Wingdings" pitchFamily="2" charset="2"/>
              <a:buNone/>
            </a:pPr>
            <a:r>
              <a:rPr lang="en-US" altLang="zh-TW" sz="2000" i="1" dirty="0" smtClean="0">
                <a:ea typeface="新細明體" charset="-120"/>
              </a:rPr>
              <a:t>and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for (sum=0,j=1; j&lt;=10; </a:t>
            </a:r>
            <a:r>
              <a:rPr lang="en-US" altLang="zh-TW" sz="2000" dirty="0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sum += j, j++</a:t>
            </a: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)</a:t>
            </a:r>
          </a:p>
          <a:p>
            <a:pPr marL="742950" lvl="1" indent="-285750" eaLnBrk="1" hangingPunct="1"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	;</a:t>
            </a:r>
          </a:p>
          <a:p>
            <a:pPr marL="742950" lvl="1" indent="-285750" eaLnBrk="1" hangingPunct="1">
              <a:spcBef>
                <a:spcPct val="40000"/>
              </a:spcBef>
              <a:spcAft>
                <a:spcPct val="20000"/>
              </a:spcAft>
              <a:buFont typeface="Wingdings" pitchFamily="2" charset="2"/>
              <a:buNone/>
            </a:pPr>
            <a:r>
              <a:rPr lang="en-US" altLang="zh-TW" sz="2000" i="1" dirty="0" smtClean="0">
                <a:ea typeface="新細明體" charset="-120"/>
              </a:rPr>
              <a:t>are equivalent</a:t>
            </a:r>
            <a:endParaRPr lang="en-US" altLang="zh-TW" sz="2000" dirty="0" smtClean="0">
              <a:ea typeface="新細明體" charset="-120"/>
            </a:endParaRPr>
          </a:p>
        </p:txBody>
      </p:sp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D8F3D8A-8955-4CBC-883F-5E3CAA9F7F56}" type="slidenum">
              <a:rPr lang="zh-TW" altLang="en-US" smtClean="0"/>
              <a:pPr/>
              <a:t>25</a:t>
            </a:fld>
            <a:endParaRPr lang="en-US" altLang="zh-TW" smtClean="0"/>
          </a:p>
        </p:txBody>
      </p:sp>
      <p:sp>
        <p:nvSpPr>
          <p:cNvPr id="29701" name="Rectangle 4"/>
          <p:cNvSpPr>
            <a:spLocks noChangeArrowheads="1"/>
          </p:cNvSpPr>
          <p:nvPr/>
        </p:nvSpPr>
        <p:spPr bwMode="auto">
          <a:xfrm>
            <a:off x="914400" y="1752600"/>
            <a:ext cx="74676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zh-HK"/>
          </a:p>
        </p:txBody>
      </p:sp>
      <p:sp>
        <p:nvSpPr>
          <p:cNvPr id="29702" name="Rectangle 5"/>
          <p:cNvSpPr>
            <a:spLocks noChangeArrowheads="1"/>
          </p:cNvSpPr>
          <p:nvPr/>
        </p:nvSpPr>
        <p:spPr bwMode="auto">
          <a:xfrm>
            <a:off x="914400" y="3276600"/>
            <a:ext cx="7467600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zh-HK"/>
          </a:p>
        </p:txBody>
      </p:sp>
      <p:sp>
        <p:nvSpPr>
          <p:cNvPr id="29703" name="Rectangle 6"/>
          <p:cNvSpPr>
            <a:spLocks noChangeArrowheads="1"/>
          </p:cNvSpPr>
          <p:nvPr/>
        </p:nvSpPr>
        <p:spPr bwMode="auto">
          <a:xfrm>
            <a:off x="914400" y="4572000"/>
            <a:ext cx="74676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zh-HK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Common errors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752600"/>
            <a:ext cx="7543800" cy="4267200"/>
          </a:xfrm>
          <a:extLst>
            <a:ext uri="{91240B29-F687-4f45-9708-019B960494DF}">
              <a14:hiddenLine xmlns:a14="http://schemas.microsoft.com/office/drawing/2010/main" xmlns="" w="9525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dirty="0" smtClean="0">
                <a:ea typeface="新細明體" charset="-120"/>
              </a:rPr>
              <a:t>Mix up assignment = with equality operator </a:t>
            </a:r>
            <a:r>
              <a:rPr lang="en-US" altLang="zh-TW" sz="2200" dirty="0" smtClean="0">
                <a:latin typeface="Courier New" pitchFamily="49" charset="0"/>
                <a:ea typeface="新細明體" charset="-120"/>
              </a:rPr>
              <a:t>==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dirty="0" smtClean="0">
                <a:ea typeface="新細明體" charset="-120"/>
              </a:rPr>
              <a:t>Mix up the comma operator with the semi-colon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dirty="0" smtClean="0">
                <a:ea typeface="新細明體" charset="-120"/>
              </a:rPr>
              <a:t>Unaware of extra semi-colons, e.g.,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1000" dirty="0" smtClean="0">
              <a:ea typeface="新細明體" charset="-120"/>
            </a:endParaRP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1900" b="1" dirty="0" smtClean="0">
                <a:latin typeface="Courier New" pitchFamily="49" charset="0"/>
                <a:ea typeface="新細明體" charset="-120"/>
              </a:rPr>
              <a:t>sum=0;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1900" b="1" dirty="0" smtClean="0">
                <a:latin typeface="Courier New" pitchFamily="49" charset="0"/>
                <a:ea typeface="新細明體" charset="-120"/>
              </a:rPr>
              <a:t>for (j=1; j&lt;=10; j++)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1900" b="1" dirty="0" smtClean="0">
                <a:latin typeface="Courier New" pitchFamily="49" charset="0"/>
                <a:ea typeface="新細明體" charset="-120"/>
              </a:rPr>
              <a:t>	 sum += j</a:t>
            </a:r>
            <a:r>
              <a:rPr lang="en-US" altLang="zh-TW" sz="1900" b="1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;</a:t>
            </a:r>
          </a:p>
          <a:p>
            <a:pPr lvl="1" eaLnBrk="1" hangingPunct="1">
              <a:spcBef>
                <a:spcPct val="40000"/>
              </a:spcBef>
              <a:spcAft>
                <a:spcPct val="20000"/>
              </a:spcAft>
              <a:buFont typeface="Wingdings" pitchFamily="2" charset="2"/>
              <a:buNone/>
            </a:pPr>
            <a:r>
              <a:rPr lang="en-US" altLang="zh-TW" sz="2200" dirty="0" smtClean="0">
                <a:ea typeface="新細明體" charset="-120"/>
              </a:rPr>
              <a:t>is not the same as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1900" b="1" dirty="0" smtClean="0">
                <a:latin typeface="Courier New" pitchFamily="49" charset="0"/>
                <a:ea typeface="新細明體" charset="-120"/>
              </a:rPr>
              <a:t>sum=0;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1900" b="1" dirty="0" smtClean="0">
                <a:latin typeface="Courier New" pitchFamily="49" charset="0"/>
                <a:ea typeface="新細明體" charset="-120"/>
              </a:rPr>
              <a:t>for (j=1; j&lt;=10; j++)</a:t>
            </a:r>
            <a:r>
              <a:rPr lang="en-US" altLang="zh-TW" sz="1900" b="1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;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1900" b="1" dirty="0" smtClean="0">
                <a:latin typeface="Courier New" pitchFamily="49" charset="0"/>
                <a:ea typeface="新細明體" charset="-120"/>
              </a:rPr>
              <a:t>  sum += j;</a:t>
            </a:r>
          </a:p>
        </p:txBody>
      </p:sp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FC62435-DFF1-4FEC-9C03-8FD07323176D}" type="slidenum">
              <a:rPr lang="zh-TW" altLang="en-US" smtClean="0"/>
              <a:pPr/>
              <a:t>26</a:t>
            </a:fld>
            <a:endParaRPr lang="en-US" altLang="zh-TW" smtClean="0"/>
          </a:p>
        </p:txBody>
      </p:sp>
      <p:sp>
        <p:nvSpPr>
          <p:cNvPr id="2" name="Rounded Rectangle 1"/>
          <p:cNvSpPr/>
          <p:nvPr/>
        </p:nvSpPr>
        <p:spPr>
          <a:xfrm>
            <a:off x="3124200" y="3886200"/>
            <a:ext cx="381000" cy="381000"/>
          </a:xfrm>
          <a:prstGeom prst="roundRect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572000" y="5105400"/>
            <a:ext cx="381000" cy="381000"/>
          </a:xfrm>
          <a:prstGeom prst="roundRect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Common errors </a:t>
            </a:r>
            <a:r>
              <a:rPr lang="en-US" altLang="zh-TW" sz="3400" dirty="0" smtClean="0">
                <a:ea typeface="新細明體" charset="-120"/>
              </a:rPr>
              <a:t>(cont</a:t>
            </a:r>
            <a:r>
              <a:rPr lang="en-US" altLang="zh-TW" sz="3400" dirty="0" smtClean="0">
                <a:latin typeface="Helvetica-Narrow" pitchFamily="34" charset="0"/>
                <a:ea typeface="新細明體" charset="-120"/>
              </a:rPr>
              <a:t>’</a:t>
            </a:r>
            <a:r>
              <a:rPr lang="en-US" altLang="zh-TW" sz="3400" dirty="0" smtClean="0">
                <a:ea typeface="新細明體" charset="-120"/>
              </a:rPr>
              <a:t>d)</a:t>
            </a:r>
            <a:endParaRPr lang="en-US" altLang="zh-TW" dirty="0" smtClean="0">
              <a:ea typeface="新細明體" charset="-120"/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dirty="0" smtClean="0">
                <a:ea typeface="新細明體" charset="-120"/>
              </a:rPr>
              <a:t>Fail to ensure that the termination condition of a loop is reachable </a:t>
            </a:r>
            <a:r>
              <a:rPr lang="en-US" altLang="zh-TW" sz="2200" dirty="0" smtClean="0">
                <a:ea typeface="新細明體" charset="-120"/>
                <a:sym typeface="Wingdings"/>
              </a:rPr>
              <a:t> infinite loop</a:t>
            </a:r>
            <a:endParaRPr lang="en-US" altLang="zh-TW" sz="2200" dirty="0" smtClean="0">
              <a:ea typeface="新細明體" charset="-120"/>
            </a:endParaRP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dirty="0" smtClean="0">
                <a:ea typeface="新細明體" charset="-120"/>
              </a:rPr>
              <a:t>Misuse of relational operators</a:t>
            </a:r>
          </a:p>
          <a:p>
            <a:pPr eaLnBrk="1" hangingPunct="1"/>
            <a:endParaRPr lang="en-US" altLang="zh-TW" sz="700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    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k=8;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1800" b="1" dirty="0" smtClean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if (2 &lt; k &lt; 7)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   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&gt;&gt; “true”; /* print true */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 else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   </a:t>
            </a:r>
            <a:r>
              <a:rPr lang="en-US" altLang="zh-TW" sz="2000" b="1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 &gt;&gt; “false”;</a:t>
            </a:r>
          </a:p>
          <a:p>
            <a:pPr eaLnBrk="1" hangingPunct="1"/>
            <a:endParaRPr lang="en-US" altLang="zh-TW" sz="1000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buSzPct val="80000"/>
              <a:buFont typeface="Monotype Sorts" pitchFamily="2" charset="2"/>
              <a:buChar char="W"/>
            </a:pPr>
            <a:r>
              <a:rPr lang="en-US" altLang="zh-TW" sz="2200" dirty="0" smtClean="0">
                <a:ea typeface="新細明體" charset="-120"/>
              </a:rPr>
              <a:t>Use 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(2 &lt; k &amp;&amp; k &lt; 7) </a:t>
            </a:r>
            <a:r>
              <a:rPr lang="en-US" altLang="zh-TW" sz="2200" dirty="0" smtClean="0">
                <a:ea typeface="新細明體" charset="-120"/>
              </a:rPr>
              <a:t>for the correct answer</a:t>
            </a:r>
          </a:p>
        </p:txBody>
      </p:sp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B1DA29B-97CA-4ED4-A99B-C478FF97A6CC}" type="slidenum">
              <a:rPr lang="zh-TW" altLang="en-US" smtClean="0"/>
              <a:pPr/>
              <a:t>27</a:t>
            </a:fld>
            <a:endParaRPr lang="en-US" altLang="zh-TW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Further remarks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dirty="0" smtClean="0">
                <a:ea typeface="新細明體" charset="-120"/>
              </a:rPr>
              <a:t>Use a relational expression, if possible, rather than an equality expression to control a loop or a selection statement, e.g., 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1100" dirty="0" smtClean="0"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200" dirty="0" smtClean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2200" i="1" dirty="0" smtClean="0">
                <a:ea typeface="新細明體" charset="-120"/>
              </a:rPr>
              <a:t>Don</a:t>
            </a:r>
            <a:r>
              <a:rPr lang="en-US" altLang="zh-TW" sz="2200" i="1" dirty="0" smtClean="0">
                <a:latin typeface="Times New Roman" pitchFamily="18" charset="0"/>
                <a:ea typeface="新細明體" charset="-120"/>
              </a:rPr>
              <a:t>’</a:t>
            </a:r>
            <a:r>
              <a:rPr lang="en-US" altLang="zh-TW" sz="2200" i="1" dirty="0" smtClean="0">
                <a:ea typeface="新細明體" charset="-120"/>
              </a:rPr>
              <a:t>t use	</a:t>
            </a:r>
            <a:r>
              <a:rPr lang="en-US" altLang="zh-TW" sz="22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while (j!=4) 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					...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200" b="1" dirty="0" smtClean="0">
                <a:latin typeface="Courier New" pitchFamily="49" charset="0"/>
                <a:ea typeface="新細明體" charset="-120"/>
              </a:rPr>
              <a:t>				}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700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200" dirty="0" smtClean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2200" i="1" dirty="0" smtClean="0">
                <a:ea typeface="新細明體" charset="-120"/>
              </a:rPr>
              <a:t>Use</a:t>
            </a:r>
            <a:r>
              <a:rPr lang="en-US" altLang="zh-TW" sz="2200" dirty="0" smtClean="0">
                <a:latin typeface="Courier New" pitchFamily="49" charset="0"/>
                <a:ea typeface="新細明體" charset="-120"/>
              </a:rPr>
              <a:t>		</a:t>
            </a: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while (j&lt;4) 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smtClean="0">
                <a:latin typeface="Courier New" pitchFamily="49" charset="0"/>
                <a:ea typeface="新細明體" charset="-120"/>
              </a:rPr>
              <a:t>					...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200" b="1" dirty="0" smtClean="0">
                <a:latin typeface="Courier New" pitchFamily="49" charset="0"/>
                <a:ea typeface="新細明體" charset="-120"/>
              </a:rPr>
              <a:t>				}</a:t>
            </a:r>
            <a:endParaRPr lang="en-US" altLang="zh-TW" sz="2200" b="1" dirty="0" smtClean="0">
              <a:latin typeface="Courier" pitchFamily="49" charset="0"/>
              <a:ea typeface="新細明體" charset="-120"/>
            </a:endParaRPr>
          </a:p>
        </p:txBody>
      </p:sp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35095F8-C9F6-4A32-A1DE-31CA7D05C959}" type="slidenum">
              <a:rPr lang="zh-TW" altLang="en-US" smtClean="0"/>
              <a:pPr/>
              <a:t>28</a:t>
            </a:fld>
            <a:endParaRPr lang="en-US" altLang="zh-TW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Further remarks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dirty="0" smtClean="0">
                <a:ea typeface="新細明體" charset="-120"/>
              </a:rPr>
              <a:t>Don</a:t>
            </a:r>
            <a:r>
              <a:rPr lang="en-US" altLang="zh-TW" sz="2200" dirty="0" smtClean="0">
                <a:latin typeface="Times New Roman" pitchFamily="18" charset="0"/>
                <a:ea typeface="新細明體" charset="-120"/>
              </a:rPr>
              <a:t>’</a:t>
            </a:r>
            <a:r>
              <a:rPr lang="en-US" altLang="zh-TW" sz="2200" dirty="0" smtClean="0">
                <a:ea typeface="新細明體" charset="-120"/>
              </a:rPr>
              <a:t>t use a variable of any floating point data type to control a loop because real numbers are represented  in their approximate values internally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dirty="0" smtClean="0">
                <a:ea typeface="新細明體" charset="-120"/>
              </a:rPr>
              <a:t>Infinite loop can be made</a:t>
            </a:r>
          </a:p>
        </p:txBody>
      </p:sp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1597F57-A488-4520-8493-5F834B43C311}" type="slidenum">
              <a:rPr lang="zh-TW" altLang="en-US" smtClean="0"/>
              <a:pPr/>
              <a:t>29</a:t>
            </a:fld>
            <a:endParaRPr lang="en-US" altLang="zh-TW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>
            <a:normAutofit/>
          </a:bodyPr>
          <a:lstStyle/>
          <a:p>
            <a:pPr defTabSz="457200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zh-TW" dirty="0" smtClean="0">
                <a:ea typeface="新細明體" charset="-120"/>
              </a:rPr>
              <a:t>Programming style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69378"/>
            <a:ext cx="7696200" cy="4268788"/>
          </a:xfr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marL="341313" indent="-341313" defTabSz="457200" eaLnBrk="1" hangingPunct="1">
              <a:lnSpc>
                <a:spcPct val="8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sz="2600" dirty="0" smtClean="0">
                <a:ea typeface="新細明體" charset="-120"/>
              </a:rPr>
              <a:t>Follow the normal rules of English (e.g. putting a space after a comma)</a:t>
            </a:r>
          </a:p>
          <a:p>
            <a:pPr marL="341313" indent="-341313" defTabSz="457200" eaLnBrk="1" hangingPunct="1">
              <a:lnSpc>
                <a:spcPct val="8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sz="2600" dirty="0" smtClean="0">
                <a:ea typeface="新細明體" charset="-120"/>
              </a:rPr>
              <a:t>Put one space on each side of a binary operator (e.g. </a:t>
            </a:r>
            <a:r>
              <a:rPr lang="en-GB" altLang="zh-TW" sz="2600" dirty="0" smtClean="0">
                <a:latin typeface="Courier New" pitchFamily="49" charset="0"/>
                <a:ea typeface="新細明體" charset="-120"/>
              </a:rPr>
              <a:t>= &gt; &lt;</a:t>
            </a:r>
            <a:r>
              <a:rPr lang="en-GB" altLang="zh-TW" sz="2600" dirty="0" smtClean="0">
                <a:ea typeface="新細明體" charset="-120"/>
              </a:rPr>
              <a:t>) </a:t>
            </a:r>
            <a:r>
              <a:rPr lang="en-GB" altLang="zh-TW" dirty="0" smtClean="0">
                <a:ea typeface="新細明體" charset="-120"/>
              </a:rPr>
              <a:t>for </a:t>
            </a:r>
            <a:r>
              <a:rPr lang="en-GB" altLang="zh-TW" sz="2600" dirty="0" smtClean="0">
                <a:ea typeface="新細明體" charset="-120"/>
              </a:rPr>
              <a:t>readability</a:t>
            </a:r>
          </a:p>
          <a:p>
            <a:pPr marL="341313" indent="-341313" defTabSz="457200" eaLnBrk="1" hangingPunct="1">
              <a:lnSpc>
                <a:spcPct val="8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sz="2600" dirty="0" smtClean="0">
                <a:ea typeface="新細明體" charset="-120"/>
              </a:rPr>
              <a:t>Indent code in a consistent fashion to indicate the flow of control (use the tab key)</a:t>
            </a:r>
          </a:p>
          <a:p>
            <a:pPr marL="741363" lvl="1" indent="-284163" defTabSz="457200" eaLnBrk="1" hangingPunct="1">
              <a:lnSpc>
                <a:spcPct val="8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HK" sz="2200" dirty="0" smtClean="0">
                <a:ea typeface="新細明體" charset="-120"/>
              </a:rPr>
              <a:t>Note the multiple levels of indentation</a:t>
            </a:r>
            <a:endParaRPr lang="en-GB" altLang="zh-TW" sz="2200" dirty="0" smtClean="0">
              <a:ea typeface="新細明體" charset="-120"/>
            </a:endParaRPr>
          </a:p>
          <a:p>
            <a:pPr marL="341313" indent="-341313" defTabSz="457200" eaLnBrk="1" hangingPunct="1">
              <a:lnSpc>
                <a:spcPct val="80000"/>
              </a:lnSpc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HK" sz="2600" dirty="0" smtClean="0">
                <a:ea typeface="新細明體" charset="-120"/>
              </a:rPr>
              <a:t>		</a:t>
            </a:r>
            <a:endParaRPr lang="en-GB" altLang="zh-TW" sz="2600" dirty="0" smtClean="0">
              <a:ea typeface="新細明體" charset="-120"/>
            </a:endParaRPr>
          </a:p>
        </p:txBody>
      </p:sp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D65F369-D7BB-455F-9345-3EC1D1400E1F}" type="slidenum">
              <a:rPr lang="zh-TW" altLang="en-US" smtClean="0"/>
              <a:pPr/>
              <a:t>30</a:t>
            </a:fld>
            <a:endParaRPr lang="en-US" altLang="zh-TW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HK" smtClean="0">
                <a:ea typeface="新細明體" charset="-120"/>
              </a:rPr>
              <a:t>Indentation</a:t>
            </a:r>
            <a:endParaRPr lang="en-GB" altLang="zh-TW" smtClean="0">
              <a:ea typeface="新細明體" charset="-120"/>
            </a:endParaRPr>
          </a:p>
        </p:txBody>
      </p:sp>
      <p:sp>
        <p:nvSpPr>
          <p:cNvPr id="3584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spcBef>
                <a:spcPts val="700"/>
              </a:spcBef>
              <a:buFont typeface="Courier New" pitchFamily="49" charset="0"/>
              <a:buNone/>
            </a:pPr>
            <a:r>
              <a:rPr lang="en-GB" altLang="zh-TW" sz="2400" b="1" dirty="0" smtClean="0">
                <a:latin typeface="Courier New" pitchFamily="49" charset="0"/>
                <a:ea typeface="新細明體" charset="-120"/>
              </a:rPr>
              <a:t>void main(){</a:t>
            </a:r>
          </a:p>
          <a:p>
            <a:pPr eaLnBrk="1" hangingPunct="1">
              <a:lnSpc>
                <a:spcPct val="80000"/>
              </a:lnSpc>
              <a:spcBef>
                <a:spcPts val="700"/>
              </a:spcBef>
              <a:buFont typeface="Courier New" pitchFamily="49" charset="0"/>
              <a:buNone/>
            </a:pPr>
            <a:r>
              <a:rPr lang="en-GB" altLang="zh-HK" sz="2400" b="1" dirty="0">
                <a:latin typeface="Courier New" pitchFamily="49" charset="0"/>
                <a:ea typeface="新細明體" charset="-120"/>
              </a:rPr>
              <a:t> </a:t>
            </a:r>
            <a:r>
              <a:rPr lang="en-GB" altLang="zh-HK" sz="2400" b="1" dirty="0" smtClean="0">
                <a:latin typeface="Courier New" pitchFamily="49" charset="0"/>
                <a:ea typeface="新細明體" charset="-120"/>
              </a:rPr>
              <a:t>   </a:t>
            </a:r>
            <a:r>
              <a:rPr lang="en-US" altLang="zh-HK" b="1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HK" b="1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HK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b="1" dirty="0" smtClean="0">
                <a:latin typeface="Courier New" pitchFamily="49" charset="0"/>
                <a:ea typeface="新細明體" charset="-120"/>
              </a:rPr>
              <a:t>;</a:t>
            </a:r>
            <a:endParaRPr lang="en-GB" altLang="zh-TW" b="1" dirty="0" smtClean="0">
              <a:latin typeface="Courier New" pitchFamily="49" charset="0"/>
              <a:ea typeface="新細明體" charset="-120"/>
            </a:endParaRPr>
          </a:p>
          <a:p>
            <a:pPr lvl="1" eaLnBrk="1" hangingPunct="1">
              <a:lnSpc>
                <a:spcPct val="80000"/>
              </a:lnSpc>
              <a:buFont typeface="Courier New" pitchFamily="49" charset="0"/>
              <a:buNone/>
            </a:pPr>
            <a:r>
              <a:rPr lang="en-US" altLang="zh-HK" b="1" dirty="0" smtClean="0">
                <a:latin typeface="Courier New" pitchFamily="49" charset="0"/>
                <a:ea typeface="新細明體" charset="-120"/>
              </a:rPr>
              <a:t>	 </a:t>
            </a:r>
            <a:r>
              <a:rPr lang="en-GB" altLang="zh-TW" b="1" dirty="0" smtClean="0">
                <a:latin typeface="Courier New" pitchFamily="49" charset="0"/>
                <a:ea typeface="新細明體" charset="-120"/>
              </a:rPr>
              <a:t>for (</a:t>
            </a:r>
            <a:r>
              <a:rPr lang="en-GB" altLang="zh-TW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GB" altLang="zh-TW" b="1" dirty="0" smtClean="0">
                <a:latin typeface="Courier New" pitchFamily="49" charset="0"/>
                <a:ea typeface="新細明體" charset="-120"/>
              </a:rPr>
              <a:t> = 0; </a:t>
            </a:r>
            <a:r>
              <a:rPr lang="en-GB" altLang="zh-TW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GB" altLang="zh-TW" b="1" dirty="0" smtClean="0">
                <a:latin typeface="Courier New" pitchFamily="49" charset="0"/>
                <a:ea typeface="新細明體" charset="-120"/>
              </a:rPr>
              <a:t> &lt; 100; </a:t>
            </a:r>
            <a:r>
              <a:rPr lang="en-GB" altLang="zh-TW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GB" altLang="zh-TW" b="1" dirty="0" smtClean="0">
                <a:latin typeface="Courier New" pitchFamily="49" charset="0"/>
                <a:ea typeface="新細明體" charset="-120"/>
              </a:rPr>
              <a:t>++) {</a:t>
            </a:r>
          </a:p>
          <a:p>
            <a:pPr lvl="3" eaLnBrk="1" hangingPunct="1">
              <a:lnSpc>
                <a:spcPct val="80000"/>
              </a:lnSpc>
              <a:spcBef>
                <a:spcPts val="700"/>
              </a:spcBef>
              <a:buFont typeface="Courier New" pitchFamily="49" charset="0"/>
              <a:buNone/>
            </a:pPr>
            <a:r>
              <a:rPr lang="en-GB" altLang="zh-TW" sz="2400" b="1" dirty="0" smtClean="0">
                <a:latin typeface="Courier New" pitchFamily="49" charset="0"/>
                <a:ea typeface="新細明體" charset="-120"/>
              </a:rPr>
              <a:t>	  if(</a:t>
            </a:r>
            <a:r>
              <a:rPr lang="en-GB" altLang="zh-TW" sz="24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GB" altLang="zh-TW" sz="2400" b="1" dirty="0" smtClean="0">
                <a:latin typeface="Courier New" pitchFamily="49" charset="0"/>
                <a:ea typeface="新細明體" charset="-120"/>
              </a:rPr>
              <a:t>&gt;3)</a:t>
            </a:r>
          </a:p>
          <a:p>
            <a:pPr lvl="3" eaLnBrk="1" hangingPunct="1">
              <a:lnSpc>
                <a:spcPct val="80000"/>
              </a:lnSpc>
              <a:spcBef>
                <a:spcPts val="700"/>
              </a:spcBef>
              <a:buFont typeface="Courier New" pitchFamily="49" charset="0"/>
              <a:buNone/>
            </a:pPr>
            <a:r>
              <a:rPr lang="en-GB" altLang="zh-TW" sz="2400" b="1" dirty="0" smtClean="0">
                <a:latin typeface="Courier New" pitchFamily="49" charset="0"/>
                <a:ea typeface="新細明體" charset="-120"/>
              </a:rPr>
              <a:t>	  </a:t>
            </a:r>
            <a:r>
              <a:rPr lang="en-GB" altLang="zh-TW" sz="2400" b="1" dirty="0">
                <a:latin typeface="Courier New" pitchFamily="49" charset="0"/>
                <a:ea typeface="新細明體" charset="-120"/>
              </a:rPr>
              <a:t> </a:t>
            </a:r>
            <a:r>
              <a:rPr lang="en-GB" altLang="zh-TW" sz="2400" b="1" dirty="0" smtClean="0">
                <a:latin typeface="Courier New" pitchFamily="49" charset="0"/>
                <a:ea typeface="新細明體" charset="-120"/>
              </a:rPr>
              <a:t>   </a:t>
            </a:r>
            <a:r>
              <a:rPr lang="en-GB" altLang="zh-TW" sz="2400" b="1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GB" altLang="zh-TW" sz="2400" b="1" dirty="0" smtClean="0">
                <a:latin typeface="Courier New" pitchFamily="49" charset="0"/>
                <a:ea typeface="新細明體" charset="-120"/>
              </a:rPr>
              <a:t> &lt;&lt; </a:t>
            </a:r>
            <a:r>
              <a:rPr lang="en-GB" altLang="zh-TW" sz="24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GB" altLang="zh-TW" sz="2400" b="1" dirty="0" smtClean="0">
                <a:latin typeface="Courier New" pitchFamily="49" charset="0"/>
                <a:ea typeface="新細明體" charset="-120"/>
              </a:rPr>
              <a:t>;	</a:t>
            </a:r>
          </a:p>
          <a:p>
            <a:pPr lvl="1" eaLnBrk="1" hangingPunct="1">
              <a:lnSpc>
                <a:spcPct val="80000"/>
              </a:lnSpc>
              <a:buFont typeface="Courier New" pitchFamily="49" charset="0"/>
              <a:buNone/>
            </a:pPr>
            <a:r>
              <a:rPr lang="en-GB" altLang="zh-TW" b="1" dirty="0" smtClean="0">
                <a:latin typeface="Courier New" pitchFamily="49" charset="0"/>
                <a:ea typeface="新細明體" charset="-120"/>
              </a:rPr>
              <a:t>	 }</a:t>
            </a:r>
          </a:p>
          <a:p>
            <a:pPr eaLnBrk="1" hangingPunct="1">
              <a:lnSpc>
                <a:spcPct val="80000"/>
              </a:lnSpc>
              <a:spcBef>
                <a:spcPts val="700"/>
              </a:spcBef>
              <a:buFont typeface="Courier New" pitchFamily="49" charset="0"/>
              <a:buNone/>
            </a:pPr>
            <a:r>
              <a:rPr lang="en-GB" altLang="zh-TW" sz="2400" b="1" dirty="0" smtClean="0">
                <a:latin typeface="Courier New" pitchFamily="49" charset="0"/>
                <a:ea typeface="新細明體" charset="-120"/>
              </a:rPr>
              <a:t>}</a:t>
            </a:r>
          </a:p>
        </p:txBody>
      </p:sp>
      <p:sp>
        <p:nvSpPr>
          <p:cNvPr id="358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8CBB1162-174D-4A5C-91F9-20FB7F3F317B}" type="slidenum">
              <a:rPr lang="zh-TW" altLang="en-US" smtClean="0"/>
              <a:pPr/>
              <a:t>31</a:t>
            </a:fld>
            <a:endParaRPr lang="en-US" altLang="zh-TW" smtClean="0"/>
          </a:p>
        </p:txBody>
      </p:sp>
      <p:sp>
        <p:nvSpPr>
          <p:cNvPr id="35845" name="Line 4"/>
          <p:cNvSpPr>
            <a:spLocks noChangeShapeType="1"/>
          </p:cNvSpPr>
          <p:nvPr/>
        </p:nvSpPr>
        <p:spPr bwMode="auto">
          <a:xfrm>
            <a:off x="1047750" y="4572000"/>
            <a:ext cx="628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5846" name="Line 5"/>
          <p:cNvSpPr>
            <a:spLocks noChangeShapeType="1"/>
          </p:cNvSpPr>
          <p:nvPr/>
        </p:nvSpPr>
        <p:spPr bwMode="auto">
          <a:xfrm>
            <a:off x="1047750" y="5105400"/>
            <a:ext cx="1085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5847" name="Text Box 6"/>
          <p:cNvSpPr txBox="1">
            <a:spLocks noChangeArrowheads="1"/>
          </p:cNvSpPr>
          <p:nvPr/>
        </p:nvSpPr>
        <p:spPr bwMode="auto">
          <a:xfrm>
            <a:off x="1695091" y="4352131"/>
            <a:ext cx="2019300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zh-HK" sz="2400" dirty="0">
                <a:latin typeface="Times New Roman" pitchFamily="18" charset="0"/>
                <a:ea typeface="細明體" pitchFamily="49" charset="-120"/>
              </a:rPr>
              <a:t>1</a:t>
            </a:r>
            <a:r>
              <a:rPr lang="en-US" altLang="zh-HK" sz="2400" baseline="30000" dirty="0">
                <a:latin typeface="Times New Roman" pitchFamily="18" charset="0"/>
                <a:ea typeface="細明體" pitchFamily="49" charset="-120"/>
              </a:rPr>
              <a:t>st</a:t>
            </a:r>
            <a:r>
              <a:rPr lang="en-US" altLang="zh-HK" sz="2400" dirty="0">
                <a:latin typeface="Times New Roman" pitchFamily="18" charset="0"/>
                <a:ea typeface="細明體" pitchFamily="49" charset="-120"/>
              </a:rPr>
              <a:t> level (1 tab)</a:t>
            </a:r>
            <a:endParaRPr lang="en-GB" altLang="zh-TW" sz="2400" dirty="0">
              <a:latin typeface="Times New Roman" pitchFamily="18" charset="0"/>
              <a:ea typeface="細明體" pitchFamily="49" charset="-120"/>
            </a:endParaRPr>
          </a:p>
        </p:txBody>
      </p:sp>
      <p:sp>
        <p:nvSpPr>
          <p:cNvPr id="35848" name="Text Box 7"/>
          <p:cNvSpPr txBox="1">
            <a:spLocks noChangeArrowheads="1"/>
          </p:cNvSpPr>
          <p:nvPr/>
        </p:nvSpPr>
        <p:spPr bwMode="auto">
          <a:xfrm>
            <a:off x="2165230" y="4885531"/>
            <a:ext cx="2205038" cy="43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zh-HK" sz="2400" dirty="0">
                <a:latin typeface="Times New Roman" pitchFamily="18" charset="0"/>
                <a:ea typeface="細明體" pitchFamily="49" charset="-120"/>
              </a:rPr>
              <a:t>2</a:t>
            </a:r>
            <a:r>
              <a:rPr lang="en-US" altLang="zh-HK" sz="2400" baseline="30000" dirty="0">
                <a:latin typeface="Times New Roman" pitchFamily="18" charset="0"/>
                <a:ea typeface="細明體" pitchFamily="49" charset="-120"/>
              </a:rPr>
              <a:t>nd</a:t>
            </a:r>
            <a:r>
              <a:rPr lang="en-US" altLang="zh-HK" sz="2400" dirty="0">
                <a:latin typeface="Times New Roman" pitchFamily="18" charset="0"/>
                <a:ea typeface="細明體" pitchFamily="49" charset="-120"/>
              </a:rPr>
              <a:t> level (2 tabs)</a:t>
            </a:r>
            <a:endParaRPr lang="en-GB" altLang="zh-TW" sz="2400" dirty="0">
              <a:latin typeface="Times New Roman" pitchFamily="18" charset="0"/>
              <a:ea typeface="細明體" pitchFamily="49" charset="-120"/>
            </a:endParaRPr>
          </a:p>
        </p:txBody>
      </p:sp>
      <p:sp>
        <p:nvSpPr>
          <p:cNvPr id="35849" name="Line 8"/>
          <p:cNvSpPr>
            <a:spLocks noChangeShapeType="1"/>
          </p:cNvSpPr>
          <p:nvPr/>
        </p:nvSpPr>
        <p:spPr bwMode="auto">
          <a:xfrm flipV="1">
            <a:off x="1047750" y="5562599"/>
            <a:ext cx="1771650" cy="17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5850" name="Text Box 9"/>
          <p:cNvSpPr txBox="1">
            <a:spLocks noChangeArrowheads="1"/>
          </p:cNvSpPr>
          <p:nvPr/>
        </p:nvSpPr>
        <p:spPr bwMode="auto">
          <a:xfrm>
            <a:off x="2819400" y="5360193"/>
            <a:ext cx="2247900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zh-HK" sz="2400" dirty="0">
                <a:latin typeface="Times New Roman" pitchFamily="18" charset="0"/>
                <a:ea typeface="細明體" pitchFamily="49" charset="-120"/>
              </a:rPr>
              <a:t>3</a:t>
            </a:r>
            <a:r>
              <a:rPr lang="en-US" altLang="zh-HK" sz="2400" baseline="30000" dirty="0">
                <a:latin typeface="Times New Roman" pitchFamily="18" charset="0"/>
                <a:ea typeface="細明體" pitchFamily="49" charset="-120"/>
              </a:rPr>
              <a:t>rd</a:t>
            </a:r>
            <a:r>
              <a:rPr lang="en-US" altLang="zh-HK" sz="2400" dirty="0">
                <a:latin typeface="Times New Roman" pitchFamily="18" charset="0"/>
                <a:ea typeface="細明體" pitchFamily="49" charset="-120"/>
              </a:rPr>
              <a:t>  level (3 tabs)</a:t>
            </a:r>
            <a:endParaRPr lang="en-GB" altLang="zh-TW" sz="2400" dirty="0">
              <a:latin typeface="Times New Roman" pitchFamily="18" charset="0"/>
              <a:ea typeface="細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HK" smtClean="0">
                <a:ea typeface="新細明體" charset="-120"/>
              </a:rPr>
              <a:t>Formatting programs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107000"/>
              </a:lnSpc>
            </a:pPr>
            <a:r>
              <a:rPr lang="en-US" altLang="zh-HK" sz="2100" dirty="0" smtClean="0">
                <a:ea typeface="新細明體" charset="-120"/>
              </a:rPr>
              <a:t>Indent the code properly as you write the program to reflect the structure of the program.</a:t>
            </a:r>
          </a:p>
          <a:p>
            <a:pPr lvl="1" eaLnBrk="1" hangingPunct="1">
              <a:lnSpc>
                <a:spcPct val="107000"/>
              </a:lnSpc>
            </a:pPr>
            <a:r>
              <a:rPr lang="en-US" altLang="zh-HK" sz="2000" dirty="0" smtClean="0">
                <a:ea typeface="新細明體" charset="-120"/>
              </a:rPr>
              <a:t>Improve readability and increase the ease for debugging the program</a:t>
            </a:r>
          </a:p>
          <a:p>
            <a:pPr lvl="1" eaLnBrk="1" hangingPunct="1">
              <a:lnSpc>
                <a:spcPct val="107000"/>
              </a:lnSpc>
            </a:pPr>
            <a:r>
              <a:rPr lang="en-US" altLang="zh-HK" sz="2000" dirty="0" smtClean="0">
                <a:ea typeface="新細明體" charset="-120"/>
              </a:rPr>
              <a:t>In assignment, marks will be allocated for indentation.</a:t>
            </a:r>
          </a:p>
          <a:p>
            <a:pPr eaLnBrk="1" hangingPunct="1">
              <a:lnSpc>
                <a:spcPct val="107000"/>
              </a:lnSpc>
            </a:pPr>
            <a:r>
              <a:rPr lang="en-US" altLang="zh-HK" sz="2100" dirty="0" smtClean="0">
                <a:ea typeface="新細明體" charset="-120"/>
              </a:rPr>
              <a:t>To indent in visual studio, you may press the tab button</a:t>
            </a:r>
          </a:p>
          <a:p>
            <a:pPr eaLnBrk="1" hangingPunct="1">
              <a:lnSpc>
                <a:spcPct val="107000"/>
              </a:lnSpc>
            </a:pPr>
            <a:r>
              <a:rPr lang="en-US" altLang="zh-HK" sz="2100" dirty="0" smtClean="0">
                <a:ea typeface="新細明體" charset="-120"/>
              </a:rPr>
              <a:t>You may select multiple lines of statements and press tab to indent all of them</a:t>
            </a:r>
          </a:p>
          <a:p>
            <a:pPr eaLnBrk="1" hangingPunct="1">
              <a:lnSpc>
                <a:spcPct val="107000"/>
              </a:lnSpc>
            </a:pPr>
            <a:r>
              <a:rPr lang="en-US" altLang="zh-HK" sz="2100" dirty="0" smtClean="0">
                <a:ea typeface="新細明體" charset="-120"/>
              </a:rPr>
              <a:t>To move back one level to the left, press </a:t>
            </a:r>
            <a:r>
              <a:rPr lang="en-US" altLang="zh-HK" sz="2100" dirty="0" err="1" smtClean="0">
                <a:ea typeface="新細明體" charset="-120"/>
              </a:rPr>
              <a:t>shift+tab</a:t>
            </a:r>
            <a:endParaRPr lang="en-US" altLang="zh-HK" sz="2100" dirty="0" smtClean="0">
              <a:ea typeface="新細明體" charset="-120"/>
            </a:endParaRPr>
          </a:p>
        </p:txBody>
      </p:sp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ABB762C-9A13-46FB-A203-C2BDDBF32921}" type="slidenum">
              <a:rPr lang="zh-TW" altLang="en-US" smtClean="0"/>
              <a:pPr/>
              <a:t>32</a:t>
            </a:fld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Summary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600" dirty="0" smtClean="0">
                <a:ea typeface="新細明體" charset="-120"/>
              </a:rPr>
              <a:t>In C++, repeating task</a:t>
            </a:r>
            <a:r>
              <a:rPr lang="en-US" altLang="zh-CN" sz="2600" dirty="0" smtClean="0">
                <a:ea typeface="新細明體" charset="-120"/>
              </a:rPr>
              <a:t>s</a:t>
            </a:r>
            <a:r>
              <a:rPr lang="en-US" altLang="zh-TW" sz="2600" dirty="0" smtClean="0">
                <a:ea typeface="新細明體" charset="-120"/>
              </a:rPr>
              <a:t> could be expressed with </a:t>
            </a:r>
          </a:p>
          <a:p>
            <a:pPr lvl="1" eaLnBrk="1" hangingPunct="1"/>
            <a:r>
              <a:rPr lang="en-US" altLang="zh-TW" sz="2200" dirty="0" smtClean="0">
                <a:ea typeface="新細明體" charset="-120"/>
              </a:rPr>
              <a:t>while(…){…}</a:t>
            </a:r>
          </a:p>
          <a:p>
            <a:pPr lvl="1" eaLnBrk="1" hangingPunct="1"/>
            <a:r>
              <a:rPr lang="en-US" altLang="zh-TW" sz="2200" dirty="0" smtClean="0">
                <a:ea typeface="新細明體" charset="-120"/>
              </a:rPr>
              <a:t>do {…}while(…);</a:t>
            </a:r>
          </a:p>
          <a:p>
            <a:pPr lvl="1" eaLnBrk="1" hangingPunct="1"/>
            <a:r>
              <a:rPr lang="en-US" altLang="zh-TW" sz="2200" dirty="0" smtClean="0">
                <a:ea typeface="新細明體" charset="-120"/>
              </a:rPr>
              <a:t>for (…;…;…){…} </a:t>
            </a:r>
            <a:endParaRPr lang="en-US" altLang="zh-TW" sz="2200" dirty="0" smtClean="0">
              <a:ea typeface="新細明體" charset="-120"/>
            </a:endParaRPr>
          </a:p>
          <a:p>
            <a:pPr lvl="1" eaLnBrk="1" hangingPunct="1"/>
            <a:endParaRPr lang="en-US" altLang="zh-TW" sz="2200" dirty="0" smtClean="0">
              <a:ea typeface="新細明體" charset="-120"/>
            </a:endParaRPr>
          </a:p>
          <a:p>
            <a:pPr eaLnBrk="1" hangingPunct="1"/>
            <a:r>
              <a:rPr lang="en-US" altLang="zh-TW" sz="2600" dirty="0" smtClean="0">
                <a:ea typeface="新細明體" charset="-120"/>
              </a:rPr>
              <a:t>A complete looping structure may consist of </a:t>
            </a:r>
          </a:p>
          <a:p>
            <a:pPr lvl="1" eaLnBrk="1" hangingPunct="1"/>
            <a:r>
              <a:rPr lang="en-US" altLang="zh-TW" sz="2200" dirty="0" smtClean="0">
                <a:ea typeface="新細明體" charset="-120"/>
              </a:rPr>
              <a:t>Loop initialization statements</a:t>
            </a:r>
          </a:p>
          <a:p>
            <a:pPr lvl="1" eaLnBrk="1" hangingPunct="1"/>
            <a:r>
              <a:rPr lang="en-US" altLang="zh-TW" sz="2200" dirty="0" smtClean="0">
                <a:ea typeface="新細明體" charset="-120"/>
              </a:rPr>
              <a:t>Loop Body</a:t>
            </a:r>
          </a:p>
          <a:p>
            <a:pPr lvl="1" eaLnBrk="1" hangingPunct="1"/>
            <a:r>
              <a:rPr lang="en-US" altLang="zh-TW" sz="2200" dirty="0" smtClean="0">
                <a:ea typeface="新細明體" charset="-120"/>
              </a:rPr>
              <a:t>Exit condition</a:t>
            </a:r>
          </a:p>
          <a:p>
            <a:pPr lvl="1" eaLnBrk="1" hangingPunct="1"/>
            <a:r>
              <a:rPr lang="en-US" altLang="zh-TW" sz="2200" dirty="0" smtClean="0">
                <a:ea typeface="新細明體" charset="-120"/>
              </a:rPr>
              <a:t>Post Loop statements</a:t>
            </a:r>
          </a:p>
        </p:txBody>
      </p:sp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F3D8E7D-BBF6-472A-8ED8-581E63D24936}" type="slidenum">
              <a:rPr lang="zh-TW" altLang="en-US" smtClean="0"/>
              <a:pPr/>
              <a:t>33</a:t>
            </a:fld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ne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ine 1" id="{E90525DD-9E46-B74D-BD18-BF87386D3356}" vid="{94134F1B-E11B-CC49-BCD1-5899F0698D6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Mine 1</Template>
  <TotalTime>14263</TotalTime>
  <Words>1242</Words>
  <Application>Microsoft Macintosh PowerPoint</Application>
  <PresentationFormat>On-screen Show (4:3)</PresentationFormat>
  <Paragraphs>345</Paragraphs>
  <Slides>33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9" baseType="lpstr">
      <vt:lpstr>Calibri</vt:lpstr>
      <vt:lpstr>Comic Sans MS</vt:lpstr>
      <vt:lpstr>Courier</vt:lpstr>
      <vt:lpstr>Courier New</vt:lpstr>
      <vt:lpstr>Helvetica Neue</vt:lpstr>
      <vt:lpstr>Helvetica-Narrow</vt:lpstr>
      <vt:lpstr>Monotype Sorts</vt:lpstr>
      <vt:lpstr>ＭＳ Ｐゴシック</vt:lpstr>
      <vt:lpstr>Times New Roman</vt:lpstr>
      <vt:lpstr>Verdana</vt:lpstr>
      <vt:lpstr>Wingdings</vt:lpstr>
      <vt:lpstr>新細明體</vt:lpstr>
      <vt:lpstr>細明體</vt:lpstr>
      <vt:lpstr>Arial</vt:lpstr>
      <vt:lpstr>Mine 1</vt:lpstr>
      <vt:lpstr>Visio</vt:lpstr>
      <vt:lpstr>CS2311 Computer Programming</vt:lpstr>
      <vt:lpstr>Outline</vt:lpstr>
      <vt:lpstr>Loops</vt:lpstr>
      <vt:lpstr>Loops</vt:lpstr>
      <vt:lpstr>Loops</vt:lpstr>
      <vt:lpstr>while</vt:lpstr>
      <vt:lpstr>while</vt:lpstr>
      <vt:lpstr>do while statement</vt:lpstr>
      <vt:lpstr>Example of do while</vt:lpstr>
      <vt:lpstr>While vs Do while </vt:lpstr>
      <vt:lpstr>For-loop statement</vt:lpstr>
      <vt:lpstr>for loop</vt:lpstr>
      <vt:lpstr>Examples of for</vt:lpstr>
      <vt:lpstr>Nested for loop</vt:lpstr>
      <vt:lpstr>Exercise</vt:lpstr>
      <vt:lpstr>Answer</vt:lpstr>
      <vt:lpstr>break statement</vt:lpstr>
      <vt:lpstr>continue statement</vt:lpstr>
      <vt:lpstr>Example of continue</vt:lpstr>
      <vt:lpstr>Continue, break</vt:lpstr>
      <vt:lpstr>Example: prime numbers</vt:lpstr>
      <vt:lpstr>Version 1.0</vt:lpstr>
      <vt:lpstr>Version 1.1</vt:lpstr>
      <vt:lpstr>Comma operator (,)</vt:lpstr>
      <vt:lpstr>Examples of comma operator</vt:lpstr>
      <vt:lpstr>Common errors</vt:lpstr>
      <vt:lpstr>Common errors (cont’d)</vt:lpstr>
      <vt:lpstr>Further remarks</vt:lpstr>
      <vt:lpstr>Further remarks</vt:lpstr>
      <vt:lpstr>Programming style</vt:lpstr>
      <vt:lpstr>Indentation</vt:lpstr>
      <vt:lpstr>Formatting programs</vt:lpstr>
      <vt:lpstr>Summary</vt:lpstr>
    </vt:vector>
  </TitlesOfParts>
  <Company>City University of Hong Kong</Company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Programming</dc:title>
  <dc:creator>joe</dc:creator>
  <cp:lastModifiedBy>Henry Xu</cp:lastModifiedBy>
  <cp:revision>273</cp:revision>
  <dcterms:created xsi:type="dcterms:W3CDTF">2009-04-30T13:38:41Z</dcterms:created>
  <dcterms:modified xsi:type="dcterms:W3CDTF">2016-09-25T13:38:08Z</dcterms:modified>
</cp:coreProperties>
</file>