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5"/>
  </p:notesMasterIdLst>
  <p:handoutMasterIdLst>
    <p:handoutMasterId r:id="rId26"/>
  </p:handoutMasterIdLst>
  <p:sldIdLst>
    <p:sldId id="466" r:id="rId2"/>
    <p:sldId id="491" r:id="rId3"/>
    <p:sldId id="524" r:id="rId4"/>
    <p:sldId id="525" r:id="rId5"/>
    <p:sldId id="526" r:id="rId6"/>
    <p:sldId id="493" r:id="rId7"/>
    <p:sldId id="495" r:id="rId8"/>
    <p:sldId id="474" r:id="rId9"/>
    <p:sldId id="505" r:id="rId10"/>
    <p:sldId id="506" r:id="rId11"/>
    <p:sldId id="507" r:id="rId12"/>
    <p:sldId id="527" r:id="rId13"/>
    <p:sldId id="508" r:id="rId14"/>
    <p:sldId id="530" r:id="rId15"/>
    <p:sldId id="509" r:id="rId16"/>
    <p:sldId id="510" r:id="rId17"/>
    <p:sldId id="511" r:id="rId18"/>
    <p:sldId id="512" r:id="rId19"/>
    <p:sldId id="513" r:id="rId20"/>
    <p:sldId id="528" r:id="rId21"/>
    <p:sldId id="514" r:id="rId22"/>
    <p:sldId id="473" r:id="rId23"/>
    <p:sldId id="52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3" autoAdjust="0"/>
    <p:restoredTop sz="94660"/>
  </p:normalViewPr>
  <p:slideViewPr>
    <p:cSldViewPr>
      <p:cViewPr varScale="1">
        <p:scale>
          <a:sx n="96" d="100"/>
          <a:sy n="96" d="100"/>
        </p:scale>
        <p:origin x="196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30/10/2018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10/30/2018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899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926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81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34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2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1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30/10/2018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30/10/2018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30/10/2018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30/10/2018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30/10/2018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JP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2.JPG"/><Relationship Id="rId5" Type="http://schemas.openxmlformats.org/officeDocument/2006/relationships/image" Target="../media/image9.JPG"/><Relationship Id="rId10" Type="http://schemas.openxmlformats.org/officeDocument/2006/relationships/image" Target="../media/image37.png"/><Relationship Id="rId4" Type="http://schemas.openxmlformats.org/officeDocument/2006/relationships/image" Target="../media/image8.JP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62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- 4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A, 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56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2018-9-26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391053" y="372602"/>
            <a:ext cx="8226425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00412D"/>
                </a:solidFill>
              </a14:hiddenFill>
            </a:ext>
          </a:extLst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charset="0"/>
                <a:ea typeface="ＭＳ Ｐゴシック" pitchFamily="34" charset="-128"/>
              </a:rPr>
              <a:t>Recall:</a:t>
            </a:r>
            <a:r>
              <a:rPr lang="en-US" sz="2800" b="1" dirty="0" smtClean="0">
                <a:solidFill>
                  <a:srgbClr val="7030A0"/>
                </a:solidFill>
                <a:latin typeface="Arial" charset="0"/>
                <a:ea typeface="ＭＳ Ｐゴシック" pitchFamily="34" charset="-128"/>
              </a:rPr>
              <a:t> Standard</a:t>
            </a:r>
            <a:r>
              <a:rPr lang="en-US" sz="2800" b="1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 Second-Order </a:t>
            </a:r>
            <a:r>
              <a:rPr lang="en-US" sz="2800" b="1" dirty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S</a:t>
            </a:r>
            <a:r>
              <a:rPr lang="en-US" sz="2800" b="1" dirty="0" smtClean="0">
                <a:solidFill>
                  <a:srgbClr val="0070C0"/>
                </a:solidFill>
                <a:latin typeface="Arial" charset="0"/>
                <a:ea typeface="ＭＳ Ｐゴシック" pitchFamily="34" charset="-128"/>
              </a:rPr>
              <a:t>ystem</a:t>
            </a:r>
          </a:p>
        </p:txBody>
      </p:sp>
      <p:pic>
        <p:nvPicPr>
          <p:cNvPr id="16387" name="Picture 3" descr="AACFSOS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637" y="1712776"/>
            <a:ext cx="6184921" cy="22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766098" y="4322497"/>
          <a:ext cx="3618744" cy="1102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8" name="方程式" r:id="rId5" imgW="1498320" imgH="457200" progId="Equation.3">
                  <p:embed/>
                </p:oleObj>
              </mc:Choice>
              <mc:Fallback>
                <p:oleObj name="方程式" r:id="rId5" imgW="1498320" imgH="4572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6098" y="4322497"/>
                        <a:ext cx="3618744" cy="1102541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26126" y="1637191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U</a:t>
            </a:r>
            <a:r>
              <a:rPr lang="en-US" sz="2800" dirty="0" smtClean="0"/>
              <a:t>(s)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683003" y="1635571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Y(s)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64080" y="5862046"/>
            <a:ext cx="1697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Damping Ratio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31772" y="5893577"/>
            <a:ext cx="3237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Un-Damped</a:t>
            </a:r>
            <a:r>
              <a:rPr lang="en-US" dirty="0" smtClean="0"/>
              <a:t> </a:t>
            </a:r>
            <a:r>
              <a:rPr lang="en-US" dirty="0"/>
              <a:t>N</a:t>
            </a:r>
            <a:r>
              <a:rPr lang="en-US" dirty="0" smtClean="0"/>
              <a:t>atural </a:t>
            </a:r>
            <a:r>
              <a:rPr lang="en-US" dirty="0"/>
              <a:t>F</a:t>
            </a:r>
            <a:r>
              <a:rPr lang="en-US" dirty="0" smtClean="0"/>
              <a:t>requency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188956" y="5504694"/>
            <a:ext cx="630620" cy="3573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6046172" y="5504694"/>
            <a:ext cx="0" cy="3573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390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ACFSOS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6184921" cy="22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04923" y="3056992"/>
            <a:ext cx="1728192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800" i="1" dirty="0" smtClean="0"/>
          </a:p>
          <a:p>
            <a:pPr algn="ctr"/>
            <a:r>
              <a:rPr lang="en-US" sz="2800" i="1" dirty="0" smtClean="0"/>
              <a:t>K</a:t>
            </a:r>
          </a:p>
          <a:p>
            <a:pPr algn="ctr"/>
            <a:endParaRPr lang="en-US" sz="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404664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</a:t>
            </a:r>
            <a:r>
              <a:rPr lang="en-US" sz="28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(5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87624" y="4149080"/>
                <a:ext cx="5688631" cy="22568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600" dirty="0" smtClean="0"/>
              </a:p>
              <a:p>
                <a:endParaRPr lang="en-US" sz="1000" dirty="0"/>
              </a:p>
              <a:p>
                <a:r>
                  <a:rPr lang="en-US" sz="2400" smtClean="0"/>
                  <a:t>(2)  </a:t>
                </a:r>
                <a:r>
                  <a:rPr lang="en-US" sz="2400" dirty="0" smtClean="0"/>
                  <a:t>Assume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is the Unit Ramp Input,  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and all poles are on LHP. Find: </a:t>
                </a:r>
              </a:p>
              <a:p>
                <a:r>
                  <a:rPr lang="en-US" sz="1000" dirty="0"/>
                  <a:t> </a:t>
                </a:r>
                <a:endParaRPr lang="en-US" sz="10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400" b="0" dirty="0" smtClean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49080"/>
                <a:ext cx="5688631" cy="2256836"/>
              </a:xfrm>
              <a:prstGeom prst="rect">
                <a:avLst/>
              </a:prstGeom>
              <a:blipFill>
                <a:blip r:embed="rId4"/>
                <a:stretch>
                  <a:fillRect l="-1715" r="-2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917864" y="1124744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U</a:t>
            </a:r>
            <a:r>
              <a:rPr lang="en-US" sz="2800" dirty="0" smtClean="0"/>
              <a:t>(s)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660232" y="1148189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Y(s)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215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ACFSOS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6184921" cy="227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32915" y="3056992"/>
            <a:ext cx="1728192" cy="76944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800" i="1" dirty="0" smtClean="0"/>
          </a:p>
          <a:p>
            <a:pPr algn="ctr"/>
            <a:r>
              <a:rPr lang="en-US" sz="2800" i="1" dirty="0" smtClean="0"/>
              <a:t>K</a:t>
            </a:r>
          </a:p>
          <a:p>
            <a:pPr algn="ctr"/>
            <a:endParaRPr lang="en-US" sz="8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04664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Answer: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1163654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Y(s)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845856" y="1163654"/>
            <a:ext cx="11338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/>
              <a:t>U</a:t>
            </a:r>
            <a:r>
              <a:rPr lang="en-US" sz="2800" dirty="0" smtClean="0"/>
              <a:t>(s)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1600" y="4115982"/>
                <a:ext cx="7776864" cy="2324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(1)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𝜁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  <m:sSub>
                              <m:sSub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sSubSup>
                          <m:sSub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endParaRPr lang="en-US" sz="2600" dirty="0" smtClean="0"/>
              </a:p>
              <a:p>
                <a:endParaRPr lang="en-US" sz="1000" dirty="0"/>
              </a:p>
              <a:p>
                <a:r>
                  <a:rPr lang="en-US" sz="2400" smtClean="0"/>
                  <a:t>(2)  </a:t>
                </a:r>
                <a:r>
                  <a:rPr lang="en-US" sz="2400" dirty="0" smtClean="0"/>
                  <a:t>Assume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 smtClean="0"/>
                  <a:t> is the Unit Ramp Input,   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and all poles are on LHP. Find: </a:t>
                </a:r>
              </a:p>
              <a:p>
                <a:r>
                  <a:rPr lang="en-US" sz="1000" dirty="0"/>
                  <a:t> </a:t>
                </a:r>
                <a:endParaRPr lang="en-US" sz="10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func>
                          <m:func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200" b="0" i="0" smtClean="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→0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𝑠𝐸</m:t>
                            </m:r>
                            <m:d>
                              <m:d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200" b="0" i="0" smtClean="0">
                                        <a:latin typeface="Cambria Math" panose="02040503050406030204" pitchFamily="18" charset="0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→0</m:t>
                                    </m:r>
                                  </m:lim>
                                </m:limLow>
                              </m:fName>
                              <m:e>
                                <m:f>
                                  <m:f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𝜁</m:t>
                                    </m:r>
                                    <m:sSub>
                                      <m:sSubPr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d>
                                      <m:dPr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+2</m:t>
                                        </m:r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𝜁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𝜔</m:t>
                                            </m:r>
                                          </m:e>
                                          <m:sub>
                                            <m:r>
                                              <a:rPr lang="en-US" sz="2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sSubSup>
                                      <m:sSubSupPr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  <m:sup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den>
                                </m:f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𝜁</m:t>
                                    </m:r>
                                  </m:num>
                                  <m:den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  <m:sSub>
                                      <m:sSubPr>
                                        <m:ctrlP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𝜔</m:t>
                                        </m:r>
                                      </m:e>
                                      <m:sub>
                                        <m:r>
                                          <a:rPr lang="en-US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en-US" sz="2200" b="0" dirty="0" smtClean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115982"/>
                <a:ext cx="7776864" cy="2324291"/>
              </a:xfrm>
              <a:prstGeom prst="rect">
                <a:avLst/>
              </a:prstGeom>
              <a:blipFill>
                <a:blip r:embed="rId4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444553" y="5793942"/>
                <a:ext cx="150518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0070C0"/>
                    </a:solidFill>
                  </a:rPr>
                  <a:t>(Larger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 smtClean="0">
                    <a:solidFill>
                      <a:srgbClr val="0070C0"/>
                    </a:solidFill>
                  </a:rPr>
                  <a:t>  </a:t>
                </a:r>
                <a:r>
                  <a:rPr lang="en-US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</a:t>
                </a:r>
              </a:p>
              <a:p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Smaller error)</a:t>
                </a:r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553" y="5793942"/>
                <a:ext cx="1505189" cy="646331"/>
              </a:xfrm>
              <a:prstGeom prst="rect">
                <a:avLst/>
              </a:prstGeom>
              <a:blipFill>
                <a:blip r:embed="rId5"/>
                <a:stretch>
                  <a:fillRect l="-3239" t="-5660" r="-1619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1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172217" y="1418047"/>
          <a:ext cx="2903894" cy="884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0" name="方程式" r:id="rId3" imgW="1498320" imgH="457200" progId="Equation.3">
                  <p:embed/>
                </p:oleObj>
              </mc:Choice>
              <mc:Fallback>
                <p:oleObj name="方程式" r:id="rId3" imgW="1498320" imgH="457200" progId="Equation.3">
                  <p:embed/>
                  <p:pic>
                    <p:nvPicPr>
                      <p:cNvPr id="2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217" y="1418047"/>
                        <a:ext cx="2903894" cy="88474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1331640" y="2924944"/>
                <a:ext cx="6910086" cy="306741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C00000"/>
                    </a:solidFill>
                  </a:rPr>
                  <a:t>Recall:  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Poles =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−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𝜁𝜔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 smtClean="0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rad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1000" dirty="0" smtClean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2400" dirty="0" smtClean="0"/>
                  <a:t>, complex poles: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±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𝑗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800" b="0" dirty="0" smtClean="0">
                    <a:ea typeface="Cambria Math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>
                    <a:ea typeface="Cambria Math"/>
                  </a:rPr>
                  <a:t> </a:t>
                </a:r>
                <a:r>
                  <a:rPr lang="en-US" sz="2400" dirty="0" smtClean="0">
                    <a:ea typeface="Cambria Math"/>
                  </a:rPr>
                  <a:t>     </a:t>
                </a:r>
                <a:r>
                  <a:rPr lang="en-US" sz="2400" b="0" dirty="0" smtClean="0">
                    <a:ea typeface="Cambria Math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𝜁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b="0" dirty="0" smtClean="0">
                    <a:solidFill>
                      <a:schemeClr val="tx1"/>
                    </a:solidFill>
                    <a:ea typeface="Cambria Math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800" b="0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=1</m:t>
                    </m:r>
                  </m:oMath>
                </a14:m>
                <a:r>
                  <a:rPr lang="en-US" sz="2400" dirty="0" smtClean="0"/>
                  <a:t>, double poles: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sz="2800" dirty="0" smtClean="0"/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2400" dirty="0" smtClean="0"/>
                  <a:t>, real poles:   – (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 ±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−1</m:t>
                        </m:r>
                      </m:e>
                    </m:rad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)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31640" y="2924944"/>
                <a:ext cx="6910086" cy="3067418"/>
              </a:xfrm>
              <a:blipFill>
                <a:blip r:embed="rId5"/>
                <a:stretch>
                  <a:fillRect l="-1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3" descr="AACFSOS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761" y="1171118"/>
            <a:ext cx="3625411" cy="133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1737" y="1039778"/>
            <a:ext cx="6646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U</a:t>
            </a:r>
            <a:r>
              <a:rPr lang="en-US" sz="2000" dirty="0" smtClean="0"/>
              <a:t>(s)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122051" y="1017937"/>
            <a:ext cx="66463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Y(s)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851737" y="404665"/>
            <a:ext cx="1632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Return to: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368" y="253574"/>
            <a:ext cx="8229600" cy="66081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Impulse Response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6650" y="1939229"/>
                <a:ext cx="8143217" cy="3341852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0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r>
                  <a:rPr lang="en-US" sz="2400" dirty="0" smtClean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𝜁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sup>
                    </m:sSup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i="1" smtClean="0">
                            <a:latin typeface="Cambria Math"/>
                          </a:rPr>
                          <m:t>𝑠𝑖𝑛</m:t>
                        </m:r>
                      </m:fName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𝑑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fun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sz="2400" dirty="0" smtClean="0">
                  <a:ea typeface="Cambria Math"/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>
                    <a:ea typeface="Cambria Math"/>
                  </a:rPr>
                  <a:t>For very low damping: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~0</m:t>
                    </m:r>
                  </m:oMath>
                </a14:m>
                <a:r>
                  <a:rPr lang="en-US" sz="2400" b="0" i="1" dirty="0" smtClean="0">
                    <a:latin typeface="Cambria Math"/>
                    <a:ea typeface="Cambria Math"/>
                  </a:rPr>
                  <a:t> </a:t>
                </a:r>
              </a:p>
              <a:p>
                <a:pPr marL="400050" lvl="1" indent="0">
                  <a:buNone/>
                </a:pPr>
                <a:r>
                  <a:rPr lang="en-US" sz="2400" b="0" dirty="0" smtClean="0">
                    <a:solidFill>
                      <a:srgbClr val="0070C0"/>
                    </a:solidFill>
                    <a:latin typeface="Cambria Math"/>
                    <a:ea typeface="Cambria Math"/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400" b="0" i="1" smtClean="0">
                        <a:latin typeface="Cambria Math"/>
                      </a:rPr>
                      <m:t>~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 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𝜎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𝜁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/>
                      </a:rPr>
                      <m:t>~0</m:t>
                    </m:r>
                  </m:oMath>
                </a14:m>
                <a:r>
                  <a:rPr lang="en-US" sz="2400" dirty="0" smtClean="0">
                    <a:sym typeface="Wingdings" pitchFamily="2" charset="2"/>
                  </a:rPr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 oscillatory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400" dirty="0" smtClean="0">
                    <a:ea typeface="Cambria Math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1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𝑌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+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𝜁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 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sSupPr>
                      <m:e>
                        <m:sSubSup>
                          <m:sSub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𝑛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sym typeface="Wingdings" pitchFamily="2" charset="2"/>
                              </a:rPr>
                              <m:t>2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−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𝜁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  <a:sym typeface="Wingdings" pitchFamily="2" charset="2"/>
                          </a:rPr>
                          <m:t>𝑡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smtClean="0"/>
                  <a:t>                                              </a:t>
                </a:r>
                <a:r>
                  <a:rPr lang="en-US" sz="2400" dirty="0" smtClean="0">
                    <a:sym typeface="Wingdings" pitchFamily="2" charset="2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                                                              </a:t>
                </a:r>
                <a:r>
                  <a:rPr lang="en-US" sz="2400" dirty="0" smtClean="0">
                    <a:sym typeface="Wingdings" pitchFamily="2" charset="2"/>
                  </a:rPr>
                  <a:t>(no oscillation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itchFamily="2" charset="2"/>
                      </a:rPr>
                      <m:t>↑↓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6650" y="1939229"/>
                <a:ext cx="8143217" cy="3341852"/>
              </a:xfrm>
              <a:blipFill>
                <a:blip r:embed="rId3"/>
                <a:stretch>
                  <a:fillRect l="-1198" t="-182" b="-3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615642"/>
              </p:ext>
            </p:extLst>
          </p:nvPr>
        </p:nvGraphicFramePr>
        <p:xfrm>
          <a:off x="2922522" y="997818"/>
          <a:ext cx="3377670" cy="905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6" name="方程式" r:id="rId4" imgW="1701720" imgH="457200" progId="Equation.3">
                  <p:embed/>
                </p:oleObj>
              </mc:Choice>
              <mc:Fallback>
                <p:oleObj name="方程式" r:id="rId4" imgW="1701720" imgH="45720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22" y="997818"/>
                        <a:ext cx="3377670" cy="905179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078429" y="1229532"/>
            <a:ext cx="13080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U(</a:t>
            </a:r>
            <a:r>
              <a:rPr 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1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92528" y="3979757"/>
                <a:ext cx="4070937" cy="576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0070C0"/>
                    </a:solidFill>
                  </a:rPr>
                  <a:t>      </a:t>
                </a:r>
                <a:r>
                  <a:rPr lang="en-US" sz="28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2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6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1−</m:t>
                            </m:r>
                            <m: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𝜁</m:t>
                            </m:r>
                          </m:e>
                          <m:sup>
                            <m:r>
                              <a:rPr lang="en-US" sz="26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/>
                      </a:rPr>
                      <m:t>=0</m:t>
                    </m:r>
                  </m:oMath>
                </a14:m>
                <a:endParaRPr lang="en-US" sz="2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528" y="3979757"/>
                <a:ext cx="4070937" cy="5768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77217" y="4819416"/>
                <a:ext cx="398747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Font typeface="+mj-lt"/>
                  <a:buAutoNum type="arabicPeriod" startAt="3"/>
                </a:pP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𝜁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&gt;1</m:t>
                    </m:r>
                  </m:oMath>
                </a14:m>
                <a:r>
                  <a:rPr lang="en-US" sz="2400" dirty="0" smtClean="0"/>
                  <a:t>, over damped: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  </a:t>
                </a:r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17" y="4819416"/>
                <a:ext cx="3987477" cy="461665"/>
              </a:xfrm>
              <a:prstGeom prst="rect">
                <a:avLst/>
              </a:prstGeom>
              <a:blipFill>
                <a:blip r:embed="rId7"/>
                <a:stretch>
                  <a:fillRect l="-2446" t="-13333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34374" y="5281080"/>
                <a:ext cx="7921876" cy="9414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  <m:sup>
                                  <m:r>
                                    <a:rPr lang="en-US" sz="2400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rad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𝜁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sz="24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𝜁</m:t>
                                      </m:r>
                                    </m:e>
                                    <m:sup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ra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74" y="5281080"/>
                <a:ext cx="7921876" cy="94141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/>
          <p:cNvSpPr/>
          <p:nvPr/>
        </p:nvSpPr>
        <p:spPr>
          <a:xfrm>
            <a:off x="2339752" y="1388532"/>
            <a:ext cx="251012" cy="11288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65544" y="977041"/>
                <a:ext cx="4797707" cy="625034"/>
              </a:xfrm>
            </p:spPr>
            <p:txBody>
              <a:bodyPr>
                <a:noAutofit/>
              </a:bodyPr>
              <a:lstStyle/>
              <a:p>
                <a:pPr algn="l"/>
                <a:r>
                  <a:rPr lang="en-US" sz="2800" dirty="0" smtClean="0"/>
                  <a:t>1) Under Damped: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0≤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&lt;1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65544" y="977041"/>
                <a:ext cx="4797707" cy="625034"/>
              </a:xfrm>
              <a:blipFill>
                <a:blip r:embed="rId2"/>
                <a:stretch>
                  <a:fillRect l="-2541" b="-19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002420" y="259411"/>
            <a:ext cx="4699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Step Response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68" y="1514182"/>
            <a:ext cx="2596684" cy="894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16284" y="1765555"/>
            <a:ext cx="6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31" y="2430924"/>
            <a:ext cx="4911414" cy="81675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226916" y="3353850"/>
            <a:ext cx="555585" cy="15047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67" y="3663912"/>
            <a:ext cx="5182617" cy="72994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81560" y="3744151"/>
            <a:ext cx="682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217270" y="4396651"/>
            <a:ext cx="555585" cy="15047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867" y="4814184"/>
            <a:ext cx="6212553" cy="7958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35431" y="4311775"/>
            <a:ext cx="694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Error 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59132" y="3248894"/>
            <a:ext cx="112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Response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26145" y="4904468"/>
            <a:ext cx="763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1169" y="5691703"/>
            <a:ext cx="671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</a:t>
            </a:r>
            <a:r>
              <a:rPr lang="en-US" dirty="0" smtClean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621311" y="5702992"/>
                <a:ext cx="10633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 smtClean="0"/>
                  <a:t> :</a:t>
                </a:r>
                <a:endParaRPr lang="en-US" sz="2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311" y="5702992"/>
                <a:ext cx="1063368" cy="461665"/>
              </a:xfrm>
              <a:prstGeom prst="rect">
                <a:avLst/>
              </a:prstGeom>
              <a:blipFill>
                <a:blip r:embed="rId7"/>
                <a:stretch>
                  <a:fillRect l="-4598" t="-10667" r="-7471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598" y="6152015"/>
            <a:ext cx="3772722" cy="44162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682112" y="6120182"/>
            <a:ext cx="682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34569" y="4343164"/>
                <a:ext cx="18175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4569" y="4343164"/>
                <a:ext cx="1817511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64178" y="5655118"/>
                <a:ext cx="2781139" cy="4650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𝜁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/>
                              <a:ea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  <a:ea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178" y="5655118"/>
                <a:ext cx="2781139" cy="465064"/>
              </a:xfrm>
              <a:prstGeom prst="rect">
                <a:avLst/>
              </a:prstGeom>
              <a:blipFill>
                <a:blip r:embed="rId10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" y="-19909"/>
            <a:ext cx="9143501" cy="666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4045509"/>
              </p:ext>
            </p:extLst>
          </p:nvPr>
        </p:nvGraphicFramePr>
        <p:xfrm>
          <a:off x="971600" y="1484784"/>
          <a:ext cx="7356877" cy="113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9" name="方程式" r:id="rId4" imgW="3632040" imgH="558720" progId="Equation.3">
                  <p:embed/>
                </p:oleObj>
              </mc:Choice>
              <mc:Fallback>
                <p:oleObj name="方程式" r:id="rId4" imgW="3632040" imgH="55872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1484784"/>
                        <a:ext cx="7356877" cy="1133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71600" y="692696"/>
            <a:ext cx="71287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In </a:t>
            </a:r>
            <a:r>
              <a:rPr lang="en-US" sz="2200" dirty="0" smtClean="0">
                <a:solidFill>
                  <a:srgbClr val="C00000"/>
                </a:solidFill>
              </a:rPr>
              <a:t>Lecture-4</a:t>
            </a:r>
            <a:r>
              <a:rPr lang="en-US" sz="2200" dirty="0" smtClean="0"/>
              <a:t>, we will further analyze the </a:t>
            </a:r>
            <a:r>
              <a:rPr lang="en-US" sz="2200" dirty="0" smtClean="0">
                <a:solidFill>
                  <a:srgbClr val="0070C0"/>
                </a:solidFill>
              </a:rPr>
              <a:t>Unite Step Response</a:t>
            </a:r>
            <a:endParaRPr lang="en-US" sz="22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36021" y="3501008"/>
            <a:ext cx="468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Next, consider a related topic: 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510" y="91789"/>
            <a:ext cx="8387645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General Unity-Feedback Control Systems</a:t>
            </a:r>
            <a:endParaRPr lang="en-US" sz="28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5866" y="1390298"/>
                <a:ext cx="7885290" cy="48073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/>
                  <a:t>How well does the system output “follow” the reference?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To obtain some general ideas by applying Step, Ramp, and Parabolic reference inputs to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unity</a:t>
                </a:r>
                <a:r>
                  <a:rPr lang="en-US" sz="2400" dirty="0" smtClean="0"/>
                  <a:t> feedback system:</a:t>
                </a:r>
              </a:p>
              <a:p>
                <a:endParaRPr lang="en-US" sz="2400" dirty="0" smtClean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 smtClean="0"/>
              </a:p>
              <a:p>
                <a:endParaRPr lang="en-US" sz="2400" dirty="0"/>
              </a:p>
              <a:p>
                <a:pPr marL="0" indent="0">
                  <a:buNone/>
                </a:pPr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0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𝑅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𝑠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5866" y="1390298"/>
                <a:ext cx="7885290" cy="4807300"/>
              </a:xfrm>
              <a:blipFill>
                <a:blip r:embed="rId2"/>
                <a:stretch>
                  <a:fillRect l="-1083" t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 descr="AACFSQ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432" y="3418938"/>
            <a:ext cx="4445564" cy="165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97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534" y="372050"/>
            <a:ext cx="8229600" cy="678300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chemeClr val="accent1"/>
                </a:solidFill>
              </a:rPr>
              <a:t>First, classify systems into different types</a:t>
            </a:r>
            <a:endParaRPr lang="en-US" sz="28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512" y="1158681"/>
                <a:ext cx="8229600" cy="456274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A</a:t>
                </a:r>
                <a:r>
                  <a:rPr lang="en-US" sz="2400" i="1" dirty="0" smtClean="0"/>
                  <a:t> stable </a:t>
                </a:r>
                <a:r>
                  <a:rPr lang="en-US" sz="2400" dirty="0" smtClean="0"/>
                  <a:t>feedback system is of Type-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, if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80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𝐾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+1)⋯(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+1)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𝑁</m:t>
                            </m:r>
                          </m:sup>
                        </m:sSup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+1</m:t>
                        </m:r>
                        <m:r>
                          <a:rPr lang="en-US" sz="2800" i="1">
                            <a:latin typeface="Cambria Math"/>
                          </a:rPr>
                          <m:t>)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⋯(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latin typeface="Cambria Math"/>
                                <a:ea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+1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	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are distinct constants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</a:p>
              <a:p>
                <a:pPr marL="0" indent="0">
                  <a:buNone/>
                </a:pPr>
                <a:r>
                  <a:rPr lang="en-US" sz="2800" dirty="0"/>
                  <a:t> </a:t>
                </a:r>
                <a:r>
                  <a:rPr lang="en-US" sz="2800" dirty="0" smtClean="0"/>
                  <a:t>    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+1)(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+8)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+2)(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+4)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:r>
                  <a:rPr lang="en-US" sz="2400" dirty="0" smtClean="0">
                    <a:solidFill>
                      <a:srgbClr val="0070C0"/>
                    </a:solidFill>
                    <a:sym typeface="Wingdings" pitchFamily="2" charset="2"/>
                  </a:rPr>
                  <a:t></a:t>
                </a:r>
                <a:r>
                  <a:rPr lang="en-US" sz="2400" dirty="0" smtClean="0">
                    <a:sym typeface="Wingdings" pitchFamily="2" charset="2"/>
                  </a:rPr>
                  <a:t> Type-2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r>
                  <a:rPr lang="en-US" sz="2400" dirty="0" smtClean="0"/>
                  <a:t>As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/>
                  <a:t> increases, accuracy is improved but stability is reduced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512" y="1158681"/>
                <a:ext cx="8229600" cy="4562748"/>
              </a:xfrm>
              <a:blipFill>
                <a:blip r:embed="rId2"/>
                <a:stretch>
                  <a:fillRect l="-1333" t="-1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308579" y="5901568"/>
            <a:ext cx="4645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Stability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– To be discussed later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8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569"/>
            <a:ext cx="8229600" cy="85658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Steady-State Errors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0644" y="2485200"/>
                <a:ext cx="7862711" cy="411810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Consider error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–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smtClean="0"/>
                  <a:t>for tracking performance</a:t>
                </a:r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(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0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 </a:t>
                </a:r>
                <a:r>
                  <a:rPr lang="en-US" sz="2400" dirty="0">
                    <a:sym typeface="Wingdings" pitchFamily="2" charset="2"/>
                  </a:rPr>
                  <a:t>p</a:t>
                </a:r>
                <a:r>
                  <a:rPr lang="en-US" sz="2400" dirty="0" smtClean="0"/>
                  <a:t>erfect tracking: </a:t>
                </a:r>
                <a:r>
                  <a:rPr lang="en-US" sz="2400" dirty="0" smtClean="0">
                    <a:solidFill>
                      <a:schemeClr val="bg1">
                        <a:lumMod val="50000"/>
                      </a:schemeClr>
                    </a:solidFill>
                  </a:rPr>
                  <a:t>response tracks reference </a:t>
                </a:r>
                <a:r>
                  <a:rPr lang="en-US" sz="2400" dirty="0" smtClean="0"/>
                  <a:t>)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200" b="0" i="1" smtClean="0">
                          <a:latin typeface="Cambria Math"/>
                        </a:rPr>
                        <m:t>𝑅</m:t>
                      </m:r>
                      <m:r>
                        <a:rPr lang="en-US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b="0" i="1" smtClean="0">
                          <a:latin typeface="Cambria Math"/>
                        </a:rPr>
                        <m:t>𝑠</m:t>
                      </m:r>
                      <m:r>
                        <a:rPr lang="en-US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 smtClean="0"/>
              </a:p>
              <a:p>
                <a:r>
                  <a:rPr lang="en-US" sz="2400" dirty="0" smtClean="0"/>
                  <a:t>Steady-state tracking error (by </a:t>
                </a:r>
                <a:r>
                  <a:rPr lang="en-US" sz="2400" dirty="0"/>
                  <a:t>F</a:t>
                </a:r>
                <a:r>
                  <a:rPr lang="en-US" sz="2400" dirty="0" smtClean="0"/>
                  <a:t>inal </a:t>
                </a:r>
                <a:r>
                  <a:rPr lang="en-US" sz="2400" dirty="0"/>
                  <a:t>V</a:t>
                </a:r>
                <a:r>
                  <a:rPr lang="en-US" sz="2400" dirty="0" smtClean="0"/>
                  <a:t>alue </a:t>
                </a:r>
                <a:r>
                  <a:rPr lang="en-US" sz="2400" dirty="0"/>
                  <a:t>T</a:t>
                </a:r>
                <a:r>
                  <a:rPr lang="en-US" sz="2400" dirty="0" smtClean="0"/>
                  <a:t>heorem)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𝑠𝑠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𝑠𝐸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𝑠𝑅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800" dirty="0" smtClean="0"/>
              </a:p>
              <a:p>
                <a:r>
                  <a:rPr lang="en-US" sz="2400" b="1" dirty="0" smtClean="0">
                    <a:solidFill>
                      <a:srgbClr val="0070C0"/>
                    </a:solidFill>
                  </a:rPr>
                  <a:t>Note: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Steady-state error analysis is meaningful only for stable systems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(output of unstable systems will blow up)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0644" y="2485200"/>
                <a:ext cx="7862711" cy="4118109"/>
              </a:xfrm>
              <a:blipFill>
                <a:blip r:embed="rId2"/>
                <a:stretch>
                  <a:fillRect l="-1008" t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FSQ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916" y="1168299"/>
            <a:ext cx="3018083" cy="112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004048" y="1061156"/>
                <a:ext cx="2592505" cy="13024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400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1+</m:t>
                          </m:r>
                          <m:r>
                            <a:rPr lang="en-US" sz="2000" i="1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000" i="1">
                          <a:latin typeface="Cambria Math"/>
                        </a:rPr>
                        <m:t>𝑅</m:t>
                      </m:r>
                      <m:r>
                        <a:rPr lang="en-US" sz="2000" i="1">
                          <a:latin typeface="Cambria Math"/>
                        </a:rPr>
                        <m:t>(</m:t>
                      </m:r>
                      <m:r>
                        <a:rPr lang="en-US" sz="2000" i="1">
                          <a:latin typeface="Cambria Math"/>
                        </a:rPr>
                        <m:t>𝑠</m:t>
                      </m:r>
                      <m:r>
                        <a:rPr lang="en-US" sz="20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1061156"/>
                <a:ext cx="2592505" cy="1302408"/>
              </a:xfrm>
              <a:prstGeom prst="rect">
                <a:avLst/>
              </a:prstGeom>
              <a:blipFill>
                <a:blip r:embed="rId4"/>
                <a:stretch>
                  <a:fillRect l="-3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699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851" y="606972"/>
            <a:ext cx="195910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Exercise:</a:t>
            </a:r>
          </a:p>
          <a:p>
            <a:endParaRPr lang="en-US" sz="10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82" y="556434"/>
            <a:ext cx="4920885" cy="16402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37174" y="606972"/>
            <a:ext cx="2976162" cy="219369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72536" y="2051114"/>
                <a:ext cx="1228437" cy="73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536" y="2051114"/>
                <a:ext cx="1228437" cy="7331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30918" y="3501008"/>
                <a:ext cx="6768752" cy="3137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arenBoth"/>
                </a:pP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600" b="0" dirty="0" smtClean="0"/>
              </a:p>
              <a:p>
                <a:pPr marL="457200" indent="-457200">
                  <a:buAutoNum type="arabicParenBoth"/>
                </a:pPr>
                <a:endParaRPr lang="en-US" sz="1200" dirty="0" smtClean="0"/>
              </a:p>
              <a:p>
                <a:pPr marL="457200" indent="-457200">
                  <a:buAutoNum type="arabicParenBoth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400" b="0" dirty="0" smtClean="0"/>
              </a:p>
              <a:p>
                <a:pPr marL="457200" indent="-457200">
                  <a:buAutoNum type="arabicParenBoth"/>
                </a:pPr>
                <a:endParaRPr lang="en-US" sz="1200" dirty="0" smtClean="0"/>
              </a:p>
              <a:p>
                <a:pPr marL="457200" indent="-457200">
                  <a:buAutoNum type="arabicParenBoth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]= ?</m:t>
                        </m:r>
                      </m:e>
                    </m:func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indent="-457200">
                  <a:buAutoNum type="arabicParenBoth"/>
                </a:pPr>
                <a:endParaRPr lang="en-US" sz="1200" dirty="0"/>
              </a:p>
              <a:p>
                <a:pPr marL="457200" indent="-457200">
                  <a:buAutoNum type="arabicParenBoth"/>
                </a:pPr>
                <a:r>
                  <a:rPr lang="en-US" sz="2400" dirty="0" smtClean="0"/>
                  <a:t> For what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/>
                  <a:t>, one can have</a:t>
                </a:r>
              </a:p>
              <a:p>
                <a:endParaRPr lang="en-US" sz="1000" dirty="0"/>
              </a:p>
              <a:p>
                <a:r>
                  <a:rPr lang="en-US" sz="2400" dirty="0" smtClean="0"/>
                  <a:t>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=0 ?</m:t>
                        </m:r>
                      </m:e>
                    </m:func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18" y="3501008"/>
                <a:ext cx="6768752" cy="3137782"/>
              </a:xfrm>
              <a:prstGeom prst="rect">
                <a:avLst/>
              </a:prstGeom>
              <a:blipFill>
                <a:blip r:embed="rId4"/>
                <a:stretch>
                  <a:fillRect l="-14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77094" y="2897071"/>
                <a:ext cx="46212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is the 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Unit Ramp </a:t>
                </a:r>
                <a:r>
                  <a:rPr lang="en-US" sz="2400" dirty="0" smtClean="0"/>
                  <a:t>reference input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094" y="2897071"/>
                <a:ext cx="4621202" cy="461665"/>
              </a:xfrm>
              <a:prstGeom prst="rect">
                <a:avLst/>
              </a:prstGeom>
              <a:blipFill>
                <a:blip r:embed="rId5"/>
                <a:stretch>
                  <a:fillRect l="-396" t="-10526" r="-264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15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6710" y="496712"/>
            <a:ext cx="173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Answer: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06" y="2444016"/>
            <a:ext cx="8240890" cy="42361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03" y="190548"/>
            <a:ext cx="4920885" cy="16402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87695" y="241086"/>
            <a:ext cx="2976162" cy="2193694"/>
          </a:xfrm>
          <a:prstGeom prst="rect">
            <a:avLst/>
          </a:prstGeom>
          <a:noFill/>
          <a:ln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424221" y="1829743"/>
                <a:ext cx="1228437" cy="605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4221" y="1829743"/>
                <a:ext cx="1228437" cy="6050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83930" y="1089891"/>
                <a:ext cx="2503054" cy="845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𝑘𝑠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3930" y="1089891"/>
                <a:ext cx="2503054" cy="8456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59832" y="2943289"/>
                <a:ext cx="43204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9832" y="2943289"/>
                <a:ext cx="43204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509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569"/>
            <a:ext cx="8229600" cy="856587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Return to: </a:t>
            </a:r>
            <a:r>
              <a:rPr lang="en-US" sz="2800" b="1" dirty="0" smtClean="0">
                <a:solidFill>
                  <a:srgbClr val="0070C0"/>
                </a:solidFill>
              </a:rPr>
              <a:t>Steady-State Errors</a:t>
            </a:r>
            <a:endParaRPr lang="en-US" sz="28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3717032"/>
                <a:ext cx="7819789" cy="2422591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Consider error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–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400" dirty="0" smtClean="0"/>
                  <a:t>for tracking performance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𝐸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200" b="0" i="1" smtClean="0">
                          <a:latin typeface="Cambria Math"/>
                        </a:rPr>
                        <m:t>𝑅</m:t>
                      </m:r>
                      <m:r>
                        <a:rPr lang="en-US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b="0" i="1" smtClean="0">
                          <a:latin typeface="Cambria Math"/>
                        </a:rPr>
                        <m:t>𝑠</m:t>
                      </m:r>
                      <m:r>
                        <a:rPr lang="en-US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 smtClean="0"/>
              </a:p>
              <a:p>
                <a:r>
                  <a:rPr lang="en-US" sz="2400" dirty="0" smtClean="0"/>
                  <a:t>Steady-state tracking error </a:t>
                </a:r>
                <a:endParaRPr lang="en-US" sz="240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𝑠𝑠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𝑠𝐸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/>
                                </a:rPr>
                                <m:t>𝑠𝑅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8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3717032"/>
                <a:ext cx="7819789" cy="2422591"/>
              </a:xfrm>
              <a:blipFill>
                <a:blip r:embed="rId2"/>
                <a:stretch>
                  <a:fillRect l="-1091" t="-2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ACFSQ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916" y="1168299"/>
            <a:ext cx="3018083" cy="112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15616" y="2564904"/>
                <a:ext cx="5544616" cy="680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C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400" i="1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r>
                          <a:rPr lang="en-US" sz="2400" i="1">
                            <a:latin typeface="Cambria Math"/>
                          </a:rPr>
                          <m:t>𝐺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e>
                        </m:d>
                      </m:den>
                    </m:f>
                    <m:r>
                      <a:rPr lang="en-US" sz="2400" i="1">
                        <a:latin typeface="Cambria Math"/>
                      </a:rPr>
                      <m:t>𝑅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2564904"/>
                <a:ext cx="5544616" cy="680699"/>
              </a:xfrm>
              <a:prstGeom prst="rect">
                <a:avLst/>
              </a:prstGeom>
              <a:blipFill>
                <a:blip r:embed="rId4"/>
                <a:stretch>
                  <a:fillRect l="-1648" b="-3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56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1. Static Position Error Constant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10355" y="1600200"/>
                <a:ext cx="7061201" cy="466513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Static </a:t>
                </a:r>
                <a:r>
                  <a:rPr lang="en-US" sz="2400" dirty="0">
                    <a:solidFill>
                      <a:srgbClr val="0070C0"/>
                    </a:solidFill>
                    <a:latin typeface="Cambria Math"/>
                  </a:rPr>
                  <a:t>P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osition </a:t>
                </a:r>
                <a:r>
                  <a:rPr lang="en-US" sz="2400" dirty="0">
                    <a:solidFill>
                      <a:srgbClr val="0070C0"/>
                    </a:solidFill>
                    <a:latin typeface="Cambria Math"/>
                  </a:rPr>
                  <a:t>E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rror </a:t>
                </a:r>
                <a:r>
                  <a:rPr lang="en-US" sz="2400" dirty="0">
                    <a:solidFill>
                      <a:srgbClr val="0070C0"/>
                    </a:solidFill>
                    <a:latin typeface="Cambria Math"/>
                  </a:rPr>
                  <a:t>C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onstant: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𝐺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sz="2400" dirty="0" smtClean="0"/>
                  <a:t>For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Step Input </a:t>
                </a:r>
                <a:r>
                  <a:rPr lang="en-US" sz="2400" dirty="0" smtClean="0"/>
                  <a:t>(position </a:t>
                </a:r>
                <a:r>
                  <a:rPr lang="en-US" sz="2400" dirty="0"/>
                  <a:t>input): </a:t>
                </a: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 </a:t>
                </a:r>
                <a:r>
                  <a:rPr lang="en-US" sz="240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600" b="0" i="1" smtClean="0"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</a:rPr>
                              <m:t>1+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𝐺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</m:den>
                        </m:f>
                      </m:e>
                    </m:func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600" b="0" i="1" smtClean="0">
                            <a:latin typeface="Cambria Math"/>
                          </a:rPr>
                          <m:t>1+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For Type-0 systems: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200" i="1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2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latin typeface="Cambria Math"/>
                                </a:rPr>
                                <m:t>𝐾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+1)⋯(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+1)</m:t>
                              </m:r>
                            </m:num>
                            <m:den>
                              <m:r>
                                <a:rPr lang="en-US" sz="220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</a:rPr>
                                <m:t>+1)⋯(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200" i="1">
                                  <a:latin typeface="Cambria Math"/>
                                  <a:ea typeface="Cambria Math"/>
                                </a:rPr>
                                <m:t>+1)</m:t>
                              </m:r>
                            </m:den>
                          </m:f>
                        </m:e>
                      </m:func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</a:rPr>
                        <m:t>𝐾</m:t>
                      </m:r>
                    </m:oMath>
                  </m:oMathPara>
                </a14:m>
                <a:endParaRPr lang="en-US" sz="2200" dirty="0" smtClean="0"/>
              </a:p>
              <a:p>
                <a:pPr>
                  <a:buFontTx/>
                  <a:buChar char="-"/>
                </a:pPr>
                <a:endParaRPr lang="en-US" sz="1000" dirty="0" smtClean="0"/>
              </a:p>
              <a:p>
                <a:pPr>
                  <a:buFontTx/>
                  <a:buChar char="-"/>
                </a:pPr>
                <a:r>
                  <a:rPr lang="en-US" sz="2400" dirty="0" smtClean="0"/>
                  <a:t>For Type-1 or higher systems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≥1)</m:t>
                    </m:r>
                  </m:oMath>
                </a14:m>
                <a:r>
                  <a:rPr lang="en-US" sz="2200" dirty="0" smtClean="0"/>
                  <a:t>: 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𝐾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𝑁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den>
                        </m:f>
                      </m:e>
                    </m:func>
                    <m:r>
                      <a:rPr lang="en-US" sz="2400" i="1" smtClean="0">
                        <a:latin typeface="Cambria Math"/>
                      </a:rPr>
                      <m:t>→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10355" y="1600200"/>
                <a:ext cx="7061201" cy="4665133"/>
              </a:xfrm>
              <a:blipFill>
                <a:blip r:embed="rId2"/>
                <a:stretch>
                  <a:fillRect l="-1382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911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599" y="19561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2. Static Velocity Error Constant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32932" y="1518355"/>
                <a:ext cx="7552267" cy="4710289"/>
              </a:xfrm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Static Velocity </a:t>
                </a:r>
                <a:r>
                  <a:rPr lang="en-US" sz="2400" dirty="0">
                    <a:solidFill>
                      <a:srgbClr val="0070C0"/>
                    </a:solidFill>
                    <a:latin typeface="Cambria Math"/>
                  </a:rPr>
                  <a:t>E</a:t>
                </a:r>
                <a:r>
                  <a:rPr lang="en-US" sz="2400" dirty="0" smtClean="0">
                    <a:solidFill>
                      <a:srgbClr val="0070C0"/>
                    </a:solidFill>
                    <a:latin typeface="Cambria Math"/>
                  </a:rPr>
                  <a:t>rror Constant: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  <a:ea typeface="Cambria Math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𝐺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2400" dirty="0">
                  <a:solidFill>
                    <a:prstClr val="black"/>
                  </a:solidFill>
                  <a:latin typeface="Cambria Math"/>
                </a:endParaRPr>
              </a:p>
              <a:p>
                <a:pPr marL="0" lvl="0" indent="0">
                  <a:buNone/>
                </a:pPr>
                <a:r>
                  <a:rPr lang="en-US" sz="2400" dirty="0" smtClean="0">
                    <a:solidFill>
                      <a:prstClr val="black"/>
                    </a:solidFill>
                  </a:rPr>
                  <a:t>For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Ramp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nput </a:t>
                </a:r>
                <a:r>
                  <a:rPr lang="en-US" sz="2400" dirty="0" smtClean="0"/>
                  <a:t>(velocity </a:t>
                </a:r>
                <a:r>
                  <a:rPr lang="en-US" sz="2400" dirty="0"/>
                  <a:t>input)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: </a:t>
                </a:r>
              </a:p>
              <a:p>
                <a:pPr marL="0" lvl="0" indent="0">
                  <a:buNone/>
                </a:pPr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1+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𝐺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)</m:t>
                            </m:r>
                          </m:den>
                        </m:f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</m:t>
                            </m:r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𝐺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𝐾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en-US" sz="1200" dirty="0">
                  <a:solidFill>
                    <a:prstClr val="black"/>
                  </a:solidFill>
                </a:endParaRPr>
              </a:p>
              <a:p>
                <a:pPr lvl="0">
                  <a:buFontTx/>
                  <a:buChar char="-"/>
                </a:pPr>
                <a:r>
                  <a:rPr lang="en-US" sz="2400" dirty="0">
                    <a:solidFill>
                      <a:prstClr val="black"/>
                    </a:solidFill>
                  </a:rPr>
                  <a:t>For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Type-0 systems: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𝐾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den>
                        </m:f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0</m:t>
                    </m:r>
                  </m:oMath>
                </a14:m>
                <a:endParaRPr lang="en-US" sz="2400" dirty="0">
                  <a:solidFill>
                    <a:prstClr val="black"/>
                  </a:solidFill>
                </a:endParaRPr>
              </a:p>
              <a:p>
                <a:pPr lvl="0">
                  <a:buFontTx/>
                  <a:buChar char="-"/>
                </a:pPr>
                <a:r>
                  <a:rPr lang="en-US" sz="2400" dirty="0">
                    <a:solidFill>
                      <a:prstClr val="black"/>
                    </a:solidFill>
                  </a:rPr>
                  <a:t>For </a:t>
                </a:r>
                <a:r>
                  <a:rPr lang="en-US" sz="2400" dirty="0" smtClean="0">
                    <a:solidFill>
                      <a:prstClr val="black"/>
                    </a:solidFill>
                  </a:rPr>
                  <a:t>Type-1 system: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𝐾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num>
                          <m:den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den>
                        </m:f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/>
                      </a:rPr>
                      <m:t>𝐾</m:t>
                    </m:r>
                  </m:oMath>
                </a14:m>
                <a:endParaRPr lang="en-US" sz="2400" dirty="0" smtClean="0">
                  <a:solidFill>
                    <a:prstClr val="black"/>
                  </a:solidFill>
                </a:endParaRPr>
              </a:p>
              <a:p>
                <a:pPr lvl="0">
                  <a:buFontTx/>
                  <a:buChar char="-"/>
                </a:pPr>
                <a:r>
                  <a:rPr lang="en-US" sz="2400" dirty="0" smtClean="0">
                    <a:solidFill>
                      <a:prstClr val="black"/>
                    </a:solidFill>
                  </a:rPr>
                  <a:t>For Type-2 (or higher) systems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≥2)</m:t>
                    </m:r>
                  </m:oMath>
                </a14:m>
                <a:r>
                  <a:rPr lang="en-US" sz="2000" dirty="0" smtClean="0">
                    <a:solidFill>
                      <a:prstClr val="black"/>
                    </a:solidFill>
                  </a:rPr>
                  <a:t>: </a:t>
                </a:r>
                <a:endParaRPr lang="en-US" sz="2000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r>
                  <a:rPr lang="en-US" sz="2400" dirty="0">
                    <a:solidFill>
                      <a:prstClr val="black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𝑝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𝐾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𝑁</m:t>
                                </m:r>
                              </m:sup>
                            </m:sSup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+1)⋯(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prstClr val="black"/>
                                    </a:solidFill>
                                    <a:latin typeface="Cambria Math"/>
                                    <a:ea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+1)</m:t>
                            </m:r>
                          </m:den>
                        </m:f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sz="2400" dirty="0">
                  <a:solidFill>
                    <a:prstClr val="black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2932" y="1518355"/>
                <a:ext cx="7552267" cy="4710289"/>
              </a:xfrm>
              <a:blipFill>
                <a:blip r:embed="rId2"/>
                <a:stretch>
                  <a:fillRect l="-1291" t="-11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408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3. Static Acceleration Error Constant </a:t>
            </a:r>
            <a:r>
              <a:rPr lang="en-US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47511" y="1452284"/>
                <a:ext cx="8229600" cy="514766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sz="3400" dirty="0" smtClean="0">
                    <a:solidFill>
                      <a:srgbClr val="0070C0"/>
                    </a:solidFill>
                  </a:rPr>
                  <a:t>Static Acceleration Error Constant: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𝐾</m:t>
                        </m:r>
                      </m:e>
                      <m:sub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en-US" sz="3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3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400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𝑠</m:t>
                            </m:r>
                            <m: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3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𝐺</m:t>
                        </m:r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3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endParaRPr lang="en-US" sz="3400" dirty="0" smtClean="0"/>
              </a:p>
              <a:p>
                <a:pPr marL="0" indent="0">
                  <a:buNone/>
                </a:pPr>
                <a:endParaRPr lang="en-US" sz="3400" dirty="0"/>
              </a:p>
              <a:p>
                <a:pPr marL="0" indent="0">
                  <a:buNone/>
                </a:pPr>
                <a:r>
                  <a:rPr lang="en-US" sz="3400" dirty="0" smtClean="0"/>
                  <a:t>For </a:t>
                </a:r>
                <a:r>
                  <a:rPr lang="en-US" sz="3400" dirty="0" smtClean="0">
                    <a:solidFill>
                      <a:srgbClr val="7030A0"/>
                    </a:solidFill>
                  </a:rPr>
                  <a:t>Parabolic </a:t>
                </a:r>
                <a:r>
                  <a:rPr lang="en-US" sz="3400" dirty="0">
                    <a:solidFill>
                      <a:srgbClr val="7030A0"/>
                    </a:solidFill>
                  </a:rPr>
                  <a:t>I</a:t>
                </a:r>
                <a:r>
                  <a:rPr lang="en-US" sz="3400" dirty="0" smtClean="0">
                    <a:solidFill>
                      <a:srgbClr val="7030A0"/>
                    </a:solidFill>
                  </a:rPr>
                  <a:t>nput </a:t>
                </a:r>
                <a:r>
                  <a:rPr lang="en-US" sz="3400" dirty="0" smtClean="0"/>
                  <a:t>(acceleration input):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≥0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Since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𝑠𝑠</m:t>
                          </m:r>
                        </m:sub>
                      </m:sSub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1+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𝐺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  <m:r>
                        <a:rPr lang="en-US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 smtClean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sz="2800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80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𝐾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+1)⋯(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+1)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𝑁</m:t>
                                  </m:r>
                                </m:sup>
                              </m:sSup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+1)⋯(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prstClr val="black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  <m:r>
                                <a:rPr lang="en-US" sz="2800" i="1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+1)</m:t>
                              </m:r>
                            </m:den>
                          </m:f>
                          <m:r>
                            <a:rPr lang="en-US" sz="2800" b="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=</m:t>
                          </m:r>
                          <m:d>
                            <m:dPr>
                              <m:begChr m:val="{"/>
                              <m:endChr m:val=""/>
                              <m:ctrlPr>
                                <a:rPr lang="en-US" sz="28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8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0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  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𝑓𝑜𝑟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=0,1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𝐾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  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𝑓𝑜𝑟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=2  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∞  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𝑓𝑜𝑟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𝑁</m:t>
                                    </m:r>
                                    <m:r>
                                      <a:rPr lang="en-US" sz="2800" b="0" i="1" smtClean="0">
                                        <a:solidFill>
                                          <a:prstClr val="black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≥3   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7511" y="1452284"/>
                <a:ext cx="8229600" cy="5147660"/>
              </a:xfrm>
              <a:blipFill>
                <a:blip r:embed="rId2"/>
                <a:stretch>
                  <a:fillRect l="-1333" t="-2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4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198556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Summary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>
                <a:solidFill>
                  <a:srgbClr val="0070C0"/>
                </a:solidFill>
              </a:rPr>
              <a:t>Steady-State Errors for Unity Feedback Systems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5" name="Picture 3" descr="tab 5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44604"/>
            <a:ext cx="8382000" cy="307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1000" y="4889112"/>
          <a:ext cx="8336280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6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Type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 system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2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391510" y="1920278"/>
            <a:ext cx="0" cy="3365074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07" y="3152421"/>
            <a:ext cx="259080" cy="3048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64" y="3852619"/>
            <a:ext cx="274320" cy="2590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5136" y="4560147"/>
            <a:ext cx="236220" cy="243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3551" y="5370477"/>
            <a:ext cx="5550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Higher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dirty="0" smtClean="0"/>
              <a:t>                                                                  All  0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87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Unity versus Non-</a:t>
            </a:r>
            <a:r>
              <a:rPr lang="en-US" sz="3200" b="1" dirty="0">
                <a:solidFill>
                  <a:srgbClr val="0070C0"/>
                </a:solidFill>
              </a:rPr>
              <a:t>U</a:t>
            </a:r>
            <a:r>
              <a:rPr lang="en-US" sz="3200" b="1" dirty="0" smtClean="0">
                <a:solidFill>
                  <a:srgbClr val="0070C0"/>
                </a:solidFill>
              </a:rPr>
              <a:t>nity Feedback Systems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8923" y="3018415"/>
                <a:ext cx="8077200" cy="328837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Example:</a:t>
                </a:r>
                <a:endParaRPr lang="en-US" sz="2800" i="1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800" dirty="0" smtClean="0"/>
                  <a:t>Consider a non-unity feedback system with plant transfer function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𝑇𝑠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&gt;0,</m:t>
                    </m:r>
                  </m:oMath>
                </a14:m>
                <a:r>
                  <a:rPr lang="en-US" sz="2800" dirty="0" smtClean="0"/>
                  <a:t> and </a:t>
                </a:r>
              </a:p>
              <a:p>
                <a:pPr marL="0" indent="0">
                  <a:buNone/>
                </a:pPr>
                <a:r>
                  <a:rPr lang="en-US" sz="2800" dirty="0" smtClean="0"/>
                  <a:t>feedback transfer function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dirty="0" smtClean="0"/>
                  <a:t>,  </a:t>
                </a:r>
                <a:r>
                  <a:rPr lang="en-US" sz="28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0</a:t>
                </a:r>
                <a:endPara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100" dirty="0" smtClean="0"/>
              </a:p>
              <a:p>
                <a:pPr marL="0" indent="0">
                  <a:buNone/>
                </a:pPr>
                <a:r>
                  <a:rPr lang="en-US" sz="2800" dirty="0" smtClean="0"/>
                  <a:t>Determine the system response to the reference input 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8923" y="3018415"/>
                <a:ext cx="8077200" cy="3288371"/>
              </a:xfrm>
              <a:blipFill>
                <a:blip r:embed="rId2"/>
                <a:stretch>
                  <a:fillRect l="-1509" t="-1667" r="-1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ACFSQ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25" y="1237745"/>
            <a:ext cx="3966120" cy="1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79511" y="1143000"/>
            <a:ext cx="5717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Y(s)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39952" y="2348880"/>
            <a:ext cx="710034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800" dirty="0" smtClean="0"/>
          </a:p>
          <a:p>
            <a:pPr algn="ct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algn="ctr"/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395154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Unity versus Non-</a:t>
            </a:r>
            <a:r>
              <a:rPr lang="en-US" sz="3200" b="1" dirty="0">
                <a:solidFill>
                  <a:srgbClr val="0070C0"/>
                </a:solidFill>
              </a:rPr>
              <a:t>U</a:t>
            </a:r>
            <a:r>
              <a:rPr lang="en-US" sz="3200" b="1" dirty="0" smtClean="0">
                <a:solidFill>
                  <a:srgbClr val="0070C0"/>
                </a:solidFill>
              </a:rPr>
              <a:t>nity Feedback Systems</a:t>
            </a:r>
            <a:endParaRPr lang="en-US" sz="32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171573" y="4475515"/>
                <a:ext cx="4032447" cy="220737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C00000"/>
                    </a:solidFill>
                  </a:rPr>
                  <a:t>Exercise: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(5 minutes)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(1)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endParaRPr lang="en-US" sz="2600" dirty="0" smtClean="0"/>
              </a:p>
              <a:p>
                <a:pPr marL="228600" indent="-228600">
                  <a:buFont typeface="+mj-lt"/>
                  <a:buAutoNum type="arabicPeriod"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400" dirty="0" smtClean="0"/>
                  <a:t>(2)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∞)≔ </m:t>
                    </m:r>
                    <m:func>
                      <m:func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= ?</m:t>
                        </m:r>
                      </m:e>
                    </m:func>
                  </m:oMath>
                </a14:m>
                <a:endParaRPr lang="en-US" sz="26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1573" y="4475515"/>
                <a:ext cx="4032447" cy="2207370"/>
              </a:xfrm>
              <a:blipFill>
                <a:blip r:embed="rId2"/>
                <a:stretch>
                  <a:fillRect l="-2266" t="-2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3" descr="AACFSQJ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125" y="1237745"/>
            <a:ext cx="3966120" cy="1475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79511" y="1143000"/>
            <a:ext cx="5717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Y(s)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39952" y="2421311"/>
            <a:ext cx="638026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800" dirty="0" smtClean="0"/>
          </a:p>
          <a:p>
            <a:pPr algn="ctr"/>
            <a:r>
              <a:rPr lang="en-US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(s)</a:t>
            </a:r>
          </a:p>
          <a:p>
            <a:pPr algn="ctr"/>
            <a:endParaRPr lang="en-US" sz="8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171573" y="3132194"/>
                <a:ext cx="2324867" cy="663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</a:rPr>
                      <m:t>𝐺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 smtClean="0"/>
                  <a:t> , 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73" y="3132194"/>
                <a:ext cx="2324867" cy="663515"/>
              </a:xfrm>
              <a:prstGeom prst="rect">
                <a:avLst/>
              </a:prstGeom>
              <a:blipFill>
                <a:blip r:embed="rId4"/>
                <a:stretch>
                  <a:fillRect r="-3141"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143380" y="3895741"/>
                <a:ext cx="6308940" cy="469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Define System </a:t>
                </a:r>
                <a:r>
                  <a:rPr lang="en-US" sz="2400" dirty="0"/>
                  <a:t>tracking </a:t>
                </a:r>
                <a:r>
                  <a:rPr lang="en-US" sz="2400" dirty="0" smtClean="0"/>
                  <a:t>error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y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80" y="3895741"/>
                <a:ext cx="6308940" cy="469364"/>
              </a:xfrm>
              <a:prstGeom prst="rect">
                <a:avLst/>
              </a:prstGeom>
              <a:blipFill>
                <a:blip r:embed="rId5"/>
                <a:stretch>
                  <a:fillRect l="-1547" t="-11688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275856" y="3284984"/>
                <a:ext cx="541094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0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, 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/>
                  <a:t>, 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</a:t>
                </a:r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cs typeface="Times New Roman" panose="02020603050405020304" pitchFamily="18" charset="0"/>
                  </a:rPr>
                  <a:t>is Unit Step input </a:t>
                </a:r>
                <a:endParaRPr lang="en-US" sz="20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3284984"/>
                <a:ext cx="5410944" cy="400110"/>
              </a:xfrm>
              <a:prstGeom prst="rect">
                <a:avLst/>
              </a:prstGeom>
              <a:blipFill>
                <a:blip r:embed="rId6"/>
                <a:stretch>
                  <a:fillRect l="-1126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748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404664"/>
                <a:ext cx="8424936" cy="604867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sz="2800" b="1" dirty="0" smtClean="0">
                    <a:solidFill>
                      <a:srgbClr val="0070C0"/>
                    </a:solidFill>
                  </a:rPr>
                  <a:t>Answer: </a:t>
                </a:r>
              </a:p>
              <a:p>
                <a:pPr marL="0" indent="0">
                  <a:buNone/>
                </a:pPr>
                <a:endParaRPr lang="en-US" sz="1300" b="1" dirty="0" smtClean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sz="2600" dirty="0"/>
                  <a:t>S</a:t>
                </a:r>
                <a:r>
                  <a:rPr lang="en-US" sz="2600" dirty="0" smtClean="0"/>
                  <a:t>ystem tracking error: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r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– y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0" indent="0">
                  <a:buNone/>
                </a:pPr>
                <a:endParaRPr lang="en-US" sz="11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200" i="1">
                          <a:latin typeface="Cambria Math"/>
                        </a:rPr>
                        <m:t>=</m:t>
                      </m:r>
                      <m:r>
                        <a:rPr lang="en-US" sz="2200" i="1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r>
                        <a:rPr lang="en-US" sz="2200" b="0" i="1" smtClean="0">
                          <a:latin typeface="Cambria Math"/>
                        </a:rPr>
                        <m:t>𝑌</m:t>
                      </m:r>
                      <m:d>
                        <m:d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r>
                        <a:rPr lang="en-US" sz="2200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h𝐺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200" b="0" i="1" smtClean="0">
                          <a:latin typeface="Cambria Math"/>
                        </a:rPr>
                        <m:t>𝑅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</a:rPr>
                            <m:t>1+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sz="2200" b="0" i="1" smtClean="0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  <m:r>
                            <a:rPr lang="en-US" sz="2200" b="0" i="1" smtClean="0">
                              <a:latin typeface="Cambria Math"/>
                            </a:rPr>
                            <m:t>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num>
                        <m:den>
                          <m:r>
                            <a:rPr lang="en-US" sz="2200" b="0" i="1" smtClean="0">
                              <a:latin typeface="Cambria Math"/>
                            </a:rPr>
                            <m:t>1+</m:t>
                          </m:r>
                          <m:r>
                            <a:rPr lang="en-US" sz="2200" b="0" i="1" smtClean="0">
                              <a:latin typeface="Cambria Math"/>
                            </a:rPr>
                            <m:t>h𝐺</m:t>
                          </m:r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/>
                                </a:rPr>
                                <m:t>𝑠</m:t>
                              </m:r>
                            </m:e>
                          </m:d>
                        </m:den>
                      </m:f>
                      <m:r>
                        <a:rPr lang="en-US" sz="2200" b="0" i="1" smtClean="0">
                          <a:latin typeface="Cambria Math"/>
                        </a:rPr>
                        <m:t>𝑅</m:t>
                      </m:r>
                      <m:r>
                        <a:rPr lang="en-US" sz="2200" b="0" i="1" smtClean="0">
                          <a:latin typeface="Cambria Math"/>
                        </a:rPr>
                        <m:t>(</m:t>
                      </m:r>
                      <m:r>
                        <a:rPr lang="en-US" sz="2200" b="0" i="1" smtClean="0">
                          <a:latin typeface="Cambria Math"/>
                        </a:rPr>
                        <m:t>𝑠</m:t>
                      </m:r>
                      <m:r>
                        <a:rPr lang="en-US" sz="2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 smtClean="0"/>
              </a:p>
              <a:p>
                <a:pPr marL="0" indent="0">
                  <a:buNone/>
                </a:pPr>
                <a:endParaRPr lang="en-US" sz="22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For Unit Step input, R(</a:t>
                </a:r>
                <a:r>
                  <a:rPr lang="en-US" sz="2600" i="1" dirty="0" smtClean="0"/>
                  <a:t>s</a:t>
                </a:r>
                <a:r>
                  <a:rPr lang="en-US" sz="2600" dirty="0" smtClean="0"/>
                  <a:t>) = 1/</a:t>
                </a:r>
                <a:r>
                  <a:rPr lang="en-US" sz="2600" i="1" dirty="0" smtClean="0"/>
                  <a:t>s </a:t>
                </a:r>
                <a:r>
                  <a:rPr lang="en-US" sz="2600" dirty="0" smtClean="0"/>
                  <a:t>, tracking error:</a:t>
                </a:r>
              </a:p>
              <a:p>
                <a:pPr marL="0" indent="0">
                  <a:buNone/>
                </a:pPr>
                <a:endParaRPr lang="en-US" sz="1200" dirty="0" smtClean="0"/>
              </a:p>
              <a:p>
                <a:pPr marL="0" indent="0">
                  <a:buNone/>
                </a:pPr>
                <a:r>
                  <a:rPr lang="en-US" sz="2600" b="0" dirty="0" smtClean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6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𝑇𝑠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h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𝑇𝑠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en-US" sz="2600" b="0" i="1" smtClean="0"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den>
                        </m:f>
                        <m:r>
                          <a:rPr lang="en-US" sz="26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smtClean="0">
                                <a:latin typeface="Cambria Math"/>
                              </a:rPr>
                              <m:t>h</m:t>
                            </m:r>
                            <m:r>
                              <a:rPr lang="en-US" sz="2600" b="0" i="1" smtClean="0"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>
                              <a:rPr lang="en-US" sz="2600" b="0" i="1" smtClean="0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endParaRPr lang="en-US" sz="2600" dirty="0" smtClean="0"/>
              </a:p>
              <a:p>
                <a:pPr marL="0" indent="0">
                  <a:buNone/>
                </a:pPr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600" dirty="0" smtClean="0"/>
                  <a:t>Unity feedback ( </a:t>
                </a:r>
                <a:r>
                  <a:rPr lang="en-US" sz="26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600" dirty="0" smtClean="0">
                    <a:cs typeface="Times New Roman" panose="02020603050405020304" pitchFamily="18" charset="0"/>
                  </a:rPr>
                  <a:t>=</a:t>
                </a:r>
                <a:r>
                  <a:rPr lang="en-US" sz="26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</a:t>
                </a:r>
                <a:r>
                  <a:rPr lang="en-US" sz="2600" dirty="0" smtClean="0"/>
                  <a:t>) 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∞)=0</m:t>
                    </m:r>
                  </m:oMath>
                </a14:m>
                <a:r>
                  <a:rPr lang="en-US" sz="2600" dirty="0" smtClean="0">
                    <a:sym typeface="Wingdings" pitchFamily="2" charset="2"/>
                  </a:rPr>
                  <a:t>  Type-1 system</a:t>
                </a:r>
              </a:p>
              <a:p>
                <a:pPr marL="0" indent="0">
                  <a:buNone/>
                </a:pPr>
                <a:endParaRPr lang="en-US" sz="1300" dirty="0" smtClean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ym typeface="Wingdings" pitchFamily="2" charset="2"/>
                  </a:rPr>
                  <a:t>Non-unity feedback (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  <a:ea typeface="Cambria Math"/>
                      </a:rPr>
                      <m:t>h</m:t>
                    </m:r>
                    <m:r>
                      <a:rPr lang="en-US" sz="2600" b="0" i="1">
                        <a:latin typeface="Cambria Math" panose="02040503050406030204" pitchFamily="18" charset="0"/>
                        <a:ea typeface="Cambria Math"/>
                      </a:rPr>
                      <m:t>≠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/>
                      </a:rPr>
                      <m:t>1</m:t>
                    </m:r>
                    <m:r>
                      <a:rPr lang="en-US" sz="2600" b="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600" dirty="0" smtClean="0">
                    <a:sym typeface="Wingdings" pitchFamily="2" charset="2"/>
                  </a:rPr>
                  <a:t>) 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𝑇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  <a:ea typeface="Cambria Math"/>
                          </a:rPr>
                          <m:t>𝑟</m:t>
                        </m:r>
                      </m:sub>
                    </m:sSub>
                    <m:r>
                      <a:rPr lang="en-US" sz="2600" b="0" i="0" smtClean="0"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/>
                      </a:rPr>
                      <m:t>∞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/>
                      </a:rPr>
                      <m:t>≠</m:t>
                    </m:r>
                    <m:r>
                      <a:rPr lang="en-US" sz="2600" b="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600" b="0" i="1" smtClean="0">
                        <a:latin typeface="Cambria Math" panose="02040503050406030204" pitchFamily="18" charset="0"/>
                        <a:ea typeface="Cambria Math"/>
                      </a:rPr>
                      <m:t>∞</m:t>
                    </m:r>
                    <m:r>
                      <a:rPr lang="en-US" sz="2600" b="0" i="0" smtClean="0">
                        <a:latin typeface="Cambria Math" panose="02040503050406030204" pitchFamily="18" charset="0"/>
                        <a:ea typeface="Cambria Math"/>
                      </a:rPr>
                      <m:t> </m:t>
                    </m:r>
                  </m:oMath>
                </a14:m>
                <a:r>
                  <a:rPr lang="en-US" sz="2600" dirty="0" smtClean="0">
                    <a:sym typeface="Wingdings" pitchFamily="2" charset="2"/>
                  </a:rPr>
                  <a:t> Type-0 system</a:t>
                </a:r>
              </a:p>
              <a:p>
                <a:pPr>
                  <a:buFontTx/>
                  <a:buChar char="-"/>
                </a:pPr>
                <a:endParaRPr lang="en-US" sz="2600" dirty="0">
                  <a:sym typeface="Wingdings" pitchFamily="2" charset="2"/>
                </a:endParaRPr>
              </a:p>
              <a:p>
                <a:pPr marL="0" indent="0">
                  <a:buNone/>
                </a:pPr>
                <a:r>
                  <a:rPr lang="en-US" sz="2600" dirty="0" smtClean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600" dirty="0" smtClean="0">
                    <a:sym typeface="Wingdings" panose="05000000000000000000" pitchFamily="2" charset="2"/>
                  </a:rPr>
                  <a:t> </a:t>
                </a:r>
                <a:r>
                  <a:rPr lang="en-US" sz="26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Non-unity feedback may change the system type</a:t>
                </a:r>
              </a:p>
              <a:p>
                <a:pPr>
                  <a:buFontTx/>
                  <a:buChar char="-"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404664"/>
                <a:ext cx="8424936" cy="6048672"/>
              </a:xfrm>
              <a:blipFill>
                <a:blip r:embed="rId2"/>
                <a:stretch>
                  <a:fillRect l="-1302" t="-1511" r="-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950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1556792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END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73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1432</TotalTime>
  <Words>389</Words>
  <Application>Microsoft Office PowerPoint</Application>
  <PresentationFormat>On-screen Show (4:3)</PresentationFormat>
  <Paragraphs>198</Paragraphs>
  <Slides>23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ＭＳ Ｐゴシック</vt:lpstr>
      <vt:lpstr>Arial</vt:lpstr>
      <vt:lpstr>Calibri</vt:lpstr>
      <vt:lpstr>Cambria Math</vt:lpstr>
      <vt:lpstr>Times New Roman</vt:lpstr>
      <vt:lpstr>Wingdings</vt:lpstr>
      <vt:lpstr>lecture 13-Mathematical Modelling of Liquid Level Systems</vt:lpstr>
      <vt:lpstr>方程式</vt:lpstr>
      <vt:lpstr>EE3114 Systems and Control    Tutorial - 4</vt:lpstr>
      <vt:lpstr>Recall: Standard Second-Order System</vt:lpstr>
      <vt:lpstr>PowerPoint Presentation</vt:lpstr>
      <vt:lpstr>PowerPoint Presentation</vt:lpstr>
      <vt:lpstr>PowerPoint Presentation</vt:lpstr>
      <vt:lpstr>Impulse Response</vt:lpstr>
      <vt:lpstr>1) Under Damped:  0≤ζ&lt;1</vt:lpstr>
      <vt:lpstr>PowerPoint Presentation</vt:lpstr>
      <vt:lpstr>General Unity-Feedback Control Systems</vt:lpstr>
      <vt:lpstr>First, classify systems into different types</vt:lpstr>
      <vt:lpstr>Steady-State Errors</vt:lpstr>
      <vt:lpstr>PowerPoint Presentation</vt:lpstr>
      <vt:lpstr>PowerPoint Presentation</vt:lpstr>
      <vt:lpstr>Return to: Steady-State Errors</vt:lpstr>
      <vt:lpstr>1. Static Position Error Constant Kp</vt:lpstr>
      <vt:lpstr>2. Static Velocity Error Constant Kv</vt:lpstr>
      <vt:lpstr>3. Static Acceleration Error Constant Ka</vt:lpstr>
      <vt:lpstr>Summary Steady-State Errors for Unity Feedback Systems </vt:lpstr>
      <vt:lpstr>Unity versus Non-Unity Feedback Systems</vt:lpstr>
      <vt:lpstr>Unity versus Non-Unity Feedback Systems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Guanrong CHEN</cp:lastModifiedBy>
  <cp:revision>486</cp:revision>
  <dcterms:created xsi:type="dcterms:W3CDTF">2013-02-04T13:53:54Z</dcterms:created>
  <dcterms:modified xsi:type="dcterms:W3CDTF">2018-10-30T06:32:37Z</dcterms:modified>
</cp:coreProperties>
</file>