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7"/>
  </p:notesMasterIdLst>
  <p:handoutMasterIdLst>
    <p:handoutMasterId r:id="rId28"/>
  </p:handoutMasterIdLst>
  <p:sldIdLst>
    <p:sldId id="256" r:id="rId2"/>
    <p:sldId id="325" r:id="rId3"/>
    <p:sldId id="326" r:id="rId4"/>
    <p:sldId id="327" r:id="rId5"/>
    <p:sldId id="306" r:id="rId6"/>
    <p:sldId id="305" r:id="rId7"/>
    <p:sldId id="304" r:id="rId8"/>
    <p:sldId id="307" r:id="rId9"/>
    <p:sldId id="308" r:id="rId10"/>
    <p:sldId id="309" r:id="rId11"/>
    <p:sldId id="310" r:id="rId12"/>
    <p:sldId id="312" r:id="rId13"/>
    <p:sldId id="311" r:id="rId14"/>
    <p:sldId id="313" r:id="rId15"/>
    <p:sldId id="314" r:id="rId16"/>
    <p:sldId id="315" r:id="rId17"/>
    <p:sldId id="316" r:id="rId18"/>
    <p:sldId id="317" r:id="rId19"/>
    <p:sldId id="318" r:id="rId20"/>
    <p:sldId id="324" r:id="rId21"/>
    <p:sldId id="319" r:id="rId22"/>
    <p:sldId id="320" r:id="rId23"/>
    <p:sldId id="321" r:id="rId24"/>
    <p:sldId id="322" r:id="rId25"/>
    <p:sldId id="323" r:id="rId26"/>
  </p:sldIdLst>
  <p:sldSz cx="9144000" cy="6858000" type="screen4x3"/>
  <p:notesSz cx="6623050" cy="981075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har char="•"/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har char="•"/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har char="•"/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har char="•"/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har char="•"/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00"/>
    <a:srgbClr val="CCECFF"/>
    <a:srgbClr val="66CCFF"/>
    <a:srgbClr val="00CCFF"/>
    <a:srgbClr val="3366FF"/>
    <a:srgbClr val="66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 autoAdjust="0"/>
    <p:restoredTop sz="94660" autoAdjust="0"/>
  </p:normalViewPr>
  <p:slideViewPr>
    <p:cSldViewPr>
      <p:cViewPr varScale="1">
        <p:scale>
          <a:sx n="72" d="100"/>
          <a:sy n="72" d="100"/>
        </p:scale>
        <p:origin x="148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02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52850" y="0"/>
            <a:ext cx="28702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58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20213"/>
            <a:ext cx="287020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58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52850" y="9320213"/>
            <a:ext cx="287020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989D7C-947B-4829-974D-5B41D55FB7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5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02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52850" y="0"/>
            <a:ext cx="28702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84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735013"/>
            <a:ext cx="4908550" cy="3679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2650" y="4659313"/>
            <a:ext cx="4857750" cy="441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20213"/>
            <a:ext cx="287020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84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52850" y="9320213"/>
            <a:ext cx="287020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8ED680-91C8-4529-B975-1F7AD627A5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856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EE4316 Mobile Data Networks</a:t>
            </a:r>
            <a:r>
              <a:rPr lang="en-US" altLang="zh-TW">
                <a:ea typeface="新細明體" pitchFamily="18" charset="-120"/>
              </a:rPr>
              <a:t> 	     Fundamentals of Cellular Networks                       		 </a:t>
            </a:r>
            <a:r>
              <a:rPr lang="en-US">
                <a:latin typeface="+mn-lt"/>
              </a:rPr>
              <a:t>Slide </a:t>
            </a:r>
            <a:fld id="{BC48BEE4-F312-4B74-BD4D-D8B0D33F2E76}" type="slidenum">
              <a:rPr lang="en-US">
                <a:latin typeface="+mn-lt"/>
              </a:rPr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459267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EE4316 Mobile Data Networks</a:t>
            </a:r>
            <a:r>
              <a:rPr lang="en-US" altLang="zh-TW" dirty="0" smtClean="0">
                <a:ea typeface="新細明體" pitchFamily="18" charset="-120"/>
              </a:rPr>
              <a:t> 		       OFDM                       		 	</a:t>
            </a:r>
            <a:r>
              <a:rPr lang="en-US" dirty="0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135413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EE4316 Mobile Data Networks</a:t>
            </a:r>
            <a:r>
              <a:rPr lang="en-US" altLang="zh-TW">
                <a:ea typeface="新細明體" pitchFamily="18" charset="-120"/>
              </a:rPr>
              <a:t> 	     Fundamentals of Cellular Networks                       		 </a:t>
            </a:r>
            <a:r>
              <a:rPr lang="en-US">
                <a:latin typeface="+mn-lt"/>
              </a:rPr>
              <a:t>Slide </a:t>
            </a:r>
            <a:fld id="{702A4F1E-2B0F-42A9-AAAC-451B6C77F2A9}" type="slidenum">
              <a:rPr lang="en-US">
                <a:latin typeface="+mn-lt"/>
              </a:rPr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912772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EE4316 Mobile Data Networks</a:t>
            </a:r>
            <a:r>
              <a:rPr lang="en-US" altLang="zh-TW">
                <a:ea typeface="新細明體" pitchFamily="18" charset="-120"/>
              </a:rPr>
              <a:t> 	     Fundamentals of Cellular Networks                       		 </a:t>
            </a:r>
            <a:r>
              <a:rPr lang="en-US">
                <a:latin typeface="+mn-lt"/>
              </a:rPr>
              <a:t>Slide </a:t>
            </a:r>
            <a:fld id="{DBB96EEC-73EB-4C2C-A0A5-9E6CBF4501F8}" type="slidenum">
              <a:rPr lang="en-US">
                <a:latin typeface="+mn-lt"/>
              </a:rPr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93199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EE4316 Mobile Data Networks</a:t>
            </a:r>
            <a:r>
              <a:rPr lang="en-US" altLang="zh-TW">
                <a:ea typeface="新細明體" pitchFamily="18" charset="-120"/>
              </a:rPr>
              <a:t> 	     Fundamentals of Cellular Networks                       		 </a:t>
            </a:r>
            <a:r>
              <a:rPr lang="en-US">
                <a:latin typeface="+mn-lt"/>
              </a:rPr>
              <a:t>Slide </a:t>
            </a:r>
            <a:fld id="{638CD255-D629-449E-AC22-AE2ABCEF0A2D}" type="slidenum">
              <a:rPr lang="en-US">
                <a:latin typeface="+mn-lt"/>
              </a:rPr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451562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EE4316 Mobile Data Networks</a:t>
            </a:r>
            <a:r>
              <a:rPr lang="en-US" altLang="zh-TW" dirty="0">
                <a:ea typeface="新細明體" pitchFamily="18" charset="-120"/>
              </a:rPr>
              <a:t> 	     Fundamentals of Cellular Networks                       		 </a:t>
            </a:r>
            <a:r>
              <a:rPr lang="en-US" dirty="0">
                <a:latin typeface="+mn-lt"/>
              </a:rPr>
              <a:t>Slide </a:t>
            </a:r>
            <a:fld id="{2C5771E4-77A7-42AA-A348-ABDAD7C00B8F}" type="slidenum">
              <a:rPr lang="en-US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525869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EE4316 Mobile Data Networks</a:t>
            </a:r>
            <a:r>
              <a:rPr lang="en-US" altLang="zh-TW" dirty="0" smtClean="0">
                <a:ea typeface="新細明體" pitchFamily="18" charset="-120"/>
              </a:rPr>
              <a:t> 	     	        OFDM                      		                           </a:t>
            </a:r>
            <a:r>
              <a:rPr lang="en-US" dirty="0" smtClean="0">
                <a:latin typeface="+mn-lt"/>
              </a:rPr>
              <a:t>Slide </a:t>
            </a:r>
            <a:fld id="{8C72C13B-F0D6-42B7-BED3-6AAFDDBF3010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2494480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EE4316 Mobile Data Networks</a:t>
            </a:r>
            <a:r>
              <a:rPr lang="en-US" altLang="zh-TW">
                <a:ea typeface="新細明體" pitchFamily="18" charset="-120"/>
              </a:rPr>
              <a:t> 	     Fundamentals of Cellular Networks                       		 </a:t>
            </a:r>
            <a:r>
              <a:rPr lang="en-US">
                <a:latin typeface="+mn-lt"/>
              </a:rPr>
              <a:t>Slide </a:t>
            </a:r>
            <a:fld id="{27BD2F6D-5B9B-4948-8820-AF4ADC7C4308}" type="slidenum">
              <a:rPr lang="en-US">
                <a:latin typeface="+mn-lt"/>
              </a:rPr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847569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EE4316 Mobile Data Networks</a:t>
            </a:r>
            <a:r>
              <a:rPr lang="en-US" altLang="zh-TW">
                <a:ea typeface="新細明體" pitchFamily="18" charset="-120"/>
              </a:rPr>
              <a:t> 	     Fundamentals of Cellular Networks                       		 </a:t>
            </a:r>
            <a:r>
              <a:rPr lang="en-US">
                <a:latin typeface="+mn-lt"/>
              </a:rPr>
              <a:t>Slide </a:t>
            </a:r>
            <a:fld id="{550B8A77-8D1A-4DCB-962D-4775C43F77D0}" type="slidenum">
              <a:rPr lang="en-US">
                <a:latin typeface="+mn-lt"/>
              </a:rPr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5430530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EE4316 Mobile Data Networks</a:t>
            </a:r>
            <a:r>
              <a:rPr lang="en-US" altLang="zh-TW">
                <a:ea typeface="新細明體" pitchFamily="18" charset="-120"/>
              </a:rPr>
              <a:t> 	     Fundamentals of Cellular Networks                       		 </a:t>
            </a:r>
            <a:r>
              <a:rPr lang="en-US">
                <a:latin typeface="+mn-lt"/>
              </a:rPr>
              <a:t>Slide </a:t>
            </a:r>
            <a:fld id="{C5A74180-A3A5-4949-A240-D3DAD1EE3339}" type="slidenum">
              <a:rPr lang="en-US">
                <a:latin typeface="+mn-lt"/>
              </a:rPr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872304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EE4316 Mobile Data Networks</a:t>
            </a:r>
            <a:r>
              <a:rPr lang="en-US" altLang="zh-TW">
                <a:ea typeface="新細明體" pitchFamily="18" charset="-120"/>
              </a:rPr>
              <a:t> 	     Fundamentals of Cellular Networks                       		 </a:t>
            </a:r>
            <a:r>
              <a:rPr lang="en-US">
                <a:latin typeface="+mn-lt"/>
              </a:rPr>
              <a:t>Slide </a:t>
            </a:r>
            <a:fld id="{9563BCD6-1937-472D-8167-4F629AD6071F}" type="slidenum">
              <a:rPr lang="en-US">
                <a:latin typeface="+mn-lt"/>
              </a:rPr>
              <a:pPr/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306600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982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04800" y="6324600"/>
            <a:ext cx="86106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EE4316 Mobile Data Networks</a:t>
            </a:r>
            <a:r>
              <a:rPr lang="en-US" altLang="zh-TW" dirty="0" smtClean="0">
                <a:ea typeface="新細明體" pitchFamily="18" charset="-120"/>
              </a:rPr>
              <a:t> 	     OFDM                       		 </a:t>
            </a:r>
            <a:r>
              <a:rPr lang="en-US" dirty="0" smtClean="0">
                <a:latin typeface="+mn-lt"/>
              </a:rPr>
              <a:t>Slide </a:t>
            </a:r>
            <a:fld id="{48FCD17C-8059-4F0B-8875-CF659C33319C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73188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05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324600"/>
            <a:ext cx="8610600" cy="30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buFontTx/>
              <a:buNone/>
              <a:defRPr sz="1200" i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 smtClean="0"/>
              <a:t>EE4316 Mobile Data Networks</a:t>
            </a:r>
            <a:r>
              <a:rPr lang="en-US" altLang="zh-TW" dirty="0" smtClean="0">
                <a:ea typeface="新細明體" pitchFamily="18" charset="-120"/>
              </a:rPr>
              <a:t> 	     	      OFDM                       		                             </a:t>
            </a:r>
            <a:r>
              <a:rPr lang="en-US" dirty="0" smtClean="0">
                <a:latin typeface="+mn-lt"/>
              </a:rPr>
              <a:t>Slide </a:t>
            </a:r>
            <a:fld id="{82F06A52-F5D7-444E-84D1-3DA4E1583A92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61443" name="Text Box 2051"/>
          <p:cNvSpPr txBox="1">
            <a:spLocks noChangeArrowheads="1"/>
          </p:cNvSpPr>
          <p:nvPr/>
        </p:nvSpPr>
        <p:spPr bwMode="auto">
          <a:xfrm>
            <a:off x="228600" y="228600"/>
            <a:ext cx="8686800" cy="2746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altLang="zh-TW" sz="1200" i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Department of </a:t>
            </a:r>
            <a:r>
              <a:rPr lang="en-US" altLang="zh-TW" sz="1200" i="1" dirty="0" smtClean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Electrical </a:t>
            </a:r>
            <a:r>
              <a:rPr lang="en-US" altLang="zh-TW" sz="1200" i="1" dirty="0">
                <a:solidFill>
                  <a:schemeClr val="bg1"/>
                </a:solidFill>
                <a:latin typeface="Arial" charset="0"/>
                <a:ea typeface="新細明體" pitchFamily="18" charset="-120"/>
              </a:rPr>
              <a:t>Engineering 					   </a:t>
            </a:r>
            <a:r>
              <a:rPr lang="en-US" sz="1200" i="1" dirty="0">
                <a:solidFill>
                  <a:schemeClr val="bg1"/>
                </a:solidFill>
                <a:latin typeface="Arial" charset="0"/>
              </a:rPr>
              <a:t>City University of Hong Kong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zoom dir="in"/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9.jpeg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EE4316 Mobile Data Networks</a:t>
            </a:r>
            <a:r>
              <a:rPr lang="en-US" altLang="zh-TW" dirty="0">
                <a:ea typeface="新細明體" pitchFamily="18" charset="-120"/>
              </a:rPr>
              <a:t> 	     </a:t>
            </a:r>
            <a:r>
              <a:rPr lang="en-US" altLang="zh-TW" dirty="0" smtClean="0">
                <a:ea typeface="新細明體" pitchFamily="18" charset="-120"/>
              </a:rPr>
              <a:t>	       OFDM                      </a:t>
            </a:r>
            <a:r>
              <a:rPr lang="en-US" altLang="zh-TW" dirty="0">
                <a:ea typeface="新細明體" pitchFamily="18" charset="-120"/>
              </a:rPr>
              <a:t>		 </a:t>
            </a:r>
            <a:r>
              <a:rPr lang="en-US" altLang="zh-TW" dirty="0" smtClean="0">
                <a:ea typeface="新細明體" pitchFamily="18" charset="-120"/>
              </a:rPr>
              <a:t>	</a:t>
            </a:r>
            <a:r>
              <a:rPr lang="en-US" dirty="0" smtClean="0">
                <a:latin typeface="Times New Roman" pitchFamily="18" charset="0"/>
              </a:rPr>
              <a:t>Slide </a:t>
            </a:r>
            <a:fld id="{7E5A5287-A699-4B8D-B4F8-FA5D6FE9FADA}" type="slidenum">
              <a:rPr lang="en-US">
                <a:latin typeface="Times New Roman" pitchFamily="18" charset="0"/>
              </a:rPr>
              <a:pPr/>
              <a:t>1</a:t>
            </a:fld>
            <a:endParaRPr lang="en-US" dirty="0">
              <a:latin typeface="Times New Roman" pitchFamily="18" charset="0"/>
            </a:endParaRP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447800"/>
            <a:ext cx="8077200" cy="3505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 sz="3600" dirty="0">
                <a:solidFill>
                  <a:schemeClr val="tx1"/>
                </a:solidFill>
                <a:ea typeface="新細明體" pitchFamily="18" charset="-120"/>
              </a:rPr>
              <a:t/>
            </a:r>
            <a:br>
              <a:rPr lang="zh-TW" altLang="en-US" sz="3600" dirty="0">
                <a:solidFill>
                  <a:schemeClr val="tx1"/>
                </a:solidFill>
                <a:ea typeface="新細明體" pitchFamily="18" charset="-120"/>
              </a:rPr>
            </a:br>
            <a:r>
              <a:rPr lang="en-US" altLang="zh-TW" sz="4800" dirty="0" smtClean="0">
                <a:solidFill>
                  <a:schemeClr val="tx1"/>
                </a:solidFill>
                <a:ea typeface="新細明體" pitchFamily="18" charset="-120"/>
              </a:rPr>
              <a:t>Orthogonal Frequency Division Multiplexing (OFDM)</a:t>
            </a:r>
            <a:endParaRPr lang="en-US" altLang="zh-TW" sz="3600" dirty="0">
              <a:solidFill>
                <a:schemeClr val="tx1"/>
              </a:solidFill>
              <a:ea typeface="新細明體" pitchFamily="18" charset="-12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Quick revision on Radio Transmission (1/2)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carrier signal</a:t>
                </a:r>
                <a:endParaRPr lang="en-US" dirty="0"/>
              </a:p>
              <a:p>
                <a:pPr lvl="1"/>
                <a:r>
                  <a:rPr lang="en-US" dirty="0" smtClean="0"/>
                  <a:t>it is a transmitted electromagnetic wave on which information can be imposed</a:t>
                </a:r>
              </a:p>
              <a:p>
                <a:pPr lvl="1"/>
                <a:r>
                  <a:rPr lang="en-US" dirty="0"/>
                  <a:t>m</a:t>
                </a:r>
                <a:r>
                  <a:rPr lang="en-US" dirty="0" smtClean="0"/>
                  <a:t>athematically, it can be expressed as:</a:t>
                </a:r>
              </a:p>
              <a:p>
                <a:pPr marL="457200" lvl="1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+∅)</m:t>
                        </m:r>
                      </m:e>
                    </m:func>
                  </m:oMath>
                </a14:m>
                <a:endParaRPr lang="en-US" b="0" dirty="0" smtClean="0"/>
              </a:p>
              <a:p>
                <a:pPr lvl="1"/>
                <a:r>
                  <a:rPr lang="en-US" dirty="0"/>
                  <a:t>b</a:t>
                </a:r>
                <a:r>
                  <a:rPr lang="en-US" dirty="0" smtClean="0"/>
                  <a:t>y changing </a:t>
                </a:r>
                <a:r>
                  <a:rPr lang="en-US" i="1" dirty="0" smtClean="0"/>
                  <a:t>a </a:t>
                </a:r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 smtClean="0"/>
                  <a:t>, different information is conveyed 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0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2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8885802"/>
      </p:ext>
    </p:extLst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Quick revision on Radio Transmission (2/2)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modulation</a:t>
                </a:r>
                <a:endParaRPr lang="en-US" dirty="0"/>
              </a:p>
              <a:p>
                <a:pPr lvl="1"/>
                <a:r>
                  <a:rPr lang="en-US" dirty="0" smtClean="0"/>
                  <a:t>this process encodes </a:t>
                </a:r>
                <a:r>
                  <a:rPr lang="en-US" dirty="0"/>
                  <a:t>a sequence of bits onto the carrier signal by adjusting the </a:t>
                </a:r>
                <a:r>
                  <a:rPr lang="en-US" dirty="0" smtClean="0"/>
                  <a:t>parameters </a:t>
                </a:r>
                <a:r>
                  <a:rPr lang="en-US" i="1" dirty="0"/>
                  <a:t>a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e.g., </a:t>
                </a:r>
                <a:r>
                  <a:rPr lang="en-US" i="1" dirty="0"/>
                  <a:t>quadrature phase shift </a:t>
                </a:r>
                <a:r>
                  <a:rPr lang="en-US" i="1" dirty="0" smtClean="0"/>
                  <a:t>keying </a:t>
                </a:r>
                <a:r>
                  <a:rPr lang="en-US" dirty="0" smtClean="0"/>
                  <a:t>(QPSK)</a:t>
                </a:r>
                <a:endParaRPr lang="en-US" i="1" dirty="0"/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0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3</a:t>
            </a:fld>
            <a:endParaRPr lang="en-US" dirty="0">
              <a:latin typeface="+mn-lt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15581"/>
            <a:ext cx="6781800" cy="1904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5239159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Modulation Schemes used by LTE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4</a:t>
            </a:fld>
            <a:endParaRPr lang="en-US" dirty="0">
              <a:latin typeface="+mn-lt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7391400" cy="4571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770587"/>
      </p:ext>
    </p:extLst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and Frequency Domain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5</a:t>
            </a:fld>
            <a:endParaRPr lang="en-US" dirty="0">
              <a:latin typeface="+mn-lt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248" y="1524000"/>
            <a:ext cx="5638932" cy="19050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191000"/>
            <a:ext cx="5410200" cy="1845798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>
            <a:off x="5257800" y="4191000"/>
            <a:ext cx="0" cy="76200"/>
          </a:xfrm>
          <a:prstGeom prst="straightConnector1">
            <a:avLst/>
          </a:prstGeom>
          <a:noFill/>
          <a:ln>
            <a:noFill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5178879" y="3401786"/>
            <a:ext cx="0" cy="990600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3886200" y="3401786"/>
            <a:ext cx="0" cy="990600"/>
          </a:xfrm>
          <a:prstGeom prst="straightConnector1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5257800" y="364943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 smtClean="0"/>
              <a:t>Fourier  Transform</a:t>
            </a:r>
            <a:endParaRPr lang="en-US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1080407" y="3649436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 smtClean="0"/>
              <a:t>Inverse Fourier  Transform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1208590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Symbol Duration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95400"/>
            <a:ext cx="5862540" cy="478774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815013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Carrier Modulation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Consider single carrier modulation (e.g., </a:t>
                </a:r>
                <a:r>
                  <a:rPr lang="en-US" sz="2400" dirty="0"/>
                  <a:t>B</a:t>
                </a:r>
                <a:r>
                  <a:rPr lang="en-US" sz="2400" dirty="0" smtClean="0"/>
                  <a:t>PSK </a:t>
                </a:r>
                <a:r>
                  <a:rPr lang="en-US" sz="2400" dirty="0" smtClean="0"/>
                  <a:t>or </a:t>
                </a:r>
                <a:r>
                  <a:rPr lang="en-US" sz="2400" dirty="0" smtClean="0"/>
                  <a:t>16-QAM</a:t>
                </a:r>
                <a:r>
                  <a:rPr lang="en-US" sz="2400" dirty="0" smtClean="0"/>
                  <a:t>), and bit duration of </a:t>
                </a:r>
              </a:p>
              <a:p>
                <a:r>
                  <a:rPr lang="en-US" sz="2400" dirty="0" smtClean="0"/>
                  <a:t>The occupied </a:t>
                </a:r>
                <a:r>
                  <a:rPr lang="en-US" sz="2400" dirty="0" smtClean="0"/>
                  <a:t>bandwidth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smtClean="0"/>
                  <a:t>is of the order </a:t>
                </a:r>
                <a:r>
                  <a:rPr lang="en-US" sz="2400" dirty="0" smtClean="0"/>
                  <a:t>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1/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For higher data rate,      becomes smaller as more bits are accommodated per second</a:t>
                </a:r>
              </a:p>
              <a:p>
                <a:r>
                  <a:rPr lang="en-US" sz="2400" dirty="0" smtClean="0"/>
                  <a:t>One would have thought this just means a wider frequency spectrum is needed</a:t>
                </a:r>
              </a:p>
              <a:p>
                <a:r>
                  <a:rPr lang="en-US" sz="2400" dirty="0" smtClean="0"/>
                  <a:t>Unfortunately, this is not the case due to </a:t>
                </a:r>
                <a:r>
                  <a:rPr lang="en-US" sz="2400" dirty="0" smtClean="0"/>
                  <a:t>inter-symbol </a:t>
                </a:r>
                <a:r>
                  <a:rPr lang="en-US" sz="2400" dirty="0" smtClean="0"/>
                  <a:t>interference (ISI)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7</a:t>
            </a:fld>
            <a:endParaRPr lang="en-US" dirty="0">
              <a:latin typeface="+mn-lt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472644"/>
              </p:ext>
            </p:extLst>
          </p:nvPr>
        </p:nvGraphicFramePr>
        <p:xfrm>
          <a:off x="3276600" y="2209800"/>
          <a:ext cx="27781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811" name="Formula" r:id="rId4" imgW="140040" imgH="153720" progId="Equation.Ribbit">
                  <p:embed/>
                </p:oleObj>
              </mc:Choice>
              <mc:Fallback>
                <p:oleObj name="Formula" r:id="rId4" imgW="140040" imgH="153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6600" y="2209800"/>
                        <a:ext cx="277813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662891"/>
              </p:ext>
            </p:extLst>
          </p:nvPr>
        </p:nvGraphicFramePr>
        <p:xfrm>
          <a:off x="3429000" y="3124200"/>
          <a:ext cx="27781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1812" name="Formula" r:id="rId6" imgW="140040" imgH="153720" progId="Equation.Ribbit">
                  <p:embed/>
                </p:oleObj>
              </mc:Choice>
              <mc:Fallback>
                <p:oleObj name="Formula" r:id="rId6" imgW="140040" imgH="153720" progId="Equation.Ribbi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124200"/>
                        <a:ext cx="277813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2673713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Inter-symbol </a:t>
            </a:r>
            <a:r>
              <a:rPr lang="en-US" dirty="0" smtClean="0"/>
              <a:t>Interference (</a:t>
            </a:r>
            <a:r>
              <a:rPr lang="en-US" dirty="0" smtClean="0"/>
              <a:t>1/3)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06963"/>
          </a:xfrm>
        </p:spPr>
        <p:txBody>
          <a:bodyPr/>
          <a:lstStyle/>
          <a:p>
            <a:r>
              <a:rPr lang="en-US" sz="2400" dirty="0" smtClean="0"/>
              <a:t>When a signal is transmitted through a channel, it is distorted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8</a:t>
            </a:fld>
            <a:endParaRPr lang="en-US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81200"/>
            <a:ext cx="4622599" cy="137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603" y="4933950"/>
            <a:ext cx="4374796" cy="1240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8400" y="25146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/>
              <a:t>o</a:t>
            </a:r>
            <a:r>
              <a:rPr lang="en-US" sz="2400" dirty="0" smtClean="0"/>
              <a:t>riginal bits sent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400800" y="5323472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/>
              <a:t>received bits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315396" y="3537857"/>
            <a:ext cx="553998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eaVert" wrap="square" rtlCol="0">
            <a:spAutoFit/>
          </a:bodyPr>
          <a:lstStyle/>
          <a:p>
            <a:pPr>
              <a:buNone/>
            </a:pPr>
            <a:r>
              <a:rPr lang="en-US" sz="2400" dirty="0" smtClean="0"/>
              <a:t>channel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3592395" y="3175907"/>
            <a:ext cx="0" cy="36195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587280" y="4604657"/>
            <a:ext cx="0" cy="36195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1003732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Inter-symbol </a:t>
            </a:r>
            <a:r>
              <a:rPr lang="en-US" dirty="0" smtClean="0"/>
              <a:t>Interference </a:t>
            </a:r>
            <a:r>
              <a:rPr lang="en-US" dirty="0" smtClean="0"/>
              <a:t>(2/3)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58" y="3294019"/>
            <a:ext cx="4126992" cy="134569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9</a:t>
            </a:fld>
            <a:endParaRPr lang="en-US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0" y="2099101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/>
              <a:t>b</a:t>
            </a:r>
            <a:r>
              <a:rPr lang="en-US" sz="2400" dirty="0" smtClean="0"/>
              <a:t>it stream of 101101to be sent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10200" y="3505200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/>
              <a:t>e</a:t>
            </a:r>
            <a:r>
              <a:rPr lang="en-US" sz="2400" dirty="0" smtClean="0"/>
              <a:t>ach bit is spread by the medium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781556"/>
            <a:ext cx="4126992" cy="14660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08" y="4724400"/>
            <a:ext cx="4126992" cy="146608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0" y="5041945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/>
              <a:t>r</a:t>
            </a:r>
            <a:r>
              <a:rPr lang="en-US" sz="2400" dirty="0" smtClean="0"/>
              <a:t>eceived signal vulnerable to noise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41259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Inter-symbol </a:t>
            </a:r>
            <a:r>
              <a:rPr lang="en-US" dirty="0" smtClean="0"/>
              <a:t>Interference </a:t>
            </a:r>
            <a:r>
              <a:rPr lang="en-US" dirty="0" smtClean="0"/>
              <a:t>(3/3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06963"/>
          </a:xfrm>
        </p:spPr>
        <p:txBody>
          <a:bodyPr/>
          <a:lstStyle/>
          <a:p>
            <a:r>
              <a:rPr lang="en-US" sz="2400" dirty="0" smtClean="0"/>
              <a:t>For a transmission channel with a delay spread     , a reception free of ISI is only possible if 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Unfortunately, we can only reduce      to a certain extent, but cannot reduce it to any value we want </a:t>
            </a:r>
          </a:p>
          <a:p>
            <a:r>
              <a:rPr lang="en-US" sz="2400" dirty="0" smtClean="0"/>
              <a:t>Therefore, ISI limits the achievable data rate even if there is a wide frequency spectrum</a:t>
            </a:r>
          </a:p>
          <a:p>
            <a:r>
              <a:rPr lang="en-US" sz="2400" dirty="0" smtClean="0"/>
              <a:t>We need a smarter way to make use of the wide frequency spectrum - OFDM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10</a:t>
            </a:fld>
            <a:endParaRPr lang="en-US" dirty="0">
              <a:latin typeface="+mn-lt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326043"/>
              </p:ext>
            </p:extLst>
          </p:nvPr>
        </p:nvGraphicFramePr>
        <p:xfrm>
          <a:off x="6629400" y="1524000"/>
          <a:ext cx="323850" cy="23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2" name="Formula" r:id="rId3" imgW="164160" imgH="115920" progId="Equation.Ribbit">
                  <p:embed/>
                </p:oleObj>
              </mc:Choice>
              <mc:Fallback>
                <p:oleObj name="Formula" r:id="rId3" imgW="164160" imgH="115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29400" y="1524000"/>
                        <a:ext cx="323850" cy="230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759993"/>
              </p:ext>
            </p:extLst>
          </p:nvPr>
        </p:nvGraphicFramePr>
        <p:xfrm>
          <a:off x="5181600" y="2743200"/>
          <a:ext cx="323850" cy="23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3" name="Formula" r:id="rId5" imgW="164160" imgH="115920" progId="Equation.Ribbit">
                  <p:embed/>
                </p:oleObj>
              </mc:Choice>
              <mc:Fallback>
                <p:oleObj name="Formula" r:id="rId5" imgW="164160" imgH="115920" progId="Equation.Ribbit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743200"/>
                        <a:ext cx="323850" cy="230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653253"/>
              </p:ext>
            </p:extLst>
          </p:nvPr>
        </p:nvGraphicFramePr>
        <p:xfrm>
          <a:off x="3581400" y="2286000"/>
          <a:ext cx="123031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4" name="Formula" r:id="rId7" imgW="621360" imgH="153720" progId="Equation.Ribbit">
                  <p:embed/>
                </p:oleObj>
              </mc:Choice>
              <mc:Fallback>
                <p:oleObj name="Formula" r:id="rId7" imgW="621360" imgH="153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1400" y="2286000"/>
                        <a:ext cx="1230312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407300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95400"/>
          </a:xfrm>
        </p:spPr>
        <p:txBody>
          <a:bodyPr/>
          <a:lstStyle/>
          <a:p>
            <a:r>
              <a:rPr lang="en-US" sz="3600" dirty="0" smtClean="0"/>
              <a:t>Orthogonal Frequency Division Multiplexin</a:t>
            </a:r>
            <a:r>
              <a:rPr lang="en-US" dirty="0" smtClean="0"/>
              <a:t>g (OFDM)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1"/>
            <a:ext cx="8229600" cy="4191000"/>
          </a:xfrm>
        </p:spPr>
        <p:txBody>
          <a:bodyPr/>
          <a:lstStyle/>
          <a:p>
            <a:r>
              <a:rPr lang="en-US" sz="2400" dirty="0" smtClean="0"/>
              <a:t>Based on multi-carrier transmission</a:t>
            </a:r>
          </a:p>
          <a:p>
            <a:r>
              <a:rPr lang="en-US" sz="2400" dirty="0" smtClean="0"/>
              <a:t>Allows carriers to overlap (no guard band), resulting in lesser wasted bandwidth without any Inter Carrier Interference (ICI)</a:t>
            </a:r>
          </a:p>
          <a:p>
            <a:r>
              <a:rPr lang="en-US" sz="2400" dirty="0" smtClean="0"/>
              <a:t>High data rate distributed over multiple carriers resulting in lower symbol rate (more immune to ISI)</a:t>
            </a:r>
          </a:p>
          <a:p>
            <a:r>
              <a:rPr lang="en-US" sz="2400" dirty="0" smtClean="0"/>
              <a:t>Permits higher data rate as compared to FDM</a:t>
            </a:r>
          </a:p>
          <a:p>
            <a:r>
              <a:rPr lang="en-US" sz="2400" dirty="0" smtClean="0"/>
              <a:t>More robust to multipath effects.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11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328851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Orthogonality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12</a:t>
            </a:fld>
            <a:endParaRPr lang="en-US" dirty="0">
              <a:latin typeface="+mn-lt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971800" y="4648200"/>
            <a:ext cx="41910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3124200" y="1828800"/>
            <a:ext cx="0" cy="30480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V="1">
            <a:off x="3124200" y="2743200"/>
            <a:ext cx="2209800" cy="19050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Arc 11"/>
          <p:cNvSpPr/>
          <p:nvPr/>
        </p:nvSpPr>
        <p:spPr bwMode="auto">
          <a:xfrm>
            <a:off x="3429000" y="4419600"/>
            <a:ext cx="45719" cy="228600"/>
          </a:xfrm>
          <a:prstGeom prst="arc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Arc 12"/>
          <p:cNvSpPr/>
          <p:nvPr/>
        </p:nvSpPr>
        <p:spPr bwMode="auto">
          <a:xfrm>
            <a:off x="3230879" y="4343400"/>
            <a:ext cx="426722" cy="609600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729380"/>
              </p:ext>
            </p:extLst>
          </p:nvPr>
        </p:nvGraphicFramePr>
        <p:xfrm>
          <a:off x="3733800" y="4225018"/>
          <a:ext cx="14446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899" name="Formula" r:id="rId3" imgW="73800" imgH="158760" progId="Equation.Ribbit">
                  <p:embed/>
                </p:oleObj>
              </mc:Choice>
              <mc:Fallback>
                <p:oleObj name="Formula" r:id="rId3" imgW="73800" imgH="158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4225018"/>
                        <a:ext cx="144463" cy="314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Connector 15"/>
          <p:cNvCxnSpPr/>
          <p:nvPr/>
        </p:nvCxnSpPr>
        <p:spPr bwMode="auto">
          <a:xfrm>
            <a:off x="5334000" y="2743200"/>
            <a:ext cx="0" cy="1905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3124200" y="2743200"/>
            <a:ext cx="22098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7388830"/>
              </p:ext>
            </p:extLst>
          </p:nvPr>
        </p:nvGraphicFramePr>
        <p:xfrm>
          <a:off x="4145756" y="3352800"/>
          <a:ext cx="166687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900" name="Formula" r:id="rId5" imgW="83880" imgH="118440" progId="Equation.Ribbit">
                  <p:embed/>
                </p:oleObj>
              </mc:Choice>
              <mc:Fallback>
                <p:oleObj name="Formula" r:id="rId5" imgW="83880" imgH="118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45756" y="3352800"/>
                        <a:ext cx="166687" cy="236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565127"/>
              </p:ext>
            </p:extLst>
          </p:nvPr>
        </p:nvGraphicFramePr>
        <p:xfrm>
          <a:off x="3810000" y="4699000"/>
          <a:ext cx="97155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901" name="Formula" r:id="rId7" imgW="490320" imgH="179280" progId="Equation.Ribbit">
                  <p:embed/>
                </p:oleObj>
              </mc:Choice>
              <mc:Fallback>
                <p:oleObj name="Formula" r:id="rId7" imgW="490320" imgH="179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10000" y="4699000"/>
                        <a:ext cx="97155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3288463"/>
              </p:ext>
            </p:extLst>
          </p:nvPr>
        </p:nvGraphicFramePr>
        <p:xfrm>
          <a:off x="2156052" y="3321050"/>
          <a:ext cx="938212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902" name="Formula" r:id="rId9" imgW="472680" imgH="179280" progId="Equation.Ribbit">
                  <p:embed/>
                </p:oleObj>
              </mc:Choice>
              <mc:Fallback>
                <p:oleObj name="Formula" r:id="rId9" imgW="472680" imgH="179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56052" y="3321050"/>
                        <a:ext cx="938212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09600" y="51816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/>
              <a:t>the signals 	   and 	       are orthogonal to each other</a:t>
            </a:r>
            <a:endParaRPr lang="en-US" sz="2400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231156"/>
              </p:ext>
            </p:extLst>
          </p:nvPr>
        </p:nvGraphicFramePr>
        <p:xfrm>
          <a:off x="2057400" y="5267969"/>
          <a:ext cx="617538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903" name="Formula" r:id="rId11" imgW="311400" imgH="146160" progId="Equation.Ribbit">
                  <p:embed/>
                </p:oleObj>
              </mc:Choice>
              <mc:Fallback>
                <p:oleObj name="Formula" r:id="rId11" imgW="311400" imgH="146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57400" y="5267969"/>
                        <a:ext cx="617538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443523"/>
              </p:ext>
            </p:extLst>
          </p:nvPr>
        </p:nvGraphicFramePr>
        <p:xfrm>
          <a:off x="3230879" y="5267175"/>
          <a:ext cx="6477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904" name="Formula" r:id="rId13" imgW="326520" imgH="146160" progId="Equation.Ribbit">
                  <p:embed/>
                </p:oleObj>
              </mc:Choice>
              <mc:Fallback>
                <p:oleObj name="Formula" r:id="rId13" imgW="326520" imgH="146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30879" y="5267175"/>
                        <a:ext cx="647700" cy="29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8288080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Orthogonality</a:t>
            </a:r>
            <a:r>
              <a:rPr lang="en-US" dirty="0" smtClean="0"/>
              <a:t> in OFDM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OFDM uses a set of carriers, which is referred to as </a:t>
            </a:r>
            <a:r>
              <a:rPr lang="en-US" sz="2400" i="1" dirty="0" smtClean="0"/>
              <a:t>sub-carriers</a:t>
            </a:r>
          </a:p>
          <a:p>
            <a:r>
              <a:rPr lang="en-US" sz="2400" dirty="0" smtClean="0"/>
              <a:t>The sub-carrier are </a:t>
            </a:r>
            <a:r>
              <a:rPr lang="en-US" sz="2400" i="1" dirty="0" smtClean="0"/>
              <a:t>harmonic</a:t>
            </a:r>
            <a:r>
              <a:rPr lang="en-US" sz="2400" dirty="0" smtClean="0"/>
              <a:t> sine/cosine waves,             ,                                                    </a:t>
            </a:r>
          </a:p>
          <a:p>
            <a:pPr marL="0" indent="0">
              <a:buNone/>
            </a:pPr>
            <a:r>
              <a:rPr lang="en-US" sz="2400" dirty="0" smtClean="0"/>
              <a:t>                ,              ,                , where both </a:t>
            </a:r>
            <a:r>
              <a:rPr lang="en-US" sz="2400" i="1" dirty="0" smtClean="0"/>
              <a:t>n</a:t>
            </a:r>
            <a:r>
              <a:rPr lang="en-US" sz="2400" dirty="0" smtClean="0"/>
              <a:t> and </a:t>
            </a:r>
            <a:r>
              <a:rPr lang="en-US" sz="2400" i="1" dirty="0" smtClean="0"/>
              <a:t>k</a:t>
            </a:r>
            <a:r>
              <a:rPr lang="en-US" sz="2400" dirty="0" smtClean="0"/>
              <a:t> are integers</a:t>
            </a:r>
            <a:endParaRPr lang="en-US" sz="2400" dirty="0"/>
          </a:p>
          <a:p>
            <a:r>
              <a:rPr lang="en-US" sz="2400" dirty="0" smtClean="0"/>
              <a:t>These carriers are orthogonal to each other: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13</a:t>
            </a:fld>
            <a:endParaRPr lang="en-US" dirty="0">
              <a:latin typeface="+mn-lt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453966"/>
              </p:ext>
            </p:extLst>
          </p:nvPr>
        </p:nvGraphicFramePr>
        <p:xfrm>
          <a:off x="6934200" y="2667000"/>
          <a:ext cx="90011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871" name="Formula" r:id="rId3" imgW="453600" imgH="146160" progId="Equation.Ribbit">
                  <p:embed/>
                </p:oleObj>
              </mc:Choice>
              <mc:Fallback>
                <p:oleObj name="Formula" r:id="rId3" imgW="453600" imgH="146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34200" y="2667000"/>
                        <a:ext cx="900112" cy="29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634452"/>
              </p:ext>
            </p:extLst>
          </p:nvPr>
        </p:nvGraphicFramePr>
        <p:xfrm>
          <a:off x="838200" y="3124200"/>
          <a:ext cx="928688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872" name="Formula" r:id="rId5" imgW="468720" imgH="146160" progId="Equation.Ribbit">
                  <p:embed/>
                </p:oleObj>
              </mc:Choice>
              <mc:Fallback>
                <p:oleObj name="Formula" r:id="rId5" imgW="468720" imgH="146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3124200"/>
                        <a:ext cx="928688" cy="29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829585"/>
              </p:ext>
            </p:extLst>
          </p:nvPr>
        </p:nvGraphicFramePr>
        <p:xfrm>
          <a:off x="1871663" y="3124200"/>
          <a:ext cx="1036637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873" name="Formula" r:id="rId7" imgW="524520" imgH="146160" progId="Equation.Ribbit">
                  <p:embed/>
                </p:oleObj>
              </mc:Choice>
              <mc:Fallback>
                <p:oleObj name="Formula" r:id="rId7" imgW="524520" imgH="146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71663" y="3124200"/>
                        <a:ext cx="1036637" cy="29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3265352"/>
              </p:ext>
            </p:extLst>
          </p:nvPr>
        </p:nvGraphicFramePr>
        <p:xfrm>
          <a:off x="3090863" y="3124200"/>
          <a:ext cx="10668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874" name="Formula" r:id="rId9" imgW="537480" imgH="146160" progId="Equation.Ribbit">
                  <p:embed/>
                </p:oleObj>
              </mc:Choice>
              <mc:Fallback>
                <p:oleObj name="Formula" r:id="rId9" imgW="537480" imgH="146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90863" y="3124200"/>
                        <a:ext cx="1066800" cy="29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80911"/>
              </p:ext>
            </p:extLst>
          </p:nvPr>
        </p:nvGraphicFramePr>
        <p:xfrm>
          <a:off x="658813" y="4114800"/>
          <a:ext cx="7558087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875" name="Formula" r:id="rId11" imgW="3813840" imgH="554040" progId="Equation.Ribbit">
                  <p:embed/>
                </p:oleObj>
              </mc:Choice>
              <mc:Fallback>
                <p:oleObj name="Formula" r:id="rId11" imgW="3813840" imgH="554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8813" y="4114800"/>
                        <a:ext cx="7558087" cy="1100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1000" y="54102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The </a:t>
            </a:r>
            <a:r>
              <a:rPr lang="en-US" sz="2000" dirty="0" err="1" smtClean="0">
                <a:solidFill>
                  <a:srgbClr val="FF0000"/>
                </a:solidFill>
              </a:rPr>
              <a:t>orthogonality</a:t>
            </a:r>
            <a:r>
              <a:rPr lang="en-US" sz="2000" dirty="0" smtClean="0">
                <a:solidFill>
                  <a:srgbClr val="FF0000"/>
                </a:solidFill>
              </a:rPr>
              <a:t> allows simultaneous transmission on a lot of sub-carriers in a tight frequency space without interfering each other.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69466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Orthogonality</a:t>
            </a:r>
            <a:r>
              <a:rPr lang="en-US" dirty="0" smtClean="0"/>
              <a:t> in </a:t>
            </a:r>
            <a:r>
              <a:rPr lang="en-US" dirty="0"/>
              <a:t>T</a:t>
            </a:r>
            <a:r>
              <a:rPr lang="en-US" dirty="0" smtClean="0"/>
              <a:t>ime </a:t>
            </a:r>
            <a:r>
              <a:rPr lang="en-US" dirty="0"/>
              <a:t>D</a:t>
            </a:r>
            <a:r>
              <a:rPr lang="en-US" dirty="0" smtClean="0"/>
              <a:t>omain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14</a:t>
            </a:fld>
            <a:endParaRPr lang="en-US" dirty="0">
              <a:latin typeface="+mn-lt"/>
            </a:endParaRPr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00"/>
            <a:ext cx="4648200" cy="330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06844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 smtClean="0"/>
              <a:t>Orthogonality</a:t>
            </a:r>
            <a:r>
              <a:rPr lang="en-US" sz="4000" dirty="0" smtClean="0"/>
              <a:t> in Frequency Domain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14800"/>
            <a:ext cx="8229600" cy="2209800"/>
          </a:xfrm>
        </p:spPr>
        <p:txBody>
          <a:bodyPr/>
          <a:lstStyle/>
          <a:p>
            <a:r>
              <a:rPr lang="en-US" sz="2400" dirty="0" smtClean="0"/>
              <a:t>Each carrier is modulated using BPSK / QPSK / M-</a:t>
            </a:r>
            <a:r>
              <a:rPr lang="en-US" sz="2400" dirty="0" err="1" smtClean="0"/>
              <a:t>ary</a:t>
            </a:r>
            <a:r>
              <a:rPr lang="en-US" sz="2400" dirty="0" smtClean="0"/>
              <a:t> QAM</a:t>
            </a:r>
          </a:p>
          <a:p>
            <a:pPr>
              <a:spcBef>
                <a:spcPct val="50000"/>
              </a:spcBef>
            </a:pPr>
            <a:r>
              <a:rPr lang="en-US" sz="2400" dirty="0" smtClean="0"/>
              <a:t>Overlap of frequency response is possible as against FDM where inter-carrier spacing is a must</a:t>
            </a:r>
          </a:p>
          <a:p>
            <a:pPr>
              <a:spcBef>
                <a:spcPct val="50000"/>
              </a:spcBef>
            </a:pPr>
            <a:r>
              <a:rPr lang="en-US" sz="2400" dirty="0" smtClean="0"/>
              <a:t> Frequency responses of the carriers overlap at zero crossings avoiding  Inter Carrier Interference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15</a:t>
            </a:fld>
            <a:endParaRPr lang="en-US" dirty="0">
              <a:latin typeface="+mn-lt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291532" cy="24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628028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Example: OFDM with 4 sub-carriers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Input bit stream: 1, 1, -1, -1, 1, 1, 1, -1, 1, -1, -1, -1, -1, 1, -1, ...</a:t>
            </a:r>
          </a:p>
          <a:p>
            <a:r>
              <a:rPr lang="en-US" sz="2400" dirty="0" smtClean="0"/>
              <a:t>Serial to parallel conversion of data bits:</a:t>
            </a:r>
          </a:p>
          <a:p>
            <a:pPr marL="0" indent="0">
              <a:buNone/>
            </a:pPr>
            <a:r>
              <a:rPr lang="en-US" sz="2400" dirty="0"/>
              <a:t>	c</a:t>
            </a:r>
            <a:r>
              <a:rPr lang="en-US" sz="2400" dirty="0" smtClean="0"/>
              <a:t>1	c2	c3	c4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1	1	-1	-1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1	1	1	-1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1	-1	-1	-1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-1	1	-1	-1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-1	1	1	-1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-1	-1	1	1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16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374730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Modulation in Different Sub-carriers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Assuming BPSK is used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17</a:t>
            </a:fld>
            <a:endParaRPr lang="en-US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362200"/>
            <a:ext cx="4852006" cy="14074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64" y="4343400"/>
            <a:ext cx="4865914" cy="14114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21103" y="3769614"/>
            <a:ext cx="4546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s</a:t>
            </a:r>
            <a:r>
              <a:rPr lang="en-US" sz="1800" dirty="0" smtClean="0"/>
              <a:t>ub-carrier 1 and the bits that  it is modulating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336220" y="5768108"/>
            <a:ext cx="453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s</a:t>
            </a:r>
            <a:r>
              <a:rPr lang="en-US" sz="1800" dirty="0" smtClean="0"/>
              <a:t>ub-carrier 2 and the bits that it is modulating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6172200" y="27432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/>
              <a:t>a</a:t>
            </a:r>
            <a:r>
              <a:rPr lang="en-US" sz="1600" dirty="0" smtClean="0"/>
              <a:t>ssuming frequency of sub-carrier 1 is </a:t>
            </a:r>
            <a:r>
              <a:rPr lang="en-US" sz="1600" i="1" dirty="0" smtClean="0"/>
              <a:t>f</a:t>
            </a:r>
            <a:endParaRPr lang="en-US" sz="1600" i="1" dirty="0"/>
          </a:p>
        </p:txBody>
      </p:sp>
      <p:pic>
        <p:nvPicPr>
          <p:cNvPr id="5468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710986"/>
            <a:ext cx="2362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59262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     	        OFDM                      		                           </a:t>
            </a:r>
            <a:r>
              <a:rPr lang="en-US" smtClean="0">
                <a:latin typeface="+mn-lt"/>
              </a:rPr>
              <a:t>Slide </a:t>
            </a:r>
            <a:fld id="{8C72C13B-F0D6-42B7-BED3-6AAFDDBF3010}" type="slidenum">
              <a:rPr lang="en-US" smtClean="0">
                <a:latin typeface="+mn-lt"/>
              </a:rPr>
              <a:pPr/>
              <a:t>18</a:t>
            </a:fld>
            <a:endParaRPr lang="en-US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014" y="990600"/>
            <a:ext cx="5458026" cy="16504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74" y="3581400"/>
            <a:ext cx="5500866" cy="1595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3458" y="2819400"/>
            <a:ext cx="4546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s</a:t>
            </a:r>
            <a:r>
              <a:rPr lang="en-US" sz="1800" dirty="0" smtClean="0"/>
              <a:t>ub-carrier 3 and the bits that  it is modulating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1773458" y="5334000"/>
            <a:ext cx="4546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s</a:t>
            </a:r>
            <a:r>
              <a:rPr lang="en-US" sz="1800" dirty="0" smtClean="0"/>
              <a:t>ub-carrier 4 and the bits that  it is modulating</a:t>
            </a:r>
            <a:endParaRPr lang="en-US" sz="1800" dirty="0"/>
          </a:p>
        </p:txBody>
      </p:sp>
      <p:pic>
        <p:nvPicPr>
          <p:cNvPr id="5478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376507"/>
            <a:ext cx="232251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23856" y="4086826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600" dirty="0" smtClean="0"/>
              <a:t>frequency of sub-carrier 4 is 4</a:t>
            </a:r>
            <a:r>
              <a:rPr lang="en-US" sz="1600" i="1" dirty="0" smtClean="0"/>
              <a:t>f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827141955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What Have We Got Now?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114800"/>
            <a:ext cx="4838700" cy="202523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19</a:t>
            </a:fld>
            <a:endParaRPr lang="en-US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371600"/>
            <a:ext cx="5165242" cy="21343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8799" y="3511405"/>
            <a:ext cx="519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f</a:t>
            </a:r>
            <a:r>
              <a:rPr lang="en-US" sz="1800" dirty="0" smtClean="0"/>
              <a:t>requency and time domain of modulated sub-carriers </a:t>
            </a:r>
            <a:endParaRPr lang="en-US" sz="1800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5595257" y="4648200"/>
            <a:ext cx="957943" cy="4582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6629400" y="4263479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 smtClean="0">
                <a:solidFill>
                  <a:srgbClr val="FF0000"/>
                </a:solidFill>
              </a:rPr>
              <a:t>eed a method to do this summation</a:t>
            </a:r>
            <a:r>
              <a:rPr lang="en-US" sz="2400" dirty="0" smtClean="0">
                <a:solidFill>
                  <a:srgbClr val="FF0000"/>
                </a:solidFill>
              </a:rPr>
              <a:t>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89156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Fourier Transform (FFT)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discrete Fourier transform (DFT) computes an approximation of the Fourier Transform on a discrete set of frequencies from a discrete set of time samples</a:t>
            </a:r>
          </a:p>
          <a:p>
            <a:r>
              <a:rPr lang="en-US" sz="1800" dirty="0" smtClean="0"/>
              <a:t>FFT is an efficient algorithm to perform DFT</a:t>
            </a:r>
            <a:r>
              <a:rPr lang="en-US" dirty="0" smtClean="0"/>
              <a:t> </a:t>
            </a:r>
          </a:p>
          <a:p>
            <a:r>
              <a:rPr lang="en-US" sz="1800" dirty="0" smtClean="0"/>
              <a:t>IFFT is the inverse of FFT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20</a:t>
            </a:fld>
            <a:endParaRPr lang="en-US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352800"/>
            <a:ext cx="7515407" cy="167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1587" y="5358243"/>
                <a:ext cx="8965788" cy="9214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dirty="0" smtClean="0"/>
                  <a:t>X(n)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</a:rPr>
                      <m:t> =</m:t>
                    </m:r>
                    <m:nary>
                      <m:naryPr>
                        <m:chr m:val="∑"/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pt-BR" i="1" smtClean="0">
                            <a:latin typeface="Cambria Math"/>
                          </a:rPr>
                          <m:t>=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  <m:e>
                        <m:d>
                          <m:d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𝑘</m:t>
                                </m:r>
                              </m:e>
                            </m:d>
                            <m:func>
                              <m:funcPr>
                                <m:ctrlP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pt-B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pt-BR" i="1" smtClean="0"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𝑘𝑛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den>
                                </m:f>
                              </m:e>
                            </m:func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𝑗𝑥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  <m:func>
                              <m:funcPr>
                                <m:ctrlPr>
                                  <a:rPr lang="pt-BR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pt-B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pt-BR" i="1" smtClean="0">
                                        <a:latin typeface="Cambria Math"/>
                                      </a:rPr>
                                      <m:t>𝜋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𝑘𝑛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87" y="5358243"/>
                <a:ext cx="8965788" cy="921471"/>
              </a:xfrm>
              <a:prstGeom prst="rect">
                <a:avLst/>
              </a:prstGeom>
              <a:blipFill rotWithShape="1">
                <a:blip r:embed="rId3"/>
                <a:stretch>
                  <a:fillRect l="-2109" b="-8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187896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OFDM Transmission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" y="1676400"/>
            <a:ext cx="4929117" cy="350504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21</a:t>
            </a:fld>
            <a:endParaRPr lang="en-US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90800"/>
            <a:ext cx="4274820" cy="14264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38800" y="4114800"/>
            <a:ext cx="249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g</a:t>
            </a:r>
            <a:r>
              <a:rPr lang="en-US" sz="1800" dirty="0" smtClean="0"/>
              <a:t>enerated OFDM signal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5257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b</a:t>
            </a:r>
            <a:r>
              <a:rPr lang="en-US" sz="1800" dirty="0" smtClean="0"/>
              <a:t>lock diagram of an OFDM signal creation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7015916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OFDM System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743200"/>
            <a:ext cx="8332132" cy="110169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22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4278224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Multipath Fading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0"/>
            <a:ext cx="5904817" cy="336864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23</a:t>
            </a:fld>
            <a:endParaRPr lang="en-US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953000"/>
            <a:ext cx="845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copies of the signal reaches the receiver from many different routes, with a slightly different delay and different signal gain</a:t>
            </a:r>
          </a:p>
          <a:p>
            <a:r>
              <a:rPr lang="en-US" sz="2000" dirty="0" smtClean="0"/>
              <a:t> when delayed copies of signal is added to the main signal component, the      main signal is degraded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52077411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Effect of Fading on OFDM 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19200"/>
            <a:ext cx="2881294" cy="216696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EE4316 Mobile Data Networks</a:t>
            </a:r>
            <a:r>
              <a:rPr lang="en-US" altLang="zh-TW" smtClean="0">
                <a:ea typeface="新細明體" pitchFamily="18" charset="-120"/>
              </a:rPr>
              <a:t> 		       OFDM                       		 	</a:t>
            </a:r>
            <a:r>
              <a:rPr lang="en-US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24</a:t>
            </a:fld>
            <a:endParaRPr lang="en-US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3816935"/>
            <a:ext cx="4392515" cy="21564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04807" y="45720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o</a:t>
            </a:r>
            <a:r>
              <a:rPr lang="en-US" sz="1800" dirty="0" smtClean="0"/>
              <a:t>nly a small subset of data is lost due to fading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2590800" y="3276600"/>
            <a:ext cx="2174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d</a:t>
            </a:r>
            <a:r>
              <a:rPr lang="en-US" sz="1800" dirty="0" smtClean="0"/>
              <a:t>eep fading channel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2057400" y="5867400"/>
            <a:ext cx="4003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 smtClean="0"/>
              <a:t>OFDM spectrum in deep fading channel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96057608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85800"/>
          </a:xfrm>
        </p:spPr>
        <p:txBody>
          <a:bodyPr/>
          <a:lstStyle/>
          <a:p>
            <a:r>
              <a:rPr lang="en-US" sz="3600" dirty="0" smtClean="0"/>
              <a:t>Limitation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11763"/>
          </a:xfrm>
        </p:spPr>
        <p:txBody>
          <a:bodyPr/>
          <a:lstStyle/>
          <a:p>
            <a:r>
              <a:rPr lang="en-US" sz="1800" dirty="0" smtClean="0"/>
              <a:t>In summary, OFDM splits a data stream into K </a:t>
            </a:r>
            <a:r>
              <a:rPr lang="en-US" sz="1800" dirty="0" err="1" smtClean="0"/>
              <a:t>substreams</a:t>
            </a:r>
            <a:r>
              <a:rPr lang="en-US" sz="1800" dirty="0" smtClean="0"/>
              <a:t> of lower data rate and to transmit data </a:t>
            </a:r>
            <a:r>
              <a:rPr lang="en-US" sz="1800" dirty="0" err="1" smtClean="0"/>
              <a:t>substreams</a:t>
            </a:r>
            <a:r>
              <a:rPr lang="en-US" sz="1800" smtClean="0"/>
              <a:t> on </a:t>
            </a:r>
            <a:r>
              <a:rPr lang="en-US" sz="1800" dirty="0" smtClean="0"/>
              <a:t>adjacent subcarriers. For example, </a:t>
            </a:r>
            <a:r>
              <a:rPr lang="en-US" sz="1800" i="1" dirty="0" smtClean="0"/>
              <a:t>K</a:t>
            </a:r>
            <a:r>
              <a:rPr lang="en-US" sz="1800" dirty="0" smtClean="0"/>
              <a:t>=8: </a:t>
            </a: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EE4316 Mobile Data Networks</a:t>
            </a:r>
            <a:r>
              <a:rPr lang="en-US" altLang="zh-TW" dirty="0" smtClean="0">
                <a:ea typeface="新細明體" pitchFamily="18" charset="-120"/>
              </a:rPr>
              <a:t> 		       OFDM                       		 	</a:t>
            </a:r>
            <a:r>
              <a:rPr lang="en-US" dirty="0" smtClean="0">
                <a:latin typeface="+mn-lt"/>
              </a:rPr>
              <a:t>Slide </a:t>
            </a:r>
            <a:fld id="{BAFA5D9E-52F4-4CF7-ABAA-DB8DF2116C41}" type="slidenum">
              <a:rPr lang="en-US" smtClean="0">
                <a:latin typeface="+mn-lt"/>
              </a:rPr>
              <a:pPr/>
              <a:t>25</a:t>
            </a:fld>
            <a:endParaRPr lang="en-US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76400"/>
            <a:ext cx="3657600" cy="1821935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 bwMode="auto">
          <a:xfrm>
            <a:off x="2438400" y="3525549"/>
            <a:ext cx="277368" cy="381000"/>
          </a:xfrm>
          <a:prstGeom prst="down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64" y="4114799"/>
            <a:ext cx="3755136" cy="19776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2133600"/>
            <a:ext cx="43434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larger </a:t>
            </a:r>
            <a:r>
              <a:rPr lang="en-US" sz="2000" i="1" dirty="0" smtClean="0"/>
              <a:t>K</a:t>
            </a:r>
            <a:r>
              <a:rPr lang="en-US" sz="2000" dirty="0" smtClean="0"/>
              <a:t>, higher data rate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but </a:t>
            </a:r>
            <a:r>
              <a:rPr lang="en-US" sz="2000" i="1" dirty="0" smtClean="0"/>
              <a:t>K</a:t>
            </a:r>
            <a:r>
              <a:rPr lang="en-US" sz="2000" dirty="0" smtClean="0"/>
              <a:t> cannot be arbitrarily increased, it is constrained by another physical parameter, the maximum Doppler frequency </a:t>
            </a:r>
            <a:endParaRPr lang="en-US" dirty="0" smtClean="0"/>
          </a:p>
          <a:p>
            <a:r>
              <a:rPr lang="en-US" sz="2000" dirty="0" smtClean="0"/>
              <a:t> restriction on </a:t>
            </a:r>
            <a:r>
              <a:rPr lang="en-US" sz="2000" i="1" dirty="0" smtClean="0"/>
              <a:t>K</a:t>
            </a:r>
            <a:r>
              <a:rPr lang="en-US" sz="2000" dirty="0" smtClean="0"/>
              <a:t>:</a:t>
            </a:r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 </a:t>
            </a:r>
            <a:r>
              <a:rPr lang="en-US" sz="2000" i="1" dirty="0" smtClean="0"/>
              <a:t>K</a:t>
            </a:r>
            <a:r>
              <a:rPr lang="en-US" sz="2000" dirty="0" smtClean="0"/>
              <a:t> &lt; 64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 smtClean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412521"/>
              </p:ext>
            </p:extLst>
          </p:nvPr>
        </p:nvGraphicFramePr>
        <p:xfrm>
          <a:off x="5791200" y="3525549"/>
          <a:ext cx="703644" cy="284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822" name="Formula" r:id="rId5" imgW="264240" imgH="106920" progId="Equation.Ribbit">
                  <p:embed/>
                </p:oleObj>
              </mc:Choice>
              <mc:Fallback>
                <p:oleObj name="Formula" r:id="rId5" imgW="264240" imgH="10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91200" y="3525549"/>
                        <a:ext cx="703644" cy="2844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644699"/>
              </p:ext>
            </p:extLst>
          </p:nvPr>
        </p:nvGraphicFramePr>
        <p:xfrm>
          <a:off x="5211763" y="4344988"/>
          <a:ext cx="2560638" cy="414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823" name="Formula" r:id="rId7" imgW="840960" imgH="137160" progId="Equation.Ribbit">
                  <p:embed/>
                </p:oleObj>
              </mc:Choice>
              <mc:Fallback>
                <p:oleObj name="Formula" r:id="rId7" imgW="840960" imgH="1371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11763" y="4344988"/>
                        <a:ext cx="2560638" cy="414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322172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e40310">
  <a:themeElements>
    <a:clrScheme name="ee403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e40310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e403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e40310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e40310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e40310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e40310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e40310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e40310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D:\sammy\EE40310\ee40310.pot</Template>
  <TotalTime>22354</TotalTime>
  <Words>851</Words>
  <Application>Microsoft Office PowerPoint</Application>
  <PresentationFormat>On-screen Show (4:3)</PresentationFormat>
  <Paragraphs>129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新細明體</vt:lpstr>
      <vt:lpstr>Arial</vt:lpstr>
      <vt:lpstr>Cambria Math</vt:lpstr>
      <vt:lpstr>Times New Roman</vt:lpstr>
      <vt:lpstr>ee40310</vt:lpstr>
      <vt:lpstr>Formula</vt:lpstr>
      <vt:lpstr> Orthogonal Frequency Division Multiplexing (OFDM)</vt:lpstr>
      <vt:lpstr>Quick revision on Radio Transmission (1/2)</vt:lpstr>
      <vt:lpstr>Quick revision on Radio Transmission (2/2)</vt:lpstr>
      <vt:lpstr>Modulation Schemes used by LTE</vt:lpstr>
      <vt:lpstr>Time and Frequency Domain</vt:lpstr>
      <vt:lpstr>Effect of Symbol Duration</vt:lpstr>
      <vt:lpstr>Single Carrier Modulation</vt:lpstr>
      <vt:lpstr>Inter-symbol Interference (1/3)</vt:lpstr>
      <vt:lpstr>Inter-symbol Interference (2/3)</vt:lpstr>
      <vt:lpstr>Inter-symbol Interference (3/3)</vt:lpstr>
      <vt:lpstr>Orthogonal Frequency Division Multiplexing (OFDM) </vt:lpstr>
      <vt:lpstr>Orthogonality</vt:lpstr>
      <vt:lpstr>Orthogonality in OFDM</vt:lpstr>
      <vt:lpstr>Orthogonality in Time Domain</vt:lpstr>
      <vt:lpstr>Orthogonality in Frequency Domain</vt:lpstr>
      <vt:lpstr>Example: OFDM with 4 sub-carriers</vt:lpstr>
      <vt:lpstr>Modulation in Different Sub-carriers</vt:lpstr>
      <vt:lpstr>PowerPoint Presentation</vt:lpstr>
      <vt:lpstr>What Have We Got Now?</vt:lpstr>
      <vt:lpstr>Fast Fourier Transform (FFT)</vt:lpstr>
      <vt:lpstr>OFDM Transmission</vt:lpstr>
      <vt:lpstr>OFDM System</vt:lpstr>
      <vt:lpstr>Multipath Fading</vt:lpstr>
      <vt:lpstr>Effect of Fading on OFDM </vt:lpstr>
      <vt:lpstr>Limitation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CityU</dc:creator>
  <cp:lastModifiedBy>Windows User</cp:lastModifiedBy>
  <cp:revision>183</cp:revision>
  <cp:lastPrinted>2000-02-08T03:06:10Z</cp:lastPrinted>
  <dcterms:created xsi:type="dcterms:W3CDTF">1998-08-31T09:42:54Z</dcterms:created>
  <dcterms:modified xsi:type="dcterms:W3CDTF">2020-04-01T04:47:50Z</dcterms:modified>
</cp:coreProperties>
</file>