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16" r:id="rId1"/>
  </p:sldMasterIdLst>
  <p:notesMasterIdLst>
    <p:notesMasterId r:id="rId32"/>
  </p:notesMasterIdLst>
  <p:handoutMasterIdLst>
    <p:handoutMasterId r:id="rId33"/>
  </p:handoutMasterIdLst>
  <p:sldIdLst>
    <p:sldId id="257" r:id="rId2"/>
    <p:sldId id="258" r:id="rId3"/>
    <p:sldId id="259" r:id="rId4"/>
    <p:sldId id="260" r:id="rId5"/>
    <p:sldId id="329" r:id="rId6"/>
    <p:sldId id="262" r:id="rId7"/>
    <p:sldId id="331" r:id="rId8"/>
    <p:sldId id="263" r:id="rId9"/>
    <p:sldId id="264" r:id="rId10"/>
    <p:sldId id="265" r:id="rId11"/>
    <p:sldId id="332" r:id="rId12"/>
    <p:sldId id="333" r:id="rId13"/>
    <p:sldId id="266" r:id="rId14"/>
    <p:sldId id="334" r:id="rId15"/>
    <p:sldId id="335" r:id="rId16"/>
    <p:sldId id="336" r:id="rId17"/>
    <p:sldId id="289" r:id="rId18"/>
    <p:sldId id="268" r:id="rId19"/>
    <p:sldId id="330" r:id="rId20"/>
    <p:sldId id="337" r:id="rId21"/>
    <p:sldId id="339" r:id="rId22"/>
    <p:sldId id="340" r:id="rId23"/>
    <p:sldId id="342" r:id="rId24"/>
    <p:sldId id="270" r:id="rId25"/>
    <p:sldId id="271" r:id="rId26"/>
    <p:sldId id="272" r:id="rId27"/>
    <p:sldId id="322" r:id="rId28"/>
    <p:sldId id="305" r:id="rId29"/>
    <p:sldId id="306" r:id="rId30"/>
    <p:sldId id="307" r:id="rId31"/>
  </p:sldIdLst>
  <p:sldSz cx="12192000" cy="6858000"/>
  <p:notesSz cx="9939338" cy="6807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80"/>
    <p:restoredTop sz="94673"/>
  </p:normalViewPr>
  <p:slideViewPr>
    <p:cSldViewPr snapToGrid="0" snapToObjects="1">
      <p:cViewPr varScale="1">
        <p:scale>
          <a:sx n="69" d="100"/>
          <a:sy n="69" d="100"/>
        </p:scale>
        <p:origin x="882"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307046" cy="34154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629992" y="1"/>
            <a:ext cx="4307046" cy="341542"/>
          </a:xfrm>
          <a:prstGeom prst="rect">
            <a:avLst/>
          </a:prstGeom>
        </p:spPr>
        <p:txBody>
          <a:bodyPr vert="horz" lIns="91440" tIns="45720" rIns="91440" bIns="45720" rtlCol="0"/>
          <a:lstStyle>
            <a:lvl1pPr algn="r">
              <a:defRPr sz="1200"/>
            </a:lvl1pPr>
          </a:lstStyle>
          <a:p>
            <a:fld id="{946C03C8-8E0C-4C9C-8A15-BAF3907EA474}" type="datetimeFigureOut">
              <a:rPr lang="en-US" smtClean="0"/>
              <a:t>8/27/2021</a:t>
            </a:fld>
            <a:endParaRPr lang="en-US"/>
          </a:p>
        </p:txBody>
      </p:sp>
      <p:sp>
        <p:nvSpPr>
          <p:cNvPr id="4" name="Footer Placeholder 3"/>
          <p:cNvSpPr>
            <a:spLocks noGrp="1"/>
          </p:cNvSpPr>
          <p:nvPr>
            <p:ph type="ftr" sz="quarter" idx="2"/>
          </p:nvPr>
        </p:nvSpPr>
        <p:spPr>
          <a:xfrm>
            <a:off x="0" y="6465659"/>
            <a:ext cx="4307046" cy="341541"/>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629992" y="6465659"/>
            <a:ext cx="4307046" cy="341541"/>
          </a:xfrm>
          <a:prstGeom prst="rect">
            <a:avLst/>
          </a:prstGeom>
        </p:spPr>
        <p:txBody>
          <a:bodyPr vert="horz" lIns="91440" tIns="45720" rIns="91440" bIns="45720" rtlCol="0" anchor="b"/>
          <a:lstStyle>
            <a:lvl1pPr algn="r">
              <a:defRPr sz="1200"/>
            </a:lvl1pPr>
          </a:lstStyle>
          <a:p>
            <a:fld id="{5B69D80D-2F15-4485-82E3-43F2F7595FEC}" type="slidenum">
              <a:rPr lang="en-US" smtClean="0"/>
              <a:t>‹#›</a:t>
            </a:fld>
            <a:endParaRPr lang="en-US"/>
          </a:p>
        </p:txBody>
      </p:sp>
    </p:spTree>
    <p:extLst>
      <p:ext uri="{BB962C8B-B14F-4D97-AF65-F5344CB8AC3E}">
        <p14:creationId xmlns:p14="http://schemas.microsoft.com/office/powerpoint/2010/main" val="24675523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6888" cy="34131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629275" y="0"/>
            <a:ext cx="4308475" cy="341313"/>
          </a:xfrm>
          <a:prstGeom prst="rect">
            <a:avLst/>
          </a:prstGeom>
        </p:spPr>
        <p:txBody>
          <a:bodyPr vert="horz" lIns="91440" tIns="45720" rIns="91440" bIns="45720" rtlCol="0"/>
          <a:lstStyle>
            <a:lvl1pPr algn="r">
              <a:defRPr sz="1200"/>
            </a:lvl1pPr>
          </a:lstStyle>
          <a:p>
            <a:fld id="{18C570D6-EBDD-4DE0-A9AF-7DE6A34E215C}" type="datetimeFigureOut">
              <a:rPr lang="en-GB" smtClean="0"/>
              <a:t>27/08/2021</a:t>
            </a:fld>
            <a:endParaRPr lang="en-GB"/>
          </a:p>
        </p:txBody>
      </p:sp>
      <p:sp>
        <p:nvSpPr>
          <p:cNvPr id="4" name="Slide Image Placeholder 3"/>
          <p:cNvSpPr>
            <a:spLocks noGrp="1" noRot="1" noChangeAspect="1"/>
          </p:cNvSpPr>
          <p:nvPr>
            <p:ph type="sldImg" idx="2"/>
          </p:nvPr>
        </p:nvSpPr>
        <p:spPr>
          <a:xfrm>
            <a:off x="2927350" y="850900"/>
            <a:ext cx="4084638" cy="22971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93775" y="3276600"/>
            <a:ext cx="7951788" cy="267970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6465888"/>
            <a:ext cx="4306888" cy="34131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629275" y="6465888"/>
            <a:ext cx="4308475" cy="341312"/>
          </a:xfrm>
          <a:prstGeom prst="rect">
            <a:avLst/>
          </a:prstGeom>
        </p:spPr>
        <p:txBody>
          <a:bodyPr vert="horz" lIns="91440" tIns="45720" rIns="91440" bIns="45720" rtlCol="0" anchor="b"/>
          <a:lstStyle>
            <a:lvl1pPr algn="r">
              <a:defRPr sz="1200"/>
            </a:lvl1pPr>
          </a:lstStyle>
          <a:p>
            <a:fld id="{6C97C476-DC49-4C5F-89B7-FBBE50CF4DF5}" type="slidenum">
              <a:rPr lang="en-GB" smtClean="0"/>
              <a:t>‹#›</a:t>
            </a:fld>
            <a:endParaRPr lang="en-GB"/>
          </a:p>
        </p:txBody>
      </p:sp>
    </p:spTree>
    <p:extLst>
      <p:ext uri="{BB962C8B-B14F-4D97-AF65-F5344CB8AC3E}">
        <p14:creationId xmlns:p14="http://schemas.microsoft.com/office/powerpoint/2010/main" val="4184012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is a Canvas</a:t>
            </a:r>
            <a:r>
              <a:rPr lang="en-US" baseline="0" dirty="0" smtClean="0"/>
              <a:t> Quiz version of p. 3 Task 5.</a:t>
            </a:r>
            <a:endParaRPr lang="en-GB" dirty="0" smtClean="0"/>
          </a:p>
          <a:p>
            <a:endParaRPr lang="en-GB" dirty="0"/>
          </a:p>
        </p:txBody>
      </p:sp>
      <p:sp>
        <p:nvSpPr>
          <p:cNvPr id="4" name="Slide Number Placeholder 3"/>
          <p:cNvSpPr>
            <a:spLocks noGrp="1"/>
          </p:cNvSpPr>
          <p:nvPr>
            <p:ph type="sldNum" sz="quarter" idx="10"/>
          </p:nvPr>
        </p:nvSpPr>
        <p:spPr/>
        <p:txBody>
          <a:bodyPr/>
          <a:lstStyle/>
          <a:p>
            <a:fld id="{6C97C476-DC49-4C5F-89B7-FBBE50CF4DF5}" type="slidenum">
              <a:rPr lang="en-GB" smtClean="0"/>
              <a:t>12</a:t>
            </a:fld>
            <a:endParaRPr lang="en-GB"/>
          </a:p>
        </p:txBody>
      </p:sp>
    </p:spTree>
    <p:extLst>
      <p:ext uri="{BB962C8B-B14F-4D97-AF65-F5344CB8AC3E}">
        <p14:creationId xmlns:p14="http://schemas.microsoft.com/office/powerpoint/2010/main" val="11181553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051775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77186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09939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8/27/2021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68834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8/27/2021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46027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8/27/2021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21238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8/27/2021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7162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11530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60385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30535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114311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875997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6721291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968413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149547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82658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a:solidFill>
            <a:schemeClr val="accent1">
              <a:lumMod val="75000"/>
              <a:alpha val="40000"/>
            </a:schemeClr>
          </a:solidFill>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grpSp>
        <p:nvGrpSpPr>
          <p:cNvPr id="10" name="Group 9"/>
          <p:cNvGrpSpPr/>
          <p:nvPr/>
        </p:nvGrpSpPr>
        <p:grpSpPr>
          <a:xfrm>
            <a:off x="27221" y="-30"/>
            <a:ext cx="2356674" cy="6853283"/>
            <a:chOff x="6627813" y="195452"/>
            <a:chExt cx="1952625" cy="5678299"/>
          </a:xfrm>
          <a:solidFill>
            <a:schemeClr val="accent1"/>
          </a:solidFill>
        </p:grpSpPr>
        <p:sp>
          <p:nvSpPr>
            <p:cNvPr id="11" name="Freeform 27"/>
            <p:cNvSpPr/>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sp>
      </p:grpSp>
      <p:sp>
        <p:nvSpPr>
          <p:cNvPr id="7" name="Rectangle 6"/>
          <p:cNvSpPr/>
          <p:nvPr/>
        </p:nvSpPr>
        <p:spPr>
          <a:xfrm>
            <a:off x="0"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8/27/2021</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84220855"/>
      </p:ext>
    </p:extLst>
  </p:cSld>
  <p:clrMap bg1="dk1" tx1="lt1" bg2="dk2" tx2="lt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hyperlink" Target="https://commons.wikimedia.org/wiki/File:Commons-emblem-question.svg"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9.tiff"/></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hyperlink" Target="http://www4.caes.hku.hk/vocabulary/profile.htm" TargetMode="External"/><Relationship Id="rId3" Type="http://schemas.openxmlformats.org/officeDocument/2006/relationships/hyperlink" Target="http://elss.lc.cityu.edu.hk/WebPages/ELSS/" TargetMode="External"/><Relationship Id="rId7" Type="http://schemas.openxmlformats.org/officeDocument/2006/relationships/hyperlink" Target="https://www.wgtn.ac.nz/lals/resources/academicwordlist" TargetMode="Externa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hyperlink" Target="http://www.uefap.com/vocab/vocfram.htm" TargetMode="External"/><Relationship Id="rId5" Type="http://schemas.openxmlformats.org/officeDocument/2006/relationships/hyperlink" Target="http://www.englishvocabularyexercises.com/AWL/#what" TargetMode="External"/><Relationship Id="rId4" Type="http://schemas.openxmlformats.org/officeDocument/2006/relationships/hyperlink" Target="http://online-resources.elc.cityu.edu.hk/ELSS/Resource/RIWAVW/"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esl-lounge.com/student/first-certificate-word-formation.php" TargetMode="External"/><Relationship Id="rId7" Type="http://schemas.openxmlformats.org/officeDocument/2006/relationships/image" Target="../media/image1.jpeg"/><Relationship Id="rId2" Type="http://schemas.openxmlformats.org/officeDocument/2006/relationships/hyperlink" Target="http://online-resources.lc.cityu.edu.hk/WebPages/OnlineResources/" TargetMode="External"/><Relationship Id="rId1" Type="http://schemas.openxmlformats.org/officeDocument/2006/relationships/slideLayout" Target="../slideLayouts/slideLayout2.xml"/><Relationship Id="rId6" Type="http://schemas.openxmlformats.org/officeDocument/2006/relationships/hyperlink" Target="https://www.wgtn.ac.nz/lals/resources/academicwordlist" TargetMode="External"/><Relationship Id="rId5" Type="http://schemas.openxmlformats.org/officeDocument/2006/relationships/hyperlink" Target="http://www.uefap.com/vocab/vocfram.htm" TargetMode="External"/><Relationship Id="rId4" Type="http://schemas.openxmlformats.org/officeDocument/2006/relationships/hyperlink" Target="https://www.english-grammar.at/online_exercises/word-formation/word-formation-index.ht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elss.lc.cityu.edu.hk/WebPages/ELS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89666" y="1439010"/>
            <a:ext cx="10666347" cy="2488182"/>
          </a:xfrm>
        </p:spPr>
        <p:txBody>
          <a:bodyPr>
            <a:normAutofit/>
          </a:bodyPr>
          <a:lstStyle/>
          <a:p>
            <a:r>
              <a:rPr lang="en-US" b="1" dirty="0" smtClean="0">
                <a:effectLst>
                  <a:outerShdw blurRad="38100" dist="38100" dir="2700000" algn="tl">
                    <a:srgbClr val="000000">
                      <a:alpha val="43137"/>
                    </a:srgbClr>
                  </a:outerShdw>
                </a:effectLst>
              </a:rPr>
              <a:t>LC</a:t>
            </a:r>
            <a:r>
              <a:rPr lang="en-US" sz="5400" b="1" dirty="0" smtClean="0">
                <a:effectLst>
                  <a:outerShdw blurRad="38100" dist="38100" dir="2700000" algn="tl">
                    <a:srgbClr val="000000">
                      <a:alpha val="43137"/>
                    </a:srgbClr>
                  </a:outerShdw>
                </a:effectLst>
              </a:rPr>
              <a:t>0200A</a:t>
            </a:r>
            <a:r>
              <a:rPr lang="en-US" sz="5400" b="1" dirty="0">
                <a:effectLst>
                  <a:outerShdw blurRad="38100" dist="38100" dir="2700000" algn="tl">
                    <a:srgbClr val="000000">
                      <a:alpha val="43137"/>
                    </a:srgbClr>
                  </a:outerShdw>
                </a:effectLst>
              </a:rPr>
              <a:t>: EAP </a:t>
            </a:r>
            <a:r>
              <a:rPr lang="en-US" sz="5400" b="1" dirty="0" smtClean="0">
                <a:effectLst>
                  <a:outerShdw blurRad="38100" dist="38100" dir="2700000" algn="tl">
                    <a:srgbClr val="000000">
                      <a:alpha val="43137"/>
                    </a:srgbClr>
                  </a:outerShdw>
                </a:effectLst>
              </a:rPr>
              <a:t>1 – Unit 1</a:t>
            </a:r>
            <a:r>
              <a:rPr lang="en-US" sz="5400" b="1" dirty="0">
                <a:effectLst>
                  <a:outerShdw blurRad="38100" dist="38100" dir="2700000" algn="tl">
                    <a:srgbClr val="000000">
                      <a:alpha val="43137"/>
                    </a:srgbClr>
                  </a:outerShdw>
                </a:effectLst>
              </a:rPr>
              <a:t/>
            </a:r>
            <a:br>
              <a:rPr lang="en-US" sz="5400" b="1" dirty="0">
                <a:effectLst>
                  <a:outerShdw blurRad="38100" dist="38100" dir="2700000" algn="tl">
                    <a:srgbClr val="000000">
                      <a:alpha val="43137"/>
                    </a:srgbClr>
                  </a:outerShdw>
                </a:effectLst>
              </a:rPr>
            </a:br>
            <a:r>
              <a:rPr lang="en-US" sz="5400" b="1" dirty="0">
                <a:effectLst>
                  <a:outerShdw blurRad="38100" dist="38100" dir="2700000" algn="tl">
                    <a:srgbClr val="000000">
                      <a:alpha val="43137"/>
                    </a:srgbClr>
                  </a:outerShdw>
                </a:effectLst>
              </a:rPr>
              <a:t>English for Academic Purposes</a:t>
            </a:r>
            <a:endParaRPr lang="en-US" sz="5400"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Tree>
    <p:extLst>
      <p:ext uri="{BB962C8B-B14F-4D97-AF65-F5344CB8AC3E}">
        <p14:creationId xmlns:p14="http://schemas.microsoft.com/office/powerpoint/2010/main" val="7180617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5238" y="656705"/>
            <a:ext cx="9598305" cy="1075765"/>
          </a:xfrm>
        </p:spPr>
        <p:txBody>
          <a:bodyPr/>
          <a:lstStyle/>
          <a:p>
            <a:r>
              <a:rPr lang="en-US" b="1" dirty="0"/>
              <a:t>Today’s Class Objectives </a:t>
            </a:r>
          </a:p>
        </p:txBody>
      </p:sp>
      <p:sp>
        <p:nvSpPr>
          <p:cNvPr id="3" name="Content Placeholder 2"/>
          <p:cNvSpPr>
            <a:spLocks noGrp="1"/>
          </p:cNvSpPr>
          <p:nvPr>
            <p:ph idx="1"/>
          </p:nvPr>
        </p:nvSpPr>
        <p:spPr>
          <a:xfrm>
            <a:off x="5265682" y="1261241"/>
            <a:ext cx="6926317" cy="5304451"/>
          </a:xfrm>
        </p:spPr>
        <p:txBody>
          <a:bodyPr>
            <a:noAutofit/>
          </a:bodyPr>
          <a:lstStyle/>
          <a:p>
            <a:pPr marL="0" indent="0">
              <a:buNone/>
            </a:pPr>
            <a:r>
              <a:rPr lang="en-US" sz="2400" b="1" dirty="0"/>
              <a:t>In this lesson you will:</a:t>
            </a:r>
          </a:p>
          <a:p>
            <a:r>
              <a:rPr lang="en-US" sz="2400" b="1" dirty="0"/>
              <a:t>Find out who your new classmates are</a:t>
            </a:r>
          </a:p>
          <a:p>
            <a:r>
              <a:rPr lang="en-US" sz="2400" b="1" dirty="0"/>
              <a:t>Discover the contents of the course</a:t>
            </a:r>
          </a:p>
          <a:p>
            <a:r>
              <a:rPr lang="en-US" sz="2400" b="1" dirty="0"/>
              <a:t>Reflect on learning</a:t>
            </a:r>
          </a:p>
          <a:p>
            <a:r>
              <a:rPr lang="en-US" sz="2400" b="1" dirty="0"/>
              <a:t>Build your understanding of Academic Language</a:t>
            </a:r>
          </a:p>
          <a:p>
            <a:r>
              <a:rPr lang="en-US" sz="2400" b="1" dirty="0" err="1"/>
              <a:t>Analyse</a:t>
            </a:r>
            <a:r>
              <a:rPr lang="en-US" sz="2400" b="1" dirty="0"/>
              <a:t> word forms and different parts of speech</a:t>
            </a:r>
          </a:p>
          <a:p>
            <a:r>
              <a:rPr lang="en-US" sz="2400" b="1" dirty="0"/>
              <a:t>Apply the above objectives in a proof-reading task</a:t>
            </a:r>
          </a:p>
          <a:p>
            <a:pPr marL="0" indent="0">
              <a:buNone/>
            </a:pPr>
            <a:endParaRPr lang="en-US" sz="2400" b="1" dirty="0"/>
          </a:p>
          <a:p>
            <a:endParaRPr lang="en-US" sz="2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pic>
        <p:nvPicPr>
          <p:cNvPr id="6" name="Picture 2" descr="Image result for objectiv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16" y="1535611"/>
            <a:ext cx="4566480" cy="410930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88002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5725" y="649941"/>
            <a:ext cx="9598305" cy="1075765"/>
          </a:xfrm>
        </p:spPr>
        <p:txBody>
          <a:bodyPr/>
          <a:lstStyle/>
          <a:p>
            <a:r>
              <a:rPr lang="en-US" b="1" dirty="0"/>
              <a:t>Hand-some Facts</a:t>
            </a:r>
          </a:p>
        </p:txBody>
      </p:sp>
      <p:sp>
        <p:nvSpPr>
          <p:cNvPr id="3" name="Content Placeholder 2"/>
          <p:cNvSpPr>
            <a:spLocks noGrp="1"/>
          </p:cNvSpPr>
          <p:nvPr>
            <p:ph idx="1"/>
          </p:nvPr>
        </p:nvSpPr>
        <p:spPr>
          <a:xfrm>
            <a:off x="5265682" y="1372623"/>
            <a:ext cx="6926317" cy="5193069"/>
          </a:xfrm>
        </p:spPr>
        <p:txBody>
          <a:bodyPr>
            <a:noAutofit/>
          </a:bodyPr>
          <a:lstStyle/>
          <a:p>
            <a:r>
              <a:rPr lang="en-US" sz="2400" dirty="0"/>
              <a:t>Thumb – What job would you like, when you complete university?</a:t>
            </a:r>
          </a:p>
          <a:p>
            <a:r>
              <a:rPr lang="en-US" sz="2400" dirty="0"/>
              <a:t>Index Finger – What is something you learned recently but not in university? </a:t>
            </a:r>
          </a:p>
          <a:p>
            <a:r>
              <a:rPr lang="en-US" sz="2400" dirty="0"/>
              <a:t>Middle Finger – What was your best holiday trip?</a:t>
            </a:r>
          </a:p>
          <a:p>
            <a:r>
              <a:rPr lang="en-US" sz="2400" dirty="0"/>
              <a:t>Ring Finger - What’s your </a:t>
            </a:r>
            <a:r>
              <a:rPr lang="en-US" sz="2400" dirty="0" err="1"/>
              <a:t>favourite</a:t>
            </a:r>
            <a:r>
              <a:rPr lang="en-US" sz="2400" dirty="0"/>
              <a:t> book?</a:t>
            </a:r>
          </a:p>
          <a:p>
            <a:r>
              <a:rPr lang="en-US" sz="2400" dirty="0"/>
              <a:t>Little Finger - Someone or something which </a:t>
            </a:r>
            <a:r>
              <a:rPr lang="en-US" sz="2400" dirty="0" smtClean="0"/>
              <a:t>inspired </a:t>
            </a:r>
            <a:r>
              <a:rPr lang="en-US" sz="2400" dirty="0"/>
              <a:t>you this year.</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pic>
        <p:nvPicPr>
          <p:cNvPr id="8" name="Picture 7">
            <a:extLst>
              <a:ext uri="{FF2B5EF4-FFF2-40B4-BE49-F238E27FC236}">
                <a16:creationId xmlns:a16="http://schemas.microsoft.com/office/drawing/2014/main" id="{F8695893-37D8-504C-82DA-F37D588CF163}"/>
              </a:ext>
            </a:extLst>
          </p:cNvPr>
          <p:cNvPicPr>
            <a:picLocks noChangeAspect="1"/>
          </p:cNvPicPr>
          <p:nvPr/>
        </p:nvPicPr>
        <p:blipFill>
          <a:blip r:embed="rId3"/>
          <a:stretch>
            <a:fillRect/>
          </a:stretch>
        </p:blipFill>
        <p:spPr>
          <a:xfrm>
            <a:off x="488950" y="1818631"/>
            <a:ext cx="3898900" cy="4660900"/>
          </a:xfrm>
          <a:prstGeom prst="rect">
            <a:avLst/>
          </a:prstGeom>
        </p:spPr>
      </p:pic>
    </p:spTree>
    <p:extLst>
      <p:ext uri="{BB962C8B-B14F-4D97-AF65-F5344CB8AC3E}">
        <p14:creationId xmlns:p14="http://schemas.microsoft.com/office/powerpoint/2010/main" val="3882615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6294" y="342352"/>
            <a:ext cx="9598305" cy="1075765"/>
          </a:xfrm>
        </p:spPr>
        <p:txBody>
          <a:bodyPr/>
          <a:lstStyle/>
          <a:p>
            <a:r>
              <a:rPr lang="en-US" b="1" dirty="0"/>
              <a:t>Course Content Quiz</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pic>
        <p:nvPicPr>
          <p:cNvPr id="7" name="Picture 6">
            <a:extLst>
              <a:ext uri="{FF2B5EF4-FFF2-40B4-BE49-F238E27FC236}">
                <a16:creationId xmlns:a16="http://schemas.microsoft.com/office/drawing/2014/main" id="{D5DBBF7E-0715-C049-BFB5-13E61B2B38CE}"/>
              </a:ext>
            </a:extLst>
          </p:cNvPr>
          <p:cNvPicPr>
            <a:picLocks noChangeAspect="1"/>
          </p:cNvPicPr>
          <p:nvPr/>
        </p:nvPicPr>
        <p:blipFill>
          <a:blip r:embed="rId3">
            <a:extLst>
              <a:ext uri="{837473B0-CC2E-450A-ABE3-18F120FF3D39}">
                <a1611:picAttrSrcUrl xmlns="" xmlns:a1611="http://schemas.microsoft.com/office/drawing/2016/11/main" r:id="rId5"/>
              </a:ext>
            </a:extLst>
          </a:blip>
          <a:stretch>
            <a:fillRect/>
          </a:stretch>
        </p:blipFill>
        <p:spPr>
          <a:xfrm>
            <a:off x="-80211" y="2161595"/>
            <a:ext cx="3433011" cy="3433011"/>
          </a:xfrm>
          <a:prstGeom prst="rect">
            <a:avLst/>
          </a:prstGeom>
        </p:spPr>
      </p:pic>
    </p:spTree>
    <p:extLst>
      <p:ext uri="{BB962C8B-B14F-4D97-AF65-F5344CB8AC3E}">
        <p14:creationId xmlns:p14="http://schemas.microsoft.com/office/powerpoint/2010/main" val="28847711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449" y="0"/>
            <a:ext cx="9598305" cy="1075765"/>
          </a:xfrm>
        </p:spPr>
        <p:txBody>
          <a:bodyPr/>
          <a:lstStyle/>
          <a:p>
            <a:r>
              <a:rPr lang="en-US" b="1" dirty="0"/>
              <a:t>Course </a:t>
            </a:r>
            <a:r>
              <a:rPr lang="en-US" b="1" dirty="0" smtClean="0"/>
              <a:t>Assessment</a:t>
            </a:r>
            <a:endParaRPr lang="en-US"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83204551"/>
              </p:ext>
            </p:extLst>
          </p:nvPr>
        </p:nvGraphicFramePr>
        <p:xfrm>
          <a:off x="0" y="921557"/>
          <a:ext cx="12192000" cy="5854978"/>
        </p:xfrm>
        <a:graphic>
          <a:graphicData uri="http://schemas.openxmlformats.org/drawingml/2006/table">
            <a:tbl>
              <a:tblPr firstRow="1" bandRow="1">
                <a:tableStyleId>{5C22544A-7EE6-4342-B048-85BDC9FD1C3A}</a:tableStyleId>
              </a:tblPr>
              <a:tblGrid>
                <a:gridCol w="4381068">
                  <a:extLst>
                    <a:ext uri="{9D8B030D-6E8A-4147-A177-3AD203B41FA5}">
                      <a16:colId xmlns:a16="http://schemas.microsoft.com/office/drawing/2014/main" val="470253153"/>
                    </a:ext>
                  </a:extLst>
                </a:gridCol>
                <a:gridCol w="6240061">
                  <a:extLst>
                    <a:ext uri="{9D8B030D-6E8A-4147-A177-3AD203B41FA5}">
                      <a16:colId xmlns:a16="http://schemas.microsoft.com/office/drawing/2014/main" val="1744094778"/>
                    </a:ext>
                  </a:extLst>
                </a:gridCol>
                <a:gridCol w="1570871">
                  <a:extLst>
                    <a:ext uri="{9D8B030D-6E8A-4147-A177-3AD203B41FA5}">
                      <a16:colId xmlns:a16="http://schemas.microsoft.com/office/drawing/2014/main" val="2741578894"/>
                    </a:ext>
                  </a:extLst>
                </a:gridCol>
              </a:tblGrid>
              <a:tr h="513599">
                <a:tc>
                  <a:txBody>
                    <a:bodyPr/>
                    <a:lstStyle/>
                    <a:p>
                      <a:r>
                        <a:rPr lang="en-US" sz="2400" b="1" dirty="0" smtClean="0">
                          <a:solidFill>
                            <a:schemeClr val="bg1"/>
                          </a:solidFill>
                        </a:rPr>
                        <a:t>Assignment </a:t>
                      </a:r>
                      <a:endParaRPr lang="en-US" sz="2400" b="1" dirty="0">
                        <a:solidFill>
                          <a:schemeClr val="bg1"/>
                        </a:solidFill>
                      </a:endParaRPr>
                    </a:p>
                  </a:txBody>
                  <a:tcPr/>
                </a:tc>
                <a:tc>
                  <a:txBody>
                    <a:bodyPr/>
                    <a:lstStyle/>
                    <a:p>
                      <a:r>
                        <a:rPr lang="en-US" sz="2400" b="1" dirty="0" smtClean="0">
                          <a:solidFill>
                            <a:schemeClr val="bg1"/>
                          </a:solidFill>
                        </a:rPr>
                        <a:t>Information</a:t>
                      </a:r>
                      <a:endParaRPr lang="en-US" sz="2400" b="1" dirty="0">
                        <a:solidFill>
                          <a:schemeClr val="bg1"/>
                        </a:solidFill>
                      </a:endParaRPr>
                    </a:p>
                  </a:txBody>
                  <a:tcPr/>
                </a:tc>
                <a:tc>
                  <a:txBody>
                    <a:bodyPr/>
                    <a:lstStyle/>
                    <a:p>
                      <a:r>
                        <a:rPr lang="en-US" sz="2400" b="1" dirty="0" smtClean="0">
                          <a:solidFill>
                            <a:schemeClr val="bg1"/>
                          </a:solidFill>
                        </a:rPr>
                        <a:t>Marks</a:t>
                      </a:r>
                      <a:endParaRPr lang="en-US" sz="2400" b="1" dirty="0">
                        <a:solidFill>
                          <a:schemeClr val="bg1"/>
                        </a:solidFill>
                      </a:endParaRPr>
                    </a:p>
                  </a:txBody>
                  <a:tcPr/>
                </a:tc>
                <a:extLst>
                  <a:ext uri="{0D108BD9-81ED-4DB2-BD59-A6C34878D82A}">
                    <a16:rowId xmlns:a16="http://schemas.microsoft.com/office/drawing/2014/main" val="303784366"/>
                  </a:ext>
                </a:extLst>
              </a:tr>
              <a:tr h="882610">
                <a:tc>
                  <a:txBody>
                    <a:bodyPr/>
                    <a:lstStyle/>
                    <a:p>
                      <a:r>
                        <a:rPr lang="en-US" sz="2200" b="1" dirty="0" smtClean="0">
                          <a:solidFill>
                            <a:schemeClr val="bg1"/>
                          </a:solidFill>
                        </a:rPr>
                        <a:t>Course Work</a:t>
                      </a:r>
                      <a:r>
                        <a:rPr lang="en-US" sz="2200" b="1" baseline="0" dirty="0" smtClean="0">
                          <a:solidFill>
                            <a:schemeClr val="bg1"/>
                          </a:solidFill>
                        </a:rPr>
                        <a:t> Essay – process writing essay</a:t>
                      </a:r>
                      <a:endParaRPr lang="en-US" sz="2200" b="1" dirty="0">
                        <a:solidFill>
                          <a:schemeClr val="bg1"/>
                        </a:solidFill>
                      </a:endParaRPr>
                    </a:p>
                  </a:txBody>
                  <a:tcPr/>
                </a:tc>
                <a:tc>
                  <a:txBody>
                    <a:bodyPr/>
                    <a:lstStyle/>
                    <a:p>
                      <a:r>
                        <a:rPr lang="en-US" sz="1600" b="1" dirty="0" smtClean="0">
                          <a:solidFill>
                            <a:schemeClr val="bg1"/>
                          </a:solidFill>
                        </a:rPr>
                        <a:t>Final Submission:</a:t>
                      </a:r>
                      <a:r>
                        <a:rPr lang="en-US" sz="1600" b="1" baseline="0" dirty="0" smtClean="0">
                          <a:solidFill>
                            <a:schemeClr val="bg1"/>
                          </a:solidFill>
                        </a:rPr>
                        <a:t> Week 11</a:t>
                      </a:r>
                    </a:p>
                    <a:p>
                      <a:r>
                        <a:rPr lang="en-US" sz="1600" b="1" baseline="0" dirty="0" smtClean="0">
                          <a:solidFill>
                            <a:schemeClr val="bg1"/>
                          </a:solidFill>
                        </a:rPr>
                        <a:t>Argumentative essay based on a provided topic. Expert academic sources must be used.</a:t>
                      </a:r>
                      <a:endParaRPr lang="en-US" sz="1600" b="1" dirty="0">
                        <a:solidFill>
                          <a:schemeClr val="bg1"/>
                        </a:solidFill>
                      </a:endParaRPr>
                    </a:p>
                  </a:txBody>
                  <a:tcPr/>
                </a:tc>
                <a:tc>
                  <a:txBody>
                    <a:bodyPr/>
                    <a:lstStyle/>
                    <a:p>
                      <a:r>
                        <a:rPr lang="en-US" sz="2400" b="1" dirty="0" smtClean="0">
                          <a:solidFill>
                            <a:schemeClr val="bg1"/>
                          </a:solidFill>
                        </a:rPr>
                        <a:t>25%</a:t>
                      </a:r>
                      <a:endParaRPr lang="en-US" sz="2400" b="1" dirty="0">
                        <a:solidFill>
                          <a:schemeClr val="bg1"/>
                        </a:solidFill>
                      </a:endParaRPr>
                    </a:p>
                  </a:txBody>
                  <a:tcPr/>
                </a:tc>
                <a:extLst>
                  <a:ext uri="{0D108BD9-81ED-4DB2-BD59-A6C34878D82A}">
                    <a16:rowId xmlns:a16="http://schemas.microsoft.com/office/drawing/2014/main" val="164948565"/>
                  </a:ext>
                </a:extLst>
              </a:tr>
              <a:tr h="1229174">
                <a:tc>
                  <a:txBody>
                    <a:bodyPr/>
                    <a:lstStyle/>
                    <a:p>
                      <a:r>
                        <a:rPr lang="en-US" sz="2200" b="1" dirty="0" smtClean="0">
                          <a:solidFill>
                            <a:schemeClr val="bg1"/>
                          </a:solidFill>
                        </a:rPr>
                        <a:t>Final</a:t>
                      </a:r>
                      <a:r>
                        <a:rPr lang="en-US" sz="2200" b="1" baseline="0" dirty="0" smtClean="0">
                          <a:solidFill>
                            <a:schemeClr val="bg1"/>
                          </a:solidFill>
                        </a:rPr>
                        <a:t> Exam (Part 1):</a:t>
                      </a:r>
                    </a:p>
                    <a:p>
                      <a:r>
                        <a:rPr lang="en-US" sz="2200" b="1" baseline="0" dirty="0" smtClean="0">
                          <a:solidFill>
                            <a:schemeClr val="bg1"/>
                          </a:solidFill>
                        </a:rPr>
                        <a:t>Essay incorporating written sources</a:t>
                      </a:r>
                      <a:endParaRPr lang="en-US" sz="2200" b="1" dirty="0" smtClean="0">
                        <a:solidFill>
                          <a:schemeClr val="bg1"/>
                        </a:solidFill>
                      </a:endParaRPr>
                    </a:p>
                  </a:txBody>
                  <a:tcPr/>
                </a:tc>
                <a:tc>
                  <a:txBody>
                    <a:bodyPr/>
                    <a:lstStyle/>
                    <a:p>
                      <a:pPr marL="0" indent="0">
                        <a:buFont typeface="Arial" panose="020B0604020202020204" pitchFamily="34" charset="0"/>
                        <a:buNone/>
                      </a:pPr>
                      <a:r>
                        <a:rPr lang="en-US" sz="1600" b="1" kern="1200" dirty="0" smtClean="0">
                          <a:solidFill>
                            <a:schemeClr val="bg1"/>
                          </a:solidFill>
                          <a:effectLst/>
                          <a:latin typeface="+mn-lt"/>
                          <a:ea typeface="+mn-ea"/>
                          <a:cs typeface="+mn-cs"/>
                        </a:rPr>
                        <a:t>You will read a number of academic texts and</a:t>
                      </a:r>
                      <a:r>
                        <a:rPr lang="en-US" sz="1600" b="1" kern="1200" baseline="0" dirty="0" smtClean="0">
                          <a:solidFill>
                            <a:schemeClr val="bg1"/>
                          </a:solidFill>
                          <a:effectLst/>
                          <a:latin typeface="+mn-lt"/>
                          <a:ea typeface="+mn-ea"/>
                          <a:cs typeface="+mn-cs"/>
                        </a:rPr>
                        <a:t>:</a:t>
                      </a:r>
                    </a:p>
                    <a:p>
                      <a:pPr marL="285750" lvl="0" indent="-285750">
                        <a:buFont typeface="Arial" panose="020B0604020202020204" pitchFamily="34" charset="0"/>
                        <a:buChar char="•"/>
                      </a:pPr>
                      <a:r>
                        <a:rPr lang="en-US" sz="1600" b="1" kern="1200" dirty="0" smtClean="0">
                          <a:solidFill>
                            <a:schemeClr val="bg1"/>
                          </a:solidFill>
                          <a:effectLst/>
                          <a:latin typeface="+mn-lt"/>
                          <a:ea typeface="+mn-ea"/>
                          <a:cs typeface="+mn-cs"/>
                        </a:rPr>
                        <a:t>write an academic essay, incorporating ideas and information from the sources</a:t>
                      </a:r>
                    </a:p>
                    <a:p>
                      <a:pPr marL="285750" lvl="0" indent="-285750">
                        <a:buFont typeface="Arial" panose="020B0604020202020204" pitchFamily="34" charset="0"/>
                        <a:buChar char="•"/>
                      </a:pPr>
                      <a:r>
                        <a:rPr lang="en-US" sz="1600" b="1" kern="1200" dirty="0" smtClean="0">
                          <a:solidFill>
                            <a:schemeClr val="bg1"/>
                          </a:solidFill>
                          <a:effectLst/>
                          <a:latin typeface="+mn-lt"/>
                          <a:ea typeface="+mn-ea"/>
                          <a:cs typeface="+mn-cs"/>
                        </a:rPr>
                        <a:t>Probably</a:t>
                      </a:r>
                      <a:r>
                        <a:rPr lang="en-US" sz="1600" b="1" kern="1200" baseline="0" dirty="0" smtClean="0">
                          <a:solidFill>
                            <a:schemeClr val="bg1"/>
                          </a:solidFill>
                          <a:effectLst/>
                          <a:latin typeface="+mn-lt"/>
                          <a:ea typeface="+mn-ea"/>
                          <a:cs typeface="+mn-cs"/>
                        </a:rPr>
                        <a:t> Week 14</a:t>
                      </a:r>
                      <a:endParaRPr lang="en-US" sz="1600" b="1" kern="1200" dirty="0" smtClean="0">
                        <a:solidFill>
                          <a:schemeClr val="bg1"/>
                        </a:solidFill>
                        <a:effectLst/>
                        <a:latin typeface="+mn-lt"/>
                        <a:ea typeface="+mn-ea"/>
                        <a:cs typeface="+mn-cs"/>
                      </a:endParaRPr>
                    </a:p>
                  </a:txBody>
                  <a:tcPr/>
                </a:tc>
                <a:tc>
                  <a:txBody>
                    <a:bodyPr/>
                    <a:lstStyle/>
                    <a:p>
                      <a:r>
                        <a:rPr lang="en-US" sz="2400" b="1" dirty="0" smtClean="0">
                          <a:solidFill>
                            <a:schemeClr val="bg1"/>
                          </a:solidFill>
                        </a:rPr>
                        <a:t>40%</a:t>
                      </a:r>
                      <a:endParaRPr lang="en-US" sz="2400" b="1" dirty="0">
                        <a:solidFill>
                          <a:schemeClr val="bg1"/>
                        </a:solidFill>
                      </a:endParaRPr>
                    </a:p>
                  </a:txBody>
                  <a:tcPr/>
                </a:tc>
                <a:extLst>
                  <a:ext uri="{0D108BD9-81ED-4DB2-BD59-A6C34878D82A}">
                    <a16:rowId xmlns:a16="http://schemas.microsoft.com/office/drawing/2014/main" val="2546675715"/>
                  </a:ext>
                </a:extLst>
              </a:tr>
              <a:tr h="1036363">
                <a:tc>
                  <a:txBody>
                    <a:bodyPr/>
                    <a:lstStyle/>
                    <a:p>
                      <a:r>
                        <a:rPr lang="en-US" sz="2400" b="1" dirty="0" smtClean="0">
                          <a:solidFill>
                            <a:schemeClr val="bg1"/>
                          </a:solidFill>
                        </a:rPr>
                        <a:t>Final Exam (Part</a:t>
                      </a:r>
                      <a:r>
                        <a:rPr lang="en-US" sz="2400" b="1" baseline="0" dirty="0" smtClean="0">
                          <a:solidFill>
                            <a:schemeClr val="bg1"/>
                          </a:solidFill>
                        </a:rPr>
                        <a:t> 2):</a:t>
                      </a:r>
                    </a:p>
                    <a:p>
                      <a:r>
                        <a:rPr lang="en-US" sz="2400" b="1" baseline="0" dirty="0" smtClean="0">
                          <a:solidFill>
                            <a:schemeClr val="bg1"/>
                          </a:solidFill>
                        </a:rPr>
                        <a:t>Oral Presentation on IL</a:t>
                      </a:r>
                      <a:endParaRPr lang="en-US" sz="2400" b="1" dirty="0">
                        <a:solidFill>
                          <a:schemeClr val="bg1"/>
                        </a:solidFill>
                      </a:endParaRPr>
                    </a:p>
                  </a:txBody>
                  <a:tcPr/>
                </a:tc>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1" kern="1200" dirty="0" smtClean="0">
                          <a:solidFill>
                            <a:schemeClr val="bg1"/>
                          </a:solidFill>
                          <a:effectLst/>
                          <a:latin typeface="+mn-lt"/>
                          <a:ea typeface="+mn-ea"/>
                          <a:cs typeface="+mn-cs"/>
                        </a:rPr>
                        <a:t>You will give a short </a:t>
                      </a:r>
                      <a:r>
                        <a:rPr lang="en-US" sz="1600" b="1" kern="1200" dirty="0" smtClean="0">
                          <a:solidFill>
                            <a:schemeClr val="bg1"/>
                          </a:solidFill>
                          <a:effectLst/>
                          <a:latin typeface="+mn-lt"/>
                          <a:ea typeface="+mn-ea"/>
                          <a:cs typeface="+mn-cs"/>
                        </a:rPr>
                        <a:t>presentation</a:t>
                      </a:r>
                      <a:r>
                        <a:rPr lang="en-US" sz="1600" b="1" kern="1200" baseline="0" dirty="0" smtClean="0">
                          <a:solidFill>
                            <a:schemeClr val="bg1"/>
                          </a:solidFill>
                          <a:effectLst/>
                          <a:latin typeface="+mn-lt"/>
                          <a:ea typeface="+mn-ea"/>
                          <a:cs typeface="+mn-cs"/>
                        </a:rPr>
                        <a:t> </a:t>
                      </a:r>
                      <a:r>
                        <a:rPr lang="en-US" sz="1600" b="1" kern="1200" dirty="0" smtClean="0">
                          <a:solidFill>
                            <a:schemeClr val="bg1"/>
                          </a:solidFill>
                          <a:effectLst/>
                          <a:latin typeface="+mn-lt"/>
                          <a:ea typeface="+mn-ea"/>
                          <a:cs typeface="+mn-cs"/>
                        </a:rPr>
                        <a:t>based </a:t>
                      </a:r>
                      <a:r>
                        <a:rPr lang="en-US" sz="1600" b="1" kern="1200" dirty="0" smtClean="0">
                          <a:solidFill>
                            <a:schemeClr val="bg1"/>
                          </a:solidFill>
                          <a:effectLst/>
                          <a:latin typeface="+mn-lt"/>
                          <a:ea typeface="+mn-ea"/>
                          <a:cs typeface="+mn-cs"/>
                        </a:rPr>
                        <a:t>on your Independent Learning </a:t>
                      </a:r>
                      <a:r>
                        <a:rPr lang="en-US" sz="1600" b="1" kern="1200" dirty="0" smtClean="0">
                          <a:solidFill>
                            <a:schemeClr val="bg1"/>
                          </a:solidFill>
                          <a:effectLst/>
                          <a:latin typeface="+mn-lt"/>
                          <a:ea typeface="+mn-ea"/>
                          <a:cs typeface="+mn-cs"/>
                        </a:rPr>
                        <a:t>experience,</a:t>
                      </a:r>
                      <a:r>
                        <a:rPr lang="en-US" sz="1600" b="1" kern="1200" baseline="0" dirty="0" smtClean="0">
                          <a:solidFill>
                            <a:schemeClr val="bg1"/>
                          </a:solidFill>
                          <a:effectLst/>
                          <a:latin typeface="+mn-lt"/>
                          <a:ea typeface="+mn-ea"/>
                          <a:cs typeface="+mn-cs"/>
                        </a:rPr>
                        <a:t> f</a:t>
                      </a:r>
                      <a:r>
                        <a:rPr lang="en-US" sz="1600" b="1" kern="1200" dirty="0" smtClean="0">
                          <a:solidFill>
                            <a:schemeClr val="bg1"/>
                          </a:solidFill>
                          <a:effectLst/>
                          <a:latin typeface="+mn-lt"/>
                          <a:ea typeface="+mn-ea"/>
                          <a:cs typeface="+mn-cs"/>
                        </a:rPr>
                        <a:t>ollowed </a:t>
                      </a:r>
                      <a:r>
                        <a:rPr lang="en-US" sz="1600" b="1" kern="1200" dirty="0" smtClean="0">
                          <a:solidFill>
                            <a:schemeClr val="bg1"/>
                          </a:solidFill>
                          <a:effectLst/>
                          <a:latin typeface="+mn-lt"/>
                          <a:ea typeface="+mn-ea"/>
                          <a:cs typeface="+mn-cs"/>
                        </a:rPr>
                        <a:t>by a Question &amp; Answer session</a:t>
                      </a:r>
                      <a:endParaRPr lang="en-US" sz="1800" b="1" kern="1200" dirty="0" smtClean="0">
                        <a:solidFill>
                          <a:schemeClr val="bg1"/>
                        </a:solidFill>
                        <a:effectLst/>
                        <a:latin typeface="+mn-lt"/>
                        <a:ea typeface="+mn-ea"/>
                        <a:cs typeface="+mn-cs"/>
                      </a:endParaRPr>
                    </a:p>
                  </a:txBody>
                  <a:tcPr/>
                </a:tc>
                <a:tc>
                  <a:txBody>
                    <a:bodyPr/>
                    <a:lstStyle/>
                    <a:p>
                      <a:r>
                        <a:rPr lang="en-US" sz="2400" b="1" dirty="0" smtClean="0">
                          <a:solidFill>
                            <a:schemeClr val="bg1"/>
                          </a:solidFill>
                        </a:rPr>
                        <a:t>25%</a:t>
                      </a:r>
                      <a:endParaRPr lang="en-US" sz="2400" b="1" dirty="0">
                        <a:solidFill>
                          <a:schemeClr val="bg1"/>
                        </a:solidFill>
                      </a:endParaRPr>
                    </a:p>
                  </a:txBody>
                  <a:tcPr/>
                </a:tc>
                <a:extLst>
                  <a:ext uri="{0D108BD9-81ED-4DB2-BD59-A6C34878D82A}">
                    <a16:rowId xmlns:a16="http://schemas.microsoft.com/office/drawing/2014/main" val="4054184735"/>
                  </a:ext>
                </a:extLst>
              </a:tr>
              <a:tr h="2193232">
                <a:tc>
                  <a:txBody>
                    <a:bodyPr/>
                    <a:lstStyle/>
                    <a:p>
                      <a:r>
                        <a:rPr lang="en-US" sz="2400" b="1" dirty="0" smtClean="0">
                          <a:solidFill>
                            <a:schemeClr val="bg1"/>
                          </a:solidFill>
                        </a:rPr>
                        <a:t>In-class Participation</a:t>
                      </a:r>
                      <a:endParaRPr lang="en-US" sz="2400" b="1" dirty="0">
                        <a:solidFill>
                          <a:schemeClr val="bg1"/>
                        </a:solidFill>
                      </a:endParaRPr>
                    </a:p>
                  </a:txBody>
                  <a:tcPr/>
                </a:tc>
                <a:tc>
                  <a:txBody>
                    <a:bodyPr/>
                    <a:lstStyle/>
                    <a:p>
                      <a:r>
                        <a:rPr lang="en-US" sz="1600" b="1" kern="1200" dirty="0" smtClean="0">
                          <a:solidFill>
                            <a:schemeClr val="bg1"/>
                          </a:solidFill>
                          <a:effectLst/>
                          <a:latin typeface="+mn-lt"/>
                          <a:ea typeface="+mn-ea"/>
                          <a:cs typeface="+mn-cs"/>
                        </a:rPr>
                        <a:t>Assessed </a:t>
                      </a:r>
                      <a:r>
                        <a:rPr lang="en-US" sz="1600" b="1" kern="1200" dirty="0" smtClean="0">
                          <a:solidFill>
                            <a:schemeClr val="bg1"/>
                          </a:solidFill>
                          <a:effectLst/>
                          <a:latin typeface="+mn-lt"/>
                          <a:ea typeface="+mn-ea"/>
                          <a:cs typeface="+mn-cs"/>
                        </a:rPr>
                        <a:t>on the basis of </a:t>
                      </a:r>
                    </a:p>
                    <a:p>
                      <a:pPr marL="400050" indent="-400050">
                        <a:buFont typeface="+mj-lt"/>
                        <a:buAutoNum type="romanLcPeriod"/>
                      </a:pPr>
                      <a:r>
                        <a:rPr lang="en-US" sz="1600" b="1" kern="1200" dirty="0" smtClean="0">
                          <a:solidFill>
                            <a:schemeClr val="bg1"/>
                          </a:solidFill>
                          <a:effectLst/>
                          <a:latin typeface="+mn-lt"/>
                          <a:ea typeface="+mn-ea"/>
                          <a:cs typeface="+mn-cs"/>
                        </a:rPr>
                        <a:t>active participation in class discussions</a:t>
                      </a:r>
                    </a:p>
                    <a:p>
                      <a:pPr marL="400050" indent="-400050">
                        <a:buFont typeface="+mj-lt"/>
                        <a:buAutoNum type="romanLcPeriod"/>
                      </a:pPr>
                      <a:r>
                        <a:rPr lang="en-US" sz="1600" b="1" kern="1200" dirty="0" smtClean="0">
                          <a:solidFill>
                            <a:schemeClr val="bg1"/>
                          </a:solidFill>
                          <a:effectLst/>
                          <a:latin typeface="+mn-lt"/>
                          <a:ea typeface="+mn-ea"/>
                          <a:cs typeface="+mn-cs"/>
                        </a:rPr>
                        <a:t>mini-presentations on Independent Learning progress and other course content</a:t>
                      </a:r>
                    </a:p>
                    <a:p>
                      <a:pPr marL="400050" indent="-400050">
                        <a:buFont typeface="+mj-lt"/>
                        <a:buAutoNum type="romanLcPeriod"/>
                      </a:pPr>
                      <a:r>
                        <a:rPr lang="en-US" sz="1600" b="1" kern="1200" dirty="0" smtClean="0">
                          <a:solidFill>
                            <a:schemeClr val="bg1"/>
                          </a:solidFill>
                          <a:effectLst/>
                          <a:latin typeface="+mn-lt"/>
                          <a:ea typeface="+mn-ea"/>
                          <a:cs typeface="+mn-cs"/>
                        </a:rPr>
                        <a:t>response to presentations made by classmates</a:t>
                      </a:r>
                    </a:p>
                    <a:p>
                      <a:pPr marL="400050" indent="-400050">
                        <a:buFont typeface="+mj-lt"/>
                        <a:buAutoNum type="romanLcPeriod"/>
                      </a:pPr>
                      <a:r>
                        <a:rPr lang="en-US" sz="1600" b="1" kern="1200" dirty="0" smtClean="0">
                          <a:solidFill>
                            <a:schemeClr val="bg1"/>
                          </a:solidFill>
                          <a:effectLst/>
                          <a:latin typeface="+mn-lt"/>
                          <a:ea typeface="+mn-ea"/>
                          <a:cs typeface="+mn-cs"/>
                        </a:rPr>
                        <a:t>contribution to a classroom environment conducive to learning and discovery</a:t>
                      </a:r>
                    </a:p>
                    <a:p>
                      <a:pPr marL="400050" indent="-400050">
                        <a:buFont typeface="+mj-lt"/>
                        <a:buAutoNum type="romanLcPeriod"/>
                      </a:pPr>
                      <a:r>
                        <a:rPr lang="en-US" sz="1600" b="1" kern="1200" dirty="0" smtClean="0">
                          <a:solidFill>
                            <a:schemeClr val="bg1"/>
                          </a:solidFill>
                          <a:effectLst/>
                          <a:latin typeface="+mn-lt"/>
                          <a:ea typeface="+mn-ea"/>
                          <a:cs typeface="+mn-cs"/>
                        </a:rPr>
                        <a:t>evidence of preparation for lessons.</a:t>
                      </a:r>
                      <a:endParaRPr lang="en-US" sz="1600" b="1" dirty="0">
                        <a:solidFill>
                          <a:schemeClr val="bg1"/>
                        </a:solidFill>
                      </a:endParaRPr>
                    </a:p>
                  </a:txBody>
                  <a:tcPr/>
                </a:tc>
                <a:tc>
                  <a:txBody>
                    <a:bodyPr/>
                    <a:lstStyle/>
                    <a:p>
                      <a:r>
                        <a:rPr lang="en-US" sz="2400" b="1" dirty="0" smtClean="0">
                          <a:solidFill>
                            <a:schemeClr val="bg1"/>
                          </a:solidFill>
                        </a:rPr>
                        <a:t>10%</a:t>
                      </a:r>
                      <a:endParaRPr lang="en-US" sz="2400" b="1" dirty="0">
                        <a:solidFill>
                          <a:schemeClr val="bg1"/>
                        </a:solidFill>
                      </a:endParaRPr>
                    </a:p>
                  </a:txBody>
                  <a:tcPr/>
                </a:tc>
                <a:extLst>
                  <a:ext uri="{0D108BD9-81ED-4DB2-BD59-A6C34878D82A}">
                    <a16:rowId xmlns:a16="http://schemas.microsoft.com/office/drawing/2014/main" val="3045333558"/>
                  </a:ext>
                </a:extLst>
              </a:tr>
            </a:tbl>
          </a:graphicData>
        </a:graphic>
      </p:graphicFrame>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Tree>
    <p:extLst>
      <p:ext uri="{BB962C8B-B14F-4D97-AF65-F5344CB8AC3E}">
        <p14:creationId xmlns:p14="http://schemas.microsoft.com/office/powerpoint/2010/main" val="42340363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5238" y="656705"/>
            <a:ext cx="9598305" cy="1075765"/>
          </a:xfrm>
        </p:spPr>
        <p:txBody>
          <a:bodyPr/>
          <a:lstStyle/>
          <a:p>
            <a:r>
              <a:rPr lang="en-US" b="1" dirty="0"/>
              <a:t>University Success</a:t>
            </a:r>
          </a:p>
        </p:txBody>
      </p:sp>
      <p:sp>
        <p:nvSpPr>
          <p:cNvPr id="3" name="Content Placeholder 2"/>
          <p:cNvSpPr>
            <a:spLocks noGrp="1"/>
          </p:cNvSpPr>
          <p:nvPr>
            <p:ph idx="1"/>
          </p:nvPr>
        </p:nvSpPr>
        <p:spPr>
          <a:xfrm>
            <a:off x="5265682" y="1627251"/>
            <a:ext cx="6926317" cy="4938441"/>
          </a:xfrm>
        </p:spPr>
        <p:txBody>
          <a:bodyPr>
            <a:noAutofit/>
          </a:bodyPr>
          <a:lstStyle/>
          <a:p>
            <a:r>
              <a:rPr lang="en-GB" dirty="0"/>
              <a:t>Success at university requires (among other things) a high level of English. </a:t>
            </a:r>
          </a:p>
          <a:p>
            <a:r>
              <a:rPr lang="en-GB" dirty="0"/>
              <a:t>Unfortunately, this can’t be achieved simply by attending one 3-hour lesson per week. </a:t>
            </a:r>
          </a:p>
          <a:p>
            <a:r>
              <a:rPr lang="en-GB" dirty="0"/>
              <a:t>For this reason, the EAP course includes an Independent Learning component. </a:t>
            </a:r>
          </a:p>
          <a:p>
            <a:r>
              <a:rPr lang="en-GB" dirty="0"/>
              <a:t>This unit introduces two language areas which EAP students often need to work on. </a:t>
            </a:r>
          </a:p>
          <a:p>
            <a:r>
              <a:rPr lang="en-GB" dirty="0"/>
              <a:t>Your independent learning should include activities to help you to develop in these areas. </a:t>
            </a:r>
          </a:p>
          <a:p>
            <a:r>
              <a:rPr lang="en-GB" dirty="0"/>
              <a:t>Some useful self-study websites are recommended in the unit.</a:t>
            </a:r>
            <a:r>
              <a:rPr lang="en-IE" sz="2400" dirty="0"/>
              <a:t> </a:t>
            </a:r>
            <a:endParaRPr lang="en-IE" sz="2400" dirty="0" smtClean="0"/>
          </a:p>
          <a:p>
            <a:r>
              <a:rPr lang="en-IE" dirty="0" smtClean="0"/>
              <a:t>You </a:t>
            </a:r>
            <a:r>
              <a:rPr lang="en-IE" b="1" dirty="0" smtClean="0">
                <a:solidFill>
                  <a:schemeClr val="accent2"/>
                </a:solidFill>
              </a:rPr>
              <a:t>MUST</a:t>
            </a:r>
            <a:r>
              <a:rPr lang="en-IE" dirty="0" smtClean="0"/>
              <a:t> complete a minimum of </a:t>
            </a:r>
            <a:r>
              <a:rPr lang="en-IE" b="1" dirty="0" smtClean="0">
                <a:solidFill>
                  <a:schemeClr val="accent2"/>
                </a:solidFill>
              </a:rPr>
              <a:t>12 hours </a:t>
            </a:r>
            <a:r>
              <a:rPr lang="en-IE" b="1" dirty="0" smtClean="0">
                <a:solidFill>
                  <a:schemeClr val="accent2"/>
                </a:solidFill>
              </a:rPr>
              <a:t>of </a:t>
            </a:r>
            <a:r>
              <a:rPr lang="en-IE" dirty="0" smtClean="0"/>
              <a:t>Independent </a:t>
            </a:r>
            <a:r>
              <a:rPr lang="en-IE" dirty="0" smtClean="0"/>
              <a:t>Learning</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pic>
        <p:nvPicPr>
          <p:cNvPr id="4" name="Picture 3">
            <a:extLst>
              <a:ext uri="{FF2B5EF4-FFF2-40B4-BE49-F238E27FC236}">
                <a16:creationId xmlns:a16="http://schemas.microsoft.com/office/drawing/2014/main" id="{0A6C2305-2C20-694B-9B7B-11440C5C4417}"/>
              </a:ext>
            </a:extLst>
          </p:cNvPr>
          <p:cNvPicPr>
            <a:picLocks noChangeAspect="1"/>
          </p:cNvPicPr>
          <p:nvPr/>
        </p:nvPicPr>
        <p:blipFill>
          <a:blip r:embed="rId3"/>
          <a:stretch>
            <a:fillRect/>
          </a:stretch>
        </p:blipFill>
        <p:spPr>
          <a:xfrm>
            <a:off x="636781" y="1627251"/>
            <a:ext cx="4489067" cy="4034549"/>
          </a:xfrm>
          <a:prstGeom prst="rect">
            <a:avLst/>
          </a:prstGeom>
        </p:spPr>
        <p:style>
          <a:lnRef idx="3">
            <a:schemeClr val="lt1"/>
          </a:lnRef>
          <a:fillRef idx="1">
            <a:schemeClr val="accent1"/>
          </a:fillRef>
          <a:effectRef idx="1">
            <a:schemeClr val="accent1"/>
          </a:effectRef>
          <a:fontRef idx="minor">
            <a:schemeClr val="lt1"/>
          </a:fontRef>
        </p:style>
      </p:pic>
    </p:spTree>
    <p:extLst>
      <p:ext uri="{BB962C8B-B14F-4D97-AF65-F5344CB8AC3E}">
        <p14:creationId xmlns:p14="http://schemas.microsoft.com/office/powerpoint/2010/main" val="2930164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5238" y="656705"/>
            <a:ext cx="9598305" cy="1075765"/>
          </a:xfrm>
        </p:spPr>
        <p:txBody>
          <a:bodyPr/>
          <a:lstStyle/>
          <a:p>
            <a:r>
              <a:rPr lang="en-US" b="1" dirty="0"/>
              <a:t>Reflection: Task 1</a:t>
            </a:r>
          </a:p>
        </p:txBody>
      </p:sp>
      <p:sp>
        <p:nvSpPr>
          <p:cNvPr id="3" name="Content Placeholder 2"/>
          <p:cNvSpPr>
            <a:spLocks noGrp="1"/>
          </p:cNvSpPr>
          <p:nvPr>
            <p:ph idx="1"/>
          </p:nvPr>
        </p:nvSpPr>
        <p:spPr>
          <a:xfrm>
            <a:off x="5037222" y="1172095"/>
            <a:ext cx="7154777" cy="5393597"/>
          </a:xfrm>
        </p:spPr>
        <p:txBody>
          <a:bodyPr>
            <a:noAutofit/>
          </a:bodyPr>
          <a:lstStyle/>
          <a:p>
            <a:r>
              <a:rPr lang="en-US" sz="2400" dirty="0"/>
              <a:t>Think about something you have recently learned how to do (e.g., playing a musical </a:t>
            </a:r>
            <a:r>
              <a:rPr lang="en-US" sz="2400" dirty="0" smtClean="0"/>
              <a:t>instrument, </a:t>
            </a:r>
            <a:r>
              <a:rPr lang="en-US" sz="2400" dirty="0"/>
              <a:t>playing a </a:t>
            </a:r>
            <a:r>
              <a:rPr lang="en-US" sz="2400" dirty="0" smtClean="0"/>
              <a:t>sport, </a:t>
            </a:r>
            <a:r>
              <a:rPr lang="en-US" sz="2400" dirty="0"/>
              <a:t>using a computer </a:t>
            </a:r>
            <a:r>
              <a:rPr lang="en-US" sz="2400" dirty="0" smtClean="0"/>
              <a:t>programme</a:t>
            </a:r>
            <a:r>
              <a:rPr lang="en-US" sz="2400" dirty="0"/>
              <a:t>,</a:t>
            </a:r>
            <a:r>
              <a:rPr lang="en-US" sz="2400" dirty="0" smtClean="0"/>
              <a:t> </a:t>
            </a:r>
            <a:r>
              <a:rPr lang="en-US" sz="2400" dirty="0"/>
              <a:t>cooking a </a:t>
            </a:r>
            <a:r>
              <a:rPr lang="en-US" sz="2400" dirty="0" smtClean="0"/>
              <a:t>meal). </a:t>
            </a:r>
            <a:endParaRPr lang="en-US" sz="2400" dirty="0"/>
          </a:p>
          <a:p>
            <a:r>
              <a:rPr lang="en-US" sz="2400" dirty="0"/>
              <a:t>Discuss the following questions in pairs or in a group.</a:t>
            </a:r>
            <a:endParaRPr lang="en-IE" sz="2400" dirty="0"/>
          </a:p>
          <a:p>
            <a:pPr lvl="0">
              <a:buFont typeface="+mj-lt"/>
              <a:buAutoNum type="arabicPeriod"/>
            </a:pPr>
            <a:r>
              <a:rPr lang="en-GB" sz="2400" dirty="0"/>
              <a:t>What did you learn to do?</a:t>
            </a:r>
            <a:endParaRPr lang="en-IE" sz="2400" dirty="0"/>
          </a:p>
          <a:p>
            <a:pPr lvl="0">
              <a:buFont typeface="+mj-lt"/>
              <a:buAutoNum type="arabicPeriod"/>
            </a:pPr>
            <a:r>
              <a:rPr lang="en-GB" sz="2400" dirty="0"/>
              <a:t>How did you learn it?</a:t>
            </a:r>
            <a:endParaRPr lang="en-IE" sz="2400" dirty="0"/>
          </a:p>
          <a:p>
            <a:pPr lvl="0">
              <a:buFont typeface="+mj-lt"/>
              <a:buAutoNum type="arabicPeriod"/>
            </a:pPr>
            <a:r>
              <a:rPr lang="en-GB" sz="2400" dirty="0"/>
              <a:t>What materials and resources did you use to help you learn?</a:t>
            </a:r>
            <a:endParaRPr lang="en-IE" sz="2400" dirty="0"/>
          </a:p>
          <a:p>
            <a:pPr lvl="0">
              <a:buFont typeface="+mj-lt"/>
              <a:buAutoNum type="arabicPeriod"/>
            </a:pPr>
            <a:r>
              <a:rPr lang="en-GB" sz="2400" dirty="0"/>
              <a:t>What difficulties did you face while learning the new skill? How did you overcome these difficulties?</a:t>
            </a:r>
            <a:endParaRPr lang="en-IE" sz="2400" dirty="0"/>
          </a:p>
          <a:p>
            <a:endParaRPr lang="en-US" sz="2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pic>
        <p:nvPicPr>
          <p:cNvPr id="6" name="Content Placeholder 5">
            <a:extLst>
              <a:ext uri="{FF2B5EF4-FFF2-40B4-BE49-F238E27FC236}">
                <a16:creationId xmlns:a16="http://schemas.microsoft.com/office/drawing/2014/main" id="{7F60263A-691E-DE47-A3FC-85498467B6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192505" y="1572126"/>
            <a:ext cx="4844717" cy="478054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90390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5238" y="656705"/>
            <a:ext cx="9598305" cy="1075765"/>
          </a:xfrm>
        </p:spPr>
        <p:txBody>
          <a:bodyPr/>
          <a:lstStyle/>
          <a:p>
            <a:r>
              <a:rPr lang="en-US" b="1" dirty="0"/>
              <a:t>Reflection: Task 2</a:t>
            </a:r>
          </a:p>
        </p:txBody>
      </p:sp>
      <p:sp>
        <p:nvSpPr>
          <p:cNvPr id="3" name="Content Placeholder 2"/>
          <p:cNvSpPr>
            <a:spLocks noGrp="1"/>
          </p:cNvSpPr>
          <p:nvPr>
            <p:ph idx="1"/>
          </p:nvPr>
        </p:nvSpPr>
        <p:spPr>
          <a:xfrm>
            <a:off x="5265682" y="1261241"/>
            <a:ext cx="6926317" cy="5304451"/>
          </a:xfrm>
        </p:spPr>
        <p:txBody>
          <a:bodyPr>
            <a:noAutofit/>
          </a:bodyPr>
          <a:lstStyle/>
          <a:p>
            <a:r>
              <a:rPr lang="en-GB" dirty="0"/>
              <a:t>Based on your previous discussion, what generalizations can you make about effective learning? Read the following statements and rate them from 5 (strongly agree) to 1 (strongly disagree). </a:t>
            </a:r>
            <a:endParaRPr lang="en-IE" dirty="0"/>
          </a:p>
          <a:p>
            <a:pPr>
              <a:buFont typeface="+mj-lt"/>
              <a:buAutoNum type="alphaLcPeriod"/>
            </a:pPr>
            <a:r>
              <a:rPr lang="en-GB" dirty="0"/>
              <a:t>It is useful to set aside a regular time every week to </a:t>
            </a:r>
            <a:r>
              <a:rPr lang="en-GB" dirty="0" smtClean="0"/>
              <a:t>practise </a:t>
            </a:r>
            <a:r>
              <a:rPr lang="en-GB" dirty="0"/>
              <a:t>the new skill.</a:t>
            </a:r>
          </a:p>
          <a:p>
            <a:pPr>
              <a:buFont typeface="+mj-lt"/>
              <a:buAutoNum type="alphaLcPeriod"/>
            </a:pPr>
            <a:r>
              <a:rPr lang="en-GB" dirty="0"/>
              <a:t>Learners should try to motivate themselves when learning a new skill.</a:t>
            </a:r>
          </a:p>
          <a:p>
            <a:pPr>
              <a:buFont typeface="+mj-lt"/>
              <a:buAutoNum type="alphaLcPeriod"/>
            </a:pPr>
            <a:r>
              <a:rPr lang="en-GB" dirty="0"/>
              <a:t>It is necessary for an “expert” to tell learners what to do before they try to do it.</a:t>
            </a:r>
          </a:p>
          <a:p>
            <a:pPr>
              <a:buFont typeface="+mj-lt"/>
              <a:buAutoNum type="alphaLcPeriod"/>
            </a:pPr>
            <a:r>
              <a:rPr lang="en-GB" dirty="0"/>
              <a:t>A useful strategy for learning a new skill is to try it, maybe not get it quite right, and then try again.</a:t>
            </a:r>
          </a:p>
          <a:p>
            <a:pPr>
              <a:buFont typeface="+mj-lt"/>
              <a:buAutoNum type="alphaLcPeriod"/>
            </a:pPr>
            <a:r>
              <a:rPr lang="en-GB" dirty="0"/>
              <a:t>It is useful to establish goals when learning something.</a:t>
            </a:r>
          </a:p>
          <a:p>
            <a:pPr>
              <a:buFont typeface="+mj-lt"/>
              <a:buAutoNum type="alphaLcPeriod"/>
            </a:pPr>
            <a:r>
              <a:rPr lang="en-GB" dirty="0"/>
              <a:t>If somebody tells me how to do something, it is easy to remember and then do it when I need to.</a:t>
            </a:r>
            <a:endParaRPr lang="en-US" sz="2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pic>
        <p:nvPicPr>
          <p:cNvPr id="4" name="Picture 3">
            <a:extLst>
              <a:ext uri="{FF2B5EF4-FFF2-40B4-BE49-F238E27FC236}">
                <a16:creationId xmlns:a16="http://schemas.microsoft.com/office/drawing/2014/main" id="{1A061FA3-4FAF-2E4D-9BED-4425A4215B91}"/>
              </a:ext>
            </a:extLst>
          </p:cNvPr>
          <p:cNvPicPr>
            <a:picLocks noChangeAspect="1"/>
          </p:cNvPicPr>
          <p:nvPr/>
        </p:nvPicPr>
        <p:blipFill>
          <a:blip r:embed="rId3"/>
          <a:stretch>
            <a:fillRect/>
          </a:stretch>
        </p:blipFill>
        <p:spPr>
          <a:xfrm>
            <a:off x="402389" y="2181727"/>
            <a:ext cx="4672263" cy="373781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769034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5238" y="656705"/>
            <a:ext cx="9598305" cy="1075765"/>
          </a:xfrm>
        </p:spPr>
        <p:txBody>
          <a:bodyPr/>
          <a:lstStyle/>
          <a:p>
            <a:r>
              <a:rPr lang="en-US" b="1" dirty="0"/>
              <a:t>Brainstorming: Task 3</a:t>
            </a:r>
          </a:p>
        </p:txBody>
      </p:sp>
      <p:sp>
        <p:nvSpPr>
          <p:cNvPr id="3" name="Content Placeholder 2"/>
          <p:cNvSpPr>
            <a:spLocks noGrp="1"/>
          </p:cNvSpPr>
          <p:nvPr>
            <p:ph idx="1"/>
          </p:nvPr>
        </p:nvSpPr>
        <p:spPr>
          <a:xfrm>
            <a:off x="5265682" y="1219200"/>
            <a:ext cx="6926317" cy="4982095"/>
          </a:xfrm>
        </p:spPr>
        <p:txBody>
          <a:bodyPr>
            <a:noAutofit/>
          </a:bodyPr>
          <a:lstStyle/>
          <a:p>
            <a:r>
              <a:rPr lang="en-GB" sz="2400" dirty="0"/>
              <a:t>Log on to Padlet</a:t>
            </a:r>
          </a:p>
          <a:p>
            <a:endParaRPr lang="en-GB" sz="2400" dirty="0"/>
          </a:p>
          <a:p>
            <a:r>
              <a:rPr lang="en-GB" sz="2400" dirty="0"/>
              <a:t>Write 2 or 3 additional general statements about learning. Then see if your classmates agree with your statements.</a:t>
            </a:r>
            <a:endParaRPr lang="en-IE" sz="2400" dirty="0"/>
          </a:p>
          <a:p>
            <a:pPr marL="0" indent="0">
              <a:buNone/>
            </a:pPr>
            <a:endParaRPr lang="en-US" sz="2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pic>
        <p:nvPicPr>
          <p:cNvPr id="4" name="Picture 3">
            <a:extLst>
              <a:ext uri="{FF2B5EF4-FFF2-40B4-BE49-F238E27FC236}">
                <a16:creationId xmlns:a16="http://schemas.microsoft.com/office/drawing/2014/main" id="{DADFD60B-8187-2840-889D-D2C2DB9F0D8E}"/>
              </a:ext>
            </a:extLst>
          </p:cNvPr>
          <p:cNvPicPr>
            <a:picLocks noChangeAspect="1"/>
          </p:cNvPicPr>
          <p:nvPr/>
        </p:nvPicPr>
        <p:blipFill>
          <a:blip r:embed="rId3"/>
          <a:stretch>
            <a:fillRect/>
          </a:stretch>
        </p:blipFill>
        <p:spPr>
          <a:xfrm>
            <a:off x="176464" y="1887826"/>
            <a:ext cx="5089218" cy="497017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6" name="Picture 5">
            <a:extLst>
              <a:ext uri="{FF2B5EF4-FFF2-40B4-BE49-F238E27FC236}">
                <a16:creationId xmlns:a16="http://schemas.microsoft.com/office/drawing/2014/main" id="{DE163C31-449F-2647-B42E-A2EE35C4B19D}"/>
              </a:ext>
            </a:extLst>
          </p:cNvPr>
          <p:cNvPicPr>
            <a:picLocks noChangeAspect="1"/>
          </p:cNvPicPr>
          <p:nvPr/>
        </p:nvPicPr>
        <p:blipFill>
          <a:blip r:embed="rId4"/>
          <a:stretch>
            <a:fillRect/>
          </a:stretch>
        </p:blipFill>
        <p:spPr>
          <a:xfrm>
            <a:off x="9071810" y="3737811"/>
            <a:ext cx="3120189" cy="3120189"/>
          </a:xfrm>
          <a:prstGeom prst="rect">
            <a:avLst/>
          </a:prstGeom>
        </p:spPr>
      </p:pic>
    </p:spTree>
    <p:extLst>
      <p:ext uri="{BB962C8B-B14F-4D97-AF65-F5344CB8AC3E}">
        <p14:creationId xmlns:p14="http://schemas.microsoft.com/office/powerpoint/2010/main" val="4228775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5238" y="656705"/>
            <a:ext cx="9598305" cy="1075765"/>
          </a:xfrm>
        </p:spPr>
        <p:txBody>
          <a:bodyPr/>
          <a:lstStyle/>
          <a:p>
            <a:r>
              <a:rPr lang="en-US" b="1" dirty="0"/>
              <a:t>Text Analysis: Task 4</a:t>
            </a:r>
          </a:p>
        </p:txBody>
      </p:sp>
      <p:graphicFrame>
        <p:nvGraphicFramePr>
          <p:cNvPr id="4" name="Content Placeholder 3">
            <a:extLst>
              <a:ext uri="{FF2B5EF4-FFF2-40B4-BE49-F238E27FC236}">
                <a16:creationId xmlns:a16="http://schemas.microsoft.com/office/drawing/2014/main" id="{E745B33C-D214-0C4E-8F32-661293A083DB}"/>
              </a:ext>
            </a:extLst>
          </p:cNvPr>
          <p:cNvGraphicFramePr>
            <a:graphicFrameLocks noGrp="1"/>
          </p:cNvGraphicFramePr>
          <p:nvPr>
            <p:ph idx="1"/>
            <p:extLst>
              <p:ext uri="{D42A27DB-BD31-4B8C-83A1-F6EECF244321}">
                <p14:modId xmlns:p14="http://schemas.microsoft.com/office/powerpoint/2010/main" val="2198791537"/>
              </p:ext>
            </p:extLst>
          </p:nvPr>
        </p:nvGraphicFramePr>
        <p:xfrm>
          <a:off x="1238575" y="1420736"/>
          <a:ext cx="9974967" cy="1630680"/>
        </p:xfrm>
        <a:graphic>
          <a:graphicData uri="http://schemas.openxmlformats.org/drawingml/2006/table">
            <a:tbl>
              <a:tblPr firstRow="1" firstCol="1" bandRow="1">
                <a:tableStyleId>{5C22544A-7EE6-4342-B048-85BDC9FD1C3A}</a:tableStyleId>
              </a:tblPr>
              <a:tblGrid>
                <a:gridCol w="9974967">
                  <a:extLst>
                    <a:ext uri="{9D8B030D-6E8A-4147-A177-3AD203B41FA5}">
                      <a16:colId xmlns:a16="http://schemas.microsoft.com/office/drawing/2014/main" val="1386787253"/>
                    </a:ext>
                  </a:extLst>
                </a:gridCol>
              </a:tblGrid>
              <a:tr h="1075765">
                <a:tc>
                  <a:txBody>
                    <a:bodyPr/>
                    <a:lstStyle/>
                    <a:p>
                      <a:pPr>
                        <a:lnSpc>
                          <a:spcPct val="107000"/>
                        </a:lnSpc>
                        <a:spcAft>
                          <a:spcPts val="800"/>
                        </a:spcAft>
                      </a:pPr>
                      <a:r>
                        <a:rPr lang="en-US" sz="2000" dirty="0">
                          <a:effectLst/>
                        </a:rPr>
                        <a:t>Text 1</a:t>
                      </a:r>
                      <a:br>
                        <a:rPr lang="en-US" sz="2000" dirty="0">
                          <a:effectLst/>
                        </a:rPr>
                      </a:br>
                      <a:r>
                        <a:rPr lang="en-US" sz="2000" dirty="0">
                          <a:effectLst/>
                        </a:rPr>
                        <a:t>The move from secondary school to university can cause a lot of trouble for some students. It is very important for teachers to understand this, and to help students to change their study habits to suit the new situation, so that their first year is a good experience.</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53024083"/>
                  </a:ext>
                </a:extLst>
              </a:tr>
            </a:tbl>
          </a:graphicData>
        </a:graphic>
      </p:graphicFrame>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graphicFrame>
        <p:nvGraphicFramePr>
          <p:cNvPr id="6" name="Table 5">
            <a:extLst>
              <a:ext uri="{FF2B5EF4-FFF2-40B4-BE49-F238E27FC236}">
                <a16:creationId xmlns:a16="http://schemas.microsoft.com/office/drawing/2014/main" id="{6A940865-3D17-6647-AC41-2146E33930FC}"/>
              </a:ext>
            </a:extLst>
          </p:cNvPr>
          <p:cNvGraphicFramePr>
            <a:graphicFrameLocks noGrp="1"/>
          </p:cNvGraphicFramePr>
          <p:nvPr>
            <p:extLst>
              <p:ext uri="{D42A27DB-BD31-4B8C-83A1-F6EECF244321}">
                <p14:modId xmlns:p14="http://schemas.microsoft.com/office/powerpoint/2010/main" val="2591359269"/>
              </p:ext>
            </p:extLst>
          </p:nvPr>
        </p:nvGraphicFramePr>
        <p:xfrm>
          <a:off x="1238574" y="4630401"/>
          <a:ext cx="9974967" cy="1630680"/>
        </p:xfrm>
        <a:graphic>
          <a:graphicData uri="http://schemas.openxmlformats.org/drawingml/2006/table">
            <a:tbl>
              <a:tblPr firstRow="1" firstCol="1" bandRow="1">
                <a:tableStyleId>{5C22544A-7EE6-4342-B048-85BDC9FD1C3A}</a:tableStyleId>
              </a:tblPr>
              <a:tblGrid>
                <a:gridCol w="9974967">
                  <a:extLst>
                    <a:ext uri="{9D8B030D-6E8A-4147-A177-3AD203B41FA5}">
                      <a16:colId xmlns:a16="http://schemas.microsoft.com/office/drawing/2014/main" val="4066994334"/>
                    </a:ext>
                  </a:extLst>
                </a:gridCol>
              </a:tblGrid>
              <a:tr h="1443789">
                <a:tc>
                  <a:txBody>
                    <a:bodyPr/>
                    <a:lstStyle/>
                    <a:p>
                      <a:pPr>
                        <a:lnSpc>
                          <a:spcPct val="107000"/>
                        </a:lnSpc>
                        <a:spcAft>
                          <a:spcPts val="800"/>
                        </a:spcAft>
                      </a:pPr>
                      <a:r>
                        <a:rPr lang="en-US" sz="2000" dirty="0">
                          <a:effectLst/>
                        </a:rPr>
                        <a:t>Text 2</a:t>
                      </a:r>
                      <a:br>
                        <a:rPr lang="en-US" sz="2000" dirty="0">
                          <a:effectLst/>
                        </a:rPr>
                      </a:br>
                      <a:r>
                        <a:rPr lang="en-US" sz="2000" dirty="0">
                          <a:effectLst/>
                        </a:rPr>
                        <a:t>The move from secondary school to university can trigger considerable stress for some students. It is crucial for teachers to understand this, and to assist students in adapting their study habits to suit the new context, so that their first year is a positive experience.</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97416452"/>
                  </a:ext>
                </a:extLst>
              </a:tr>
            </a:tbl>
          </a:graphicData>
        </a:graphic>
      </p:graphicFrame>
      <p:sp>
        <p:nvSpPr>
          <p:cNvPr id="7" name="Rectangle 6">
            <a:extLst>
              <a:ext uri="{FF2B5EF4-FFF2-40B4-BE49-F238E27FC236}">
                <a16:creationId xmlns:a16="http://schemas.microsoft.com/office/drawing/2014/main" id="{C104BC56-DE25-4B42-9ED9-699C7BB7E0F5}"/>
              </a:ext>
            </a:extLst>
          </p:cNvPr>
          <p:cNvSpPr/>
          <p:nvPr/>
        </p:nvSpPr>
        <p:spPr>
          <a:xfrm>
            <a:off x="1844842" y="3202259"/>
            <a:ext cx="8357937" cy="1260345"/>
          </a:xfrm>
          <a:prstGeom prst="rect">
            <a:avLst/>
          </a:prstGeom>
        </p:spPr>
        <p:txBody>
          <a:bodyPr wrap="square">
            <a:spAutoFit/>
          </a:bodyPr>
          <a:lstStyle/>
          <a:p>
            <a:pPr>
              <a:lnSpc>
                <a:spcPct val="107000"/>
              </a:lnSpc>
              <a:spcAft>
                <a:spcPts val="800"/>
              </a:spcAft>
            </a:pPr>
            <a:r>
              <a:rPr lang="en-US" sz="2400" dirty="0">
                <a:latin typeface="Calibri" panose="020F0502020204030204" pitchFamily="34" charset="0"/>
                <a:ea typeface="Calibri" panose="020F0502020204030204" pitchFamily="34" charset="0"/>
                <a:cs typeface="Times New Roman" panose="02020603050405020304" pitchFamily="18" charset="0"/>
              </a:rPr>
              <a:t>Read the  these two short texts. Which of them seems more academic to you? How did you decide? Discuss your answers with a partner.  </a:t>
            </a:r>
            <a:endParaRPr lang="en-IE"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507773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6102" y="302138"/>
            <a:ext cx="8911687" cy="871151"/>
          </a:xfrm>
        </p:spPr>
        <p:txBody>
          <a:bodyPr/>
          <a:lstStyle/>
          <a:p>
            <a:r>
              <a:rPr lang="en-US" b="1" dirty="0" smtClean="0">
                <a:solidFill>
                  <a:srgbClr val="FFFF00"/>
                </a:solidFill>
              </a:rPr>
              <a:t>What do these words mean?</a:t>
            </a:r>
            <a:endParaRPr lang="en-GB" b="1" dirty="0">
              <a:solidFill>
                <a:srgbClr val="FFFF00"/>
              </a:solidFill>
            </a:endParaRPr>
          </a:p>
        </p:txBody>
      </p:sp>
      <p:sp>
        <p:nvSpPr>
          <p:cNvPr id="4" name="Rectangle 3"/>
          <p:cNvSpPr/>
          <p:nvPr/>
        </p:nvSpPr>
        <p:spPr>
          <a:xfrm>
            <a:off x="506392" y="1298664"/>
            <a:ext cx="2528256" cy="685124"/>
          </a:xfrm>
          <a:prstGeom prst="rect">
            <a:avLst/>
          </a:prstGeom>
        </p:spPr>
        <p:txBody>
          <a:bodyPr wrap="none">
            <a:spAutoFit/>
          </a:bodyPr>
          <a:lstStyle/>
          <a:p>
            <a:pPr>
              <a:lnSpc>
                <a:spcPct val="107000"/>
              </a:lnSpc>
              <a:spcAft>
                <a:spcPts val="0"/>
              </a:spcAft>
            </a:pPr>
            <a:r>
              <a:rPr lang="en-GB" sz="3600" b="1" dirty="0"/>
              <a:t>academic</a:t>
            </a:r>
            <a:endParaRPr lang="en-IE" sz="36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p:cNvSpPr/>
          <p:nvPr/>
        </p:nvSpPr>
        <p:spPr>
          <a:xfrm>
            <a:off x="2050452" y="5136568"/>
            <a:ext cx="1967205" cy="685124"/>
          </a:xfrm>
          <a:prstGeom prst="rect">
            <a:avLst/>
          </a:prstGeom>
        </p:spPr>
        <p:txBody>
          <a:bodyPr wrap="none">
            <a:spAutoFit/>
          </a:bodyPr>
          <a:lstStyle/>
          <a:p>
            <a:pPr>
              <a:lnSpc>
                <a:spcPct val="107000"/>
              </a:lnSpc>
              <a:spcAft>
                <a:spcPts val="0"/>
              </a:spcAft>
            </a:pPr>
            <a:r>
              <a:rPr lang="en-GB" sz="3600" b="1" dirty="0"/>
              <a:t>analysis</a:t>
            </a:r>
            <a:endParaRPr lang="en-IE" sz="36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p:cNvSpPr/>
          <p:nvPr/>
        </p:nvSpPr>
        <p:spPr>
          <a:xfrm>
            <a:off x="9816094" y="2711544"/>
            <a:ext cx="2029723" cy="685124"/>
          </a:xfrm>
          <a:prstGeom prst="rect">
            <a:avLst/>
          </a:prstGeom>
        </p:spPr>
        <p:txBody>
          <a:bodyPr wrap="none">
            <a:spAutoFit/>
          </a:bodyPr>
          <a:lstStyle/>
          <a:p>
            <a:pPr>
              <a:lnSpc>
                <a:spcPct val="107000"/>
              </a:lnSpc>
              <a:spcAft>
                <a:spcPts val="0"/>
              </a:spcAft>
            </a:pPr>
            <a:r>
              <a:rPr lang="en-GB" sz="3600" b="1" dirty="0" smtClean="0"/>
              <a:t>compile</a:t>
            </a:r>
            <a:endParaRPr lang="en-IE" sz="36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p:cNvSpPr/>
          <p:nvPr/>
        </p:nvSpPr>
        <p:spPr>
          <a:xfrm>
            <a:off x="9878271" y="5636638"/>
            <a:ext cx="1707519" cy="685124"/>
          </a:xfrm>
          <a:prstGeom prst="rect">
            <a:avLst/>
          </a:prstGeom>
        </p:spPr>
        <p:txBody>
          <a:bodyPr wrap="none">
            <a:spAutoFit/>
          </a:bodyPr>
          <a:lstStyle/>
          <a:p>
            <a:pPr>
              <a:lnSpc>
                <a:spcPct val="107000"/>
              </a:lnSpc>
              <a:spcAft>
                <a:spcPts val="0"/>
              </a:spcAft>
            </a:pPr>
            <a:r>
              <a:rPr lang="en-GB" sz="3600" b="1" dirty="0" smtClean="0"/>
              <a:t>consist</a:t>
            </a:r>
            <a:endParaRPr lang="en-IE" sz="36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p:cNvSpPr/>
          <p:nvPr/>
        </p:nvSpPr>
        <p:spPr>
          <a:xfrm>
            <a:off x="8620247" y="3925954"/>
            <a:ext cx="2685351" cy="685124"/>
          </a:xfrm>
          <a:prstGeom prst="rect">
            <a:avLst/>
          </a:prstGeom>
        </p:spPr>
        <p:txBody>
          <a:bodyPr wrap="none">
            <a:spAutoFit/>
          </a:bodyPr>
          <a:lstStyle/>
          <a:p>
            <a:pPr>
              <a:lnSpc>
                <a:spcPct val="107000"/>
              </a:lnSpc>
              <a:spcAft>
                <a:spcPts val="0"/>
              </a:spcAft>
            </a:pPr>
            <a:r>
              <a:rPr lang="en-GB" sz="3600" b="1" dirty="0"/>
              <a:t>economics</a:t>
            </a:r>
            <a:endParaRPr lang="en-IE" sz="36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9" name="Rectangle 8"/>
          <p:cNvSpPr/>
          <p:nvPr/>
        </p:nvSpPr>
        <p:spPr>
          <a:xfrm>
            <a:off x="350947" y="4293801"/>
            <a:ext cx="2260555" cy="685124"/>
          </a:xfrm>
          <a:prstGeom prst="rect">
            <a:avLst/>
          </a:prstGeom>
        </p:spPr>
        <p:txBody>
          <a:bodyPr wrap="none">
            <a:spAutoFit/>
          </a:bodyPr>
          <a:lstStyle/>
          <a:p>
            <a:pPr>
              <a:lnSpc>
                <a:spcPct val="107000"/>
              </a:lnSpc>
              <a:spcAft>
                <a:spcPts val="0"/>
              </a:spcAft>
            </a:pPr>
            <a:r>
              <a:rPr lang="en-GB" sz="3600" b="1" dirty="0"/>
              <a:t>institution</a:t>
            </a:r>
            <a:endParaRPr lang="en-IE" sz="36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10" name="Rectangle 9"/>
          <p:cNvSpPr/>
          <p:nvPr/>
        </p:nvSpPr>
        <p:spPr>
          <a:xfrm>
            <a:off x="6931490" y="2138336"/>
            <a:ext cx="1717137" cy="685124"/>
          </a:xfrm>
          <a:prstGeom prst="rect">
            <a:avLst/>
          </a:prstGeom>
        </p:spPr>
        <p:txBody>
          <a:bodyPr wrap="none">
            <a:spAutoFit/>
          </a:bodyPr>
          <a:lstStyle/>
          <a:p>
            <a:pPr>
              <a:lnSpc>
                <a:spcPct val="107000"/>
              </a:lnSpc>
              <a:spcAft>
                <a:spcPts val="0"/>
              </a:spcAft>
            </a:pPr>
            <a:r>
              <a:rPr lang="en-GB" sz="3600" b="1" dirty="0" smtClean="0"/>
              <a:t>journal</a:t>
            </a:r>
            <a:endParaRPr lang="en-IE" sz="36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11" name="Rectangle 10"/>
          <p:cNvSpPr/>
          <p:nvPr/>
        </p:nvSpPr>
        <p:spPr>
          <a:xfrm>
            <a:off x="989368" y="2749598"/>
            <a:ext cx="1893467" cy="685124"/>
          </a:xfrm>
          <a:prstGeom prst="rect">
            <a:avLst/>
          </a:prstGeom>
        </p:spPr>
        <p:txBody>
          <a:bodyPr wrap="none">
            <a:spAutoFit/>
          </a:bodyPr>
          <a:lstStyle/>
          <a:p>
            <a:pPr>
              <a:lnSpc>
                <a:spcPct val="107000"/>
              </a:lnSpc>
              <a:spcAft>
                <a:spcPts val="0"/>
              </a:spcAft>
            </a:pPr>
            <a:r>
              <a:rPr lang="en-GB" sz="3600" b="1" dirty="0" smtClean="0"/>
              <a:t>manual</a:t>
            </a:r>
            <a:endParaRPr lang="en-IE" sz="36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12" name="Rectangle 11"/>
          <p:cNvSpPr/>
          <p:nvPr/>
        </p:nvSpPr>
        <p:spPr>
          <a:xfrm>
            <a:off x="185728" y="5553077"/>
            <a:ext cx="1494320" cy="685124"/>
          </a:xfrm>
          <a:prstGeom prst="rect">
            <a:avLst/>
          </a:prstGeom>
        </p:spPr>
        <p:txBody>
          <a:bodyPr wrap="none">
            <a:spAutoFit/>
          </a:bodyPr>
          <a:lstStyle/>
          <a:p>
            <a:pPr>
              <a:lnSpc>
                <a:spcPct val="107000"/>
              </a:lnSpc>
              <a:spcAft>
                <a:spcPts val="0"/>
              </a:spcAft>
            </a:pPr>
            <a:r>
              <a:rPr lang="en-GB" sz="3600" b="1" dirty="0"/>
              <a:t>occur</a:t>
            </a:r>
            <a:endParaRPr lang="en-IE" sz="36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13" name="Rectangle 12"/>
          <p:cNvSpPr/>
          <p:nvPr/>
        </p:nvSpPr>
        <p:spPr>
          <a:xfrm>
            <a:off x="8382349" y="1164279"/>
            <a:ext cx="2805576" cy="685124"/>
          </a:xfrm>
          <a:prstGeom prst="rect">
            <a:avLst/>
          </a:prstGeom>
        </p:spPr>
        <p:txBody>
          <a:bodyPr wrap="none">
            <a:spAutoFit/>
          </a:bodyPr>
          <a:lstStyle/>
          <a:p>
            <a:pPr>
              <a:lnSpc>
                <a:spcPct val="107000"/>
              </a:lnSpc>
              <a:spcAft>
                <a:spcPts val="0"/>
              </a:spcAft>
            </a:pPr>
            <a:r>
              <a:rPr lang="en-GB" sz="3600" b="1" dirty="0"/>
              <a:t>psychology</a:t>
            </a:r>
            <a:endParaRPr lang="en-IE" sz="36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14" name="Rectangle 13"/>
          <p:cNvSpPr/>
          <p:nvPr/>
        </p:nvSpPr>
        <p:spPr>
          <a:xfrm>
            <a:off x="2767050" y="2024131"/>
            <a:ext cx="1513556" cy="685124"/>
          </a:xfrm>
          <a:prstGeom prst="rect">
            <a:avLst/>
          </a:prstGeom>
        </p:spPr>
        <p:txBody>
          <a:bodyPr wrap="none">
            <a:spAutoFit/>
          </a:bodyPr>
          <a:lstStyle/>
          <a:p>
            <a:pPr>
              <a:lnSpc>
                <a:spcPct val="107000"/>
              </a:lnSpc>
              <a:spcAft>
                <a:spcPts val="0"/>
              </a:spcAft>
            </a:pPr>
            <a:r>
              <a:rPr lang="en-GB" sz="3600" b="1" dirty="0"/>
              <a:t>range</a:t>
            </a:r>
            <a:endParaRPr lang="en-IE" sz="36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15" name="Rectangle 14"/>
          <p:cNvSpPr/>
          <p:nvPr/>
        </p:nvSpPr>
        <p:spPr>
          <a:xfrm>
            <a:off x="4298465" y="5895639"/>
            <a:ext cx="1521570" cy="685124"/>
          </a:xfrm>
          <a:prstGeom prst="rect">
            <a:avLst/>
          </a:prstGeom>
        </p:spPr>
        <p:txBody>
          <a:bodyPr wrap="none">
            <a:spAutoFit/>
          </a:bodyPr>
          <a:lstStyle/>
          <a:p>
            <a:pPr>
              <a:lnSpc>
                <a:spcPct val="107000"/>
              </a:lnSpc>
              <a:spcAft>
                <a:spcPts val="0"/>
              </a:spcAft>
            </a:pPr>
            <a:r>
              <a:rPr lang="en-GB" sz="3600" b="1" dirty="0" smtClean="0"/>
              <a:t>select</a:t>
            </a:r>
            <a:endParaRPr lang="en-IE" sz="36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16" name="Rectangle 15"/>
          <p:cNvSpPr/>
          <p:nvPr/>
        </p:nvSpPr>
        <p:spPr>
          <a:xfrm>
            <a:off x="7406139" y="4951514"/>
            <a:ext cx="1928733" cy="685124"/>
          </a:xfrm>
          <a:prstGeom prst="rect">
            <a:avLst/>
          </a:prstGeom>
        </p:spPr>
        <p:txBody>
          <a:bodyPr wrap="none">
            <a:spAutoFit/>
          </a:bodyPr>
          <a:lstStyle/>
          <a:p>
            <a:pPr>
              <a:lnSpc>
                <a:spcPct val="107000"/>
              </a:lnSpc>
              <a:spcAft>
                <a:spcPts val="0"/>
              </a:spcAft>
            </a:pPr>
            <a:r>
              <a:rPr lang="en-GB" sz="3600" b="1" dirty="0"/>
              <a:t>specific</a:t>
            </a:r>
            <a:endParaRPr lang="en-IE" sz="36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17" name="Rectangle 16"/>
          <p:cNvSpPr/>
          <p:nvPr/>
        </p:nvSpPr>
        <p:spPr>
          <a:xfrm>
            <a:off x="2508270" y="3634206"/>
            <a:ext cx="2287806" cy="685124"/>
          </a:xfrm>
          <a:prstGeom prst="rect">
            <a:avLst/>
          </a:prstGeom>
        </p:spPr>
        <p:txBody>
          <a:bodyPr wrap="none">
            <a:spAutoFit/>
          </a:bodyPr>
          <a:lstStyle/>
          <a:p>
            <a:pPr>
              <a:lnSpc>
                <a:spcPct val="107000"/>
              </a:lnSpc>
              <a:spcAft>
                <a:spcPts val="0"/>
              </a:spcAft>
            </a:pPr>
            <a:r>
              <a:rPr lang="en-GB" sz="3600" b="1" dirty="0"/>
              <a:t>technical</a:t>
            </a:r>
            <a:endParaRPr lang="en-IE" sz="36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977348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81327" y="1857828"/>
            <a:ext cx="10168845" cy="3352800"/>
          </a:xfrm>
        </p:spPr>
        <p:txBody>
          <a:bodyPr>
            <a:normAutofit fontScale="92500"/>
          </a:bodyPr>
          <a:lstStyle/>
          <a:p>
            <a:pPr marL="0" indent="0">
              <a:buNone/>
            </a:pPr>
            <a:r>
              <a:rPr lang="en-US" sz="8000" dirty="0" smtClean="0"/>
              <a:t>Canvas – Quizzes – Unit 1 Task 5: The AWL</a:t>
            </a:r>
            <a:endParaRPr lang="en-GB" sz="8000" dirty="0"/>
          </a:p>
        </p:txBody>
      </p:sp>
    </p:spTree>
    <p:extLst>
      <p:ext uri="{BB962C8B-B14F-4D97-AF65-F5344CB8AC3E}">
        <p14:creationId xmlns:p14="http://schemas.microsoft.com/office/powerpoint/2010/main" val="4667600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5238" y="656705"/>
            <a:ext cx="9598305" cy="1075765"/>
          </a:xfrm>
        </p:spPr>
        <p:txBody>
          <a:bodyPr/>
          <a:lstStyle/>
          <a:p>
            <a:r>
              <a:rPr lang="en-US" b="1" dirty="0"/>
              <a:t>Gap-fill: Task 5</a:t>
            </a:r>
          </a:p>
        </p:txBody>
      </p:sp>
      <p:sp>
        <p:nvSpPr>
          <p:cNvPr id="3" name="Content Placeholder 2"/>
          <p:cNvSpPr>
            <a:spLocks noGrp="1"/>
          </p:cNvSpPr>
          <p:nvPr>
            <p:ph idx="1"/>
          </p:nvPr>
        </p:nvSpPr>
        <p:spPr>
          <a:xfrm>
            <a:off x="978458" y="1261242"/>
            <a:ext cx="11213542" cy="1003024"/>
          </a:xfrm>
        </p:spPr>
        <p:txBody>
          <a:bodyPr>
            <a:noAutofit/>
          </a:bodyPr>
          <a:lstStyle/>
          <a:p>
            <a:r>
              <a:rPr lang="en-US" sz="2400" dirty="0"/>
              <a:t>One of the two texts in Task 4 contains several words from the Academic Word List (AWL). The following gapped text describes the AWL. Complete the text using the words in the box.</a:t>
            </a:r>
            <a:endParaRPr lang="en-IE" sz="2400" dirty="0"/>
          </a:p>
          <a:p>
            <a:endParaRPr lang="en-US" sz="2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graphicFrame>
        <p:nvGraphicFramePr>
          <p:cNvPr id="4" name="Table 3">
            <a:extLst>
              <a:ext uri="{FF2B5EF4-FFF2-40B4-BE49-F238E27FC236}">
                <a16:creationId xmlns:a16="http://schemas.microsoft.com/office/drawing/2014/main" id="{466CAF1C-7356-364A-9AF0-96C79DA381FD}"/>
              </a:ext>
            </a:extLst>
          </p:cNvPr>
          <p:cNvGraphicFramePr>
            <a:graphicFrameLocks noGrp="1"/>
          </p:cNvGraphicFramePr>
          <p:nvPr>
            <p:extLst>
              <p:ext uri="{D42A27DB-BD31-4B8C-83A1-F6EECF244321}">
                <p14:modId xmlns:p14="http://schemas.microsoft.com/office/powerpoint/2010/main" val="319661989"/>
              </p:ext>
            </p:extLst>
          </p:nvPr>
        </p:nvGraphicFramePr>
        <p:xfrm>
          <a:off x="1615238" y="2868803"/>
          <a:ext cx="9935080" cy="3332492"/>
        </p:xfrm>
        <a:graphic>
          <a:graphicData uri="http://schemas.openxmlformats.org/drawingml/2006/table">
            <a:tbl>
              <a:tblPr firstRow="1" firstCol="1" bandRow="1">
                <a:tableStyleId>{22838BEF-8BB2-4498-84A7-C5851F593DF1}</a:tableStyleId>
              </a:tblPr>
              <a:tblGrid>
                <a:gridCol w="2483770">
                  <a:extLst>
                    <a:ext uri="{9D8B030D-6E8A-4147-A177-3AD203B41FA5}">
                      <a16:colId xmlns:a16="http://schemas.microsoft.com/office/drawing/2014/main" val="1868150855"/>
                    </a:ext>
                  </a:extLst>
                </a:gridCol>
                <a:gridCol w="2483770">
                  <a:extLst>
                    <a:ext uri="{9D8B030D-6E8A-4147-A177-3AD203B41FA5}">
                      <a16:colId xmlns:a16="http://schemas.microsoft.com/office/drawing/2014/main" val="4015417565"/>
                    </a:ext>
                  </a:extLst>
                </a:gridCol>
                <a:gridCol w="2483770">
                  <a:extLst>
                    <a:ext uri="{9D8B030D-6E8A-4147-A177-3AD203B41FA5}">
                      <a16:colId xmlns:a16="http://schemas.microsoft.com/office/drawing/2014/main" val="2892553674"/>
                    </a:ext>
                  </a:extLst>
                </a:gridCol>
                <a:gridCol w="2483770">
                  <a:extLst>
                    <a:ext uri="{9D8B030D-6E8A-4147-A177-3AD203B41FA5}">
                      <a16:colId xmlns:a16="http://schemas.microsoft.com/office/drawing/2014/main" val="58690393"/>
                    </a:ext>
                  </a:extLst>
                </a:gridCol>
              </a:tblGrid>
              <a:tr h="832931">
                <a:tc>
                  <a:txBody>
                    <a:bodyPr/>
                    <a:lstStyle/>
                    <a:p>
                      <a:pPr>
                        <a:lnSpc>
                          <a:spcPct val="107000"/>
                        </a:lnSpc>
                        <a:spcAft>
                          <a:spcPts val="0"/>
                        </a:spcAft>
                      </a:pPr>
                      <a:r>
                        <a:rPr lang="en-GB" sz="2400" b="1" dirty="0">
                          <a:effectLst/>
                        </a:rPr>
                        <a:t>academic</a:t>
                      </a:r>
                      <a:endParaRPr lang="en-IE"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en-GB" sz="2400" b="1">
                          <a:effectLst/>
                        </a:rPr>
                        <a:t>analysis</a:t>
                      </a:r>
                      <a:endParaRPr lang="en-IE" sz="2400" b="1">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en-GB" sz="2400" b="1" dirty="0">
                          <a:effectLst/>
                        </a:rPr>
                        <a:t>compiled</a:t>
                      </a:r>
                      <a:endParaRPr lang="en-IE"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en-GB" sz="2400" b="1">
                          <a:effectLst/>
                        </a:rPr>
                        <a:t>computer</a:t>
                      </a:r>
                      <a:endParaRPr lang="en-IE" sz="2400" b="1">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554318501"/>
                  </a:ext>
                </a:extLst>
              </a:tr>
              <a:tr h="833187">
                <a:tc>
                  <a:txBody>
                    <a:bodyPr/>
                    <a:lstStyle/>
                    <a:p>
                      <a:pPr>
                        <a:lnSpc>
                          <a:spcPct val="107000"/>
                        </a:lnSpc>
                        <a:spcAft>
                          <a:spcPts val="0"/>
                        </a:spcAft>
                      </a:pPr>
                      <a:r>
                        <a:rPr lang="en-GB" sz="2400" b="1" dirty="0">
                          <a:effectLst/>
                        </a:rPr>
                        <a:t>consists</a:t>
                      </a:r>
                      <a:endParaRPr lang="en-IE"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en-GB" sz="2400" b="1" dirty="0">
                          <a:effectLst/>
                        </a:rPr>
                        <a:t>economics</a:t>
                      </a:r>
                      <a:endParaRPr lang="en-IE"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en-GB" sz="2400" b="1">
                          <a:effectLst/>
                        </a:rPr>
                        <a:t>institution</a:t>
                      </a:r>
                      <a:endParaRPr lang="en-IE" sz="2400" b="1">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en-GB" sz="2400" b="1">
                          <a:effectLst/>
                        </a:rPr>
                        <a:t>journals</a:t>
                      </a:r>
                      <a:endParaRPr lang="en-IE" sz="2400" b="1">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169946831"/>
                  </a:ext>
                </a:extLst>
              </a:tr>
              <a:tr h="833187">
                <a:tc>
                  <a:txBody>
                    <a:bodyPr/>
                    <a:lstStyle/>
                    <a:p>
                      <a:pPr>
                        <a:lnSpc>
                          <a:spcPct val="107000"/>
                        </a:lnSpc>
                        <a:spcAft>
                          <a:spcPts val="0"/>
                        </a:spcAft>
                      </a:pPr>
                      <a:r>
                        <a:rPr lang="en-GB" sz="2400" b="1">
                          <a:effectLst/>
                        </a:rPr>
                        <a:t>manuals</a:t>
                      </a:r>
                      <a:endParaRPr lang="en-IE" sz="2400" b="1">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en-GB" sz="2400" b="1" dirty="0">
                          <a:effectLst/>
                        </a:rPr>
                        <a:t>occur</a:t>
                      </a:r>
                      <a:endParaRPr lang="en-IE"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en-GB" sz="2400" b="1" dirty="0">
                          <a:effectLst/>
                        </a:rPr>
                        <a:t>psychology</a:t>
                      </a:r>
                      <a:endParaRPr lang="en-IE"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en-GB" sz="2400" b="1" dirty="0">
                          <a:effectLst/>
                        </a:rPr>
                        <a:t>range</a:t>
                      </a:r>
                      <a:endParaRPr lang="en-IE"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873703805"/>
                  </a:ext>
                </a:extLst>
              </a:tr>
              <a:tr h="833187">
                <a:tc>
                  <a:txBody>
                    <a:bodyPr/>
                    <a:lstStyle/>
                    <a:p>
                      <a:pPr>
                        <a:lnSpc>
                          <a:spcPct val="107000"/>
                        </a:lnSpc>
                        <a:spcAft>
                          <a:spcPts val="0"/>
                        </a:spcAft>
                      </a:pPr>
                      <a:r>
                        <a:rPr lang="en-GB" sz="2400" b="1">
                          <a:effectLst/>
                        </a:rPr>
                        <a:t>selected</a:t>
                      </a:r>
                      <a:endParaRPr lang="en-IE" sz="2400" b="1">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en-GB" sz="2400" b="1">
                          <a:effectLst/>
                        </a:rPr>
                        <a:t>specific</a:t>
                      </a:r>
                      <a:endParaRPr lang="en-IE" sz="2400" b="1">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en-GB" sz="2400" b="1">
                          <a:effectLst/>
                        </a:rPr>
                        <a:t>technical</a:t>
                      </a:r>
                      <a:endParaRPr lang="en-IE" sz="2400" b="1">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en-GB" sz="2400" b="1" dirty="0">
                          <a:effectLst/>
                        </a:rPr>
                        <a:t>texts</a:t>
                      </a:r>
                      <a:endParaRPr lang="en-IE"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757752817"/>
                  </a:ext>
                </a:extLst>
              </a:tr>
            </a:tbl>
          </a:graphicData>
        </a:graphic>
      </p:graphicFrame>
    </p:spTree>
    <p:extLst>
      <p:ext uri="{BB962C8B-B14F-4D97-AF65-F5344CB8AC3E}">
        <p14:creationId xmlns:p14="http://schemas.microsoft.com/office/powerpoint/2010/main" val="12258954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0192" y="289259"/>
            <a:ext cx="8911687" cy="758635"/>
          </a:xfrm>
        </p:spPr>
        <p:txBody>
          <a:bodyPr/>
          <a:lstStyle/>
          <a:p>
            <a:r>
              <a:rPr lang="en-US" b="1" dirty="0">
                <a:solidFill>
                  <a:srgbClr val="FFFF00"/>
                </a:solidFill>
              </a:rPr>
              <a:t>What do these words mean?</a:t>
            </a:r>
            <a:endParaRPr lang="en-GB" dirty="0"/>
          </a:p>
        </p:txBody>
      </p:sp>
      <p:sp>
        <p:nvSpPr>
          <p:cNvPr id="4" name="Rectangle 3"/>
          <p:cNvSpPr/>
          <p:nvPr/>
        </p:nvSpPr>
        <p:spPr>
          <a:xfrm>
            <a:off x="851661" y="1818537"/>
            <a:ext cx="1409360" cy="769441"/>
          </a:xfrm>
          <a:prstGeom prst="rect">
            <a:avLst/>
          </a:prstGeom>
        </p:spPr>
        <p:txBody>
          <a:bodyPr wrap="none">
            <a:spAutoFit/>
          </a:bodyPr>
          <a:lstStyle/>
          <a:p>
            <a:r>
              <a:rPr lang="en-US" sz="4400" dirty="0"/>
              <a:t>alter</a:t>
            </a:r>
            <a:endParaRPr lang="en-GB" sz="4400" dirty="0"/>
          </a:p>
        </p:txBody>
      </p:sp>
      <p:sp>
        <p:nvSpPr>
          <p:cNvPr id="5" name="Rectangle 4"/>
          <p:cNvSpPr/>
          <p:nvPr/>
        </p:nvSpPr>
        <p:spPr>
          <a:xfrm>
            <a:off x="8646544" y="5217801"/>
            <a:ext cx="2196435" cy="816827"/>
          </a:xfrm>
          <a:prstGeom prst="rect">
            <a:avLst/>
          </a:prstGeom>
        </p:spPr>
        <p:txBody>
          <a:bodyPr wrap="none">
            <a:spAutoFit/>
          </a:bodyPr>
          <a:lstStyle/>
          <a:p>
            <a:pPr>
              <a:lnSpc>
                <a:spcPct val="107000"/>
              </a:lnSpc>
              <a:spcAft>
                <a:spcPts val="800"/>
              </a:spcAft>
            </a:pPr>
            <a:r>
              <a:rPr lang="en-US" sz="4400" dirty="0"/>
              <a:t>amend</a:t>
            </a:r>
            <a:endParaRPr lang="en-IE" sz="4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p:cNvSpPr/>
          <p:nvPr/>
        </p:nvSpPr>
        <p:spPr>
          <a:xfrm>
            <a:off x="5742074" y="5241495"/>
            <a:ext cx="1067921" cy="769441"/>
          </a:xfrm>
          <a:prstGeom prst="rect">
            <a:avLst/>
          </a:prstGeom>
        </p:spPr>
        <p:txBody>
          <a:bodyPr wrap="none">
            <a:spAutoFit/>
          </a:bodyPr>
          <a:lstStyle/>
          <a:p>
            <a:r>
              <a:rPr lang="en-US" sz="4400" dirty="0"/>
              <a:t>aid</a:t>
            </a:r>
            <a:endParaRPr lang="en-GB" sz="4400" dirty="0"/>
          </a:p>
        </p:txBody>
      </p:sp>
      <p:sp>
        <p:nvSpPr>
          <p:cNvPr id="7" name="Rectangle 6"/>
          <p:cNvSpPr/>
          <p:nvPr/>
        </p:nvSpPr>
        <p:spPr>
          <a:xfrm>
            <a:off x="7734917" y="1318450"/>
            <a:ext cx="3615092" cy="769441"/>
          </a:xfrm>
          <a:prstGeom prst="rect">
            <a:avLst/>
          </a:prstGeom>
        </p:spPr>
        <p:txBody>
          <a:bodyPr wrap="none">
            <a:spAutoFit/>
          </a:bodyPr>
          <a:lstStyle/>
          <a:p>
            <a:r>
              <a:rPr lang="en-US" sz="4400" dirty="0"/>
              <a:t>accompany</a:t>
            </a:r>
            <a:endParaRPr lang="en-GB" sz="4400" dirty="0"/>
          </a:p>
        </p:txBody>
      </p:sp>
      <p:sp>
        <p:nvSpPr>
          <p:cNvPr id="8" name="Rectangle 7"/>
          <p:cNvSpPr/>
          <p:nvPr/>
        </p:nvSpPr>
        <p:spPr>
          <a:xfrm>
            <a:off x="1339168" y="5587147"/>
            <a:ext cx="2929007" cy="769441"/>
          </a:xfrm>
          <a:prstGeom prst="rect">
            <a:avLst/>
          </a:prstGeom>
        </p:spPr>
        <p:txBody>
          <a:bodyPr wrap="none">
            <a:spAutoFit/>
          </a:bodyPr>
          <a:lstStyle/>
          <a:p>
            <a:r>
              <a:rPr lang="en-US" sz="4400" dirty="0"/>
              <a:t>significant</a:t>
            </a:r>
            <a:endParaRPr lang="en-GB" sz="4400" dirty="0"/>
          </a:p>
        </p:txBody>
      </p:sp>
      <p:sp>
        <p:nvSpPr>
          <p:cNvPr id="9" name="Rectangle 8"/>
          <p:cNvSpPr/>
          <p:nvPr/>
        </p:nvSpPr>
        <p:spPr>
          <a:xfrm>
            <a:off x="6260217" y="2656048"/>
            <a:ext cx="2707793" cy="816827"/>
          </a:xfrm>
          <a:prstGeom prst="rect">
            <a:avLst/>
          </a:prstGeom>
        </p:spPr>
        <p:txBody>
          <a:bodyPr wrap="none">
            <a:spAutoFit/>
          </a:bodyPr>
          <a:lstStyle/>
          <a:p>
            <a:pPr>
              <a:lnSpc>
                <a:spcPct val="107000"/>
              </a:lnSpc>
              <a:spcAft>
                <a:spcPts val="800"/>
              </a:spcAft>
            </a:pPr>
            <a:r>
              <a:rPr lang="en-US" sz="4400" dirty="0"/>
              <a:t>dramatic</a:t>
            </a:r>
            <a:endParaRPr lang="en-IE" sz="4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0" name="Rectangle 9"/>
          <p:cNvSpPr/>
          <p:nvPr/>
        </p:nvSpPr>
        <p:spPr>
          <a:xfrm>
            <a:off x="8269345" y="3702508"/>
            <a:ext cx="2462534" cy="769441"/>
          </a:xfrm>
          <a:prstGeom prst="rect">
            <a:avLst/>
          </a:prstGeom>
        </p:spPr>
        <p:txBody>
          <a:bodyPr wrap="none">
            <a:spAutoFit/>
          </a:bodyPr>
          <a:lstStyle/>
          <a:p>
            <a:r>
              <a:rPr lang="en-US" sz="4400" dirty="0"/>
              <a:t>element</a:t>
            </a:r>
            <a:endParaRPr lang="en-GB" sz="4400" dirty="0"/>
          </a:p>
        </p:txBody>
      </p:sp>
      <p:sp>
        <p:nvSpPr>
          <p:cNvPr id="11" name="Rectangle 10"/>
          <p:cNvSpPr/>
          <p:nvPr/>
        </p:nvSpPr>
        <p:spPr>
          <a:xfrm>
            <a:off x="3407075" y="2271328"/>
            <a:ext cx="1383712" cy="769441"/>
          </a:xfrm>
          <a:prstGeom prst="rect">
            <a:avLst/>
          </a:prstGeom>
        </p:spPr>
        <p:txBody>
          <a:bodyPr wrap="none">
            <a:spAutoFit/>
          </a:bodyPr>
          <a:lstStyle/>
          <a:p>
            <a:r>
              <a:rPr lang="en-US" sz="4400" dirty="0"/>
              <a:t>item</a:t>
            </a:r>
            <a:endParaRPr lang="en-GB" sz="4400" dirty="0"/>
          </a:p>
        </p:txBody>
      </p:sp>
      <p:sp>
        <p:nvSpPr>
          <p:cNvPr id="12" name="Rectangle 11"/>
          <p:cNvSpPr/>
          <p:nvPr/>
        </p:nvSpPr>
        <p:spPr>
          <a:xfrm>
            <a:off x="1097077" y="3628718"/>
            <a:ext cx="1446230" cy="769441"/>
          </a:xfrm>
          <a:prstGeom prst="rect">
            <a:avLst/>
          </a:prstGeom>
        </p:spPr>
        <p:txBody>
          <a:bodyPr wrap="none">
            <a:spAutoFit/>
          </a:bodyPr>
          <a:lstStyle/>
          <a:p>
            <a:r>
              <a:rPr lang="en-US" sz="4400" dirty="0"/>
              <a:t>issue</a:t>
            </a:r>
            <a:endParaRPr lang="en-GB" sz="4400" dirty="0"/>
          </a:p>
        </p:txBody>
      </p:sp>
      <p:sp>
        <p:nvSpPr>
          <p:cNvPr id="13" name="Rectangle 12"/>
          <p:cNvSpPr/>
          <p:nvPr/>
        </p:nvSpPr>
        <p:spPr>
          <a:xfrm>
            <a:off x="3629369" y="4041499"/>
            <a:ext cx="2630848" cy="769441"/>
          </a:xfrm>
          <a:prstGeom prst="rect">
            <a:avLst/>
          </a:prstGeom>
        </p:spPr>
        <p:txBody>
          <a:bodyPr wrap="none">
            <a:spAutoFit/>
          </a:bodyPr>
          <a:lstStyle/>
          <a:p>
            <a:r>
              <a:rPr lang="en-US" sz="4400" dirty="0"/>
              <a:t>perceive</a:t>
            </a:r>
            <a:endParaRPr lang="en-GB" sz="4400" dirty="0"/>
          </a:p>
        </p:txBody>
      </p:sp>
    </p:spTree>
    <p:extLst>
      <p:ext uri="{BB962C8B-B14F-4D97-AF65-F5344CB8AC3E}">
        <p14:creationId xmlns:p14="http://schemas.microsoft.com/office/powerpoint/2010/main" val="3008647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5950" y="405169"/>
            <a:ext cx="8911687" cy="766808"/>
          </a:xfrm>
        </p:spPr>
        <p:txBody>
          <a:bodyPr/>
          <a:lstStyle/>
          <a:p>
            <a:r>
              <a:rPr lang="en-US" b="1" dirty="0">
                <a:solidFill>
                  <a:srgbClr val="FFFF00"/>
                </a:solidFill>
              </a:rPr>
              <a:t>What do these words mean?</a:t>
            </a:r>
            <a:endParaRPr lang="en-GB" dirty="0"/>
          </a:p>
        </p:txBody>
      </p:sp>
      <p:sp>
        <p:nvSpPr>
          <p:cNvPr id="4" name="Rectangle 3"/>
          <p:cNvSpPr/>
          <p:nvPr/>
        </p:nvSpPr>
        <p:spPr>
          <a:xfrm>
            <a:off x="1019453" y="3771853"/>
            <a:ext cx="2842445" cy="646331"/>
          </a:xfrm>
          <a:prstGeom prst="rect">
            <a:avLst/>
          </a:prstGeom>
        </p:spPr>
        <p:txBody>
          <a:bodyPr wrap="none">
            <a:spAutoFit/>
          </a:bodyPr>
          <a:lstStyle/>
          <a:p>
            <a:r>
              <a:rPr lang="en-US" sz="3600" dirty="0"/>
              <a:t>nonetheless</a:t>
            </a:r>
            <a:endParaRPr lang="en-GB" sz="3600" dirty="0"/>
          </a:p>
        </p:txBody>
      </p:sp>
      <p:sp>
        <p:nvSpPr>
          <p:cNvPr id="5" name="Rectangle 4"/>
          <p:cNvSpPr/>
          <p:nvPr/>
        </p:nvSpPr>
        <p:spPr>
          <a:xfrm>
            <a:off x="1845950" y="5096505"/>
            <a:ext cx="2948016" cy="646331"/>
          </a:xfrm>
          <a:prstGeom prst="rect">
            <a:avLst/>
          </a:prstGeom>
        </p:spPr>
        <p:txBody>
          <a:bodyPr wrap="square">
            <a:spAutoFit/>
          </a:bodyPr>
          <a:lstStyle/>
          <a:p>
            <a:r>
              <a:rPr lang="en-US" sz="3600" dirty="0"/>
              <a:t>furthermore</a:t>
            </a:r>
            <a:endParaRPr lang="en-GB" sz="3600" dirty="0"/>
          </a:p>
        </p:txBody>
      </p:sp>
      <p:sp>
        <p:nvSpPr>
          <p:cNvPr id="6" name="Rectangle 5"/>
          <p:cNvSpPr/>
          <p:nvPr/>
        </p:nvSpPr>
        <p:spPr>
          <a:xfrm>
            <a:off x="6877761" y="1604138"/>
            <a:ext cx="1636987" cy="646331"/>
          </a:xfrm>
          <a:prstGeom prst="rect">
            <a:avLst/>
          </a:prstGeom>
        </p:spPr>
        <p:txBody>
          <a:bodyPr wrap="none">
            <a:spAutoFit/>
          </a:bodyPr>
          <a:lstStyle/>
          <a:p>
            <a:r>
              <a:rPr lang="en-US" sz="3600" dirty="0"/>
              <a:t>option</a:t>
            </a:r>
            <a:endParaRPr lang="en-GB" sz="3600" dirty="0"/>
          </a:p>
        </p:txBody>
      </p:sp>
      <p:sp>
        <p:nvSpPr>
          <p:cNvPr id="7" name="Rectangle 6"/>
          <p:cNvSpPr/>
          <p:nvPr/>
        </p:nvSpPr>
        <p:spPr>
          <a:xfrm>
            <a:off x="1553253" y="1992696"/>
            <a:ext cx="3103735" cy="646331"/>
          </a:xfrm>
          <a:prstGeom prst="rect">
            <a:avLst/>
          </a:prstGeom>
        </p:spPr>
        <p:txBody>
          <a:bodyPr wrap="none">
            <a:spAutoFit/>
          </a:bodyPr>
          <a:lstStyle/>
          <a:p>
            <a:r>
              <a:rPr lang="en-US" sz="3600" dirty="0"/>
              <a:t>fundamental</a:t>
            </a:r>
            <a:endParaRPr lang="en-GB" sz="3600" dirty="0"/>
          </a:p>
        </p:txBody>
      </p:sp>
      <p:sp>
        <p:nvSpPr>
          <p:cNvPr id="8" name="Rectangle 7"/>
          <p:cNvSpPr/>
          <p:nvPr/>
        </p:nvSpPr>
        <p:spPr>
          <a:xfrm>
            <a:off x="4157758" y="3038803"/>
            <a:ext cx="1774845" cy="646331"/>
          </a:xfrm>
          <a:prstGeom prst="rect">
            <a:avLst/>
          </a:prstGeom>
        </p:spPr>
        <p:txBody>
          <a:bodyPr wrap="none">
            <a:spAutoFit/>
          </a:bodyPr>
          <a:lstStyle/>
          <a:p>
            <a:r>
              <a:rPr lang="en-US" sz="3600" dirty="0"/>
              <a:t>hence </a:t>
            </a:r>
            <a:endParaRPr lang="en-GB" sz="3600" dirty="0"/>
          </a:p>
        </p:txBody>
      </p:sp>
      <p:sp>
        <p:nvSpPr>
          <p:cNvPr id="9" name="Rectangle 8"/>
          <p:cNvSpPr/>
          <p:nvPr/>
        </p:nvSpPr>
        <p:spPr>
          <a:xfrm>
            <a:off x="6656728" y="4095018"/>
            <a:ext cx="2483372" cy="646331"/>
          </a:xfrm>
          <a:prstGeom prst="rect">
            <a:avLst/>
          </a:prstGeom>
        </p:spPr>
        <p:txBody>
          <a:bodyPr wrap="none">
            <a:spAutoFit/>
          </a:bodyPr>
          <a:lstStyle/>
          <a:p>
            <a:r>
              <a:rPr lang="en-US" sz="3600" dirty="0"/>
              <a:t>adequate</a:t>
            </a:r>
            <a:endParaRPr lang="en-GB" sz="3600" dirty="0"/>
          </a:p>
        </p:txBody>
      </p:sp>
      <p:sp>
        <p:nvSpPr>
          <p:cNvPr id="10" name="Rectangle 9"/>
          <p:cNvSpPr/>
          <p:nvPr/>
        </p:nvSpPr>
        <p:spPr>
          <a:xfrm>
            <a:off x="8896318" y="5267126"/>
            <a:ext cx="2156360" cy="685124"/>
          </a:xfrm>
          <a:prstGeom prst="rect">
            <a:avLst/>
          </a:prstGeom>
        </p:spPr>
        <p:txBody>
          <a:bodyPr wrap="none">
            <a:spAutoFit/>
          </a:bodyPr>
          <a:lstStyle/>
          <a:p>
            <a:pPr>
              <a:lnSpc>
                <a:spcPct val="107000"/>
              </a:lnSpc>
              <a:spcAft>
                <a:spcPts val="800"/>
              </a:spcAft>
            </a:pPr>
            <a:r>
              <a:rPr lang="en-US" sz="3600" dirty="0"/>
              <a:t>sufficient</a:t>
            </a:r>
            <a:endParaRPr lang="en-IE" sz="3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1" name="Rectangle 10"/>
          <p:cNvSpPr/>
          <p:nvPr/>
        </p:nvSpPr>
        <p:spPr>
          <a:xfrm>
            <a:off x="8290295" y="2689688"/>
            <a:ext cx="2467342" cy="646331"/>
          </a:xfrm>
          <a:prstGeom prst="rect">
            <a:avLst/>
          </a:prstGeom>
        </p:spPr>
        <p:txBody>
          <a:bodyPr wrap="none">
            <a:spAutoFit/>
          </a:bodyPr>
          <a:lstStyle/>
          <a:p>
            <a:r>
              <a:rPr lang="en-US" sz="3600" dirty="0"/>
              <a:t>approach</a:t>
            </a:r>
            <a:endParaRPr lang="en-GB" sz="3600" dirty="0"/>
          </a:p>
        </p:txBody>
      </p:sp>
    </p:spTree>
    <p:extLst>
      <p:ext uri="{BB962C8B-B14F-4D97-AF65-F5344CB8AC3E}">
        <p14:creationId xmlns:p14="http://schemas.microsoft.com/office/powerpoint/2010/main" val="1208594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5268" y="406396"/>
            <a:ext cx="8911687" cy="1280890"/>
          </a:xfrm>
        </p:spPr>
        <p:txBody>
          <a:bodyPr>
            <a:normAutofit/>
          </a:bodyPr>
          <a:lstStyle/>
          <a:p>
            <a:r>
              <a:rPr lang="en-US" sz="4800" b="1" dirty="0" smtClean="0"/>
              <a:t>Matching Task p. 4</a:t>
            </a:r>
            <a:endParaRPr lang="en-GB" sz="4800" b="1" dirty="0"/>
          </a:p>
        </p:txBody>
      </p:sp>
      <p:sp>
        <p:nvSpPr>
          <p:cNvPr id="3" name="Content Placeholder 2"/>
          <p:cNvSpPr>
            <a:spLocks noGrp="1"/>
          </p:cNvSpPr>
          <p:nvPr>
            <p:ph idx="1"/>
          </p:nvPr>
        </p:nvSpPr>
        <p:spPr>
          <a:xfrm>
            <a:off x="742311" y="2017485"/>
            <a:ext cx="11277600" cy="3777622"/>
          </a:xfrm>
        </p:spPr>
        <p:txBody>
          <a:bodyPr/>
          <a:lstStyle/>
          <a:p>
            <a:pPr marL="0" indent="0">
              <a:buNone/>
            </a:pPr>
            <a:r>
              <a:rPr lang="en-US" sz="4000" dirty="0"/>
              <a:t>The </a:t>
            </a:r>
            <a:r>
              <a:rPr lang="en-US" sz="4000" dirty="0" smtClean="0"/>
              <a:t>two </a:t>
            </a:r>
            <a:r>
              <a:rPr lang="en-US" sz="4000" dirty="0"/>
              <a:t>tables </a:t>
            </a:r>
            <a:r>
              <a:rPr lang="en-US" sz="4000" dirty="0" smtClean="0"/>
              <a:t>on p. 4 contain </a:t>
            </a:r>
            <a:r>
              <a:rPr lang="en-US" sz="4000" dirty="0"/>
              <a:t>words from the AWL and “everyday” words with a similar meaning. Match each AWL word with the most suitable “everyday” word. For each table, one answer has been provided for you.</a:t>
            </a:r>
            <a:endParaRPr lang="en-GB" sz="4000" dirty="0"/>
          </a:p>
          <a:p>
            <a:endParaRPr lang="en-GB" dirty="0"/>
          </a:p>
        </p:txBody>
      </p:sp>
    </p:spTree>
    <p:extLst>
      <p:ext uri="{BB962C8B-B14F-4D97-AF65-F5344CB8AC3E}">
        <p14:creationId xmlns:p14="http://schemas.microsoft.com/office/powerpoint/2010/main" val="23831506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5238" y="656705"/>
            <a:ext cx="9598305" cy="1075765"/>
          </a:xfrm>
        </p:spPr>
        <p:txBody>
          <a:bodyPr/>
          <a:lstStyle/>
          <a:p>
            <a:r>
              <a:rPr lang="en-US" b="1" dirty="0"/>
              <a:t>Matching: Task 6</a:t>
            </a:r>
          </a:p>
        </p:txBody>
      </p:sp>
      <p:graphicFrame>
        <p:nvGraphicFramePr>
          <p:cNvPr id="6" name="Content Placeholder 5">
            <a:extLst>
              <a:ext uri="{FF2B5EF4-FFF2-40B4-BE49-F238E27FC236}">
                <a16:creationId xmlns:a16="http://schemas.microsoft.com/office/drawing/2014/main" id="{B2E624DE-522C-1847-9C63-02906375AD23}"/>
              </a:ext>
            </a:extLst>
          </p:cNvPr>
          <p:cNvGraphicFramePr>
            <a:graphicFrameLocks noGrp="1"/>
          </p:cNvGraphicFramePr>
          <p:nvPr>
            <p:ph idx="1"/>
          </p:nvPr>
        </p:nvGraphicFramePr>
        <p:xfrm>
          <a:off x="144268" y="1351822"/>
          <a:ext cx="3802090" cy="4780623"/>
        </p:xfrm>
        <a:graphic>
          <a:graphicData uri="http://schemas.openxmlformats.org/drawingml/2006/table">
            <a:tbl>
              <a:tblPr firstRow="1" firstCol="1" bandRow="1">
                <a:tableStyleId>{5C22544A-7EE6-4342-B048-85BDC9FD1C3A}</a:tableStyleId>
              </a:tblPr>
              <a:tblGrid>
                <a:gridCol w="2126063">
                  <a:extLst>
                    <a:ext uri="{9D8B030D-6E8A-4147-A177-3AD203B41FA5}">
                      <a16:colId xmlns:a16="http://schemas.microsoft.com/office/drawing/2014/main" val="1117213928"/>
                    </a:ext>
                  </a:extLst>
                </a:gridCol>
                <a:gridCol w="1676027">
                  <a:extLst>
                    <a:ext uri="{9D8B030D-6E8A-4147-A177-3AD203B41FA5}">
                      <a16:colId xmlns:a16="http://schemas.microsoft.com/office/drawing/2014/main" val="3105503072"/>
                    </a:ext>
                  </a:extLst>
                </a:gridCol>
              </a:tblGrid>
              <a:tr h="807303">
                <a:tc>
                  <a:txBody>
                    <a:bodyPr/>
                    <a:lstStyle/>
                    <a:p>
                      <a:pPr>
                        <a:lnSpc>
                          <a:spcPct val="107000"/>
                        </a:lnSpc>
                        <a:spcAft>
                          <a:spcPts val="800"/>
                        </a:spcAft>
                      </a:pPr>
                      <a:r>
                        <a:rPr lang="en-US" sz="2000">
                          <a:effectLst/>
                        </a:rPr>
                        <a:t>AWL word</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2000">
                          <a:effectLst/>
                        </a:rPr>
                        <a:t>“everyday” word</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20978465"/>
                  </a:ext>
                </a:extLst>
              </a:tr>
              <a:tr h="393097">
                <a:tc>
                  <a:txBody>
                    <a:bodyPr/>
                    <a:lstStyle/>
                    <a:p>
                      <a:pPr>
                        <a:lnSpc>
                          <a:spcPct val="107000"/>
                        </a:lnSpc>
                        <a:spcAft>
                          <a:spcPts val="800"/>
                        </a:spcAft>
                      </a:pPr>
                      <a:r>
                        <a:rPr lang="en-US" sz="2000">
                          <a:effectLst/>
                        </a:rPr>
                        <a:t>1. alter/ amend</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2000">
                          <a:effectLst/>
                        </a:rPr>
                        <a:t>a) part </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08702822"/>
                  </a:ext>
                </a:extLst>
              </a:tr>
              <a:tr h="393097">
                <a:tc>
                  <a:txBody>
                    <a:bodyPr/>
                    <a:lstStyle/>
                    <a:p>
                      <a:pPr>
                        <a:lnSpc>
                          <a:spcPct val="107000"/>
                        </a:lnSpc>
                        <a:spcAft>
                          <a:spcPts val="800"/>
                        </a:spcAft>
                      </a:pPr>
                      <a:r>
                        <a:rPr lang="en-US" sz="2000">
                          <a:effectLst/>
                        </a:rPr>
                        <a:t>2. aid</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2000">
                          <a:effectLst/>
                        </a:rPr>
                        <a:t>b) see</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73532170"/>
                  </a:ext>
                </a:extLst>
              </a:tr>
              <a:tr h="393097">
                <a:tc>
                  <a:txBody>
                    <a:bodyPr/>
                    <a:lstStyle/>
                    <a:p>
                      <a:pPr>
                        <a:lnSpc>
                          <a:spcPct val="107000"/>
                        </a:lnSpc>
                        <a:spcAft>
                          <a:spcPts val="800"/>
                        </a:spcAft>
                      </a:pPr>
                      <a:r>
                        <a:rPr lang="en-US" sz="2000">
                          <a:effectLst/>
                        </a:rPr>
                        <a:t>3. accompany </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2000">
                          <a:effectLst/>
                        </a:rPr>
                        <a:t>c) help</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57626926"/>
                  </a:ext>
                </a:extLst>
              </a:tr>
              <a:tr h="1221641">
                <a:tc>
                  <a:txBody>
                    <a:bodyPr/>
                    <a:lstStyle/>
                    <a:p>
                      <a:pPr>
                        <a:lnSpc>
                          <a:spcPct val="107000"/>
                        </a:lnSpc>
                        <a:spcAft>
                          <a:spcPts val="800"/>
                        </a:spcAft>
                      </a:pPr>
                      <a:r>
                        <a:rPr lang="en-US" sz="2000">
                          <a:effectLst/>
                        </a:rPr>
                        <a:t>4. significant/dramatic</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2000" dirty="0">
                          <a:effectLst/>
                        </a:rPr>
                        <a:t>d) problem</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25380897"/>
                  </a:ext>
                </a:extLst>
              </a:tr>
              <a:tr h="393097">
                <a:tc>
                  <a:txBody>
                    <a:bodyPr/>
                    <a:lstStyle/>
                    <a:p>
                      <a:pPr>
                        <a:lnSpc>
                          <a:spcPct val="107000"/>
                        </a:lnSpc>
                        <a:spcAft>
                          <a:spcPts val="800"/>
                        </a:spcAft>
                      </a:pPr>
                      <a:r>
                        <a:rPr lang="en-US" sz="2000">
                          <a:effectLst/>
                        </a:rPr>
                        <a:t>5. element</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2000">
                          <a:effectLst/>
                        </a:rPr>
                        <a:t>e) go with </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75090100"/>
                  </a:ext>
                </a:extLst>
              </a:tr>
              <a:tr h="393097">
                <a:tc>
                  <a:txBody>
                    <a:bodyPr/>
                    <a:lstStyle/>
                    <a:p>
                      <a:pPr>
                        <a:lnSpc>
                          <a:spcPct val="107000"/>
                        </a:lnSpc>
                        <a:spcAft>
                          <a:spcPts val="800"/>
                        </a:spcAft>
                      </a:pPr>
                      <a:r>
                        <a:rPr lang="en-US" sz="2000">
                          <a:effectLst/>
                        </a:rPr>
                        <a:t>6. item</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2000">
                          <a:effectLst/>
                        </a:rPr>
                        <a:t>f) change</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77205187"/>
                  </a:ext>
                </a:extLst>
              </a:tr>
              <a:tr h="393097">
                <a:tc>
                  <a:txBody>
                    <a:bodyPr/>
                    <a:lstStyle/>
                    <a:p>
                      <a:pPr>
                        <a:lnSpc>
                          <a:spcPct val="107000"/>
                        </a:lnSpc>
                        <a:spcAft>
                          <a:spcPts val="800"/>
                        </a:spcAft>
                      </a:pPr>
                      <a:r>
                        <a:rPr lang="en-US" sz="2000">
                          <a:effectLst/>
                        </a:rPr>
                        <a:t>7. issue</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2000">
                          <a:effectLst/>
                        </a:rPr>
                        <a:t>g) thing</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00095246"/>
                  </a:ext>
                </a:extLst>
              </a:tr>
              <a:tr h="393097">
                <a:tc>
                  <a:txBody>
                    <a:bodyPr/>
                    <a:lstStyle/>
                    <a:p>
                      <a:pPr>
                        <a:lnSpc>
                          <a:spcPct val="107000"/>
                        </a:lnSpc>
                        <a:spcAft>
                          <a:spcPts val="800"/>
                        </a:spcAft>
                      </a:pPr>
                      <a:r>
                        <a:rPr lang="en-US" sz="2000">
                          <a:effectLst/>
                        </a:rPr>
                        <a:t>8. perceive</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2000" dirty="0">
                          <a:effectLst/>
                        </a:rPr>
                        <a:t>h) big</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1543448"/>
                  </a:ext>
                </a:extLst>
              </a:tr>
            </a:tbl>
          </a:graphicData>
        </a:graphic>
      </p:graphicFrame>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graphicFrame>
        <p:nvGraphicFramePr>
          <p:cNvPr id="7" name="Table 6">
            <a:extLst>
              <a:ext uri="{FF2B5EF4-FFF2-40B4-BE49-F238E27FC236}">
                <a16:creationId xmlns:a16="http://schemas.microsoft.com/office/drawing/2014/main" id="{C465D503-E08E-6D45-8469-9A5BE6ED5198}"/>
              </a:ext>
            </a:extLst>
          </p:cNvPr>
          <p:cNvGraphicFramePr>
            <a:graphicFrameLocks noGrp="1"/>
          </p:cNvGraphicFramePr>
          <p:nvPr/>
        </p:nvGraphicFramePr>
        <p:xfrm>
          <a:off x="4214169" y="1374679"/>
          <a:ext cx="4721283" cy="4860144"/>
        </p:xfrm>
        <a:graphic>
          <a:graphicData uri="http://schemas.openxmlformats.org/drawingml/2006/table">
            <a:tbl>
              <a:tblPr firstRow="1" firstCol="1" bandRow="1">
                <a:tableStyleId>{5C22544A-7EE6-4342-B048-85BDC9FD1C3A}</a:tableStyleId>
              </a:tblPr>
              <a:tblGrid>
                <a:gridCol w="2982005">
                  <a:extLst>
                    <a:ext uri="{9D8B030D-6E8A-4147-A177-3AD203B41FA5}">
                      <a16:colId xmlns:a16="http://schemas.microsoft.com/office/drawing/2014/main" val="2365145931"/>
                    </a:ext>
                  </a:extLst>
                </a:gridCol>
                <a:gridCol w="1739278">
                  <a:extLst>
                    <a:ext uri="{9D8B030D-6E8A-4147-A177-3AD203B41FA5}">
                      <a16:colId xmlns:a16="http://schemas.microsoft.com/office/drawing/2014/main" val="719768668"/>
                    </a:ext>
                  </a:extLst>
                </a:gridCol>
              </a:tblGrid>
              <a:tr h="818060">
                <a:tc>
                  <a:txBody>
                    <a:bodyPr/>
                    <a:lstStyle/>
                    <a:p>
                      <a:pPr>
                        <a:lnSpc>
                          <a:spcPct val="107000"/>
                        </a:lnSpc>
                        <a:spcAft>
                          <a:spcPts val="800"/>
                        </a:spcAft>
                      </a:pPr>
                      <a:r>
                        <a:rPr lang="en-US" sz="2000" dirty="0">
                          <a:effectLst/>
                        </a:rPr>
                        <a:t>AWL word</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2000">
                          <a:effectLst/>
                        </a:rPr>
                        <a:t>“everyday” word</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15841323"/>
                  </a:ext>
                </a:extLst>
              </a:tr>
              <a:tr h="398336">
                <a:tc>
                  <a:txBody>
                    <a:bodyPr/>
                    <a:lstStyle/>
                    <a:p>
                      <a:pPr>
                        <a:lnSpc>
                          <a:spcPct val="107000"/>
                        </a:lnSpc>
                        <a:spcAft>
                          <a:spcPts val="800"/>
                        </a:spcAft>
                      </a:pPr>
                      <a:r>
                        <a:rPr lang="en-US" sz="2000">
                          <a:effectLst/>
                        </a:rPr>
                        <a:t>9. nonetheless</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2000">
                          <a:effectLst/>
                        </a:rPr>
                        <a:t>i) so</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08632642"/>
                  </a:ext>
                </a:extLst>
              </a:tr>
              <a:tr h="398336">
                <a:tc>
                  <a:txBody>
                    <a:bodyPr/>
                    <a:lstStyle/>
                    <a:p>
                      <a:pPr>
                        <a:lnSpc>
                          <a:spcPct val="107000"/>
                        </a:lnSpc>
                        <a:spcAft>
                          <a:spcPts val="800"/>
                        </a:spcAft>
                      </a:pPr>
                      <a:r>
                        <a:rPr lang="en-US" sz="2000">
                          <a:effectLst/>
                        </a:rPr>
                        <a:t>10. furthermore</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2000">
                          <a:effectLst/>
                        </a:rPr>
                        <a:t>j) enough </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64272268"/>
                  </a:ext>
                </a:extLst>
              </a:tr>
              <a:tr h="398336">
                <a:tc>
                  <a:txBody>
                    <a:bodyPr/>
                    <a:lstStyle/>
                    <a:p>
                      <a:pPr>
                        <a:lnSpc>
                          <a:spcPct val="107000"/>
                        </a:lnSpc>
                        <a:spcAft>
                          <a:spcPts val="800"/>
                        </a:spcAft>
                      </a:pPr>
                      <a:r>
                        <a:rPr lang="en-US" sz="2000">
                          <a:effectLst/>
                        </a:rPr>
                        <a:t>11. option</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2000">
                          <a:effectLst/>
                        </a:rPr>
                        <a:t>k) way</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1544609"/>
                  </a:ext>
                </a:extLst>
              </a:tr>
              <a:tr h="920191">
                <a:tc>
                  <a:txBody>
                    <a:bodyPr/>
                    <a:lstStyle/>
                    <a:p>
                      <a:pPr>
                        <a:lnSpc>
                          <a:spcPct val="107000"/>
                        </a:lnSpc>
                        <a:spcAft>
                          <a:spcPts val="800"/>
                        </a:spcAft>
                      </a:pPr>
                      <a:r>
                        <a:rPr lang="en-US" sz="2000">
                          <a:effectLst/>
                        </a:rPr>
                        <a:t>12. fundamental</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2000" dirty="0">
                          <a:effectLst/>
                        </a:rPr>
                        <a:t>l) but/however </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31521704"/>
                  </a:ext>
                </a:extLst>
              </a:tr>
              <a:tr h="608113">
                <a:tc>
                  <a:txBody>
                    <a:bodyPr/>
                    <a:lstStyle/>
                    <a:p>
                      <a:pPr>
                        <a:lnSpc>
                          <a:spcPct val="107000"/>
                        </a:lnSpc>
                        <a:spcAft>
                          <a:spcPts val="800"/>
                        </a:spcAft>
                      </a:pPr>
                      <a:r>
                        <a:rPr lang="en-US" sz="2000">
                          <a:effectLst/>
                        </a:rPr>
                        <a:t>13. hence </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2000">
                          <a:effectLst/>
                        </a:rPr>
                        <a:t>m) main/basic</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41217239"/>
                  </a:ext>
                </a:extLst>
              </a:tr>
              <a:tr h="818060">
                <a:tc>
                  <a:txBody>
                    <a:bodyPr/>
                    <a:lstStyle/>
                    <a:p>
                      <a:pPr>
                        <a:lnSpc>
                          <a:spcPct val="107000"/>
                        </a:lnSpc>
                        <a:spcAft>
                          <a:spcPts val="800"/>
                        </a:spcAft>
                      </a:pPr>
                      <a:r>
                        <a:rPr lang="en-US" sz="2000">
                          <a:effectLst/>
                        </a:rPr>
                        <a:t>14. adequate/sufficient</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2000">
                          <a:effectLst/>
                        </a:rPr>
                        <a:t>n) also</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37540081"/>
                  </a:ext>
                </a:extLst>
              </a:tr>
              <a:tr h="398336">
                <a:tc>
                  <a:txBody>
                    <a:bodyPr/>
                    <a:lstStyle/>
                    <a:p>
                      <a:pPr>
                        <a:lnSpc>
                          <a:spcPct val="107000"/>
                        </a:lnSpc>
                        <a:spcAft>
                          <a:spcPts val="800"/>
                        </a:spcAft>
                      </a:pPr>
                      <a:r>
                        <a:rPr lang="en-US" sz="2000">
                          <a:effectLst/>
                        </a:rPr>
                        <a:t>15. approach</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2000" dirty="0">
                          <a:effectLst/>
                        </a:rPr>
                        <a:t>o) choice </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66620701"/>
                  </a:ext>
                </a:extLst>
              </a:tr>
            </a:tbl>
          </a:graphicData>
        </a:graphic>
      </p:graphicFrame>
      <p:graphicFrame>
        <p:nvGraphicFramePr>
          <p:cNvPr id="8" name="Table 7">
            <a:extLst>
              <a:ext uri="{FF2B5EF4-FFF2-40B4-BE49-F238E27FC236}">
                <a16:creationId xmlns:a16="http://schemas.microsoft.com/office/drawing/2014/main" id="{5A4A7084-1BCB-BA45-91F5-D309D619012A}"/>
              </a:ext>
            </a:extLst>
          </p:cNvPr>
          <p:cNvGraphicFramePr>
            <a:graphicFrameLocks noGrp="1"/>
          </p:cNvGraphicFramePr>
          <p:nvPr>
            <p:extLst>
              <p:ext uri="{D42A27DB-BD31-4B8C-83A1-F6EECF244321}">
                <p14:modId xmlns:p14="http://schemas.microsoft.com/office/powerpoint/2010/main" val="3147542728"/>
              </p:ext>
            </p:extLst>
          </p:nvPr>
        </p:nvGraphicFramePr>
        <p:xfrm>
          <a:off x="9434841" y="1413013"/>
          <a:ext cx="1064752" cy="4826616"/>
        </p:xfrm>
        <a:graphic>
          <a:graphicData uri="http://schemas.openxmlformats.org/drawingml/2006/table">
            <a:tbl>
              <a:tblPr firstRow="1" bandRow="1">
                <a:tableStyleId>{22838BEF-8BB2-4498-84A7-C5851F593DF1}</a:tableStyleId>
              </a:tblPr>
              <a:tblGrid>
                <a:gridCol w="532376">
                  <a:extLst>
                    <a:ext uri="{9D8B030D-6E8A-4147-A177-3AD203B41FA5}">
                      <a16:colId xmlns:a16="http://schemas.microsoft.com/office/drawing/2014/main" val="559097719"/>
                    </a:ext>
                  </a:extLst>
                </a:gridCol>
                <a:gridCol w="532376">
                  <a:extLst>
                    <a:ext uri="{9D8B030D-6E8A-4147-A177-3AD203B41FA5}">
                      <a16:colId xmlns:a16="http://schemas.microsoft.com/office/drawing/2014/main" val="860070441"/>
                    </a:ext>
                  </a:extLst>
                </a:gridCol>
              </a:tblGrid>
              <a:tr h="603327">
                <a:tc>
                  <a:txBody>
                    <a:bodyPr/>
                    <a:lstStyle/>
                    <a:p>
                      <a:r>
                        <a:rPr lang="en-US" b="1" dirty="0">
                          <a:solidFill>
                            <a:schemeClr val="bg1">
                              <a:lumMod val="50000"/>
                              <a:lumOff val="50000"/>
                            </a:schemeClr>
                          </a:solidFill>
                        </a:rPr>
                        <a:t>1</a:t>
                      </a:r>
                    </a:p>
                  </a:txBody>
                  <a:tcPr/>
                </a:tc>
                <a:tc>
                  <a:txBody>
                    <a:bodyPr/>
                    <a:lstStyle/>
                    <a:p>
                      <a:endParaRPr lang="en-US" b="1" dirty="0">
                        <a:solidFill>
                          <a:schemeClr val="bg1">
                            <a:lumMod val="50000"/>
                            <a:lumOff val="50000"/>
                          </a:schemeClr>
                        </a:solidFill>
                      </a:endParaRPr>
                    </a:p>
                  </a:txBody>
                  <a:tcPr/>
                </a:tc>
                <a:extLst>
                  <a:ext uri="{0D108BD9-81ED-4DB2-BD59-A6C34878D82A}">
                    <a16:rowId xmlns:a16="http://schemas.microsoft.com/office/drawing/2014/main" val="2412041404"/>
                  </a:ext>
                </a:extLst>
              </a:tr>
              <a:tr h="603327">
                <a:tc>
                  <a:txBody>
                    <a:bodyPr/>
                    <a:lstStyle/>
                    <a:p>
                      <a:r>
                        <a:rPr lang="en-US" b="1" dirty="0">
                          <a:solidFill>
                            <a:schemeClr val="bg1">
                              <a:lumMod val="50000"/>
                              <a:lumOff val="50000"/>
                            </a:schemeClr>
                          </a:solidFill>
                        </a:rPr>
                        <a:t>2</a:t>
                      </a:r>
                    </a:p>
                  </a:txBody>
                  <a:tcPr/>
                </a:tc>
                <a:tc>
                  <a:txBody>
                    <a:bodyPr/>
                    <a:lstStyle/>
                    <a:p>
                      <a:endParaRPr lang="en-US" b="1" dirty="0">
                        <a:solidFill>
                          <a:schemeClr val="bg1">
                            <a:lumMod val="50000"/>
                            <a:lumOff val="50000"/>
                          </a:schemeClr>
                        </a:solidFill>
                      </a:endParaRPr>
                    </a:p>
                  </a:txBody>
                  <a:tcPr/>
                </a:tc>
                <a:extLst>
                  <a:ext uri="{0D108BD9-81ED-4DB2-BD59-A6C34878D82A}">
                    <a16:rowId xmlns:a16="http://schemas.microsoft.com/office/drawing/2014/main" val="3539898848"/>
                  </a:ext>
                </a:extLst>
              </a:tr>
              <a:tr h="603327">
                <a:tc>
                  <a:txBody>
                    <a:bodyPr/>
                    <a:lstStyle/>
                    <a:p>
                      <a:r>
                        <a:rPr lang="en-US" b="1" dirty="0">
                          <a:solidFill>
                            <a:schemeClr val="bg1">
                              <a:lumMod val="50000"/>
                              <a:lumOff val="50000"/>
                            </a:schemeClr>
                          </a:solidFill>
                        </a:rPr>
                        <a:t>3</a:t>
                      </a:r>
                    </a:p>
                  </a:txBody>
                  <a:tcPr/>
                </a:tc>
                <a:tc>
                  <a:txBody>
                    <a:bodyPr/>
                    <a:lstStyle/>
                    <a:p>
                      <a:endParaRPr lang="en-US" b="1" dirty="0">
                        <a:solidFill>
                          <a:schemeClr val="bg1">
                            <a:lumMod val="50000"/>
                            <a:lumOff val="50000"/>
                          </a:schemeClr>
                        </a:solidFill>
                      </a:endParaRPr>
                    </a:p>
                  </a:txBody>
                  <a:tcPr/>
                </a:tc>
                <a:extLst>
                  <a:ext uri="{0D108BD9-81ED-4DB2-BD59-A6C34878D82A}">
                    <a16:rowId xmlns:a16="http://schemas.microsoft.com/office/drawing/2014/main" val="2183937904"/>
                  </a:ext>
                </a:extLst>
              </a:tr>
              <a:tr h="603327">
                <a:tc>
                  <a:txBody>
                    <a:bodyPr/>
                    <a:lstStyle/>
                    <a:p>
                      <a:r>
                        <a:rPr lang="en-US" b="1" dirty="0">
                          <a:solidFill>
                            <a:schemeClr val="bg1">
                              <a:lumMod val="50000"/>
                              <a:lumOff val="50000"/>
                            </a:schemeClr>
                          </a:solidFill>
                        </a:rPr>
                        <a:t>4</a:t>
                      </a:r>
                    </a:p>
                  </a:txBody>
                  <a:tcPr/>
                </a:tc>
                <a:tc>
                  <a:txBody>
                    <a:bodyPr/>
                    <a:lstStyle/>
                    <a:p>
                      <a:endParaRPr lang="en-US" b="1" dirty="0">
                        <a:solidFill>
                          <a:schemeClr val="bg1">
                            <a:lumMod val="50000"/>
                            <a:lumOff val="50000"/>
                          </a:schemeClr>
                        </a:solidFill>
                      </a:endParaRPr>
                    </a:p>
                  </a:txBody>
                  <a:tcPr/>
                </a:tc>
                <a:extLst>
                  <a:ext uri="{0D108BD9-81ED-4DB2-BD59-A6C34878D82A}">
                    <a16:rowId xmlns:a16="http://schemas.microsoft.com/office/drawing/2014/main" val="4194619029"/>
                  </a:ext>
                </a:extLst>
              </a:tr>
              <a:tr h="603327">
                <a:tc>
                  <a:txBody>
                    <a:bodyPr/>
                    <a:lstStyle/>
                    <a:p>
                      <a:r>
                        <a:rPr lang="en-US" b="1" dirty="0">
                          <a:solidFill>
                            <a:schemeClr val="bg1">
                              <a:lumMod val="50000"/>
                              <a:lumOff val="50000"/>
                            </a:schemeClr>
                          </a:solidFill>
                        </a:rPr>
                        <a:t>5</a:t>
                      </a:r>
                    </a:p>
                  </a:txBody>
                  <a:tcPr/>
                </a:tc>
                <a:tc>
                  <a:txBody>
                    <a:bodyPr/>
                    <a:lstStyle/>
                    <a:p>
                      <a:endParaRPr lang="en-US" b="1" dirty="0">
                        <a:solidFill>
                          <a:schemeClr val="bg1">
                            <a:lumMod val="50000"/>
                            <a:lumOff val="50000"/>
                          </a:schemeClr>
                        </a:solidFill>
                      </a:endParaRPr>
                    </a:p>
                  </a:txBody>
                  <a:tcPr/>
                </a:tc>
                <a:extLst>
                  <a:ext uri="{0D108BD9-81ED-4DB2-BD59-A6C34878D82A}">
                    <a16:rowId xmlns:a16="http://schemas.microsoft.com/office/drawing/2014/main" val="1066108274"/>
                  </a:ext>
                </a:extLst>
              </a:tr>
              <a:tr h="603327">
                <a:tc>
                  <a:txBody>
                    <a:bodyPr/>
                    <a:lstStyle/>
                    <a:p>
                      <a:r>
                        <a:rPr lang="en-US" b="1" dirty="0">
                          <a:solidFill>
                            <a:schemeClr val="bg1">
                              <a:lumMod val="50000"/>
                              <a:lumOff val="50000"/>
                            </a:schemeClr>
                          </a:solidFill>
                        </a:rPr>
                        <a:t>6</a:t>
                      </a:r>
                    </a:p>
                  </a:txBody>
                  <a:tcPr/>
                </a:tc>
                <a:tc>
                  <a:txBody>
                    <a:bodyPr/>
                    <a:lstStyle/>
                    <a:p>
                      <a:endParaRPr lang="en-US" b="1" dirty="0">
                        <a:solidFill>
                          <a:schemeClr val="bg1">
                            <a:lumMod val="50000"/>
                            <a:lumOff val="50000"/>
                          </a:schemeClr>
                        </a:solidFill>
                      </a:endParaRPr>
                    </a:p>
                  </a:txBody>
                  <a:tcPr/>
                </a:tc>
                <a:extLst>
                  <a:ext uri="{0D108BD9-81ED-4DB2-BD59-A6C34878D82A}">
                    <a16:rowId xmlns:a16="http://schemas.microsoft.com/office/drawing/2014/main" val="3133114675"/>
                  </a:ext>
                </a:extLst>
              </a:tr>
              <a:tr h="603327">
                <a:tc>
                  <a:txBody>
                    <a:bodyPr/>
                    <a:lstStyle/>
                    <a:p>
                      <a:r>
                        <a:rPr lang="en-US" b="1" dirty="0">
                          <a:solidFill>
                            <a:schemeClr val="bg1">
                              <a:lumMod val="50000"/>
                              <a:lumOff val="50000"/>
                            </a:schemeClr>
                          </a:solidFill>
                        </a:rPr>
                        <a:t>7</a:t>
                      </a:r>
                    </a:p>
                  </a:txBody>
                  <a:tcPr/>
                </a:tc>
                <a:tc>
                  <a:txBody>
                    <a:bodyPr/>
                    <a:lstStyle/>
                    <a:p>
                      <a:endParaRPr lang="en-US" b="1" dirty="0">
                        <a:solidFill>
                          <a:schemeClr val="bg1">
                            <a:lumMod val="50000"/>
                            <a:lumOff val="50000"/>
                          </a:schemeClr>
                        </a:solidFill>
                      </a:endParaRPr>
                    </a:p>
                  </a:txBody>
                  <a:tcPr/>
                </a:tc>
                <a:extLst>
                  <a:ext uri="{0D108BD9-81ED-4DB2-BD59-A6C34878D82A}">
                    <a16:rowId xmlns:a16="http://schemas.microsoft.com/office/drawing/2014/main" val="1657087575"/>
                  </a:ext>
                </a:extLst>
              </a:tr>
              <a:tr h="603327">
                <a:tc>
                  <a:txBody>
                    <a:bodyPr/>
                    <a:lstStyle/>
                    <a:p>
                      <a:r>
                        <a:rPr lang="en-US" b="1" dirty="0">
                          <a:solidFill>
                            <a:schemeClr val="bg1">
                              <a:lumMod val="50000"/>
                              <a:lumOff val="50000"/>
                            </a:schemeClr>
                          </a:solidFill>
                        </a:rPr>
                        <a:t>8</a:t>
                      </a:r>
                    </a:p>
                  </a:txBody>
                  <a:tcPr/>
                </a:tc>
                <a:tc>
                  <a:txBody>
                    <a:bodyPr/>
                    <a:lstStyle/>
                    <a:p>
                      <a:endParaRPr lang="en-US" b="1" dirty="0">
                        <a:solidFill>
                          <a:schemeClr val="bg1">
                            <a:lumMod val="50000"/>
                            <a:lumOff val="50000"/>
                          </a:schemeClr>
                        </a:solidFill>
                      </a:endParaRPr>
                    </a:p>
                  </a:txBody>
                  <a:tcPr/>
                </a:tc>
                <a:extLst>
                  <a:ext uri="{0D108BD9-81ED-4DB2-BD59-A6C34878D82A}">
                    <a16:rowId xmlns:a16="http://schemas.microsoft.com/office/drawing/2014/main" val="2561235194"/>
                  </a:ext>
                </a:extLst>
              </a:tr>
            </a:tbl>
          </a:graphicData>
        </a:graphic>
      </p:graphicFrame>
      <p:graphicFrame>
        <p:nvGraphicFramePr>
          <p:cNvPr id="9" name="Table 8">
            <a:extLst>
              <a:ext uri="{FF2B5EF4-FFF2-40B4-BE49-F238E27FC236}">
                <a16:creationId xmlns:a16="http://schemas.microsoft.com/office/drawing/2014/main" id="{5A282491-EBB6-7C4D-9775-25E6DF0CE384}"/>
              </a:ext>
            </a:extLst>
          </p:cNvPr>
          <p:cNvGraphicFramePr>
            <a:graphicFrameLocks noGrp="1"/>
          </p:cNvGraphicFramePr>
          <p:nvPr>
            <p:extLst>
              <p:ext uri="{D42A27DB-BD31-4B8C-83A1-F6EECF244321}">
                <p14:modId xmlns:p14="http://schemas.microsoft.com/office/powerpoint/2010/main" val="3607926295"/>
              </p:ext>
            </p:extLst>
          </p:nvPr>
        </p:nvGraphicFramePr>
        <p:xfrm>
          <a:off x="10939469" y="1401913"/>
          <a:ext cx="1064752" cy="4826616"/>
        </p:xfrm>
        <a:graphic>
          <a:graphicData uri="http://schemas.openxmlformats.org/drawingml/2006/table">
            <a:tbl>
              <a:tblPr firstRow="1" bandRow="1">
                <a:tableStyleId>{22838BEF-8BB2-4498-84A7-C5851F593DF1}</a:tableStyleId>
              </a:tblPr>
              <a:tblGrid>
                <a:gridCol w="532376">
                  <a:extLst>
                    <a:ext uri="{9D8B030D-6E8A-4147-A177-3AD203B41FA5}">
                      <a16:colId xmlns:a16="http://schemas.microsoft.com/office/drawing/2014/main" val="559097719"/>
                    </a:ext>
                  </a:extLst>
                </a:gridCol>
                <a:gridCol w="532376">
                  <a:extLst>
                    <a:ext uri="{9D8B030D-6E8A-4147-A177-3AD203B41FA5}">
                      <a16:colId xmlns:a16="http://schemas.microsoft.com/office/drawing/2014/main" val="860070441"/>
                    </a:ext>
                  </a:extLst>
                </a:gridCol>
              </a:tblGrid>
              <a:tr h="603327">
                <a:tc>
                  <a:txBody>
                    <a:bodyPr/>
                    <a:lstStyle/>
                    <a:p>
                      <a:r>
                        <a:rPr lang="en-US" b="1" dirty="0">
                          <a:solidFill>
                            <a:schemeClr val="bg1">
                              <a:lumMod val="50000"/>
                              <a:lumOff val="50000"/>
                            </a:schemeClr>
                          </a:solidFill>
                        </a:rPr>
                        <a:t>9</a:t>
                      </a:r>
                    </a:p>
                  </a:txBody>
                  <a:tcPr/>
                </a:tc>
                <a:tc>
                  <a:txBody>
                    <a:bodyPr/>
                    <a:lstStyle/>
                    <a:p>
                      <a:endParaRPr lang="en-US" b="1" dirty="0">
                        <a:solidFill>
                          <a:schemeClr val="bg1">
                            <a:lumMod val="50000"/>
                            <a:lumOff val="50000"/>
                          </a:schemeClr>
                        </a:solidFill>
                      </a:endParaRPr>
                    </a:p>
                  </a:txBody>
                  <a:tcPr/>
                </a:tc>
                <a:extLst>
                  <a:ext uri="{0D108BD9-81ED-4DB2-BD59-A6C34878D82A}">
                    <a16:rowId xmlns:a16="http://schemas.microsoft.com/office/drawing/2014/main" val="2412041404"/>
                  </a:ext>
                </a:extLst>
              </a:tr>
              <a:tr h="603327">
                <a:tc>
                  <a:txBody>
                    <a:bodyPr/>
                    <a:lstStyle/>
                    <a:p>
                      <a:r>
                        <a:rPr lang="en-US" b="1" dirty="0">
                          <a:solidFill>
                            <a:schemeClr val="bg1">
                              <a:lumMod val="50000"/>
                              <a:lumOff val="50000"/>
                            </a:schemeClr>
                          </a:solidFill>
                        </a:rPr>
                        <a:t>10</a:t>
                      </a:r>
                    </a:p>
                  </a:txBody>
                  <a:tcPr/>
                </a:tc>
                <a:tc>
                  <a:txBody>
                    <a:bodyPr/>
                    <a:lstStyle/>
                    <a:p>
                      <a:endParaRPr lang="en-US" b="1" dirty="0">
                        <a:solidFill>
                          <a:schemeClr val="bg1">
                            <a:lumMod val="50000"/>
                            <a:lumOff val="50000"/>
                          </a:schemeClr>
                        </a:solidFill>
                      </a:endParaRPr>
                    </a:p>
                  </a:txBody>
                  <a:tcPr/>
                </a:tc>
                <a:extLst>
                  <a:ext uri="{0D108BD9-81ED-4DB2-BD59-A6C34878D82A}">
                    <a16:rowId xmlns:a16="http://schemas.microsoft.com/office/drawing/2014/main" val="3539898848"/>
                  </a:ext>
                </a:extLst>
              </a:tr>
              <a:tr h="603327">
                <a:tc>
                  <a:txBody>
                    <a:bodyPr/>
                    <a:lstStyle/>
                    <a:p>
                      <a:r>
                        <a:rPr lang="en-US" b="1" dirty="0">
                          <a:solidFill>
                            <a:schemeClr val="bg1">
                              <a:lumMod val="50000"/>
                              <a:lumOff val="50000"/>
                            </a:schemeClr>
                          </a:solidFill>
                        </a:rPr>
                        <a:t>11</a:t>
                      </a:r>
                    </a:p>
                  </a:txBody>
                  <a:tcPr/>
                </a:tc>
                <a:tc>
                  <a:txBody>
                    <a:bodyPr/>
                    <a:lstStyle/>
                    <a:p>
                      <a:endParaRPr lang="en-US" b="1" dirty="0">
                        <a:solidFill>
                          <a:schemeClr val="bg1">
                            <a:lumMod val="50000"/>
                            <a:lumOff val="50000"/>
                          </a:schemeClr>
                        </a:solidFill>
                      </a:endParaRPr>
                    </a:p>
                  </a:txBody>
                  <a:tcPr/>
                </a:tc>
                <a:extLst>
                  <a:ext uri="{0D108BD9-81ED-4DB2-BD59-A6C34878D82A}">
                    <a16:rowId xmlns:a16="http://schemas.microsoft.com/office/drawing/2014/main" val="2183937904"/>
                  </a:ext>
                </a:extLst>
              </a:tr>
              <a:tr h="603327">
                <a:tc>
                  <a:txBody>
                    <a:bodyPr/>
                    <a:lstStyle/>
                    <a:p>
                      <a:r>
                        <a:rPr lang="en-US" b="1" dirty="0">
                          <a:solidFill>
                            <a:schemeClr val="bg1">
                              <a:lumMod val="50000"/>
                              <a:lumOff val="50000"/>
                            </a:schemeClr>
                          </a:solidFill>
                        </a:rPr>
                        <a:t>12</a:t>
                      </a:r>
                    </a:p>
                  </a:txBody>
                  <a:tcPr/>
                </a:tc>
                <a:tc>
                  <a:txBody>
                    <a:bodyPr/>
                    <a:lstStyle/>
                    <a:p>
                      <a:endParaRPr lang="en-US" b="1" dirty="0">
                        <a:solidFill>
                          <a:schemeClr val="bg1">
                            <a:lumMod val="50000"/>
                            <a:lumOff val="50000"/>
                          </a:schemeClr>
                        </a:solidFill>
                      </a:endParaRPr>
                    </a:p>
                  </a:txBody>
                  <a:tcPr/>
                </a:tc>
                <a:extLst>
                  <a:ext uri="{0D108BD9-81ED-4DB2-BD59-A6C34878D82A}">
                    <a16:rowId xmlns:a16="http://schemas.microsoft.com/office/drawing/2014/main" val="4194619029"/>
                  </a:ext>
                </a:extLst>
              </a:tr>
              <a:tr h="603327">
                <a:tc>
                  <a:txBody>
                    <a:bodyPr/>
                    <a:lstStyle/>
                    <a:p>
                      <a:r>
                        <a:rPr lang="en-US" b="1" dirty="0">
                          <a:solidFill>
                            <a:schemeClr val="bg1">
                              <a:lumMod val="50000"/>
                              <a:lumOff val="50000"/>
                            </a:schemeClr>
                          </a:solidFill>
                        </a:rPr>
                        <a:t>13</a:t>
                      </a:r>
                    </a:p>
                  </a:txBody>
                  <a:tcPr/>
                </a:tc>
                <a:tc>
                  <a:txBody>
                    <a:bodyPr/>
                    <a:lstStyle/>
                    <a:p>
                      <a:endParaRPr lang="en-US" b="1" dirty="0">
                        <a:solidFill>
                          <a:schemeClr val="bg1">
                            <a:lumMod val="50000"/>
                            <a:lumOff val="50000"/>
                          </a:schemeClr>
                        </a:solidFill>
                      </a:endParaRPr>
                    </a:p>
                  </a:txBody>
                  <a:tcPr/>
                </a:tc>
                <a:extLst>
                  <a:ext uri="{0D108BD9-81ED-4DB2-BD59-A6C34878D82A}">
                    <a16:rowId xmlns:a16="http://schemas.microsoft.com/office/drawing/2014/main" val="1066108274"/>
                  </a:ext>
                </a:extLst>
              </a:tr>
              <a:tr h="603327">
                <a:tc>
                  <a:txBody>
                    <a:bodyPr/>
                    <a:lstStyle/>
                    <a:p>
                      <a:r>
                        <a:rPr lang="en-US" b="1" dirty="0">
                          <a:solidFill>
                            <a:schemeClr val="bg1">
                              <a:lumMod val="50000"/>
                              <a:lumOff val="50000"/>
                            </a:schemeClr>
                          </a:solidFill>
                        </a:rPr>
                        <a:t>14</a:t>
                      </a:r>
                    </a:p>
                  </a:txBody>
                  <a:tcPr/>
                </a:tc>
                <a:tc>
                  <a:txBody>
                    <a:bodyPr/>
                    <a:lstStyle/>
                    <a:p>
                      <a:endParaRPr lang="en-US" b="1" dirty="0">
                        <a:solidFill>
                          <a:schemeClr val="bg1">
                            <a:lumMod val="50000"/>
                            <a:lumOff val="50000"/>
                          </a:schemeClr>
                        </a:solidFill>
                      </a:endParaRPr>
                    </a:p>
                  </a:txBody>
                  <a:tcPr/>
                </a:tc>
                <a:extLst>
                  <a:ext uri="{0D108BD9-81ED-4DB2-BD59-A6C34878D82A}">
                    <a16:rowId xmlns:a16="http://schemas.microsoft.com/office/drawing/2014/main" val="3133114675"/>
                  </a:ext>
                </a:extLst>
              </a:tr>
              <a:tr h="603327">
                <a:tc>
                  <a:txBody>
                    <a:bodyPr/>
                    <a:lstStyle/>
                    <a:p>
                      <a:r>
                        <a:rPr lang="en-US" b="1" dirty="0"/>
                        <a:t>15</a:t>
                      </a:r>
                    </a:p>
                  </a:txBody>
                  <a:tcPr/>
                </a:tc>
                <a:tc>
                  <a:txBody>
                    <a:bodyPr/>
                    <a:lstStyle/>
                    <a:p>
                      <a:endParaRPr lang="en-US" b="1" dirty="0"/>
                    </a:p>
                  </a:txBody>
                  <a:tcPr/>
                </a:tc>
                <a:extLst>
                  <a:ext uri="{0D108BD9-81ED-4DB2-BD59-A6C34878D82A}">
                    <a16:rowId xmlns:a16="http://schemas.microsoft.com/office/drawing/2014/main" val="1657087575"/>
                  </a:ext>
                </a:extLst>
              </a:tr>
              <a:tr h="603327">
                <a:tc>
                  <a:txBody>
                    <a:bodyPr/>
                    <a:lstStyle/>
                    <a:p>
                      <a:endParaRPr lang="en-US" b="1" dirty="0"/>
                    </a:p>
                  </a:txBody>
                  <a:tcPr/>
                </a:tc>
                <a:tc>
                  <a:txBody>
                    <a:bodyPr/>
                    <a:lstStyle/>
                    <a:p>
                      <a:endParaRPr lang="en-US" b="1" dirty="0"/>
                    </a:p>
                  </a:txBody>
                  <a:tcPr/>
                </a:tc>
                <a:extLst>
                  <a:ext uri="{0D108BD9-81ED-4DB2-BD59-A6C34878D82A}">
                    <a16:rowId xmlns:a16="http://schemas.microsoft.com/office/drawing/2014/main" val="2561235194"/>
                  </a:ext>
                </a:extLst>
              </a:tr>
            </a:tbl>
          </a:graphicData>
        </a:graphic>
      </p:graphicFrame>
    </p:spTree>
    <p:extLst>
      <p:ext uri="{BB962C8B-B14F-4D97-AF65-F5344CB8AC3E}">
        <p14:creationId xmlns:p14="http://schemas.microsoft.com/office/powerpoint/2010/main" val="20916962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5238" y="656705"/>
            <a:ext cx="9598305" cy="1075765"/>
          </a:xfrm>
        </p:spPr>
        <p:txBody>
          <a:bodyPr/>
          <a:lstStyle/>
          <a:p>
            <a:r>
              <a:rPr lang="en-US" b="1" dirty="0"/>
              <a:t>Writing Practice: Task 7</a:t>
            </a:r>
          </a:p>
        </p:txBody>
      </p:sp>
      <p:sp>
        <p:nvSpPr>
          <p:cNvPr id="3" name="Content Placeholder 2"/>
          <p:cNvSpPr>
            <a:spLocks noGrp="1"/>
          </p:cNvSpPr>
          <p:nvPr>
            <p:ph idx="1"/>
          </p:nvPr>
        </p:nvSpPr>
        <p:spPr>
          <a:xfrm>
            <a:off x="4908885" y="1528936"/>
            <a:ext cx="7283115" cy="5304451"/>
          </a:xfrm>
        </p:spPr>
        <p:txBody>
          <a:bodyPr>
            <a:noAutofit/>
          </a:bodyPr>
          <a:lstStyle/>
          <a:p>
            <a:r>
              <a:rPr lang="en-US" sz="2000" dirty="0"/>
              <a:t>Work with a partner. </a:t>
            </a:r>
            <a:endParaRPr lang="en-IE" sz="2000" dirty="0"/>
          </a:p>
          <a:p>
            <a:pPr>
              <a:buFont typeface="+mj-lt"/>
              <a:buAutoNum type="arabicPeriod"/>
            </a:pPr>
            <a:r>
              <a:rPr lang="en-US" sz="2000" dirty="0"/>
              <a:t>Choose five AWL words from Task 6. </a:t>
            </a:r>
            <a:endParaRPr lang="en-IE" sz="2000" dirty="0"/>
          </a:p>
          <a:p>
            <a:pPr>
              <a:buFont typeface="+mj-lt"/>
              <a:buAutoNum type="arabicPeriod"/>
            </a:pPr>
            <a:r>
              <a:rPr lang="en-US" sz="2000" dirty="0"/>
              <a:t>For each AWL word you have chosen, write a sentence which includes that word, but </a:t>
            </a:r>
            <a:r>
              <a:rPr lang="en-US" sz="2000" b="1" dirty="0"/>
              <a:t>leave a blank for the AWL word. </a:t>
            </a:r>
            <a:r>
              <a:rPr lang="en-US" sz="2000" dirty="0"/>
              <a:t/>
            </a:r>
            <a:br>
              <a:rPr lang="en-US" sz="2000" dirty="0"/>
            </a:br>
            <a:r>
              <a:rPr lang="en-US" sz="2000" dirty="0"/>
              <a:t>(e.g. “For students who want a quick lunch, the canteen may be the best ________.” – put a blank and </a:t>
            </a:r>
            <a:r>
              <a:rPr lang="en-US" sz="2000" b="1" dirty="0"/>
              <a:t>do not</a:t>
            </a:r>
            <a:r>
              <a:rPr lang="en-US" sz="2000" dirty="0"/>
              <a:t> write the word “option”.)  </a:t>
            </a:r>
            <a:endParaRPr lang="en-IE" sz="2000" dirty="0"/>
          </a:p>
          <a:p>
            <a:pPr>
              <a:buFont typeface="+mj-lt"/>
              <a:buAutoNum type="arabicPeriod"/>
            </a:pPr>
            <a:r>
              <a:rPr lang="en-US" sz="2000" dirty="0"/>
              <a:t>Exchange your paper with another pair and fill in the blanks in the sentences that your classmates have written.</a:t>
            </a:r>
            <a:endParaRPr lang="en-IE" sz="2000" dirty="0"/>
          </a:p>
          <a:p>
            <a:pPr>
              <a:buFont typeface="+mj-lt"/>
              <a:buAutoNum type="arabicPeriod"/>
            </a:pPr>
            <a:endParaRPr lang="en-IE" sz="2000" dirty="0"/>
          </a:p>
          <a:p>
            <a:pPr>
              <a:buFont typeface="+mj-lt"/>
              <a:buAutoNum type="arabicPeriod"/>
            </a:pPr>
            <a:r>
              <a:rPr lang="en-US" sz="2000" dirty="0"/>
              <a:t>When you have finished, return your paper and check that the answers are correct. </a:t>
            </a:r>
            <a:endParaRPr lang="en-IE" sz="2000" dirty="0"/>
          </a:p>
          <a:p>
            <a:endParaRPr lang="en-US" sz="2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pic>
        <p:nvPicPr>
          <p:cNvPr id="4" name="Picture 3">
            <a:extLst>
              <a:ext uri="{FF2B5EF4-FFF2-40B4-BE49-F238E27FC236}">
                <a16:creationId xmlns:a16="http://schemas.microsoft.com/office/drawing/2014/main" id="{AE5D8041-4FFC-B046-A54D-8F970520737B}"/>
              </a:ext>
            </a:extLst>
          </p:cNvPr>
          <p:cNvPicPr>
            <a:picLocks noChangeAspect="1"/>
          </p:cNvPicPr>
          <p:nvPr/>
        </p:nvPicPr>
        <p:blipFill>
          <a:blip r:embed="rId3"/>
          <a:stretch>
            <a:fillRect/>
          </a:stretch>
        </p:blipFill>
        <p:spPr>
          <a:xfrm>
            <a:off x="417095" y="1732470"/>
            <a:ext cx="4138863" cy="404347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137681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5238" y="656705"/>
            <a:ext cx="9598305" cy="1075765"/>
          </a:xfrm>
        </p:spPr>
        <p:txBody>
          <a:bodyPr/>
          <a:lstStyle/>
          <a:p>
            <a:r>
              <a:rPr lang="en-US" b="1" dirty="0"/>
              <a:t>Useful AWL Resources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7" name="Content Placeholder 6">
            <a:extLst>
              <a:ext uri="{FF2B5EF4-FFF2-40B4-BE49-F238E27FC236}">
                <a16:creationId xmlns:a16="http://schemas.microsoft.com/office/drawing/2014/main" id="{B9319A99-FFB9-4A4A-B71C-29001A7E17A1}"/>
              </a:ext>
            </a:extLst>
          </p:cNvPr>
          <p:cNvSpPr>
            <a:spLocks noGrp="1"/>
          </p:cNvSpPr>
          <p:nvPr>
            <p:ph idx="1"/>
          </p:nvPr>
        </p:nvSpPr>
        <p:spPr>
          <a:xfrm>
            <a:off x="176463" y="1251284"/>
            <a:ext cx="12015537" cy="5606716"/>
          </a:xfrm>
        </p:spPr>
        <p:txBody>
          <a:bodyPr>
            <a:noAutofit/>
          </a:bodyPr>
          <a:lstStyle/>
          <a:p>
            <a:r>
              <a:rPr lang="en-US" sz="2000" dirty="0"/>
              <a:t>Here are some useful web sites which can help you with the AWL:</a:t>
            </a:r>
            <a:endParaRPr lang="en-IE" sz="2000" dirty="0"/>
          </a:p>
          <a:p>
            <a:r>
              <a:rPr lang="en-GB" sz="2000" u="sng" dirty="0">
                <a:solidFill>
                  <a:schemeClr val="accent4"/>
                </a:solidFill>
                <a:hlinkClick r:id="rId3"/>
              </a:rPr>
              <a:t>http://elss.lc.cityu.edu.hk/WebPages/ELSS</a:t>
            </a:r>
            <a:r>
              <a:rPr lang="en-GB" sz="2000" dirty="0" smtClean="0">
                <a:solidFill>
                  <a:srgbClr val="FFFF00"/>
                </a:solidFill>
                <a:hlinkClick r:id="rId3"/>
              </a:rPr>
              <a:t>/</a:t>
            </a:r>
            <a:r>
              <a:rPr lang="en-GB" sz="2000" dirty="0">
                <a:solidFill>
                  <a:srgbClr val="FFFF00"/>
                </a:solidFill>
              </a:rPr>
              <a:t> </a:t>
            </a:r>
            <a:r>
              <a:rPr lang="en-US" sz="2000" dirty="0" smtClean="0"/>
              <a:t>- </a:t>
            </a:r>
            <a:r>
              <a:rPr lang="en-US" sz="2000" dirty="0"/>
              <a:t>The </a:t>
            </a:r>
            <a:r>
              <a:rPr lang="en-US" sz="2000" dirty="0" smtClean="0"/>
              <a:t>LC’s </a:t>
            </a:r>
            <a:r>
              <a:rPr lang="en-US" sz="2000" b="1" dirty="0"/>
              <a:t>English Language Support Services</a:t>
            </a:r>
            <a:r>
              <a:rPr lang="en-US" sz="2000" dirty="0"/>
              <a:t> homepage has links to a number of helpful practice activities for the AWL. Scroll down to “Vocabulary &gt;&gt; Academic Word List”. </a:t>
            </a:r>
            <a:br>
              <a:rPr lang="en-US" sz="2000" dirty="0"/>
            </a:br>
            <a:r>
              <a:rPr lang="en-US" sz="2000" dirty="0"/>
              <a:t>(You can also go directly to “</a:t>
            </a:r>
            <a:r>
              <a:rPr lang="en-GB" sz="2000" dirty="0"/>
              <a:t>Replacing Informal Words With Academic Vocabulary”: </a:t>
            </a:r>
            <a:r>
              <a:rPr lang="en-GB" sz="2000" dirty="0">
                <a:hlinkClick r:id="rId4"/>
              </a:rPr>
              <a:t>http://online-resources.elc.cityu.edu.hk/ELSS/Resource/RIWAVW/</a:t>
            </a:r>
            <a:endParaRPr lang="en-IE" sz="2000" dirty="0"/>
          </a:p>
          <a:p>
            <a:r>
              <a:rPr lang="en-US" sz="2000" u="sng" dirty="0">
                <a:solidFill>
                  <a:schemeClr val="accent4"/>
                </a:solidFill>
                <a:hlinkClick r:id="rId5"/>
              </a:rPr>
              <a:t>http://www.englishvocabularyexercises.com/AWL/#what</a:t>
            </a:r>
            <a:r>
              <a:rPr lang="en-US" sz="2000" dirty="0">
                <a:solidFill>
                  <a:schemeClr val="accent4"/>
                </a:solidFill>
                <a:hlinkClick r:id="rId5"/>
              </a:rPr>
              <a:t> </a:t>
            </a:r>
            <a:r>
              <a:rPr lang="en-US" sz="2000" dirty="0"/>
              <a:t>– This page has MC exercises for all the </a:t>
            </a:r>
            <a:r>
              <a:rPr lang="en-US" sz="2000" dirty="0" smtClean="0"/>
              <a:t>sub-lists </a:t>
            </a:r>
            <a:r>
              <a:rPr lang="en-US" sz="2000" dirty="0"/>
              <a:t>of the AWL.</a:t>
            </a:r>
            <a:endParaRPr lang="en-IE" sz="2000" dirty="0"/>
          </a:p>
          <a:p>
            <a:r>
              <a:rPr lang="en-US" sz="2000" u="sng" dirty="0">
                <a:solidFill>
                  <a:schemeClr val="accent4"/>
                </a:solidFill>
                <a:hlinkClick r:id="rId6"/>
              </a:rPr>
              <a:t>http://www.uefap.com/vocab/vocfram.htm</a:t>
            </a:r>
            <a:r>
              <a:rPr lang="en-US" sz="2000" dirty="0">
                <a:solidFill>
                  <a:schemeClr val="accent4"/>
                </a:solidFill>
                <a:hlinkClick r:id="rId6"/>
              </a:rPr>
              <a:t> </a:t>
            </a:r>
            <a:r>
              <a:rPr lang="en-US" sz="2000" dirty="0"/>
              <a:t>- Click on “Selection” and “Exercises”.</a:t>
            </a:r>
            <a:endParaRPr lang="en-IE" sz="2000" dirty="0"/>
          </a:p>
          <a:p>
            <a:r>
              <a:rPr lang="en-US" sz="2000" u="sng" dirty="0">
                <a:solidFill>
                  <a:schemeClr val="accent4"/>
                </a:solidFill>
                <a:hlinkClick r:id="rId7"/>
              </a:rPr>
              <a:t>http://www.victoria.ac.nz/lals/resources/academicwordlist/</a:t>
            </a:r>
            <a:r>
              <a:rPr lang="en-US" sz="2000" dirty="0">
                <a:solidFill>
                  <a:schemeClr val="accent4"/>
                </a:solidFill>
                <a:hlinkClick r:id="rId7"/>
              </a:rPr>
              <a:t> </a:t>
            </a:r>
            <a:r>
              <a:rPr lang="en-US" sz="2000" dirty="0"/>
              <a:t>- The home page of </a:t>
            </a:r>
            <a:r>
              <a:rPr lang="en-US" sz="2000" dirty="0" err="1"/>
              <a:t>Averil</a:t>
            </a:r>
            <a:r>
              <a:rPr lang="en-US" sz="2000" dirty="0"/>
              <a:t> Coxhead, the creator of the Academic Word List. A very handy reference page.</a:t>
            </a:r>
            <a:endParaRPr lang="en-IE" sz="2000" dirty="0"/>
          </a:p>
          <a:p>
            <a:r>
              <a:rPr lang="en-US" sz="2000" u="sng" dirty="0">
                <a:solidFill>
                  <a:schemeClr val="accent4"/>
                </a:solidFill>
                <a:hlinkClick r:id="rId8"/>
              </a:rPr>
              <a:t>http://www4.caes.hku.hk/vocabulary/profile.htm</a:t>
            </a:r>
            <a:r>
              <a:rPr lang="en-US" sz="2000" dirty="0">
                <a:solidFill>
                  <a:schemeClr val="accent4"/>
                </a:solidFill>
                <a:hlinkClick r:id="rId8"/>
              </a:rPr>
              <a:t> </a:t>
            </a:r>
            <a:r>
              <a:rPr lang="en-US" sz="2000" dirty="0"/>
              <a:t>- The </a:t>
            </a:r>
            <a:r>
              <a:rPr lang="en-US" sz="2000" b="1" dirty="0"/>
              <a:t>Hong Kong University Vocabulary Profiler</a:t>
            </a:r>
            <a:r>
              <a:rPr lang="en-US" sz="2000" dirty="0"/>
              <a:t> allows you to see how many AWL words you use in your writing. (10% of the words in the texts you write at university should be AWL words – how well are you doing?) </a:t>
            </a:r>
            <a:endParaRPr lang="en-IE" sz="2000" dirty="0"/>
          </a:p>
        </p:txBody>
      </p:sp>
    </p:spTree>
    <p:extLst>
      <p:ext uri="{BB962C8B-B14F-4D97-AF65-F5344CB8AC3E}">
        <p14:creationId xmlns:p14="http://schemas.microsoft.com/office/powerpoint/2010/main" val="21620407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1104214" y="94585"/>
          <a:ext cx="10257392" cy="3710080"/>
        </p:xfrm>
        <a:graphic>
          <a:graphicData uri="http://schemas.openxmlformats.org/drawingml/2006/table">
            <a:tbl>
              <a:tblPr firstRow="1" bandRow="1">
                <a:tableStyleId>{5C22544A-7EE6-4342-B048-85BDC9FD1C3A}</a:tableStyleId>
              </a:tblPr>
              <a:tblGrid>
                <a:gridCol w="5128696">
                  <a:extLst>
                    <a:ext uri="{9D8B030D-6E8A-4147-A177-3AD203B41FA5}">
                      <a16:colId xmlns:a16="http://schemas.microsoft.com/office/drawing/2014/main" val="2924939748"/>
                    </a:ext>
                  </a:extLst>
                </a:gridCol>
                <a:gridCol w="5128696">
                  <a:extLst>
                    <a:ext uri="{9D8B030D-6E8A-4147-A177-3AD203B41FA5}">
                      <a16:colId xmlns:a16="http://schemas.microsoft.com/office/drawing/2014/main" val="1911704750"/>
                    </a:ext>
                  </a:extLst>
                </a:gridCol>
              </a:tblGrid>
              <a:tr h="463760">
                <a:tc>
                  <a:txBody>
                    <a:bodyPr/>
                    <a:lstStyle/>
                    <a:p>
                      <a:r>
                        <a:rPr lang="en-US" dirty="0" smtClean="0"/>
                        <a:t>WORD</a:t>
                      </a:r>
                      <a:endParaRPr lang="en-GB" dirty="0"/>
                    </a:p>
                  </a:txBody>
                  <a:tcPr/>
                </a:tc>
                <a:tc>
                  <a:txBody>
                    <a:bodyPr/>
                    <a:lstStyle/>
                    <a:p>
                      <a:r>
                        <a:rPr lang="en-US" dirty="0" smtClean="0"/>
                        <a:t>PART OF SPEECH</a:t>
                      </a:r>
                      <a:endParaRPr lang="en-GB" dirty="0"/>
                    </a:p>
                  </a:txBody>
                  <a:tcPr/>
                </a:tc>
                <a:extLst>
                  <a:ext uri="{0D108BD9-81ED-4DB2-BD59-A6C34878D82A}">
                    <a16:rowId xmlns:a16="http://schemas.microsoft.com/office/drawing/2014/main" val="4175439777"/>
                  </a:ext>
                </a:extLst>
              </a:tr>
              <a:tr h="463760">
                <a:tc>
                  <a:txBody>
                    <a:bodyPr/>
                    <a:lstStyle/>
                    <a:p>
                      <a:endParaRPr lang="en-GB" dirty="0"/>
                    </a:p>
                  </a:txBody>
                  <a:tcPr/>
                </a:tc>
                <a:tc>
                  <a:txBody>
                    <a:bodyPr/>
                    <a:lstStyle/>
                    <a:p>
                      <a:r>
                        <a:rPr lang="en-US" dirty="0" smtClean="0"/>
                        <a:t>Noun (concept)</a:t>
                      </a:r>
                      <a:endParaRPr lang="en-GB" dirty="0"/>
                    </a:p>
                  </a:txBody>
                  <a:tcPr/>
                </a:tc>
                <a:extLst>
                  <a:ext uri="{0D108BD9-81ED-4DB2-BD59-A6C34878D82A}">
                    <a16:rowId xmlns:a16="http://schemas.microsoft.com/office/drawing/2014/main" val="72601654"/>
                  </a:ext>
                </a:extLst>
              </a:tr>
              <a:tr h="463760">
                <a:tc>
                  <a:txBody>
                    <a:bodyPr/>
                    <a:lstStyle/>
                    <a:p>
                      <a:endParaRPr lang="en-GB" dirty="0"/>
                    </a:p>
                  </a:txBody>
                  <a:tcPr/>
                </a:tc>
                <a:tc>
                  <a:txBody>
                    <a:bodyPr/>
                    <a:lstStyle/>
                    <a:p>
                      <a:r>
                        <a:rPr lang="en-US" dirty="0" smtClean="0"/>
                        <a:t>Verb</a:t>
                      </a:r>
                      <a:endParaRPr lang="en-GB" dirty="0"/>
                    </a:p>
                  </a:txBody>
                  <a:tcPr/>
                </a:tc>
                <a:extLst>
                  <a:ext uri="{0D108BD9-81ED-4DB2-BD59-A6C34878D82A}">
                    <a16:rowId xmlns:a16="http://schemas.microsoft.com/office/drawing/2014/main" val="1935014322"/>
                  </a:ext>
                </a:extLst>
              </a:tr>
              <a:tr h="463760">
                <a:tc>
                  <a:txBody>
                    <a:bodyPr/>
                    <a:lstStyle/>
                    <a:p>
                      <a:endParaRPr lang="en-GB"/>
                    </a:p>
                  </a:txBody>
                  <a:tcPr/>
                </a:tc>
                <a:tc>
                  <a:txBody>
                    <a:bodyPr/>
                    <a:lstStyle/>
                    <a:p>
                      <a:r>
                        <a:rPr lang="en-US" dirty="0" smtClean="0"/>
                        <a:t>Adjective</a:t>
                      </a:r>
                      <a:endParaRPr lang="en-GB" dirty="0"/>
                    </a:p>
                  </a:txBody>
                  <a:tcPr/>
                </a:tc>
                <a:extLst>
                  <a:ext uri="{0D108BD9-81ED-4DB2-BD59-A6C34878D82A}">
                    <a16:rowId xmlns:a16="http://schemas.microsoft.com/office/drawing/2014/main" val="630921762"/>
                  </a:ext>
                </a:extLst>
              </a:tr>
              <a:tr h="463760">
                <a:tc>
                  <a:txBody>
                    <a:bodyPr/>
                    <a:lstStyle/>
                    <a:p>
                      <a:endParaRPr lang="en-GB"/>
                    </a:p>
                  </a:txBody>
                  <a:tcPr/>
                </a:tc>
                <a:tc>
                  <a:txBody>
                    <a:bodyPr/>
                    <a:lstStyle/>
                    <a:p>
                      <a:r>
                        <a:rPr lang="en-US" dirty="0" smtClean="0"/>
                        <a:t>Noun (person)</a:t>
                      </a:r>
                      <a:endParaRPr lang="en-GB" dirty="0"/>
                    </a:p>
                  </a:txBody>
                  <a:tcPr/>
                </a:tc>
                <a:extLst>
                  <a:ext uri="{0D108BD9-81ED-4DB2-BD59-A6C34878D82A}">
                    <a16:rowId xmlns:a16="http://schemas.microsoft.com/office/drawing/2014/main" val="4163966829"/>
                  </a:ext>
                </a:extLst>
              </a:tr>
              <a:tr h="463760">
                <a:tc>
                  <a:txBody>
                    <a:bodyPr/>
                    <a:lstStyle/>
                    <a:p>
                      <a:endParaRPr lang="en-GB"/>
                    </a:p>
                  </a:txBody>
                  <a:tcPr/>
                </a:tc>
                <a:tc>
                  <a:txBody>
                    <a:bodyPr/>
                    <a:lstStyle/>
                    <a:p>
                      <a:r>
                        <a:rPr lang="en-US" dirty="0" smtClean="0"/>
                        <a:t>Past</a:t>
                      </a:r>
                      <a:r>
                        <a:rPr lang="en-US" baseline="0" dirty="0" smtClean="0"/>
                        <a:t> Participle (adjective function)</a:t>
                      </a:r>
                      <a:endParaRPr lang="en-GB" dirty="0"/>
                    </a:p>
                  </a:txBody>
                  <a:tcPr/>
                </a:tc>
                <a:extLst>
                  <a:ext uri="{0D108BD9-81ED-4DB2-BD59-A6C34878D82A}">
                    <a16:rowId xmlns:a16="http://schemas.microsoft.com/office/drawing/2014/main" val="2085720297"/>
                  </a:ext>
                </a:extLst>
              </a:tr>
              <a:tr h="463760">
                <a:tc>
                  <a:txBody>
                    <a:bodyPr/>
                    <a:lstStyle/>
                    <a:p>
                      <a:endParaRPr lang="en-GB"/>
                    </a:p>
                  </a:txBody>
                  <a:tcPr/>
                </a:tc>
                <a:tc>
                  <a:txBody>
                    <a:bodyPr/>
                    <a:lstStyle/>
                    <a:p>
                      <a:r>
                        <a:rPr lang="en-US" dirty="0" smtClean="0"/>
                        <a:t>Adverb (how?)</a:t>
                      </a:r>
                      <a:endParaRPr lang="en-GB" dirty="0"/>
                    </a:p>
                  </a:txBody>
                  <a:tcPr/>
                </a:tc>
                <a:extLst>
                  <a:ext uri="{0D108BD9-81ED-4DB2-BD59-A6C34878D82A}">
                    <a16:rowId xmlns:a16="http://schemas.microsoft.com/office/drawing/2014/main" val="3005295399"/>
                  </a:ext>
                </a:extLst>
              </a:tr>
              <a:tr h="463760">
                <a:tc>
                  <a:txBody>
                    <a:bodyPr/>
                    <a:lstStyle/>
                    <a:p>
                      <a:endParaRPr lang="en-GB"/>
                    </a:p>
                  </a:txBody>
                  <a:tcPr/>
                </a:tc>
                <a:tc>
                  <a:txBody>
                    <a:bodyPr/>
                    <a:lstStyle/>
                    <a:p>
                      <a:r>
                        <a:rPr lang="en-US" dirty="0" smtClean="0"/>
                        <a:t>Gerund (or present participle)</a:t>
                      </a:r>
                      <a:endParaRPr lang="en-GB" dirty="0"/>
                    </a:p>
                  </a:txBody>
                  <a:tcPr/>
                </a:tc>
                <a:extLst>
                  <a:ext uri="{0D108BD9-81ED-4DB2-BD59-A6C34878D82A}">
                    <a16:rowId xmlns:a16="http://schemas.microsoft.com/office/drawing/2014/main" val="465875363"/>
                  </a:ext>
                </a:extLst>
              </a:tr>
            </a:tbl>
          </a:graphicData>
        </a:graphic>
      </p:graphicFrame>
      <p:sp>
        <p:nvSpPr>
          <p:cNvPr id="5" name="Rectangle 4"/>
          <p:cNvSpPr/>
          <p:nvPr/>
        </p:nvSpPr>
        <p:spPr>
          <a:xfrm>
            <a:off x="950432" y="4023719"/>
            <a:ext cx="1696298" cy="619272"/>
          </a:xfrm>
          <a:prstGeom prst="rect">
            <a:avLst/>
          </a:prstGeom>
        </p:spPr>
        <p:txBody>
          <a:bodyPr wrap="none">
            <a:spAutoFit/>
          </a:bodyPr>
          <a:lstStyle/>
          <a:p>
            <a:pPr>
              <a:lnSpc>
                <a:spcPct val="107000"/>
              </a:lnSpc>
              <a:spcAft>
                <a:spcPts val="0"/>
              </a:spcAft>
            </a:pPr>
            <a:r>
              <a:rPr lang="en-US" sz="3200" dirty="0"/>
              <a:t>analysis</a:t>
            </a:r>
            <a:endParaRPr lang="en-IE" sz="3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p:cNvSpPr/>
          <p:nvPr/>
        </p:nvSpPr>
        <p:spPr>
          <a:xfrm>
            <a:off x="8389479" y="5212490"/>
            <a:ext cx="3454792" cy="619272"/>
          </a:xfrm>
          <a:prstGeom prst="rect">
            <a:avLst/>
          </a:prstGeom>
        </p:spPr>
        <p:txBody>
          <a:bodyPr wrap="none">
            <a:spAutoFit/>
          </a:bodyPr>
          <a:lstStyle/>
          <a:p>
            <a:pPr>
              <a:lnSpc>
                <a:spcPct val="107000"/>
              </a:lnSpc>
              <a:spcAft>
                <a:spcPts val="0"/>
              </a:spcAft>
            </a:pPr>
            <a:r>
              <a:rPr lang="en-US" sz="3200" dirty="0"/>
              <a:t>analyse/analyze</a:t>
            </a:r>
            <a:endParaRPr lang="en-IE" sz="3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p:cNvSpPr/>
          <p:nvPr/>
        </p:nvSpPr>
        <p:spPr>
          <a:xfrm>
            <a:off x="8867135" y="4102778"/>
            <a:ext cx="2146742" cy="619272"/>
          </a:xfrm>
          <a:prstGeom prst="rect">
            <a:avLst/>
          </a:prstGeom>
        </p:spPr>
        <p:txBody>
          <a:bodyPr wrap="none">
            <a:spAutoFit/>
          </a:bodyPr>
          <a:lstStyle/>
          <a:p>
            <a:pPr>
              <a:lnSpc>
                <a:spcPct val="107000"/>
              </a:lnSpc>
              <a:spcAft>
                <a:spcPts val="0"/>
              </a:spcAft>
            </a:pPr>
            <a:r>
              <a:rPr lang="en-US" sz="3200" dirty="0"/>
              <a:t>analytical</a:t>
            </a:r>
            <a:endParaRPr lang="en-IE" sz="3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p:cNvSpPr/>
          <p:nvPr/>
        </p:nvSpPr>
        <p:spPr>
          <a:xfrm>
            <a:off x="1074948" y="5088399"/>
            <a:ext cx="2448106" cy="619272"/>
          </a:xfrm>
          <a:prstGeom prst="rect">
            <a:avLst/>
          </a:prstGeom>
        </p:spPr>
        <p:txBody>
          <a:bodyPr wrap="none">
            <a:spAutoFit/>
          </a:bodyPr>
          <a:lstStyle/>
          <a:p>
            <a:pPr>
              <a:lnSpc>
                <a:spcPct val="107000"/>
              </a:lnSpc>
              <a:spcAft>
                <a:spcPts val="0"/>
              </a:spcAft>
            </a:pPr>
            <a:r>
              <a:rPr lang="en-US" sz="3200" dirty="0"/>
              <a:t>analytically</a:t>
            </a:r>
            <a:endParaRPr lang="en-IE" sz="3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9" name="Rectangle 8"/>
          <p:cNvSpPr/>
          <p:nvPr/>
        </p:nvSpPr>
        <p:spPr>
          <a:xfrm>
            <a:off x="3693448" y="4480650"/>
            <a:ext cx="4137671" cy="619272"/>
          </a:xfrm>
          <a:prstGeom prst="rect">
            <a:avLst/>
          </a:prstGeom>
        </p:spPr>
        <p:txBody>
          <a:bodyPr wrap="none">
            <a:spAutoFit/>
          </a:bodyPr>
          <a:lstStyle/>
          <a:p>
            <a:pPr>
              <a:lnSpc>
                <a:spcPct val="107000"/>
              </a:lnSpc>
              <a:spcAft>
                <a:spcPts val="0"/>
              </a:spcAft>
            </a:pPr>
            <a:r>
              <a:rPr lang="en-US" sz="3200" dirty="0"/>
              <a:t>analysing/analyzing</a:t>
            </a:r>
            <a:endParaRPr lang="en-IE" sz="3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0" name="Rectangle 9"/>
          <p:cNvSpPr/>
          <p:nvPr/>
        </p:nvSpPr>
        <p:spPr>
          <a:xfrm>
            <a:off x="602703" y="6061326"/>
            <a:ext cx="1595309" cy="619272"/>
          </a:xfrm>
          <a:prstGeom prst="rect">
            <a:avLst/>
          </a:prstGeom>
        </p:spPr>
        <p:txBody>
          <a:bodyPr wrap="none">
            <a:spAutoFit/>
          </a:bodyPr>
          <a:lstStyle/>
          <a:p>
            <a:pPr>
              <a:lnSpc>
                <a:spcPct val="107000"/>
              </a:lnSpc>
              <a:spcAft>
                <a:spcPts val="0"/>
              </a:spcAft>
            </a:pPr>
            <a:r>
              <a:rPr lang="en-US" sz="3200" dirty="0"/>
              <a:t>analyst</a:t>
            </a:r>
            <a:endParaRPr lang="en-IE" sz="3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1" name="Rectangle 10"/>
          <p:cNvSpPr/>
          <p:nvPr/>
        </p:nvSpPr>
        <p:spPr>
          <a:xfrm>
            <a:off x="4190750" y="6061326"/>
            <a:ext cx="4015843" cy="619272"/>
          </a:xfrm>
          <a:prstGeom prst="rect">
            <a:avLst/>
          </a:prstGeom>
        </p:spPr>
        <p:txBody>
          <a:bodyPr wrap="none">
            <a:spAutoFit/>
          </a:bodyPr>
          <a:lstStyle/>
          <a:p>
            <a:pPr>
              <a:lnSpc>
                <a:spcPct val="107000"/>
              </a:lnSpc>
              <a:spcAft>
                <a:spcPts val="0"/>
              </a:spcAft>
            </a:pPr>
            <a:r>
              <a:rPr lang="en-US" sz="3200" dirty="0" err="1"/>
              <a:t>analysed</a:t>
            </a:r>
            <a:r>
              <a:rPr lang="en-US" sz="3200" dirty="0"/>
              <a:t>/analyzed</a:t>
            </a:r>
            <a:endParaRPr lang="en-IE" sz="32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861375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618744" y="214647"/>
          <a:ext cx="11049514" cy="3533104"/>
        </p:xfrm>
        <a:graphic>
          <a:graphicData uri="http://schemas.openxmlformats.org/drawingml/2006/table">
            <a:tbl>
              <a:tblPr firstRow="1" bandRow="1">
                <a:tableStyleId>{5C22544A-7EE6-4342-B048-85BDC9FD1C3A}</a:tableStyleId>
              </a:tblPr>
              <a:tblGrid>
                <a:gridCol w="5524757">
                  <a:extLst>
                    <a:ext uri="{9D8B030D-6E8A-4147-A177-3AD203B41FA5}">
                      <a16:colId xmlns:a16="http://schemas.microsoft.com/office/drawing/2014/main" val="2924939748"/>
                    </a:ext>
                  </a:extLst>
                </a:gridCol>
                <a:gridCol w="5524757">
                  <a:extLst>
                    <a:ext uri="{9D8B030D-6E8A-4147-A177-3AD203B41FA5}">
                      <a16:colId xmlns:a16="http://schemas.microsoft.com/office/drawing/2014/main" val="1911704750"/>
                    </a:ext>
                  </a:extLst>
                </a:gridCol>
              </a:tblGrid>
              <a:tr h="441638">
                <a:tc>
                  <a:txBody>
                    <a:bodyPr/>
                    <a:lstStyle/>
                    <a:p>
                      <a:r>
                        <a:rPr lang="en-US" dirty="0" smtClean="0"/>
                        <a:t>WORD</a:t>
                      </a:r>
                      <a:endParaRPr lang="en-GB" dirty="0"/>
                    </a:p>
                  </a:txBody>
                  <a:tcPr/>
                </a:tc>
                <a:tc>
                  <a:txBody>
                    <a:bodyPr/>
                    <a:lstStyle/>
                    <a:p>
                      <a:r>
                        <a:rPr lang="en-US" dirty="0" smtClean="0"/>
                        <a:t>PART OF SPEECH</a:t>
                      </a:r>
                      <a:endParaRPr lang="en-GB" dirty="0"/>
                    </a:p>
                  </a:txBody>
                  <a:tcPr/>
                </a:tc>
                <a:extLst>
                  <a:ext uri="{0D108BD9-81ED-4DB2-BD59-A6C34878D82A}">
                    <a16:rowId xmlns:a16="http://schemas.microsoft.com/office/drawing/2014/main" val="4175439777"/>
                  </a:ext>
                </a:extLst>
              </a:tr>
              <a:tr h="441638">
                <a:tc>
                  <a:txBody>
                    <a:bodyPr/>
                    <a:lstStyle/>
                    <a:p>
                      <a:endParaRPr lang="en-GB" dirty="0"/>
                    </a:p>
                  </a:txBody>
                  <a:tcPr/>
                </a:tc>
                <a:tc>
                  <a:txBody>
                    <a:bodyPr/>
                    <a:lstStyle/>
                    <a:p>
                      <a:r>
                        <a:rPr lang="en-US" dirty="0" smtClean="0"/>
                        <a:t>Noun (concept)</a:t>
                      </a:r>
                      <a:endParaRPr lang="en-GB" dirty="0"/>
                    </a:p>
                  </a:txBody>
                  <a:tcPr/>
                </a:tc>
                <a:extLst>
                  <a:ext uri="{0D108BD9-81ED-4DB2-BD59-A6C34878D82A}">
                    <a16:rowId xmlns:a16="http://schemas.microsoft.com/office/drawing/2014/main" val="72601654"/>
                  </a:ext>
                </a:extLst>
              </a:tr>
              <a:tr h="441638">
                <a:tc>
                  <a:txBody>
                    <a:bodyPr/>
                    <a:lstStyle/>
                    <a:p>
                      <a:endParaRPr lang="en-GB"/>
                    </a:p>
                  </a:txBody>
                  <a:tcPr/>
                </a:tc>
                <a:tc>
                  <a:txBody>
                    <a:bodyPr/>
                    <a:lstStyle/>
                    <a:p>
                      <a:r>
                        <a:rPr lang="en-US" dirty="0" smtClean="0"/>
                        <a:t>Verb</a:t>
                      </a:r>
                      <a:endParaRPr lang="en-GB" dirty="0"/>
                    </a:p>
                  </a:txBody>
                  <a:tcPr/>
                </a:tc>
                <a:extLst>
                  <a:ext uri="{0D108BD9-81ED-4DB2-BD59-A6C34878D82A}">
                    <a16:rowId xmlns:a16="http://schemas.microsoft.com/office/drawing/2014/main" val="1935014322"/>
                  </a:ext>
                </a:extLst>
              </a:tr>
              <a:tr h="441638">
                <a:tc>
                  <a:txBody>
                    <a:bodyPr/>
                    <a:lstStyle/>
                    <a:p>
                      <a:endParaRPr lang="en-GB"/>
                    </a:p>
                  </a:txBody>
                  <a:tcPr/>
                </a:tc>
                <a:tc>
                  <a:txBody>
                    <a:bodyPr/>
                    <a:lstStyle/>
                    <a:p>
                      <a:r>
                        <a:rPr lang="en-US" dirty="0" smtClean="0"/>
                        <a:t>Adjective</a:t>
                      </a:r>
                      <a:endParaRPr lang="en-GB" dirty="0"/>
                    </a:p>
                  </a:txBody>
                  <a:tcPr/>
                </a:tc>
                <a:extLst>
                  <a:ext uri="{0D108BD9-81ED-4DB2-BD59-A6C34878D82A}">
                    <a16:rowId xmlns:a16="http://schemas.microsoft.com/office/drawing/2014/main" val="630921762"/>
                  </a:ext>
                </a:extLst>
              </a:tr>
              <a:tr h="441638">
                <a:tc>
                  <a:txBody>
                    <a:bodyPr/>
                    <a:lstStyle/>
                    <a:p>
                      <a:endParaRPr lang="en-GB" dirty="0"/>
                    </a:p>
                  </a:txBody>
                  <a:tcPr/>
                </a:tc>
                <a:tc>
                  <a:txBody>
                    <a:bodyPr/>
                    <a:lstStyle/>
                    <a:p>
                      <a:r>
                        <a:rPr lang="en-US" dirty="0" smtClean="0"/>
                        <a:t>Noun (person)</a:t>
                      </a:r>
                      <a:endParaRPr lang="en-GB" dirty="0"/>
                    </a:p>
                  </a:txBody>
                  <a:tcPr/>
                </a:tc>
                <a:extLst>
                  <a:ext uri="{0D108BD9-81ED-4DB2-BD59-A6C34878D82A}">
                    <a16:rowId xmlns:a16="http://schemas.microsoft.com/office/drawing/2014/main" val="4163966829"/>
                  </a:ext>
                </a:extLst>
              </a:tr>
              <a:tr h="441638">
                <a:tc>
                  <a:txBody>
                    <a:bodyPr/>
                    <a:lstStyle/>
                    <a:p>
                      <a:endParaRPr lang="en-GB"/>
                    </a:p>
                  </a:txBody>
                  <a:tcPr/>
                </a:tc>
                <a:tc>
                  <a:txBody>
                    <a:bodyPr/>
                    <a:lstStyle/>
                    <a:p>
                      <a:r>
                        <a:rPr lang="en-US" dirty="0" smtClean="0"/>
                        <a:t>Past</a:t>
                      </a:r>
                      <a:r>
                        <a:rPr lang="en-US" baseline="0" dirty="0" smtClean="0"/>
                        <a:t> Participle (adjective function)</a:t>
                      </a:r>
                      <a:endParaRPr lang="en-GB" dirty="0"/>
                    </a:p>
                  </a:txBody>
                  <a:tcPr/>
                </a:tc>
                <a:extLst>
                  <a:ext uri="{0D108BD9-81ED-4DB2-BD59-A6C34878D82A}">
                    <a16:rowId xmlns:a16="http://schemas.microsoft.com/office/drawing/2014/main" val="2085720297"/>
                  </a:ext>
                </a:extLst>
              </a:tr>
              <a:tr h="441638">
                <a:tc>
                  <a:txBody>
                    <a:bodyPr/>
                    <a:lstStyle/>
                    <a:p>
                      <a:endParaRPr lang="en-GB"/>
                    </a:p>
                  </a:txBody>
                  <a:tcPr/>
                </a:tc>
                <a:tc>
                  <a:txBody>
                    <a:bodyPr/>
                    <a:lstStyle/>
                    <a:p>
                      <a:r>
                        <a:rPr lang="en-US" dirty="0" smtClean="0"/>
                        <a:t>Adverb (how?)</a:t>
                      </a:r>
                      <a:endParaRPr lang="en-GB" dirty="0"/>
                    </a:p>
                  </a:txBody>
                  <a:tcPr/>
                </a:tc>
                <a:extLst>
                  <a:ext uri="{0D108BD9-81ED-4DB2-BD59-A6C34878D82A}">
                    <a16:rowId xmlns:a16="http://schemas.microsoft.com/office/drawing/2014/main" val="3005295399"/>
                  </a:ext>
                </a:extLst>
              </a:tr>
              <a:tr h="441638">
                <a:tc>
                  <a:txBody>
                    <a:bodyPr/>
                    <a:lstStyle/>
                    <a:p>
                      <a:endParaRPr lang="en-GB"/>
                    </a:p>
                  </a:txBody>
                  <a:tcPr/>
                </a:tc>
                <a:tc>
                  <a:txBody>
                    <a:bodyPr/>
                    <a:lstStyle/>
                    <a:p>
                      <a:r>
                        <a:rPr lang="en-US" dirty="0" smtClean="0"/>
                        <a:t>Gerund (or present participle)</a:t>
                      </a:r>
                      <a:endParaRPr lang="en-GB" dirty="0"/>
                    </a:p>
                  </a:txBody>
                  <a:tcPr/>
                </a:tc>
                <a:extLst>
                  <a:ext uri="{0D108BD9-81ED-4DB2-BD59-A6C34878D82A}">
                    <a16:rowId xmlns:a16="http://schemas.microsoft.com/office/drawing/2014/main" val="465875363"/>
                  </a:ext>
                </a:extLst>
              </a:tr>
            </a:tbl>
          </a:graphicData>
        </a:graphic>
      </p:graphicFrame>
      <p:sp>
        <p:nvSpPr>
          <p:cNvPr id="9" name="TextBox 8"/>
          <p:cNvSpPr txBox="1"/>
          <p:nvPr/>
        </p:nvSpPr>
        <p:spPr>
          <a:xfrm>
            <a:off x="3071909" y="4236733"/>
            <a:ext cx="6434775" cy="1569660"/>
          </a:xfrm>
          <a:prstGeom prst="rect">
            <a:avLst/>
          </a:prstGeom>
          <a:noFill/>
        </p:spPr>
        <p:txBody>
          <a:bodyPr wrap="none" rtlCol="0">
            <a:spAutoFit/>
          </a:bodyPr>
          <a:lstStyle/>
          <a:p>
            <a:r>
              <a:rPr lang="en-US" sz="9600" dirty="0" smtClean="0"/>
              <a:t>education</a:t>
            </a:r>
            <a:endParaRPr lang="en-GB" sz="9600" dirty="0"/>
          </a:p>
        </p:txBody>
      </p:sp>
    </p:spTree>
    <p:extLst>
      <p:ext uri="{BB962C8B-B14F-4D97-AF65-F5344CB8AC3E}">
        <p14:creationId xmlns:p14="http://schemas.microsoft.com/office/powerpoint/2010/main" val="33174912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618744" y="214647"/>
          <a:ext cx="11049514" cy="3533104"/>
        </p:xfrm>
        <a:graphic>
          <a:graphicData uri="http://schemas.openxmlformats.org/drawingml/2006/table">
            <a:tbl>
              <a:tblPr firstRow="1" bandRow="1">
                <a:tableStyleId>{5C22544A-7EE6-4342-B048-85BDC9FD1C3A}</a:tableStyleId>
              </a:tblPr>
              <a:tblGrid>
                <a:gridCol w="5524757">
                  <a:extLst>
                    <a:ext uri="{9D8B030D-6E8A-4147-A177-3AD203B41FA5}">
                      <a16:colId xmlns:a16="http://schemas.microsoft.com/office/drawing/2014/main" val="2924939748"/>
                    </a:ext>
                  </a:extLst>
                </a:gridCol>
                <a:gridCol w="5524757">
                  <a:extLst>
                    <a:ext uri="{9D8B030D-6E8A-4147-A177-3AD203B41FA5}">
                      <a16:colId xmlns:a16="http://schemas.microsoft.com/office/drawing/2014/main" val="1911704750"/>
                    </a:ext>
                  </a:extLst>
                </a:gridCol>
              </a:tblGrid>
              <a:tr h="441638">
                <a:tc>
                  <a:txBody>
                    <a:bodyPr/>
                    <a:lstStyle/>
                    <a:p>
                      <a:r>
                        <a:rPr lang="en-US" dirty="0" smtClean="0"/>
                        <a:t>WORD</a:t>
                      </a:r>
                      <a:endParaRPr lang="en-GB" dirty="0"/>
                    </a:p>
                  </a:txBody>
                  <a:tcPr/>
                </a:tc>
                <a:tc>
                  <a:txBody>
                    <a:bodyPr/>
                    <a:lstStyle/>
                    <a:p>
                      <a:r>
                        <a:rPr lang="en-US" dirty="0" smtClean="0"/>
                        <a:t>PART OF SPEECH</a:t>
                      </a:r>
                      <a:endParaRPr lang="en-GB" dirty="0"/>
                    </a:p>
                  </a:txBody>
                  <a:tcPr/>
                </a:tc>
                <a:extLst>
                  <a:ext uri="{0D108BD9-81ED-4DB2-BD59-A6C34878D82A}">
                    <a16:rowId xmlns:a16="http://schemas.microsoft.com/office/drawing/2014/main" val="4175439777"/>
                  </a:ext>
                </a:extLst>
              </a:tr>
              <a:tr h="441638">
                <a:tc>
                  <a:txBody>
                    <a:bodyPr/>
                    <a:lstStyle/>
                    <a:p>
                      <a:endParaRPr lang="en-GB" dirty="0"/>
                    </a:p>
                  </a:txBody>
                  <a:tcPr/>
                </a:tc>
                <a:tc>
                  <a:txBody>
                    <a:bodyPr/>
                    <a:lstStyle/>
                    <a:p>
                      <a:r>
                        <a:rPr lang="en-US" dirty="0" smtClean="0"/>
                        <a:t>Noun (concept)</a:t>
                      </a:r>
                      <a:endParaRPr lang="en-GB" dirty="0"/>
                    </a:p>
                  </a:txBody>
                  <a:tcPr/>
                </a:tc>
                <a:extLst>
                  <a:ext uri="{0D108BD9-81ED-4DB2-BD59-A6C34878D82A}">
                    <a16:rowId xmlns:a16="http://schemas.microsoft.com/office/drawing/2014/main" val="72601654"/>
                  </a:ext>
                </a:extLst>
              </a:tr>
              <a:tr h="441638">
                <a:tc>
                  <a:txBody>
                    <a:bodyPr/>
                    <a:lstStyle/>
                    <a:p>
                      <a:endParaRPr lang="en-GB"/>
                    </a:p>
                  </a:txBody>
                  <a:tcPr/>
                </a:tc>
                <a:tc>
                  <a:txBody>
                    <a:bodyPr/>
                    <a:lstStyle/>
                    <a:p>
                      <a:r>
                        <a:rPr lang="en-US" dirty="0" smtClean="0"/>
                        <a:t>Verb</a:t>
                      </a:r>
                      <a:endParaRPr lang="en-GB" dirty="0"/>
                    </a:p>
                  </a:txBody>
                  <a:tcPr/>
                </a:tc>
                <a:extLst>
                  <a:ext uri="{0D108BD9-81ED-4DB2-BD59-A6C34878D82A}">
                    <a16:rowId xmlns:a16="http://schemas.microsoft.com/office/drawing/2014/main" val="1935014322"/>
                  </a:ext>
                </a:extLst>
              </a:tr>
              <a:tr h="441638">
                <a:tc>
                  <a:txBody>
                    <a:bodyPr/>
                    <a:lstStyle/>
                    <a:p>
                      <a:endParaRPr lang="en-GB"/>
                    </a:p>
                  </a:txBody>
                  <a:tcPr/>
                </a:tc>
                <a:tc>
                  <a:txBody>
                    <a:bodyPr/>
                    <a:lstStyle/>
                    <a:p>
                      <a:r>
                        <a:rPr lang="en-US" dirty="0" smtClean="0"/>
                        <a:t>Adjective</a:t>
                      </a:r>
                      <a:endParaRPr lang="en-GB" dirty="0"/>
                    </a:p>
                  </a:txBody>
                  <a:tcPr/>
                </a:tc>
                <a:extLst>
                  <a:ext uri="{0D108BD9-81ED-4DB2-BD59-A6C34878D82A}">
                    <a16:rowId xmlns:a16="http://schemas.microsoft.com/office/drawing/2014/main" val="630921762"/>
                  </a:ext>
                </a:extLst>
              </a:tr>
              <a:tr h="441638">
                <a:tc>
                  <a:txBody>
                    <a:bodyPr/>
                    <a:lstStyle/>
                    <a:p>
                      <a:endParaRPr lang="en-GB" dirty="0"/>
                    </a:p>
                  </a:txBody>
                  <a:tcPr/>
                </a:tc>
                <a:tc>
                  <a:txBody>
                    <a:bodyPr/>
                    <a:lstStyle/>
                    <a:p>
                      <a:r>
                        <a:rPr lang="en-US" dirty="0" smtClean="0"/>
                        <a:t>Noun (person)</a:t>
                      </a:r>
                      <a:endParaRPr lang="en-GB" dirty="0"/>
                    </a:p>
                  </a:txBody>
                  <a:tcPr/>
                </a:tc>
                <a:extLst>
                  <a:ext uri="{0D108BD9-81ED-4DB2-BD59-A6C34878D82A}">
                    <a16:rowId xmlns:a16="http://schemas.microsoft.com/office/drawing/2014/main" val="4163966829"/>
                  </a:ext>
                </a:extLst>
              </a:tr>
              <a:tr h="441638">
                <a:tc>
                  <a:txBody>
                    <a:bodyPr/>
                    <a:lstStyle/>
                    <a:p>
                      <a:endParaRPr lang="en-GB"/>
                    </a:p>
                  </a:txBody>
                  <a:tcPr/>
                </a:tc>
                <a:tc>
                  <a:txBody>
                    <a:bodyPr/>
                    <a:lstStyle/>
                    <a:p>
                      <a:r>
                        <a:rPr lang="en-US" dirty="0" smtClean="0"/>
                        <a:t>Past</a:t>
                      </a:r>
                      <a:r>
                        <a:rPr lang="en-US" baseline="0" dirty="0" smtClean="0"/>
                        <a:t> Participle (adjective function)</a:t>
                      </a:r>
                      <a:endParaRPr lang="en-GB" dirty="0"/>
                    </a:p>
                  </a:txBody>
                  <a:tcPr/>
                </a:tc>
                <a:extLst>
                  <a:ext uri="{0D108BD9-81ED-4DB2-BD59-A6C34878D82A}">
                    <a16:rowId xmlns:a16="http://schemas.microsoft.com/office/drawing/2014/main" val="2085720297"/>
                  </a:ext>
                </a:extLst>
              </a:tr>
              <a:tr h="441638">
                <a:tc>
                  <a:txBody>
                    <a:bodyPr/>
                    <a:lstStyle/>
                    <a:p>
                      <a:endParaRPr lang="en-GB"/>
                    </a:p>
                  </a:txBody>
                  <a:tcPr/>
                </a:tc>
                <a:tc>
                  <a:txBody>
                    <a:bodyPr/>
                    <a:lstStyle/>
                    <a:p>
                      <a:r>
                        <a:rPr lang="en-US" dirty="0" smtClean="0"/>
                        <a:t>Adverb (how?)</a:t>
                      </a:r>
                      <a:endParaRPr lang="en-GB" dirty="0"/>
                    </a:p>
                  </a:txBody>
                  <a:tcPr/>
                </a:tc>
                <a:extLst>
                  <a:ext uri="{0D108BD9-81ED-4DB2-BD59-A6C34878D82A}">
                    <a16:rowId xmlns:a16="http://schemas.microsoft.com/office/drawing/2014/main" val="3005295399"/>
                  </a:ext>
                </a:extLst>
              </a:tr>
              <a:tr h="441638">
                <a:tc>
                  <a:txBody>
                    <a:bodyPr/>
                    <a:lstStyle/>
                    <a:p>
                      <a:endParaRPr lang="en-GB"/>
                    </a:p>
                  </a:txBody>
                  <a:tcPr/>
                </a:tc>
                <a:tc>
                  <a:txBody>
                    <a:bodyPr/>
                    <a:lstStyle/>
                    <a:p>
                      <a:r>
                        <a:rPr lang="en-US" dirty="0" smtClean="0"/>
                        <a:t>Gerund (or present participle)</a:t>
                      </a:r>
                      <a:endParaRPr lang="en-GB" dirty="0"/>
                    </a:p>
                  </a:txBody>
                  <a:tcPr/>
                </a:tc>
                <a:extLst>
                  <a:ext uri="{0D108BD9-81ED-4DB2-BD59-A6C34878D82A}">
                    <a16:rowId xmlns:a16="http://schemas.microsoft.com/office/drawing/2014/main" val="465875363"/>
                  </a:ext>
                </a:extLst>
              </a:tr>
            </a:tbl>
          </a:graphicData>
        </a:graphic>
      </p:graphicFrame>
      <p:sp>
        <p:nvSpPr>
          <p:cNvPr id="5" name="TextBox 4"/>
          <p:cNvSpPr txBox="1"/>
          <p:nvPr/>
        </p:nvSpPr>
        <p:spPr>
          <a:xfrm>
            <a:off x="379137" y="4390502"/>
            <a:ext cx="2537874" cy="646331"/>
          </a:xfrm>
          <a:prstGeom prst="rect">
            <a:avLst/>
          </a:prstGeom>
          <a:noFill/>
        </p:spPr>
        <p:txBody>
          <a:bodyPr wrap="none" rtlCol="0">
            <a:spAutoFit/>
          </a:bodyPr>
          <a:lstStyle/>
          <a:p>
            <a:r>
              <a:rPr lang="en-US" sz="3600" dirty="0" smtClean="0"/>
              <a:t>educating</a:t>
            </a:r>
            <a:endParaRPr lang="en-GB" sz="3600" dirty="0"/>
          </a:p>
        </p:txBody>
      </p:sp>
      <p:sp>
        <p:nvSpPr>
          <p:cNvPr id="6" name="TextBox 5"/>
          <p:cNvSpPr txBox="1"/>
          <p:nvPr/>
        </p:nvSpPr>
        <p:spPr>
          <a:xfrm>
            <a:off x="9188286" y="4183842"/>
            <a:ext cx="2294218" cy="646331"/>
          </a:xfrm>
          <a:prstGeom prst="rect">
            <a:avLst/>
          </a:prstGeom>
          <a:noFill/>
        </p:spPr>
        <p:txBody>
          <a:bodyPr wrap="none" rtlCol="0">
            <a:spAutoFit/>
          </a:bodyPr>
          <a:lstStyle/>
          <a:p>
            <a:r>
              <a:rPr lang="en-US" sz="3600" dirty="0" smtClean="0"/>
              <a:t>educator</a:t>
            </a:r>
            <a:endParaRPr lang="en-GB" sz="3600" dirty="0"/>
          </a:p>
        </p:txBody>
      </p:sp>
      <p:sp>
        <p:nvSpPr>
          <p:cNvPr id="7" name="TextBox 6"/>
          <p:cNvSpPr txBox="1"/>
          <p:nvPr/>
        </p:nvSpPr>
        <p:spPr>
          <a:xfrm>
            <a:off x="4764371" y="5488373"/>
            <a:ext cx="2151551" cy="646331"/>
          </a:xfrm>
          <a:prstGeom prst="rect">
            <a:avLst/>
          </a:prstGeom>
          <a:noFill/>
        </p:spPr>
        <p:txBody>
          <a:bodyPr wrap="none" rtlCol="0">
            <a:spAutoFit/>
          </a:bodyPr>
          <a:lstStyle/>
          <a:p>
            <a:r>
              <a:rPr lang="en-US" sz="3600" dirty="0" smtClean="0"/>
              <a:t>educate</a:t>
            </a:r>
            <a:endParaRPr lang="en-GB" sz="3600" dirty="0"/>
          </a:p>
        </p:txBody>
      </p:sp>
      <p:sp>
        <p:nvSpPr>
          <p:cNvPr id="8" name="TextBox 7"/>
          <p:cNvSpPr txBox="1"/>
          <p:nvPr/>
        </p:nvSpPr>
        <p:spPr>
          <a:xfrm>
            <a:off x="1087132" y="5679584"/>
            <a:ext cx="2938625" cy="646331"/>
          </a:xfrm>
          <a:prstGeom prst="rect">
            <a:avLst/>
          </a:prstGeom>
          <a:noFill/>
        </p:spPr>
        <p:txBody>
          <a:bodyPr wrap="none" rtlCol="0">
            <a:spAutoFit/>
          </a:bodyPr>
          <a:lstStyle/>
          <a:p>
            <a:r>
              <a:rPr lang="en-US" sz="3600" dirty="0" smtClean="0"/>
              <a:t>educational</a:t>
            </a:r>
            <a:endParaRPr lang="en-GB" sz="3600" dirty="0"/>
          </a:p>
        </p:txBody>
      </p:sp>
      <p:sp>
        <p:nvSpPr>
          <p:cNvPr id="9" name="TextBox 8"/>
          <p:cNvSpPr txBox="1"/>
          <p:nvPr/>
        </p:nvSpPr>
        <p:spPr>
          <a:xfrm>
            <a:off x="3310287" y="4183842"/>
            <a:ext cx="2529860" cy="646331"/>
          </a:xfrm>
          <a:prstGeom prst="rect">
            <a:avLst/>
          </a:prstGeom>
          <a:noFill/>
        </p:spPr>
        <p:txBody>
          <a:bodyPr wrap="none" rtlCol="0">
            <a:spAutoFit/>
          </a:bodyPr>
          <a:lstStyle/>
          <a:p>
            <a:r>
              <a:rPr lang="en-US" sz="3600" dirty="0" smtClean="0"/>
              <a:t>education</a:t>
            </a:r>
            <a:endParaRPr lang="en-GB" sz="3600" dirty="0"/>
          </a:p>
        </p:txBody>
      </p:sp>
      <p:sp>
        <p:nvSpPr>
          <p:cNvPr id="10" name="TextBox 9"/>
          <p:cNvSpPr txBox="1"/>
          <p:nvPr/>
        </p:nvSpPr>
        <p:spPr>
          <a:xfrm>
            <a:off x="6143501" y="4713667"/>
            <a:ext cx="2467342" cy="646331"/>
          </a:xfrm>
          <a:prstGeom prst="rect">
            <a:avLst/>
          </a:prstGeom>
          <a:noFill/>
        </p:spPr>
        <p:txBody>
          <a:bodyPr wrap="none" rtlCol="0">
            <a:spAutoFit/>
          </a:bodyPr>
          <a:lstStyle/>
          <a:p>
            <a:r>
              <a:rPr lang="en-US" sz="3600" dirty="0" smtClean="0"/>
              <a:t>educated</a:t>
            </a:r>
            <a:endParaRPr lang="en-GB" sz="3600" dirty="0"/>
          </a:p>
        </p:txBody>
      </p:sp>
      <p:sp>
        <p:nvSpPr>
          <p:cNvPr id="11" name="TextBox 10"/>
          <p:cNvSpPr txBox="1"/>
          <p:nvPr/>
        </p:nvSpPr>
        <p:spPr>
          <a:xfrm>
            <a:off x="8389796" y="5811539"/>
            <a:ext cx="3278462" cy="646331"/>
          </a:xfrm>
          <a:prstGeom prst="rect">
            <a:avLst/>
          </a:prstGeom>
          <a:noFill/>
        </p:spPr>
        <p:txBody>
          <a:bodyPr wrap="none" rtlCol="0">
            <a:spAutoFit/>
          </a:bodyPr>
          <a:lstStyle/>
          <a:p>
            <a:r>
              <a:rPr lang="en-US" sz="3600" dirty="0" smtClean="0"/>
              <a:t>educationally</a:t>
            </a:r>
            <a:endParaRPr lang="en-GB" sz="3600" dirty="0"/>
          </a:p>
        </p:txBody>
      </p:sp>
    </p:spTree>
    <p:extLst>
      <p:ext uri="{BB962C8B-B14F-4D97-AF65-F5344CB8AC3E}">
        <p14:creationId xmlns:p14="http://schemas.microsoft.com/office/powerpoint/2010/main" val="1106803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767596" y="257578"/>
          <a:ext cx="10624512" cy="4752306"/>
        </p:xfrm>
        <a:graphic>
          <a:graphicData uri="http://schemas.openxmlformats.org/drawingml/2006/table">
            <a:tbl>
              <a:tblPr firstRow="1" bandRow="1">
                <a:tableStyleId>{5C22544A-7EE6-4342-B048-85BDC9FD1C3A}</a:tableStyleId>
              </a:tblPr>
              <a:tblGrid>
                <a:gridCol w="5312256">
                  <a:extLst>
                    <a:ext uri="{9D8B030D-6E8A-4147-A177-3AD203B41FA5}">
                      <a16:colId xmlns:a16="http://schemas.microsoft.com/office/drawing/2014/main" val="2924939748"/>
                    </a:ext>
                  </a:extLst>
                </a:gridCol>
                <a:gridCol w="5312256">
                  <a:extLst>
                    <a:ext uri="{9D8B030D-6E8A-4147-A177-3AD203B41FA5}">
                      <a16:colId xmlns:a16="http://schemas.microsoft.com/office/drawing/2014/main" val="1911704750"/>
                    </a:ext>
                  </a:extLst>
                </a:gridCol>
              </a:tblGrid>
              <a:tr h="606038">
                <a:tc>
                  <a:txBody>
                    <a:bodyPr/>
                    <a:lstStyle/>
                    <a:p>
                      <a:r>
                        <a:rPr lang="en-US" dirty="0" smtClean="0"/>
                        <a:t>WORD</a:t>
                      </a:r>
                      <a:endParaRPr lang="en-GB" dirty="0"/>
                    </a:p>
                  </a:txBody>
                  <a:tcPr/>
                </a:tc>
                <a:tc>
                  <a:txBody>
                    <a:bodyPr/>
                    <a:lstStyle/>
                    <a:p>
                      <a:r>
                        <a:rPr lang="en-US" dirty="0" smtClean="0"/>
                        <a:t>PART OF SPEECH</a:t>
                      </a:r>
                      <a:endParaRPr lang="en-GB" dirty="0"/>
                    </a:p>
                  </a:txBody>
                  <a:tcPr/>
                </a:tc>
                <a:extLst>
                  <a:ext uri="{0D108BD9-81ED-4DB2-BD59-A6C34878D82A}">
                    <a16:rowId xmlns:a16="http://schemas.microsoft.com/office/drawing/2014/main" val="4175439777"/>
                  </a:ext>
                </a:extLst>
              </a:tr>
              <a:tr h="592324">
                <a:tc>
                  <a:txBody>
                    <a:bodyPr/>
                    <a:lstStyle/>
                    <a:p>
                      <a:endParaRPr lang="en-GB" dirty="0"/>
                    </a:p>
                  </a:txBody>
                  <a:tcPr/>
                </a:tc>
                <a:tc>
                  <a:txBody>
                    <a:bodyPr/>
                    <a:lstStyle/>
                    <a:p>
                      <a:r>
                        <a:rPr lang="en-US" dirty="0" smtClean="0"/>
                        <a:t>Noun (concept)</a:t>
                      </a:r>
                      <a:endParaRPr lang="en-GB" dirty="0"/>
                    </a:p>
                  </a:txBody>
                  <a:tcPr/>
                </a:tc>
                <a:extLst>
                  <a:ext uri="{0D108BD9-81ED-4DB2-BD59-A6C34878D82A}">
                    <a16:rowId xmlns:a16="http://schemas.microsoft.com/office/drawing/2014/main" val="72601654"/>
                  </a:ext>
                </a:extLst>
              </a:tr>
              <a:tr h="592324">
                <a:tc>
                  <a:txBody>
                    <a:bodyPr/>
                    <a:lstStyle/>
                    <a:p>
                      <a:endParaRPr lang="en-GB"/>
                    </a:p>
                  </a:txBody>
                  <a:tcPr/>
                </a:tc>
                <a:tc>
                  <a:txBody>
                    <a:bodyPr/>
                    <a:lstStyle/>
                    <a:p>
                      <a:r>
                        <a:rPr lang="en-US" dirty="0" smtClean="0"/>
                        <a:t>Verb</a:t>
                      </a:r>
                      <a:endParaRPr lang="en-GB" dirty="0"/>
                    </a:p>
                  </a:txBody>
                  <a:tcPr/>
                </a:tc>
                <a:extLst>
                  <a:ext uri="{0D108BD9-81ED-4DB2-BD59-A6C34878D82A}">
                    <a16:rowId xmlns:a16="http://schemas.microsoft.com/office/drawing/2014/main" val="1935014322"/>
                  </a:ext>
                </a:extLst>
              </a:tr>
              <a:tr h="592324">
                <a:tc>
                  <a:txBody>
                    <a:bodyPr/>
                    <a:lstStyle/>
                    <a:p>
                      <a:endParaRPr lang="en-GB"/>
                    </a:p>
                  </a:txBody>
                  <a:tcPr/>
                </a:tc>
                <a:tc>
                  <a:txBody>
                    <a:bodyPr/>
                    <a:lstStyle/>
                    <a:p>
                      <a:r>
                        <a:rPr lang="en-US" dirty="0" smtClean="0"/>
                        <a:t>Adjective</a:t>
                      </a:r>
                      <a:endParaRPr lang="en-GB" dirty="0"/>
                    </a:p>
                  </a:txBody>
                  <a:tcPr/>
                </a:tc>
                <a:extLst>
                  <a:ext uri="{0D108BD9-81ED-4DB2-BD59-A6C34878D82A}">
                    <a16:rowId xmlns:a16="http://schemas.microsoft.com/office/drawing/2014/main" val="630921762"/>
                  </a:ext>
                </a:extLst>
              </a:tr>
              <a:tr h="592324">
                <a:tc>
                  <a:txBody>
                    <a:bodyPr/>
                    <a:lstStyle/>
                    <a:p>
                      <a:endParaRPr lang="en-GB" dirty="0"/>
                    </a:p>
                  </a:txBody>
                  <a:tcPr/>
                </a:tc>
                <a:tc>
                  <a:txBody>
                    <a:bodyPr/>
                    <a:lstStyle/>
                    <a:p>
                      <a:r>
                        <a:rPr lang="en-US" dirty="0" smtClean="0"/>
                        <a:t>Noun (person)</a:t>
                      </a:r>
                      <a:endParaRPr lang="en-GB" dirty="0"/>
                    </a:p>
                  </a:txBody>
                  <a:tcPr/>
                </a:tc>
                <a:extLst>
                  <a:ext uri="{0D108BD9-81ED-4DB2-BD59-A6C34878D82A}">
                    <a16:rowId xmlns:a16="http://schemas.microsoft.com/office/drawing/2014/main" val="4163966829"/>
                  </a:ext>
                </a:extLst>
              </a:tr>
              <a:tr h="592324">
                <a:tc>
                  <a:txBody>
                    <a:bodyPr/>
                    <a:lstStyle/>
                    <a:p>
                      <a:endParaRPr lang="en-GB"/>
                    </a:p>
                  </a:txBody>
                  <a:tcPr/>
                </a:tc>
                <a:tc>
                  <a:txBody>
                    <a:bodyPr/>
                    <a:lstStyle/>
                    <a:p>
                      <a:r>
                        <a:rPr lang="en-US" dirty="0" smtClean="0"/>
                        <a:t>Past</a:t>
                      </a:r>
                      <a:r>
                        <a:rPr lang="en-US" baseline="0" dirty="0" smtClean="0"/>
                        <a:t> Participle (adjective function)</a:t>
                      </a:r>
                      <a:endParaRPr lang="en-GB" dirty="0"/>
                    </a:p>
                  </a:txBody>
                  <a:tcPr/>
                </a:tc>
                <a:extLst>
                  <a:ext uri="{0D108BD9-81ED-4DB2-BD59-A6C34878D82A}">
                    <a16:rowId xmlns:a16="http://schemas.microsoft.com/office/drawing/2014/main" val="2085720297"/>
                  </a:ext>
                </a:extLst>
              </a:tr>
              <a:tr h="592324">
                <a:tc>
                  <a:txBody>
                    <a:bodyPr/>
                    <a:lstStyle/>
                    <a:p>
                      <a:endParaRPr lang="en-GB"/>
                    </a:p>
                  </a:txBody>
                  <a:tcPr/>
                </a:tc>
                <a:tc>
                  <a:txBody>
                    <a:bodyPr/>
                    <a:lstStyle/>
                    <a:p>
                      <a:r>
                        <a:rPr lang="en-US" dirty="0" smtClean="0"/>
                        <a:t>Adverb (how?)</a:t>
                      </a:r>
                      <a:endParaRPr lang="en-GB" dirty="0"/>
                    </a:p>
                  </a:txBody>
                  <a:tcPr/>
                </a:tc>
                <a:extLst>
                  <a:ext uri="{0D108BD9-81ED-4DB2-BD59-A6C34878D82A}">
                    <a16:rowId xmlns:a16="http://schemas.microsoft.com/office/drawing/2014/main" val="3005295399"/>
                  </a:ext>
                </a:extLst>
              </a:tr>
              <a:tr h="592324">
                <a:tc>
                  <a:txBody>
                    <a:bodyPr/>
                    <a:lstStyle/>
                    <a:p>
                      <a:endParaRPr lang="en-GB" dirty="0"/>
                    </a:p>
                  </a:txBody>
                  <a:tcPr/>
                </a:tc>
                <a:tc>
                  <a:txBody>
                    <a:bodyPr/>
                    <a:lstStyle/>
                    <a:p>
                      <a:r>
                        <a:rPr lang="en-US" dirty="0" smtClean="0"/>
                        <a:t>Gerund (or present participle)</a:t>
                      </a:r>
                      <a:endParaRPr lang="en-GB" dirty="0"/>
                    </a:p>
                  </a:txBody>
                  <a:tcPr/>
                </a:tc>
                <a:extLst>
                  <a:ext uri="{0D108BD9-81ED-4DB2-BD59-A6C34878D82A}">
                    <a16:rowId xmlns:a16="http://schemas.microsoft.com/office/drawing/2014/main" val="465875363"/>
                  </a:ext>
                </a:extLst>
              </a:tr>
            </a:tbl>
          </a:graphicData>
        </a:graphic>
      </p:graphicFrame>
      <p:sp>
        <p:nvSpPr>
          <p:cNvPr id="5" name="TextBox 4"/>
          <p:cNvSpPr txBox="1"/>
          <p:nvPr/>
        </p:nvSpPr>
        <p:spPr>
          <a:xfrm>
            <a:off x="0" y="5152331"/>
            <a:ext cx="12080382" cy="1446550"/>
          </a:xfrm>
          <a:prstGeom prst="rect">
            <a:avLst/>
          </a:prstGeom>
          <a:noFill/>
        </p:spPr>
        <p:txBody>
          <a:bodyPr wrap="square" rtlCol="0">
            <a:spAutoFit/>
          </a:bodyPr>
          <a:lstStyle/>
          <a:p>
            <a:r>
              <a:rPr lang="en-US" sz="8800" dirty="0" smtClean="0"/>
              <a:t>Homework! ‘operate’</a:t>
            </a:r>
            <a:endParaRPr lang="en-GB" sz="8800" dirty="0"/>
          </a:p>
        </p:txBody>
      </p:sp>
    </p:spTree>
    <p:extLst>
      <p:ext uri="{BB962C8B-B14F-4D97-AF65-F5344CB8AC3E}">
        <p14:creationId xmlns:p14="http://schemas.microsoft.com/office/powerpoint/2010/main" val="23896235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5238" y="656705"/>
            <a:ext cx="9598305" cy="1075765"/>
          </a:xfrm>
        </p:spPr>
        <p:txBody>
          <a:bodyPr/>
          <a:lstStyle/>
          <a:p>
            <a:r>
              <a:rPr lang="en-US" b="1" dirty="0"/>
              <a:t>Language Analysis: Task 8</a:t>
            </a:r>
          </a:p>
        </p:txBody>
      </p:sp>
      <p:sp>
        <p:nvSpPr>
          <p:cNvPr id="3" name="Content Placeholder 2"/>
          <p:cNvSpPr>
            <a:spLocks noGrp="1"/>
          </p:cNvSpPr>
          <p:nvPr>
            <p:ph idx="1"/>
          </p:nvPr>
        </p:nvSpPr>
        <p:spPr>
          <a:xfrm>
            <a:off x="5265683" y="1238596"/>
            <a:ext cx="6926317" cy="5619404"/>
          </a:xfrm>
        </p:spPr>
        <p:txBody>
          <a:bodyPr>
            <a:noAutofit/>
          </a:bodyPr>
          <a:lstStyle/>
          <a:p>
            <a:r>
              <a:rPr lang="en-US" sz="2400" dirty="0"/>
              <a:t>Look at the following two sentences. Can you work out the meaning of both sentences?</a:t>
            </a:r>
            <a:endParaRPr lang="en-IE" sz="2400" dirty="0"/>
          </a:p>
          <a:p>
            <a:pPr marL="0" indent="0">
              <a:buNone/>
            </a:pPr>
            <a:r>
              <a:rPr lang="en-US" sz="2400" dirty="0">
                <a:solidFill>
                  <a:schemeClr val="accent4"/>
                </a:solidFill>
              </a:rPr>
              <a:t>a) Time flies like an arrow.</a:t>
            </a:r>
            <a:endParaRPr lang="en-IE" sz="2400" dirty="0">
              <a:solidFill>
                <a:schemeClr val="accent4"/>
              </a:solidFill>
            </a:endParaRPr>
          </a:p>
          <a:p>
            <a:pPr marL="0" indent="0">
              <a:buNone/>
            </a:pPr>
            <a:r>
              <a:rPr lang="en-US" sz="2400" dirty="0">
                <a:solidFill>
                  <a:schemeClr val="accent4"/>
                </a:solidFill>
              </a:rPr>
              <a:t>b) Fruit flies like a banana.</a:t>
            </a:r>
            <a:endParaRPr lang="en-IE" sz="2400" dirty="0">
              <a:solidFill>
                <a:schemeClr val="accent4"/>
              </a:solidFill>
            </a:endParaRPr>
          </a:p>
          <a:p>
            <a:pPr marL="0" indent="0">
              <a:buNone/>
            </a:pPr>
            <a:endParaRPr lang="en-IE" sz="2400" dirty="0"/>
          </a:p>
          <a:p>
            <a:r>
              <a:rPr lang="en-US" sz="2400" dirty="0"/>
              <a:t>(</a:t>
            </a:r>
            <a:r>
              <a:rPr lang="en-US" sz="2400" b="1" dirty="0"/>
              <a:t>Hint</a:t>
            </a:r>
            <a:r>
              <a:rPr lang="en-US" sz="2400" dirty="0"/>
              <a:t>: What is the subject of each sentence? What is the main verb?)</a:t>
            </a:r>
            <a:endParaRPr lang="en-IE" sz="2400" dirty="0"/>
          </a:p>
          <a:p>
            <a:r>
              <a:rPr lang="en-US" sz="2400" dirty="0"/>
              <a:t>Write explanations for sentences a) and b). The easiest way to do this may be to re-word each sentence.</a:t>
            </a:r>
            <a:endParaRPr lang="en-IE" sz="2400" dirty="0"/>
          </a:p>
          <a:p>
            <a:endParaRPr lang="en-US" sz="2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pic>
        <p:nvPicPr>
          <p:cNvPr id="4" name="Picture 3">
            <a:extLst>
              <a:ext uri="{FF2B5EF4-FFF2-40B4-BE49-F238E27FC236}">
                <a16:creationId xmlns:a16="http://schemas.microsoft.com/office/drawing/2014/main" id="{946CF599-3920-724C-89A8-635C27C7BCA8}"/>
              </a:ext>
            </a:extLst>
          </p:cNvPr>
          <p:cNvPicPr>
            <a:picLocks noChangeAspect="1"/>
          </p:cNvPicPr>
          <p:nvPr/>
        </p:nvPicPr>
        <p:blipFill>
          <a:blip r:embed="rId3"/>
          <a:stretch>
            <a:fillRect/>
          </a:stretch>
        </p:blipFill>
        <p:spPr>
          <a:xfrm>
            <a:off x="636781" y="1732470"/>
            <a:ext cx="4320230" cy="432023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415812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5238" y="656705"/>
            <a:ext cx="9598305" cy="1075765"/>
          </a:xfrm>
        </p:spPr>
        <p:txBody>
          <a:bodyPr/>
          <a:lstStyle/>
          <a:p>
            <a:r>
              <a:rPr lang="en-US" b="1" dirty="0"/>
              <a:t>Brainstorming: Task 9</a:t>
            </a:r>
          </a:p>
        </p:txBody>
      </p:sp>
      <p:sp>
        <p:nvSpPr>
          <p:cNvPr id="3" name="Content Placeholder 2"/>
          <p:cNvSpPr>
            <a:spLocks noGrp="1"/>
          </p:cNvSpPr>
          <p:nvPr>
            <p:ph idx="1"/>
          </p:nvPr>
        </p:nvSpPr>
        <p:spPr>
          <a:xfrm>
            <a:off x="5265682" y="1261241"/>
            <a:ext cx="6926317" cy="5304451"/>
          </a:xfrm>
        </p:spPr>
        <p:txBody>
          <a:bodyPr>
            <a:noAutofit/>
          </a:bodyPr>
          <a:lstStyle/>
          <a:p>
            <a:r>
              <a:rPr lang="en-US" sz="2400" dirty="0"/>
              <a:t>An important element in understanding an English sentence is knowing the part of speech (noun, verb, adjective, adverb, conjunction, preposition, etc.) of each word. </a:t>
            </a:r>
            <a:endParaRPr lang="en-IE" sz="2400" dirty="0"/>
          </a:p>
          <a:p>
            <a:r>
              <a:rPr lang="en-US" sz="2400" dirty="0"/>
              <a:t>Sentences a) and b) above can be difficult to understand because the word “flies” can be a noun or a verb), and “like” can be a verb or a preposition.    </a:t>
            </a:r>
            <a:endParaRPr lang="en-IE" sz="2400" dirty="0"/>
          </a:p>
          <a:p>
            <a:r>
              <a:rPr lang="en-US" sz="2400" dirty="0"/>
              <a:t>Work with a partner. How many words can you think of that can be more than one part of speech?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pic>
        <p:nvPicPr>
          <p:cNvPr id="4" name="Picture 3">
            <a:extLst>
              <a:ext uri="{FF2B5EF4-FFF2-40B4-BE49-F238E27FC236}">
                <a16:creationId xmlns:a16="http://schemas.microsoft.com/office/drawing/2014/main" id="{1D387989-0F58-3941-8F96-3AD678CFDECE}"/>
              </a:ext>
            </a:extLst>
          </p:cNvPr>
          <p:cNvPicPr>
            <a:picLocks noChangeAspect="1"/>
          </p:cNvPicPr>
          <p:nvPr/>
        </p:nvPicPr>
        <p:blipFill>
          <a:blip r:embed="rId3"/>
          <a:stretch>
            <a:fillRect/>
          </a:stretch>
        </p:blipFill>
        <p:spPr>
          <a:xfrm>
            <a:off x="193841" y="1261240"/>
            <a:ext cx="5060643" cy="550532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67677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5238" y="656705"/>
            <a:ext cx="9598305" cy="1075765"/>
          </a:xfrm>
        </p:spPr>
        <p:txBody>
          <a:bodyPr/>
          <a:lstStyle/>
          <a:p>
            <a:r>
              <a:rPr lang="en-US" b="1" dirty="0"/>
              <a:t>Error Correction: Task 10</a:t>
            </a:r>
          </a:p>
        </p:txBody>
      </p:sp>
      <p:graphicFrame>
        <p:nvGraphicFramePr>
          <p:cNvPr id="4" name="Content Placeholder 3">
            <a:extLst>
              <a:ext uri="{FF2B5EF4-FFF2-40B4-BE49-F238E27FC236}">
                <a16:creationId xmlns:a16="http://schemas.microsoft.com/office/drawing/2014/main" id="{4DE61476-D24A-2C4B-A785-E2C39C694379}"/>
              </a:ext>
            </a:extLst>
          </p:cNvPr>
          <p:cNvGraphicFramePr>
            <a:graphicFrameLocks noGrp="1"/>
          </p:cNvGraphicFramePr>
          <p:nvPr>
            <p:ph idx="1"/>
            <p:extLst>
              <p:ext uri="{D42A27DB-BD31-4B8C-83A1-F6EECF244321}">
                <p14:modId xmlns:p14="http://schemas.microsoft.com/office/powerpoint/2010/main" val="3848555392"/>
              </p:ext>
            </p:extLst>
          </p:nvPr>
        </p:nvGraphicFramePr>
        <p:xfrm>
          <a:off x="0" y="1989876"/>
          <a:ext cx="5967773" cy="3681881"/>
        </p:xfrm>
        <a:graphic>
          <a:graphicData uri="http://schemas.openxmlformats.org/drawingml/2006/table">
            <a:tbl>
              <a:tblPr firstRow="1" firstCol="1" bandRow="1">
                <a:tableStyleId>{5C22544A-7EE6-4342-B048-85BDC9FD1C3A}</a:tableStyleId>
              </a:tblPr>
              <a:tblGrid>
                <a:gridCol w="2807368">
                  <a:extLst>
                    <a:ext uri="{9D8B030D-6E8A-4147-A177-3AD203B41FA5}">
                      <a16:colId xmlns:a16="http://schemas.microsoft.com/office/drawing/2014/main" val="4113711346"/>
                    </a:ext>
                  </a:extLst>
                </a:gridCol>
                <a:gridCol w="3160405">
                  <a:extLst>
                    <a:ext uri="{9D8B030D-6E8A-4147-A177-3AD203B41FA5}">
                      <a16:colId xmlns:a16="http://schemas.microsoft.com/office/drawing/2014/main" val="2848245103"/>
                    </a:ext>
                  </a:extLst>
                </a:gridCol>
              </a:tblGrid>
              <a:tr h="335494">
                <a:tc>
                  <a:txBody>
                    <a:bodyPr/>
                    <a:lstStyle/>
                    <a:p>
                      <a:pPr>
                        <a:lnSpc>
                          <a:spcPct val="107000"/>
                        </a:lnSpc>
                        <a:spcAft>
                          <a:spcPts val="800"/>
                        </a:spcAft>
                      </a:pPr>
                      <a:r>
                        <a:rPr lang="en-US" sz="2000">
                          <a:effectLst/>
                        </a:rPr>
                        <a:t>Word</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US" sz="2000">
                          <a:effectLst/>
                        </a:rPr>
                        <a:t>Part of speech</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76437419"/>
                  </a:ext>
                </a:extLst>
              </a:tr>
              <a:tr h="335724">
                <a:tc>
                  <a:txBody>
                    <a:bodyPr/>
                    <a:lstStyle/>
                    <a:p>
                      <a:pPr>
                        <a:lnSpc>
                          <a:spcPct val="107000"/>
                        </a:lnSpc>
                        <a:spcAft>
                          <a:spcPts val="0"/>
                        </a:spcAft>
                      </a:pPr>
                      <a:r>
                        <a:rPr lang="en-US" sz="2000">
                          <a:effectLst/>
                        </a:rPr>
                        <a:t>analysis</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a:effectLst/>
                        </a:rPr>
                        <a:t>Noun (concept)</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12288327"/>
                  </a:ext>
                </a:extLst>
              </a:tr>
              <a:tr h="335724">
                <a:tc>
                  <a:txBody>
                    <a:bodyPr/>
                    <a:lstStyle/>
                    <a:p>
                      <a:pPr>
                        <a:lnSpc>
                          <a:spcPct val="107000"/>
                        </a:lnSpc>
                        <a:spcAft>
                          <a:spcPts val="0"/>
                        </a:spcAft>
                      </a:pPr>
                      <a:r>
                        <a:rPr lang="en-US" sz="2000">
                          <a:effectLst/>
                        </a:rPr>
                        <a:t>analyse/analyze</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effectLst/>
                        </a:rPr>
                        <a:t>Verb</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55124568"/>
                  </a:ext>
                </a:extLst>
              </a:tr>
              <a:tr h="335724">
                <a:tc>
                  <a:txBody>
                    <a:bodyPr/>
                    <a:lstStyle/>
                    <a:p>
                      <a:pPr>
                        <a:lnSpc>
                          <a:spcPct val="107000"/>
                        </a:lnSpc>
                        <a:spcAft>
                          <a:spcPts val="0"/>
                        </a:spcAft>
                      </a:pPr>
                      <a:r>
                        <a:rPr lang="en-US" sz="2000">
                          <a:effectLst/>
                        </a:rPr>
                        <a:t>analytical</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a:effectLst/>
                        </a:rPr>
                        <a:t>Adjective</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73397854"/>
                  </a:ext>
                </a:extLst>
              </a:tr>
              <a:tr h="335724">
                <a:tc>
                  <a:txBody>
                    <a:bodyPr/>
                    <a:lstStyle/>
                    <a:p>
                      <a:pPr>
                        <a:lnSpc>
                          <a:spcPct val="107000"/>
                        </a:lnSpc>
                        <a:spcAft>
                          <a:spcPts val="0"/>
                        </a:spcAft>
                      </a:pPr>
                      <a:r>
                        <a:rPr lang="en-US" sz="2000">
                          <a:effectLst/>
                        </a:rPr>
                        <a:t>analyst</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effectLst/>
                        </a:rPr>
                        <a:t>Noun (person)</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92086673"/>
                  </a:ext>
                </a:extLst>
              </a:tr>
              <a:tr h="689588">
                <a:tc>
                  <a:txBody>
                    <a:bodyPr/>
                    <a:lstStyle/>
                    <a:p>
                      <a:pPr>
                        <a:lnSpc>
                          <a:spcPct val="107000"/>
                        </a:lnSpc>
                        <a:spcAft>
                          <a:spcPts val="0"/>
                        </a:spcAft>
                      </a:pPr>
                      <a:r>
                        <a:rPr lang="en-US" sz="2000">
                          <a:effectLst/>
                        </a:rPr>
                        <a:t>analysed/analyzed</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a:effectLst/>
                        </a:rPr>
                        <a:t>Adjective (or verb in past tense, or past participle)</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28786186"/>
                  </a:ext>
                </a:extLst>
              </a:tr>
              <a:tr h="335724">
                <a:tc>
                  <a:txBody>
                    <a:bodyPr/>
                    <a:lstStyle/>
                    <a:p>
                      <a:pPr>
                        <a:lnSpc>
                          <a:spcPct val="107000"/>
                        </a:lnSpc>
                        <a:spcAft>
                          <a:spcPts val="0"/>
                        </a:spcAft>
                      </a:pPr>
                      <a:r>
                        <a:rPr lang="en-US" sz="2000">
                          <a:effectLst/>
                        </a:rPr>
                        <a:t>analytically</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effectLst/>
                        </a:rPr>
                        <a:t>Adverb</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68300435"/>
                  </a:ext>
                </a:extLst>
              </a:tr>
              <a:tr h="689359">
                <a:tc>
                  <a:txBody>
                    <a:bodyPr/>
                    <a:lstStyle/>
                    <a:p>
                      <a:pPr>
                        <a:lnSpc>
                          <a:spcPct val="107000"/>
                        </a:lnSpc>
                        <a:spcAft>
                          <a:spcPts val="0"/>
                        </a:spcAft>
                      </a:pPr>
                      <a:r>
                        <a:rPr lang="en-US" sz="2000">
                          <a:effectLst/>
                        </a:rPr>
                        <a:t>analysing/analyzing</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effectLst/>
                        </a:rPr>
                        <a:t>Gerund (or present participle)</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18712854"/>
                  </a:ext>
                </a:extLst>
              </a:tr>
            </a:tbl>
          </a:graphicData>
        </a:graphic>
      </p:graphicFrame>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6" name="TextBox 5">
            <a:extLst>
              <a:ext uri="{FF2B5EF4-FFF2-40B4-BE49-F238E27FC236}">
                <a16:creationId xmlns:a16="http://schemas.microsoft.com/office/drawing/2014/main" id="{E766C7F6-DE94-7942-A616-075645859DBC}"/>
              </a:ext>
            </a:extLst>
          </p:cNvPr>
          <p:cNvSpPr txBox="1"/>
          <p:nvPr/>
        </p:nvSpPr>
        <p:spPr>
          <a:xfrm>
            <a:off x="6015680" y="1491916"/>
            <a:ext cx="5967773" cy="5909310"/>
          </a:xfrm>
          <a:prstGeom prst="rect">
            <a:avLst/>
          </a:prstGeom>
          <a:noFill/>
        </p:spPr>
        <p:txBody>
          <a:bodyPr wrap="square" rtlCol="0">
            <a:spAutoFit/>
          </a:bodyPr>
          <a:lstStyle/>
          <a:p>
            <a:r>
              <a:rPr lang="en-US" dirty="0"/>
              <a:t>Learners of English sometimes have difficulty with parts of speech. Here are some sentences written by former EAP students. Find the word form/part of speech errors and correct them. </a:t>
            </a:r>
          </a:p>
          <a:p>
            <a:endParaRPr lang="en-US" dirty="0"/>
          </a:p>
          <a:p>
            <a:pPr marL="342900" indent="-342900">
              <a:buFont typeface="+mj-lt"/>
              <a:buAutoNum type="alphaLcPeriod"/>
            </a:pPr>
            <a:r>
              <a:rPr lang="en-US" dirty="0">
                <a:solidFill>
                  <a:schemeClr val="accent4"/>
                </a:solidFill>
              </a:rPr>
              <a:t>It is important to choice the best university courses.</a:t>
            </a:r>
            <a:endParaRPr lang="en-IE" dirty="0">
              <a:solidFill>
                <a:schemeClr val="accent4"/>
              </a:solidFill>
            </a:endParaRPr>
          </a:p>
          <a:p>
            <a:pPr marL="342900" indent="-342900">
              <a:buFont typeface="+mj-lt"/>
              <a:buAutoNum type="alphaLcPeriod"/>
            </a:pPr>
            <a:endParaRPr lang="en-US" dirty="0">
              <a:solidFill>
                <a:schemeClr val="accent4"/>
              </a:solidFill>
            </a:endParaRPr>
          </a:p>
          <a:p>
            <a:pPr marL="342900" indent="-342900">
              <a:buFont typeface="+mj-lt"/>
              <a:buAutoNum type="alphaLcPeriod"/>
            </a:pPr>
            <a:r>
              <a:rPr lang="en-US" dirty="0">
                <a:solidFill>
                  <a:schemeClr val="accent4"/>
                </a:solidFill>
              </a:rPr>
              <a:t>China’s economic has been growing in the last few decades.</a:t>
            </a:r>
            <a:endParaRPr lang="en-IE" dirty="0">
              <a:solidFill>
                <a:schemeClr val="accent4"/>
              </a:solidFill>
            </a:endParaRPr>
          </a:p>
          <a:p>
            <a:pPr marL="342900" indent="-342900">
              <a:buFont typeface="+mj-lt"/>
              <a:buAutoNum type="alphaLcPeriod"/>
            </a:pPr>
            <a:endParaRPr lang="en-US" dirty="0">
              <a:solidFill>
                <a:schemeClr val="accent4"/>
              </a:solidFill>
            </a:endParaRPr>
          </a:p>
          <a:p>
            <a:pPr marL="342900" indent="-342900">
              <a:buFont typeface="+mj-lt"/>
              <a:buAutoNum type="alphaLcPeriod"/>
            </a:pPr>
            <a:r>
              <a:rPr lang="en-IE" dirty="0">
                <a:solidFill>
                  <a:schemeClr val="accent4"/>
                </a:solidFill>
              </a:rPr>
              <a:t>I</a:t>
            </a:r>
            <a:r>
              <a:rPr lang="en-US" dirty="0">
                <a:solidFill>
                  <a:schemeClr val="accent4"/>
                </a:solidFill>
              </a:rPr>
              <a:t>t is not always easily to make the correct decision.</a:t>
            </a:r>
            <a:endParaRPr lang="en-IE" dirty="0">
              <a:solidFill>
                <a:schemeClr val="accent4"/>
              </a:solidFill>
            </a:endParaRPr>
          </a:p>
          <a:p>
            <a:pPr marL="342900" indent="-342900">
              <a:buFont typeface="+mj-lt"/>
              <a:buAutoNum type="alphaLcPeriod"/>
            </a:pPr>
            <a:endParaRPr lang="en-IE" dirty="0">
              <a:solidFill>
                <a:schemeClr val="accent4"/>
              </a:solidFill>
            </a:endParaRPr>
          </a:p>
          <a:p>
            <a:pPr marL="342900" indent="-342900">
              <a:buFont typeface="+mj-lt"/>
              <a:buAutoNum type="alphaLcPeriod"/>
            </a:pPr>
            <a:r>
              <a:rPr lang="en-US" dirty="0">
                <a:solidFill>
                  <a:schemeClr val="accent4"/>
                </a:solidFill>
              </a:rPr>
              <a:t>Meet new friends is one of the advantages of living in a hall of residence.</a:t>
            </a:r>
            <a:endParaRPr lang="en-IE" dirty="0">
              <a:solidFill>
                <a:schemeClr val="accent4"/>
              </a:solidFill>
            </a:endParaRPr>
          </a:p>
          <a:p>
            <a:pPr marL="342900" indent="-342900">
              <a:buFont typeface="+mj-lt"/>
              <a:buAutoNum type="alphaLcPeriod"/>
            </a:pPr>
            <a:endParaRPr lang="en-IE" dirty="0">
              <a:solidFill>
                <a:schemeClr val="accent4"/>
              </a:solidFill>
            </a:endParaRPr>
          </a:p>
          <a:p>
            <a:pPr marL="342900" indent="-342900">
              <a:buFont typeface="+mj-lt"/>
              <a:buAutoNum type="alphaLcPeriod"/>
            </a:pPr>
            <a:r>
              <a:rPr lang="en-US" dirty="0">
                <a:solidFill>
                  <a:schemeClr val="accent4"/>
                </a:solidFill>
              </a:rPr>
              <a:t>The company is responsible for the develop of many new products. </a:t>
            </a:r>
            <a:endParaRPr lang="en-IE" dirty="0">
              <a:solidFill>
                <a:schemeClr val="accent4"/>
              </a:solidFill>
            </a:endParaRPr>
          </a:p>
          <a:p>
            <a:endParaRPr lang="en-IE" dirty="0"/>
          </a:p>
          <a:p>
            <a:endParaRPr lang="en-US" dirty="0"/>
          </a:p>
        </p:txBody>
      </p:sp>
    </p:spTree>
    <p:extLst>
      <p:ext uri="{BB962C8B-B14F-4D97-AF65-F5344CB8AC3E}">
        <p14:creationId xmlns:p14="http://schemas.microsoft.com/office/powerpoint/2010/main" val="1469539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 calcmode="lin" valueType="num">
                                      <p:cBhvr additive="base">
                                        <p:cTn id="7"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anim calcmode="lin" valueType="num">
                                      <p:cBhvr additive="base">
                                        <p:cTn id="13"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anim calcmode="lin" valueType="num">
                                      <p:cBhvr additive="base">
                                        <p:cTn id="19"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8" end="8"/>
                                            </p:txEl>
                                          </p:spTgt>
                                        </p:tgtEl>
                                        <p:attrNameLst>
                                          <p:attrName>style.visibility</p:attrName>
                                        </p:attrNameLst>
                                      </p:cBhvr>
                                      <p:to>
                                        <p:strVal val="visible"/>
                                      </p:to>
                                    </p:set>
                                    <p:anim calcmode="lin" valueType="num">
                                      <p:cBhvr additive="base">
                                        <p:cTn id="25"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xEl>
                                              <p:pRg st="10" end="10"/>
                                            </p:txEl>
                                          </p:spTgt>
                                        </p:tgtEl>
                                        <p:attrNameLst>
                                          <p:attrName>style.visibility</p:attrName>
                                        </p:attrNameLst>
                                      </p:cBhvr>
                                      <p:to>
                                        <p:strVal val="visible"/>
                                      </p:to>
                                    </p:set>
                                    <p:anim calcmode="lin" valueType="num">
                                      <p:cBhvr additive="base">
                                        <p:cTn id="31" dur="500" fill="hold"/>
                                        <p:tgtEl>
                                          <p:spTgt spid="6">
                                            <p:txEl>
                                              <p:pRg st="10" end="1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5239" y="0"/>
            <a:ext cx="9598305" cy="1075765"/>
          </a:xfrm>
        </p:spPr>
        <p:txBody>
          <a:bodyPr/>
          <a:lstStyle/>
          <a:p>
            <a:r>
              <a:rPr lang="en-US" b="1" dirty="0"/>
              <a:t>Proof-reading: Task 12</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4" name="Rectangle 3">
            <a:extLst>
              <a:ext uri="{FF2B5EF4-FFF2-40B4-BE49-F238E27FC236}">
                <a16:creationId xmlns:a16="http://schemas.microsoft.com/office/drawing/2014/main" id="{F70CA725-78AA-FF48-9A70-03E233769E28}"/>
              </a:ext>
            </a:extLst>
          </p:cNvPr>
          <p:cNvSpPr/>
          <p:nvPr/>
        </p:nvSpPr>
        <p:spPr>
          <a:xfrm>
            <a:off x="176464" y="604536"/>
            <a:ext cx="10763006" cy="923330"/>
          </a:xfrm>
          <a:prstGeom prst="rect">
            <a:avLst/>
          </a:prstGeom>
        </p:spPr>
        <p:txBody>
          <a:bodyPr wrap="square">
            <a:spAutoFit/>
          </a:bodyPr>
          <a:lstStyle/>
          <a:p>
            <a:r>
              <a:rPr lang="en-IE" dirty="0">
                <a:latin typeface="Segoe UI"/>
                <a:ea typeface="Times New Roman" panose="02020603050405020304" pitchFamily="18" charset="0"/>
              </a:rPr>
              <a:t>Read the text below. In each line there is a maximum of </a:t>
            </a:r>
            <a:r>
              <a:rPr lang="en-IE" b="1" dirty="0">
                <a:latin typeface="Segoe UI"/>
                <a:ea typeface="Times New Roman" panose="02020603050405020304" pitchFamily="18" charset="0"/>
              </a:rPr>
              <a:t>one</a:t>
            </a:r>
            <a:r>
              <a:rPr lang="en-IE" dirty="0">
                <a:latin typeface="Segoe UI"/>
                <a:ea typeface="Times New Roman" panose="02020603050405020304" pitchFamily="18" charset="0"/>
              </a:rPr>
              <a:t> mistake in word form. A few lines do not contain a mistake. If you find a mistake in a line, cross it out and write the correct form in the box at the right. If the line contains no mistakes, put a tick (</a:t>
            </a:r>
            <a:r>
              <a:rPr lang="en-IE" dirty="0">
                <a:latin typeface="Segoe UI"/>
                <a:ea typeface="Times New Roman" panose="02020603050405020304" pitchFamily="18" charset="0"/>
                <a:cs typeface="Segoe UI"/>
                <a:sym typeface="Wingdings" pitchFamily="2" charset="2"/>
              </a:rPr>
              <a:t></a:t>
            </a:r>
            <a:r>
              <a:rPr lang="en-IE" dirty="0">
                <a:latin typeface="Segoe UI"/>
                <a:ea typeface="Times New Roman" panose="02020603050405020304" pitchFamily="18" charset="0"/>
              </a:rPr>
              <a:t>) in the box at the right. The first two have been done for you as examples.  </a:t>
            </a:r>
            <a:endParaRPr lang="en-IE" sz="2000" dirty="0">
              <a:effectLst/>
              <a:latin typeface="Times New Roman" panose="02020603050405020304" pitchFamily="18" charset="0"/>
              <a:ea typeface="Times New Roman" panose="02020603050405020304" pitchFamily="18" charset="0"/>
            </a:endParaRPr>
          </a:p>
        </p:txBody>
      </p:sp>
      <p:graphicFrame>
        <p:nvGraphicFramePr>
          <p:cNvPr id="8" name="Table 7">
            <a:extLst>
              <a:ext uri="{FF2B5EF4-FFF2-40B4-BE49-F238E27FC236}">
                <a16:creationId xmlns:a16="http://schemas.microsoft.com/office/drawing/2014/main" id="{73129A7D-EA6C-9347-8284-944F76F0741C}"/>
              </a:ext>
            </a:extLst>
          </p:cNvPr>
          <p:cNvGraphicFramePr>
            <a:graphicFrameLocks noGrp="1"/>
          </p:cNvGraphicFramePr>
          <p:nvPr>
            <p:extLst>
              <p:ext uri="{D42A27DB-BD31-4B8C-83A1-F6EECF244321}">
                <p14:modId xmlns:p14="http://schemas.microsoft.com/office/powerpoint/2010/main" val="2604439516"/>
              </p:ext>
            </p:extLst>
          </p:nvPr>
        </p:nvGraphicFramePr>
        <p:xfrm>
          <a:off x="0" y="1527866"/>
          <a:ext cx="12192000" cy="5413180"/>
        </p:xfrm>
        <a:graphic>
          <a:graphicData uri="http://schemas.openxmlformats.org/drawingml/2006/table">
            <a:tbl>
              <a:tblPr firstRow="1" firstCol="1" bandRow="1">
                <a:tableStyleId>{5C22544A-7EE6-4342-B048-85BDC9FD1C3A}</a:tableStyleId>
              </a:tblPr>
              <a:tblGrid>
                <a:gridCol w="10424646">
                  <a:extLst>
                    <a:ext uri="{9D8B030D-6E8A-4147-A177-3AD203B41FA5}">
                      <a16:colId xmlns:a16="http://schemas.microsoft.com/office/drawing/2014/main" val="2047461390"/>
                    </a:ext>
                  </a:extLst>
                </a:gridCol>
                <a:gridCol w="1767354">
                  <a:extLst>
                    <a:ext uri="{9D8B030D-6E8A-4147-A177-3AD203B41FA5}">
                      <a16:colId xmlns:a16="http://schemas.microsoft.com/office/drawing/2014/main" val="65316076"/>
                    </a:ext>
                  </a:extLst>
                </a:gridCol>
              </a:tblGrid>
              <a:tr h="301240">
                <a:tc>
                  <a:txBody>
                    <a:bodyPr/>
                    <a:lstStyle/>
                    <a:p>
                      <a:r>
                        <a:rPr lang="en-IE" sz="1800" b="1" u="none" strike="noStrike">
                          <a:solidFill>
                            <a:schemeClr val="tx1"/>
                          </a:solidFill>
                          <a:effectLst/>
                        </a:rPr>
                        <a:t>Hong Kong is a special administrative region (SAR) of the People's Republic of  </a:t>
                      </a:r>
                      <a:endParaRPr lang="en-IE" sz="1800" b="1" u="none" strike="noStrike">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5693" marR="65693" marT="0" marB="0"/>
                </a:tc>
                <a:tc>
                  <a:txBody>
                    <a:bodyPr/>
                    <a:lstStyle/>
                    <a:p>
                      <a:r>
                        <a:rPr lang="en-IE" sz="1800">
                          <a:effectLst/>
                        </a:rPr>
                        <a:t>0. </a:t>
                      </a:r>
                      <a:r>
                        <a:rPr lang="en-IE" sz="1800">
                          <a:effectLst/>
                          <a:sym typeface="Wingdings" pitchFamily="2" charset="2"/>
                        </a:rPr>
                        <a:t></a:t>
                      </a:r>
                      <a:endParaRPr lang="en-IE"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5693" marR="65693" marT="0" marB="0"/>
                </a:tc>
                <a:extLst>
                  <a:ext uri="{0D108BD9-81ED-4DB2-BD59-A6C34878D82A}">
                    <a16:rowId xmlns:a16="http://schemas.microsoft.com/office/drawing/2014/main" val="900367741"/>
                  </a:ext>
                </a:extLst>
              </a:tr>
              <a:tr h="301240">
                <a:tc>
                  <a:txBody>
                    <a:bodyPr/>
                    <a:lstStyle/>
                    <a:p>
                      <a:r>
                        <a:rPr lang="en-IE" sz="1800" b="1" u="none" strike="noStrike" dirty="0">
                          <a:solidFill>
                            <a:schemeClr val="tx1"/>
                          </a:solidFill>
                          <a:effectLst/>
                        </a:rPr>
                        <a:t>China (PRC). It is situating on China's south coast and is known for its expansive </a:t>
                      </a:r>
                      <a:endParaRPr lang="en-IE" sz="1800" b="1" u="none" strike="noStrike"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5693" marR="65693" marT="0" marB="0"/>
                </a:tc>
                <a:tc>
                  <a:txBody>
                    <a:bodyPr/>
                    <a:lstStyle/>
                    <a:p>
                      <a:endParaRPr lang="en-IE" sz="1800" dirty="0">
                        <a:solidFill>
                          <a:schemeClr val="bg1">
                            <a:lumMod val="50000"/>
                            <a:lumOff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5693" marR="65693" marT="0" marB="0"/>
                </a:tc>
                <a:extLst>
                  <a:ext uri="{0D108BD9-81ED-4DB2-BD59-A6C34878D82A}">
                    <a16:rowId xmlns:a16="http://schemas.microsoft.com/office/drawing/2014/main" val="2595294564"/>
                  </a:ext>
                </a:extLst>
              </a:tr>
              <a:tr h="301240">
                <a:tc>
                  <a:txBody>
                    <a:bodyPr/>
                    <a:lstStyle/>
                    <a:p>
                      <a:r>
                        <a:rPr lang="en-IE" sz="1800" b="1" u="none" strike="noStrike" dirty="0">
                          <a:solidFill>
                            <a:schemeClr val="tx1"/>
                          </a:solidFill>
                          <a:effectLst/>
                        </a:rPr>
                        <a:t>skyline and deeply natural harbour. With a land mass of 1,104 km</a:t>
                      </a:r>
                      <a:r>
                        <a:rPr lang="en-IE" sz="1800" b="1" u="none" strike="noStrike" baseline="30000" dirty="0">
                          <a:solidFill>
                            <a:schemeClr val="tx1"/>
                          </a:solidFill>
                          <a:effectLst/>
                        </a:rPr>
                        <a:t>2</a:t>
                      </a:r>
                      <a:r>
                        <a:rPr lang="en-IE" sz="1800" b="1" u="none" strike="noStrike" dirty="0">
                          <a:solidFill>
                            <a:schemeClr val="tx1"/>
                          </a:solidFill>
                          <a:effectLst/>
                        </a:rPr>
                        <a:t> (426 </a:t>
                      </a:r>
                      <a:r>
                        <a:rPr lang="en-IE" sz="1800" b="1" u="none" strike="noStrike" dirty="0" err="1">
                          <a:solidFill>
                            <a:schemeClr val="tx1"/>
                          </a:solidFill>
                          <a:effectLst/>
                        </a:rPr>
                        <a:t>sq</a:t>
                      </a:r>
                      <a:r>
                        <a:rPr lang="en-IE" sz="1800" b="1" u="none" strike="noStrike" dirty="0">
                          <a:solidFill>
                            <a:schemeClr val="tx1"/>
                          </a:solidFill>
                          <a:effectLst/>
                        </a:rPr>
                        <a:t> mi) and a</a:t>
                      </a:r>
                      <a:endParaRPr lang="en-IE" sz="1800" b="1" u="none" strike="noStrike"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5693" marR="65693" marT="0" marB="0"/>
                </a:tc>
                <a:tc>
                  <a:txBody>
                    <a:bodyPr/>
                    <a:lstStyle/>
                    <a:p>
                      <a:endParaRPr lang="en-IE" sz="1800" dirty="0">
                        <a:solidFill>
                          <a:schemeClr val="bg1">
                            <a:lumMod val="50000"/>
                            <a:lumOff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5693" marR="65693" marT="0" marB="0"/>
                </a:tc>
                <a:extLst>
                  <a:ext uri="{0D108BD9-81ED-4DB2-BD59-A6C34878D82A}">
                    <a16:rowId xmlns:a16="http://schemas.microsoft.com/office/drawing/2014/main" val="3492794688"/>
                  </a:ext>
                </a:extLst>
              </a:tr>
              <a:tr h="301240">
                <a:tc>
                  <a:txBody>
                    <a:bodyPr/>
                    <a:lstStyle/>
                    <a:p>
                      <a:r>
                        <a:rPr lang="en-IE" sz="1800" b="1" u="none" strike="noStrike" dirty="0">
                          <a:solidFill>
                            <a:schemeClr val="tx1"/>
                          </a:solidFill>
                          <a:effectLst/>
                        </a:rPr>
                        <a:t>population of seven millions people, Hong Kong is one of the most densely</a:t>
                      </a:r>
                      <a:endParaRPr lang="en-IE" sz="1800" b="1" u="none" strike="noStrike"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5693" marR="65693" marT="0" marB="0"/>
                </a:tc>
                <a:tc>
                  <a:txBody>
                    <a:bodyPr/>
                    <a:lstStyle/>
                    <a:p>
                      <a:endParaRPr lang="en-IE" sz="1800" dirty="0">
                        <a:solidFill>
                          <a:schemeClr val="bg1">
                            <a:lumMod val="50000"/>
                            <a:lumOff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5693" marR="65693" marT="0" marB="0"/>
                </a:tc>
                <a:extLst>
                  <a:ext uri="{0D108BD9-81ED-4DB2-BD59-A6C34878D82A}">
                    <a16:rowId xmlns:a16="http://schemas.microsoft.com/office/drawing/2014/main" val="3027437412"/>
                  </a:ext>
                </a:extLst>
              </a:tr>
              <a:tr h="301240">
                <a:tc>
                  <a:txBody>
                    <a:bodyPr/>
                    <a:lstStyle/>
                    <a:p>
                      <a:r>
                        <a:rPr lang="en-IE" sz="1800" b="1" u="none" strike="noStrike" dirty="0">
                          <a:solidFill>
                            <a:schemeClr val="tx1"/>
                          </a:solidFill>
                          <a:effectLst/>
                        </a:rPr>
                        <a:t>population areas in the world. Hong Kong's population is 95 percent ethnic Chinese</a:t>
                      </a:r>
                      <a:endParaRPr lang="en-IE" sz="1800" b="1" u="none" strike="noStrike"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5693" marR="65693" marT="0" marB="0"/>
                </a:tc>
                <a:tc>
                  <a:txBody>
                    <a:bodyPr/>
                    <a:lstStyle/>
                    <a:p>
                      <a:endParaRPr lang="en-IE" sz="1800" dirty="0">
                        <a:solidFill>
                          <a:schemeClr val="bg1">
                            <a:lumMod val="50000"/>
                            <a:lumOff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5693" marR="65693" marT="0" marB="0"/>
                </a:tc>
                <a:extLst>
                  <a:ext uri="{0D108BD9-81ED-4DB2-BD59-A6C34878D82A}">
                    <a16:rowId xmlns:a16="http://schemas.microsoft.com/office/drawing/2014/main" val="1842905779"/>
                  </a:ext>
                </a:extLst>
              </a:tr>
              <a:tr h="301240">
                <a:tc>
                  <a:txBody>
                    <a:bodyPr/>
                    <a:lstStyle/>
                    <a:p>
                      <a:r>
                        <a:rPr lang="en-IE" sz="1800" b="1" u="none" strike="noStrike" dirty="0">
                          <a:solidFill>
                            <a:schemeClr val="tx1"/>
                          </a:solidFill>
                          <a:effectLst/>
                        </a:rPr>
                        <a:t>and 5 percent from other groups. Hong Kong's Han Chinese majority originating </a:t>
                      </a:r>
                      <a:endParaRPr lang="en-IE" sz="1800" b="1" u="none" strike="noStrike"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5693" marR="65693" marT="0" marB="0"/>
                </a:tc>
                <a:tc>
                  <a:txBody>
                    <a:bodyPr/>
                    <a:lstStyle/>
                    <a:p>
                      <a:endParaRPr lang="en-IE" sz="1800" dirty="0">
                        <a:solidFill>
                          <a:schemeClr val="bg1">
                            <a:lumMod val="50000"/>
                            <a:lumOff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5693" marR="65693" marT="0" marB="0"/>
                </a:tc>
                <a:extLst>
                  <a:ext uri="{0D108BD9-81ED-4DB2-BD59-A6C34878D82A}">
                    <a16:rowId xmlns:a16="http://schemas.microsoft.com/office/drawing/2014/main" val="758286188"/>
                  </a:ext>
                </a:extLst>
              </a:tr>
              <a:tr h="301240">
                <a:tc>
                  <a:txBody>
                    <a:bodyPr/>
                    <a:lstStyle/>
                    <a:p>
                      <a:r>
                        <a:rPr lang="en-IE" sz="1800" b="1" u="none" strike="noStrike">
                          <a:solidFill>
                            <a:schemeClr val="tx1"/>
                          </a:solidFill>
                          <a:effectLst/>
                        </a:rPr>
                        <a:t>mainly from the area around Guangzhou in the neighbouring Guangdong province.</a:t>
                      </a:r>
                      <a:endParaRPr lang="en-IE" sz="1800" b="1" u="none" strike="noStrike">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5693" marR="65693" marT="0" marB="0"/>
                </a:tc>
                <a:tc>
                  <a:txBody>
                    <a:bodyPr/>
                    <a:lstStyle/>
                    <a:p>
                      <a:endParaRPr lang="en-IE" sz="1800" dirty="0">
                        <a:solidFill>
                          <a:schemeClr val="bg1">
                            <a:lumMod val="50000"/>
                            <a:lumOff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5693" marR="65693" marT="0" marB="0"/>
                </a:tc>
                <a:extLst>
                  <a:ext uri="{0D108BD9-81ED-4DB2-BD59-A6C34878D82A}">
                    <a16:rowId xmlns:a16="http://schemas.microsoft.com/office/drawing/2014/main" val="2787156181"/>
                  </a:ext>
                </a:extLst>
              </a:tr>
              <a:tr h="191277">
                <a:tc>
                  <a:txBody>
                    <a:bodyPr/>
                    <a:lstStyle/>
                    <a:p>
                      <a:r>
                        <a:rPr lang="en-IE" sz="1800" b="1" u="none" strike="noStrike">
                          <a:solidFill>
                            <a:schemeClr val="tx1"/>
                          </a:solidFill>
                          <a:effectLst/>
                        </a:rPr>
                        <a:t> </a:t>
                      </a:r>
                      <a:endParaRPr lang="en-IE" sz="1800" b="1" u="none" strike="noStrike">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5693" marR="65693" marT="0" marB="0"/>
                </a:tc>
                <a:tc>
                  <a:txBody>
                    <a:bodyPr/>
                    <a:lstStyle/>
                    <a:p>
                      <a:endParaRPr lang="en-IE" sz="1800">
                        <a:solidFill>
                          <a:schemeClr val="bg1">
                            <a:lumMod val="50000"/>
                            <a:lumOff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5693" marR="65693" marT="0" marB="0"/>
                </a:tc>
                <a:extLst>
                  <a:ext uri="{0D108BD9-81ED-4DB2-BD59-A6C34878D82A}">
                    <a16:rowId xmlns:a16="http://schemas.microsoft.com/office/drawing/2014/main" val="1188459937"/>
                  </a:ext>
                </a:extLst>
              </a:tr>
              <a:tr h="301240">
                <a:tc>
                  <a:txBody>
                    <a:bodyPr/>
                    <a:lstStyle/>
                    <a:p>
                      <a:r>
                        <a:rPr lang="en-IE" sz="1800" b="1" u="none" strike="noStrike" dirty="0">
                          <a:solidFill>
                            <a:schemeClr val="tx1"/>
                          </a:solidFill>
                          <a:effectLst/>
                        </a:rPr>
                        <a:t>Hong Kong became a colonial of the British Empire after the First Opium War</a:t>
                      </a:r>
                      <a:endParaRPr lang="en-IE" sz="1800" b="1" u="none" strike="noStrike"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5693" marR="65693" marT="0" marB="0"/>
                </a:tc>
                <a:tc>
                  <a:txBody>
                    <a:bodyPr/>
                    <a:lstStyle/>
                    <a:p>
                      <a:endParaRPr lang="en-IE" sz="1800" dirty="0">
                        <a:solidFill>
                          <a:schemeClr val="bg1">
                            <a:lumMod val="50000"/>
                            <a:lumOff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5693" marR="65693" marT="0" marB="0"/>
                </a:tc>
                <a:extLst>
                  <a:ext uri="{0D108BD9-81ED-4DB2-BD59-A6C34878D82A}">
                    <a16:rowId xmlns:a16="http://schemas.microsoft.com/office/drawing/2014/main" val="1944059885"/>
                  </a:ext>
                </a:extLst>
              </a:tr>
              <a:tr h="301240">
                <a:tc>
                  <a:txBody>
                    <a:bodyPr/>
                    <a:lstStyle/>
                    <a:p>
                      <a:r>
                        <a:rPr lang="en-IE" sz="1800" b="1" u="none" strike="noStrike" dirty="0">
                          <a:solidFill>
                            <a:schemeClr val="tx1"/>
                          </a:solidFill>
                          <a:effectLst/>
                        </a:rPr>
                        <a:t>(1839–42). Originally confines to Hong Kong Island, the colony's boundaries were</a:t>
                      </a:r>
                      <a:endParaRPr lang="en-IE" sz="1800" b="1" u="none" strike="noStrike"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5693" marR="65693" marT="0" marB="0"/>
                </a:tc>
                <a:tc>
                  <a:txBody>
                    <a:bodyPr/>
                    <a:lstStyle/>
                    <a:p>
                      <a:endParaRPr lang="en-IE" sz="1800" dirty="0">
                        <a:solidFill>
                          <a:schemeClr val="bg1">
                            <a:lumMod val="50000"/>
                            <a:lumOff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5693" marR="65693" marT="0" marB="0"/>
                </a:tc>
                <a:extLst>
                  <a:ext uri="{0D108BD9-81ED-4DB2-BD59-A6C34878D82A}">
                    <a16:rowId xmlns:a16="http://schemas.microsoft.com/office/drawing/2014/main" val="3301516571"/>
                  </a:ext>
                </a:extLst>
              </a:tr>
              <a:tr h="301240">
                <a:tc>
                  <a:txBody>
                    <a:bodyPr/>
                    <a:lstStyle/>
                    <a:p>
                      <a:r>
                        <a:rPr lang="en-IE" sz="1800" b="1" u="none" strike="noStrike" dirty="0">
                          <a:solidFill>
                            <a:schemeClr val="tx1"/>
                          </a:solidFill>
                          <a:effectLst/>
                        </a:rPr>
                        <a:t>extend in stages to the Kowloon Peninsula in 1860 and then the New Territories</a:t>
                      </a:r>
                      <a:endParaRPr lang="en-IE" sz="1800" b="1" u="none" strike="noStrike"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5693" marR="65693" marT="0" marB="0"/>
                </a:tc>
                <a:tc>
                  <a:txBody>
                    <a:bodyPr/>
                    <a:lstStyle/>
                    <a:p>
                      <a:endParaRPr lang="en-IE" sz="1800" dirty="0">
                        <a:solidFill>
                          <a:schemeClr val="bg1">
                            <a:lumMod val="50000"/>
                            <a:lumOff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5693" marR="65693" marT="0" marB="0"/>
                </a:tc>
                <a:extLst>
                  <a:ext uri="{0D108BD9-81ED-4DB2-BD59-A6C34878D82A}">
                    <a16:rowId xmlns:a16="http://schemas.microsoft.com/office/drawing/2014/main" val="3066034720"/>
                  </a:ext>
                </a:extLst>
              </a:tr>
              <a:tr h="301240">
                <a:tc>
                  <a:txBody>
                    <a:bodyPr/>
                    <a:lstStyle/>
                    <a:p>
                      <a:r>
                        <a:rPr lang="en-IE" sz="1800" b="1" u="none" strike="noStrike">
                          <a:solidFill>
                            <a:schemeClr val="tx1"/>
                          </a:solidFill>
                          <a:effectLst/>
                        </a:rPr>
                        <a:t>in 1898. It was occupied by Japan during the Pacific War, after which the British</a:t>
                      </a:r>
                      <a:endParaRPr lang="en-IE" sz="1800" b="1" u="none" strike="noStrike">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5693" marR="65693" marT="0" marB="0"/>
                </a:tc>
                <a:tc>
                  <a:txBody>
                    <a:bodyPr/>
                    <a:lstStyle/>
                    <a:p>
                      <a:endParaRPr lang="en-IE" sz="1800" dirty="0">
                        <a:solidFill>
                          <a:schemeClr val="bg1">
                            <a:lumMod val="50000"/>
                            <a:lumOff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5693" marR="65693" marT="0" marB="0"/>
                </a:tc>
                <a:extLst>
                  <a:ext uri="{0D108BD9-81ED-4DB2-BD59-A6C34878D82A}">
                    <a16:rowId xmlns:a16="http://schemas.microsoft.com/office/drawing/2014/main" val="3448828225"/>
                  </a:ext>
                </a:extLst>
              </a:tr>
              <a:tr h="301240">
                <a:tc>
                  <a:txBody>
                    <a:bodyPr/>
                    <a:lstStyle/>
                    <a:p>
                      <a:r>
                        <a:rPr lang="en-IE" sz="1800" b="1" u="none" strike="noStrike" dirty="0">
                          <a:solidFill>
                            <a:schemeClr val="tx1"/>
                          </a:solidFill>
                          <a:effectLst/>
                        </a:rPr>
                        <a:t>regained control until 1997, when China resumes sovereignty. The region espoused</a:t>
                      </a:r>
                      <a:endParaRPr lang="en-IE" sz="1800" b="1" u="none" strike="noStrike"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5693" marR="65693" marT="0" marB="0"/>
                </a:tc>
                <a:tc>
                  <a:txBody>
                    <a:bodyPr/>
                    <a:lstStyle/>
                    <a:p>
                      <a:endParaRPr lang="en-IE" sz="1800" dirty="0">
                        <a:solidFill>
                          <a:schemeClr val="bg1">
                            <a:lumMod val="50000"/>
                            <a:lumOff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5693" marR="65693" marT="0" marB="0"/>
                </a:tc>
                <a:extLst>
                  <a:ext uri="{0D108BD9-81ED-4DB2-BD59-A6C34878D82A}">
                    <a16:rowId xmlns:a16="http://schemas.microsoft.com/office/drawing/2014/main" val="1640448385"/>
                  </a:ext>
                </a:extLst>
              </a:tr>
              <a:tr h="301240">
                <a:tc>
                  <a:txBody>
                    <a:bodyPr/>
                    <a:lstStyle/>
                    <a:p>
                      <a:r>
                        <a:rPr lang="en-IE" sz="1800" b="1" u="none" strike="noStrike" dirty="0">
                          <a:solidFill>
                            <a:schemeClr val="tx1"/>
                          </a:solidFill>
                          <a:effectLst/>
                        </a:rPr>
                        <a:t>minimum government intervene under the ethos of positive non-interventionism</a:t>
                      </a:r>
                      <a:endParaRPr lang="en-IE" sz="1800" b="1" u="none" strike="noStrike"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5693" marR="65693" marT="0" marB="0"/>
                </a:tc>
                <a:tc>
                  <a:txBody>
                    <a:bodyPr/>
                    <a:lstStyle/>
                    <a:p>
                      <a:endParaRPr lang="en-IE" sz="1700" dirty="0">
                        <a:solidFill>
                          <a:schemeClr val="bg1">
                            <a:lumMod val="50000"/>
                            <a:lumOff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5693" marR="65693" marT="0" marB="0"/>
                </a:tc>
                <a:extLst>
                  <a:ext uri="{0D108BD9-81ED-4DB2-BD59-A6C34878D82A}">
                    <a16:rowId xmlns:a16="http://schemas.microsoft.com/office/drawing/2014/main" val="538125186"/>
                  </a:ext>
                </a:extLst>
              </a:tr>
              <a:tr h="301240">
                <a:tc>
                  <a:txBody>
                    <a:bodyPr/>
                    <a:lstStyle/>
                    <a:p>
                      <a:r>
                        <a:rPr lang="en-IE" sz="1800" b="1" u="none" strike="noStrike" dirty="0">
                          <a:solidFill>
                            <a:schemeClr val="tx1"/>
                          </a:solidFill>
                          <a:effectLst/>
                        </a:rPr>
                        <a:t>during the colonial era. That time period greatly influenced the currently culture of</a:t>
                      </a:r>
                      <a:endParaRPr lang="en-IE" sz="1800" b="1" u="none" strike="noStrike"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5693" marR="65693" marT="0" marB="0"/>
                </a:tc>
                <a:tc>
                  <a:txBody>
                    <a:bodyPr/>
                    <a:lstStyle/>
                    <a:p>
                      <a:endParaRPr lang="en-IE" sz="1800" dirty="0">
                        <a:solidFill>
                          <a:schemeClr val="bg1">
                            <a:lumMod val="50000"/>
                            <a:lumOff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5693" marR="65693" marT="0" marB="0"/>
                </a:tc>
                <a:extLst>
                  <a:ext uri="{0D108BD9-81ED-4DB2-BD59-A6C34878D82A}">
                    <a16:rowId xmlns:a16="http://schemas.microsoft.com/office/drawing/2014/main" val="3037927713"/>
                  </a:ext>
                </a:extLst>
              </a:tr>
              <a:tr h="301240">
                <a:tc>
                  <a:txBody>
                    <a:bodyPr/>
                    <a:lstStyle/>
                    <a:p>
                      <a:r>
                        <a:rPr lang="en-IE" sz="1800" b="1" u="none" strike="noStrike" dirty="0">
                          <a:solidFill>
                            <a:schemeClr val="tx1"/>
                          </a:solidFill>
                          <a:effectLst/>
                        </a:rPr>
                        <a:t>Hong Kong, often describing as "East meets West", and the educational system,</a:t>
                      </a:r>
                      <a:endParaRPr lang="en-IE" sz="1800" b="1" u="none" strike="noStrike"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5693" marR="65693" marT="0" marB="0"/>
                </a:tc>
                <a:tc>
                  <a:txBody>
                    <a:bodyPr/>
                    <a:lstStyle/>
                    <a:p>
                      <a:endParaRPr lang="en-IE" sz="1800" dirty="0">
                        <a:solidFill>
                          <a:schemeClr val="bg1">
                            <a:lumMod val="50000"/>
                            <a:lumOff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5693" marR="65693" marT="0" marB="0"/>
                </a:tc>
                <a:extLst>
                  <a:ext uri="{0D108BD9-81ED-4DB2-BD59-A6C34878D82A}">
                    <a16:rowId xmlns:a16="http://schemas.microsoft.com/office/drawing/2014/main" val="1313108450"/>
                  </a:ext>
                </a:extLst>
              </a:tr>
              <a:tr h="301240">
                <a:tc>
                  <a:txBody>
                    <a:bodyPr/>
                    <a:lstStyle/>
                    <a:p>
                      <a:r>
                        <a:rPr lang="en-IE" sz="1800" b="1" u="none" strike="noStrike" dirty="0">
                          <a:solidFill>
                            <a:schemeClr val="tx1"/>
                          </a:solidFill>
                          <a:effectLst/>
                        </a:rPr>
                        <a:t>which used to loosely follow the system in England until reforms implement in</a:t>
                      </a:r>
                      <a:endParaRPr lang="en-IE" sz="1800" b="1" u="none" strike="noStrike"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5693" marR="65693" marT="0" marB="0"/>
                </a:tc>
                <a:tc>
                  <a:txBody>
                    <a:bodyPr/>
                    <a:lstStyle/>
                    <a:p>
                      <a:endParaRPr lang="en-IE"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5693" marR="65693" marT="0" marB="0"/>
                </a:tc>
                <a:extLst>
                  <a:ext uri="{0D108BD9-81ED-4DB2-BD59-A6C34878D82A}">
                    <a16:rowId xmlns:a16="http://schemas.microsoft.com/office/drawing/2014/main" val="3908280931"/>
                  </a:ext>
                </a:extLst>
              </a:tr>
              <a:tr h="319020">
                <a:tc>
                  <a:txBody>
                    <a:bodyPr/>
                    <a:lstStyle/>
                    <a:p>
                      <a:r>
                        <a:rPr lang="en-IE" sz="1800" b="1" u="none" strike="noStrike" dirty="0">
                          <a:solidFill>
                            <a:schemeClr val="tx1"/>
                          </a:solidFill>
                          <a:effectLst/>
                        </a:rPr>
                        <a:t>2009.</a:t>
                      </a:r>
                      <a:endParaRPr lang="en-IE" sz="1800" b="1" u="none" strike="noStrike"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5693" marR="65693" marT="0" marB="0"/>
                </a:tc>
                <a:tc>
                  <a:txBody>
                    <a:bodyPr/>
                    <a:lstStyle/>
                    <a:p>
                      <a:r>
                        <a:rPr lang="en-IE" sz="1800" dirty="0">
                          <a:effectLst/>
                        </a:rPr>
                        <a:t> </a:t>
                      </a:r>
                      <a:endParaRPr lang="en-IE"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5693" marR="65693" marT="0" marB="0"/>
                </a:tc>
                <a:extLst>
                  <a:ext uri="{0D108BD9-81ED-4DB2-BD59-A6C34878D82A}">
                    <a16:rowId xmlns:a16="http://schemas.microsoft.com/office/drawing/2014/main" val="3840605826"/>
                  </a:ext>
                </a:extLst>
              </a:tr>
            </a:tbl>
          </a:graphicData>
        </a:graphic>
      </p:graphicFrame>
    </p:spTree>
    <p:extLst>
      <p:ext uri="{BB962C8B-B14F-4D97-AF65-F5344CB8AC3E}">
        <p14:creationId xmlns:p14="http://schemas.microsoft.com/office/powerpoint/2010/main" val="384709603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5238" y="656705"/>
            <a:ext cx="9598305" cy="1075765"/>
          </a:xfrm>
        </p:spPr>
        <p:txBody>
          <a:bodyPr/>
          <a:lstStyle/>
          <a:p>
            <a:r>
              <a:rPr lang="en-US" b="1" dirty="0"/>
              <a:t>Useful Resources</a:t>
            </a:r>
          </a:p>
        </p:txBody>
      </p:sp>
      <p:sp>
        <p:nvSpPr>
          <p:cNvPr id="3" name="Content Placeholder 2"/>
          <p:cNvSpPr>
            <a:spLocks noGrp="1"/>
          </p:cNvSpPr>
          <p:nvPr>
            <p:ph idx="1"/>
          </p:nvPr>
        </p:nvSpPr>
        <p:spPr>
          <a:xfrm>
            <a:off x="126124" y="1261241"/>
            <a:ext cx="12065875" cy="5304451"/>
          </a:xfrm>
        </p:spPr>
        <p:txBody>
          <a:bodyPr>
            <a:noAutofit/>
          </a:bodyPr>
          <a:lstStyle/>
          <a:p>
            <a:pPr marL="0" indent="0">
              <a:buNone/>
            </a:pPr>
            <a:r>
              <a:rPr lang="en-GB" sz="2000" dirty="0" smtClean="0">
                <a:hlinkClick r:id="rId2"/>
              </a:rPr>
              <a:t>http://online-resources.lc.cityu.edu.hk/WebPages/OnlineResources/</a:t>
            </a:r>
            <a:r>
              <a:rPr lang="en-GB" sz="2000" dirty="0" smtClean="0"/>
              <a:t> </a:t>
            </a:r>
            <a:r>
              <a:rPr lang="en-US" sz="2000" dirty="0" smtClean="0"/>
              <a:t>The LC’s </a:t>
            </a:r>
            <a:r>
              <a:rPr lang="en-US" sz="2000" b="1" dirty="0"/>
              <a:t>English Language Support Services</a:t>
            </a:r>
            <a:r>
              <a:rPr lang="en-US" sz="2000" dirty="0"/>
              <a:t> homepage has links to a number of helpful practice activities on word forms. Scroll down to “Vocabulary &gt;&gt; </a:t>
            </a:r>
            <a:r>
              <a:rPr lang="en-US" sz="2000" dirty="0" smtClean="0"/>
              <a:t>Word Forms” </a:t>
            </a:r>
            <a:r>
              <a:rPr lang="en-US" sz="2000" dirty="0"/>
              <a:t>and “Vocabulary &gt;&gt; Learning Strategies &gt;&gt; Roots &amp; Affixes</a:t>
            </a:r>
            <a:r>
              <a:rPr lang="en-US" sz="2000" dirty="0" smtClean="0"/>
              <a:t>”. </a:t>
            </a:r>
            <a:endParaRPr lang="en-IE" sz="2000" dirty="0"/>
          </a:p>
          <a:p>
            <a:pPr marL="0" indent="0">
              <a:buNone/>
            </a:pPr>
            <a:r>
              <a:rPr lang="en-US" sz="2000" dirty="0"/>
              <a:t> </a:t>
            </a:r>
            <a:endParaRPr lang="en-IE" sz="2000" dirty="0"/>
          </a:p>
          <a:p>
            <a:pPr marL="0" indent="0">
              <a:buNone/>
            </a:pPr>
            <a:r>
              <a:rPr lang="en-US" sz="2000" u="sng" dirty="0">
                <a:solidFill>
                  <a:schemeClr val="accent2"/>
                </a:solidFill>
                <a:hlinkClick r:id="rId3"/>
              </a:rPr>
              <a:t>http://</a:t>
            </a:r>
            <a:r>
              <a:rPr lang="en-US" sz="2000" u="sng" dirty="0" smtClean="0">
                <a:solidFill>
                  <a:schemeClr val="accent2"/>
                </a:solidFill>
                <a:hlinkClick r:id="rId3"/>
              </a:rPr>
              <a:t>www.esl-lounge.com/student/first-certificate-word-formation.php</a:t>
            </a:r>
            <a:endParaRPr lang="en-US" sz="2000" u="sng" dirty="0" smtClean="0">
              <a:solidFill>
                <a:schemeClr val="accent2"/>
              </a:solidFill>
            </a:endParaRPr>
          </a:p>
          <a:p>
            <a:pPr marL="0" indent="0">
              <a:buNone/>
            </a:pPr>
            <a:endParaRPr lang="en-IE" sz="2000" dirty="0"/>
          </a:p>
          <a:p>
            <a:pPr marL="0" indent="0">
              <a:buNone/>
            </a:pPr>
            <a:r>
              <a:rPr lang="en-US" sz="2000" u="sng" dirty="0">
                <a:solidFill>
                  <a:schemeClr val="accent2"/>
                </a:solidFill>
                <a:hlinkClick r:id="rId4"/>
              </a:rPr>
              <a:t>http://www.english-grammar.at/online_exercises/word-formation/word-formation-index.htm</a:t>
            </a:r>
            <a:endParaRPr lang="en-IE" sz="2000" dirty="0">
              <a:solidFill>
                <a:schemeClr val="accent2"/>
              </a:solidFill>
            </a:endParaRPr>
          </a:p>
          <a:p>
            <a:pPr marL="0" indent="0">
              <a:buNone/>
            </a:pPr>
            <a:r>
              <a:rPr lang="en-US" sz="2000" dirty="0"/>
              <a:t> </a:t>
            </a:r>
            <a:endParaRPr lang="en-IE" sz="2000" dirty="0"/>
          </a:p>
          <a:p>
            <a:pPr marL="0" indent="0">
              <a:buNone/>
            </a:pPr>
            <a:r>
              <a:rPr lang="en-US" sz="2000" u="sng" dirty="0">
                <a:solidFill>
                  <a:schemeClr val="accent2"/>
                </a:solidFill>
                <a:hlinkClick r:id="rId5"/>
              </a:rPr>
              <a:t>http://www.uefap.com/vocab/vocfram.htm</a:t>
            </a:r>
            <a:r>
              <a:rPr lang="en-US" sz="2000" dirty="0">
                <a:solidFill>
                  <a:schemeClr val="accent2"/>
                </a:solidFill>
                <a:hlinkClick r:id="rId5"/>
              </a:rPr>
              <a:t> </a:t>
            </a:r>
            <a:r>
              <a:rPr lang="en-US" sz="2000" dirty="0"/>
              <a:t>- Here, you can see the different words forms/parts of speech of the complete AWL.</a:t>
            </a:r>
            <a:endParaRPr lang="en-IE" sz="2000" dirty="0"/>
          </a:p>
          <a:p>
            <a:pPr marL="0" indent="0">
              <a:buNone/>
            </a:pPr>
            <a:r>
              <a:rPr lang="en-US" sz="2000" dirty="0"/>
              <a:t> </a:t>
            </a:r>
            <a:endParaRPr lang="en-IE" sz="2000" dirty="0"/>
          </a:p>
          <a:p>
            <a:pPr marL="0" indent="0">
              <a:buNone/>
            </a:pPr>
            <a:r>
              <a:rPr lang="en-US" sz="2000" u="sng" dirty="0">
                <a:solidFill>
                  <a:schemeClr val="accent2"/>
                </a:solidFill>
                <a:hlinkClick r:id="rId6"/>
              </a:rPr>
              <a:t>http://www.victoria.ac.nz/lals/resources/academicwordlist/</a:t>
            </a:r>
            <a:r>
              <a:rPr lang="en-US" sz="2000" dirty="0">
                <a:solidFill>
                  <a:schemeClr val="accent2"/>
                </a:solidFill>
                <a:hlinkClick r:id="rId6"/>
              </a:rPr>
              <a:t> </a:t>
            </a:r>
            <a:r>
              <a:rPr lang="en-US" sz="2000" dirty="0"/>
              <a:t>- Also includes the different word forms/parts of speech of the complete AWL. </a:t>
            </a:r>
          </a:p>
        </p:txBody>
      </p:sp>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Tree>
    <p:extLst>
      <p:ext uri="{BB962C8B-B14F-4D97-AF65-F5344CB8AC3E}">
        <p14:creationId xmlns:p14="http://schemas.microsoft.com/office/powerpoint/2010/main" val="357761062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5238" y="656705"/>
            <a:ext cx="9598305" cy="1075765"/>
          </a:xfrm>
        </p:spPr>
        <p:txBody>
          <a:bodyPr/>
          <a:lstStyle/>
          <a:p>
            <a:r>
              <a:rPr lang="en-US" b="1" dirty="0"/>
              <a:t>Appendix 1</a:t>
            </a:r>
          </a:p>
        </p:txBody>
      </p:sp>
      <p:sp>
        <p:nvSpPr>
          <p:cNvPr id="3" name="Content Placeholder 2"/>
          <p:cNvSpPr>
            <a:spLocks noGrp="1"/>
          </p:cNvSpPr>
          <p:nvPr>
            <p:ph idx="1"/>
          </p:nvPr>
        </p:nvSpPr>
        <p:spPr>
          <a:xfrm>
            <a:off x="5849007" y="1659728"/>
            <a:ext cx="6342992" cy="4905964"/>
          </a:xfrm>
        </p:spPr>
        <p:txBody>
          <a:bodyPr>
            <a:noAutofit/>
          </a:bodyPr>
          <a:lstStyle/>
          <a:p>
            <a:r>
              <a:rPr lang="en-US" sz="2400" dirty="0"/>
              <a:t>Before the next lesson, read Appendix 1 in this textbook, which provides advice on independent vocabulary learning. </a:t>
            </a:r>
          </a:p>
          <a:p>
            <a:r>
              <a:rPr lang="en-US" sz="2400" dirty="0"/>
              <a:t>Be prepared: your teacher may ask you to make a mini-presentation about the suggestions in the Appendix, and how you plan to apply this advice to your independent learning.</a:t>
            </a:r>
            <a:endParaRPr lang="en-IE" sz="2400" dirty="0"/>
          </a:p>
          <a:p>
            <a:endParaRPr lang="en-US" sz="2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pic>
        <p:nvPicPr>
          <p:cNvPr id="4" name="Picture 3">
            <a:extLst>
              <a:ext uri="{FF2B5EF4-FFF2-40B4-BE49-F238E27FC236}">
                <a16:creationId xmlns:a16="http://schemas.microsoft.com/office/drawing/2014/main" id="{C445D0E8-F477-B34F-B2A7-01DDBE1C3ED6}"/>
              </a:ext>
            </a:extLst>
          </p:cNvPr>
          <p:cNvPicPr>
            <a:picLocks noChangeAspect="1"/>
          </p:cNvPicPr>
          <p:nvPr/>
        </p:nvPicPr>
        <p:blipFill>
          <a:blip r:embed="rId3"/>
          <a:stretch>
            <a:fillRect/>
          </a:stretch>
        </p:blipFill>
        <p:spPr>
          <a:xfrm>
            <a:off x="175609" y="1680807"/>
            <a:ext cx="5531507" cy="4520488"/>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1375313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5238" y="656705"/>
            <a:ext cx="9598305" cy="1075765"/>
          </a:xfrm>
        </p:spPr>
        <p:txBody>
          <a:bodyPr/>
          <a:lstStyle/>
          <a:p>
            <a:r>
              <a:rPr lang="en-US" b="1" dirty="0"/>
              <a:t>Final Advice</a:t>
            </a:r>
          </a:p>
        </p:txBody>
      </p:sp>
      <p:sp>
        <p:nvSpPr>
          <p:cNvPr id="3" name="Content Placeholder 2"/>
          <p:cNvSpPr>
            <a:spLocks noGrp="1"/>
          </p:cNvSpPr>
          <p:nvPr>
            <p:ph idx="1"/>
          </p:nvPr>
        </p:nvSpPr>
        <p:spPr>
          <a:xfrm>
            <a:off x="536029" y="1235913"/>
            <a:ext cx="11655971" cy="5562669"/>
          </a:xfrm>
        </p:spPr>
        <p:txBody>
          <a:bodyPr>
            <a:noAutofit/>
          </a:bodyPr>
          <a:lstStyle/>
          <a:p>
            <a:pPr lvl="0"/>
            <a:r>
              <a:rPr lang="en-US" sz="2000" dirty="0"/>
              <a:t>Make sure to plan your independent learning time carefully, and to follow the guidelines which your teacher will provide. </a:t>
            </a:r>
            <a:endParaRPr lang="en-IE" sz="2000" dirty="0"/>
          </a:p>
          <a:p>
            <a:pPr marL="0" indent="0">
              <a:buNone/>
            </a:pPr>
            <a:endParaRPr lang="en-IE" sz="2000" dirty="0"/>
          </a:p>
          <a:p>
            <a:pPr lvl="0"/>
            <a:r>
              <a:rPr lang="en-US" sz="2000" dirty="0"/>
              <a:t>Remember that 25% of your mark for this course is a speaking task based on your independent learning. In order to do well in this task, it is important to keep reflective records on the independent learning activities you have done. (See Appendix 2 for a sample Learning Log). It will be useful for you to complete one of these logs each week. You can find a soft copy of the Learning Log </a:t>
            </a:r>
            <a:r>
              <a:rPr lang="en-US" sz="2000" dirty="0" smtClean="0"/>
              <a:t>on </a:t>
            </a:r>
            <a:r>
              <a:rPr lang="en-US" sz="2000" dirty="0"/>
              <a:t>Canvas.</a:t>
            </a:r>
            <a:endParaRPr lang="en-IE" sz="2000" dirty="0"/>
          </a:p>
          <a:p>
            <a:pPr marL="0" indent="0">
              <a:buNone/>
            </a:pPr>
            <a:endParaRPr lang="en-IE" sz="2000" dirty="0"/>
          </a:p>
          <a:p>
            <a:pPr lvl="0"/>
            <a:r>
              <a:rPr lang="en-US" sz="2000" dirty="0"/>
              <a:t>The </a:t>
            </a:r>
            <a:r>
              <a:rPr lang="en-US" sz="2000" dirty="0" smtClean="0"/>
              <a:t>LC’s </a:t>
            </a:r>
            <a:r>
              <a:rPr lang="en-US" sz="2000" b="1" dirty="0"/>
              <a:t>English Language Support Services</a:t>
            </a:r>
            <a:r>
              <a:rPr lang="en-US" sz="2000" dirty="0"/>
              <a:t> homepage has links to a wide range of workshops, 1:1 consultation services and online material. </a:t>
            </a:r>
            <a:br>
              <a:rPr lang="en-US" sz="2000" dirty="0"/>
            </a:br>
            <a:r>
              <a:rPr lang="en-US" sz="2000" dirty="0"/>
              <a:t>Go to </a:t>
            </a:r>
            <a:r>
              <a:rPr lang="en-GB" sz="2000" dirty="0">
                <a:hlinkClick r:id="rId2"/>
              </a:rPr>
              <a:t>http://elss.lc.cityu.edu.hk/WebPages/ELSS/</a:t>
            </a:r>
            <a:endParaRPr lang="en-IE" sz="2000" dirty="0"/>
          </a:p>
          <a:p>
            <a:pPr lvl="0"/>
            <a:r>
              <a:rPr lang="en-US" sz="2000" dirty="0"/>
              <a:t>Remember that you need to register online for workshops and consultation services, and that places are limited. Don’t wait until the last minute to register! </a:t>
            </a:r>
            <a:endParaRPr lang="en-IE" sz="2000" dirty="0"/>
          </a:p>
          <a:p>
            <a:endParaRPr lang="en-US" sz="20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Tree>
    <p:extLst>
      <p:ext uri="{BB962C8B-B14F-4D97-AF65-F5344CB8AC3E}">
        <p14:creationId xmlns:p14="http://schemas.microsoft.com/office/powerpoint/2010/main" val="1785797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Wisp">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Presentation1" id="{CF1EC92E-0BFE-2141-BB89-EBCC2049F6A2}" vid="{AEB72230-B2E9-D240-A7C6-FBCAAE6DC5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319</TotalTime>
  <Words>2065</Words>
  <Application>Microsoft Office PowerPoint</Application>
  <PresentationFormat>Widescreen</PresentationFormat>
  <Paragraphs>328</Paragraphs>
  <Slides>30</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Arial</vt:lpstr>
      <vt:lpstr>Calibri</vt:lpstr>
      <vt:lpstr>Century Gothic</vt:lpstr>
      <vt:lpstr>Segoe UI</vt:lpstr>
      <vt:lpstr>Times New Roman</vt:lpstr>
      <vt:lpstr>Wingdings</vt:lpstr>
      <vt:lpstr>Wingdings 3</vt:lpstr>
      <vt:lpstr>Wisp</vt:lpstr>
      <vt:lpstr>LC0200A: EAP 1 – Unit 1 English for Academic Purposes</vt:lpstr>
      <vt:lpstr>Today’s Class Objectives </vt:lpstr>
      <vt:lpstr>Hand-some Facts</vt:lpstr>
      <vt:lpstr>Course Content Quiz</vt:lpstr>
      <vt:lpstr>Course Assessment</vt:lpstr>
      <vt:lpstr>University Success</vt:lpstr>
      <vt:lpstr>Reflection: Task 1</vt:lpstr>
      <vt:lpstr>Reflection: Task 2</vt:lpstr>
      <vt:lpstr>Brainstorming: Task 3</vt:lpstr>
      <vt:lpstr>Text Analysis: Task 4</vt:lpstr>
      <vt:lpstr>What do these words mean?</vt:lpstr>
      <vt:lpstr>PowerPoint Presentation</vt:lpstr>
      <vt:lpstr>Gap-fill: Task 5</vt:lpstr>
      <vt:lpstr>What do these words mean?</vt:lpstr>
      <vt:lpstr>What do these words mean?</vt:lpstr>
      <vt:lpstr>Matching Task p. 4</vt:lpstr>
      <vt:lpstr>Matching: Task 6</vt:lpstr>
      <vt:lpstr>Writing Practice: Task 7</vt:lpstr>
      <vt:lpstr>Useful AWL Resources</vt:lpstr>
      <vt:lpstr>PowerPoint Presentation</vt:lpstr>
      <vt:lpstr>PowerPoint Presentation</vt:lpstr>
      <vt:lpstr>PowerPoint Presentation</vt:lpstr>
      <vt:lpstr>PowerPoint Presentation</vt:lpstr>
      <vt:lpstr>Language Analysis: Task 8</vt:lpstr>
      <vt:lpstr>Brainstorming: Task 9</vt:lpstr>
      <vt:lpstr>Error Correction: Task 10</vt:lpstr>
      <vt:lpstr>Proof-reading: Task 12</vt:lpstr>
      <vt:lpstr>Useful Resources</vt:lpstr>
      <vt:lpstr>Appendix 1</vt:lpstr>
      <vt:lpstr>Final Advice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EL0200A: EAP 1 English for Academic Purposes</dc:title>
  <dc:creator>Mr. John Mc Colgan</dc:creator>
  <cp:lastModifiedBy>CityU</cp:lastModifiedBy>
  <cp:revision>45</cp:revision>
  <cp:lastPrinted>2019-06-10T06:12:58Z</cp:lastPrinted>
  <dcterms:created xsi:type="dcterms:W3CDTF">2019-06-05T04:21:09Z</dcterms:created>
  <dcterms:modified xsi:type="dcterms:W3CDTF">2021-08-27T08:39:44Z</dcterms:modified>
</cp:coreProperties>
</file>