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0" r:id="rId2"/>
  </p:sldMasterIdLst>
  <p:notesMasterIdLst>
    <p:notesMasterId r:id="rId45"/>
  </p:notesMasterIdLst>
  <p:sldIdLst>
    <p:sldId id="256" r:id="rId3"/>
    <p:sldId id="304" r:id="rId4"/>
    <p:sldId id="305" r:id="rId5"/>
    <p:sldId id="306" r:id="rId6"/>
    <p:sldId id="258" r:id="rId7"/>
    <p:sldId id="308" r:id="rId8"/>
    <p:sldId id="259" r:id="rId9"/>
    <p:sldId id="268" r:id="rId10"/>
    <p:sldId id="261" r:id="rId11"/>
    <p:sldId id="262" r:id="rId12"/>
    <p:sldId id="263" r:id="rId13"/>
    <p:sldId id="310" r:id="rId14"/>
    <p:sldId id="265" r:id="rId15"/>
    <p:sldId id="266" r:id="rId16"/>
    <p:sldId id="267" r:id="rId17"/>
    <p:sldId id="319" r:id="rId18"/>
    <p:sldId id="269" r:id="rId19"/>
    <p:sldId id="270" r:id="rId20"/>
    <p:sldId id="312" r:id="rId21"/>
    <p:sldId id="309" r:id="rId22"/>
    <p:sldId id="313" r:id="rId23"/>
    <p:sldId id="314" r:id="rId24"/>
    <p:sldId id="272" r:id="rId25"/>
    <p:sldId id="273" r:id="rId26"/>
    <p:sldId id="274" r:id="rId27"/>
    <p:sldId id="275" r:id="rId28"/>
    <p:sldId id="276" r:id="rId29"/>
    <p:sldId id="277" r:id="rId30"/>
    <p:sldId id="320" r:id="rId31"/>
    <p:sldId id="280" r:id="rId32"/>
    <p:sldId id="281" r:id="rId33"/>
    <p:sldId id="285" r:id="rId34"/>
    <p:sldId id="322" r:id="rId35"/>
    <p:sldId id="286" r:id="rId36"/>
    <p:sldId id="323" r:id="rId37"/>
    <p:sldId id="287" r:id="rId38"/>
    <p:sldId id="317" r:id="rId39"/>
    <p:sldId id="296" r:id="rId40"/>
    <p:sldId id="324" r:id="rId41"/>
    <p:sldId id="298" r:id="rId42"/>
    <p:sldId id="325" r:id="rId43"/>
    <p:sldId id="326" r:id="rId44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79" autoAdjust="0"/>
    <p:restoredTop sz="84095" autoAdjust="0"/>
  </p:normalViewPr>
  <p:slideViewPr>
    <p:cSldViewPr>
      <p:cViewPr>
        <p:scale>
          <a:sx n="100" d="100"/>
          <a:sy n="100" d="100"/>
        </p:scale>
        <p:origin x="630" y="-7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87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50"/>
    </p:cViewPr>
  </p:sorterViewPr>
  <p:notesViewPr>
    <p:cSldViewPr>
      <p:cViewPr varScale="1">
        <p:scale>
          <a:sx n="93" d="100"/>
          <a:sy n="93" d="100"/>
        </p:scale>
        <p:origin x="-3714" y="-120"/>
      </p:cViewPr>
      <p:guideLst>
        <p:guide orient="horz" pos="3110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118C455-DCBE-41F6-9A52-324D6BC54AEC}" type="datetimeFigureOut">
              <a:rPr lang="en-US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1F781F4-099F-4112-9B1E-8A4E416391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3054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355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300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20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036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3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BF5012-E6F5-495C-A541-6B7E71D3D4A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342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722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88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9685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076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48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86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6513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893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7618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680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34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023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1280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451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0561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1572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9888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598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250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4036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143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7054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7355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502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580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1333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3757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052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4302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9418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904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9233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075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684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2756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047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D2D3F-B0F1-446B-B7CC-19B90EB0017B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4F69-47FA-46CC-8030-E13D0EF9E8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green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429625" y="5562600"/>
            <a:ext cx="7143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hand.gif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6115050"/>
            <a:ext cx="11906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5"/>
          <p:cNvSpPr/>
          <p:nvPr userDrawn="1"/>
        </p:nvSpPr>
        <p:spPr>
          <a:xfrm>
            <a:off x="1171575" y="6124575"/>
            <a:ext cx="7286625" cy="219075"/>
          </a:xfrm>
          <a:custGeom>
            <a:avLst/>
            <a:gdLst>
              <a:gd name="connsiteX0" fmla="*/ 0 w 7286625"/>
              <a:gd name="connsiteY0" fmla="*/ 219075 h 219075"/>
              <a:gd name="connsiteX1" fmla="*/ 190500 w 7286625"/>
              <a:gd name="connsiteY1" fmla="*/ 180975 h 219075"/>
              <a:gd name="connsiteX2" fmla="*/ 2790825 w 7286625"/>
              <a:gd name="connsiteY2" fmla="*/ 171450 h 219075"/>
              <a:gd name="connsiteX3" fmla="*/ 2924175 w 7286625"/>
              <a:gd name="connsiteY3" fmla="*/ 152400 h 219075"/>
              <a:gd name="connsiteX4" fmla="*/ 3267075 w 7286625"/>
              <a:gd name="connsiteY4" fmla="*/ 133350 h 219075"/>
              <a:gd name="connsiteX5" fmla="*/ 3390900 w 7286625"/>
              <a:gd name="connsiteY5" fmla="*/ 123825 h 219075"/>
              <a:gd name="connsiteX6" fmla="*/ 3667125 w 7286625"/>
              <a:gd name="connsiteY6" fmla="*/ 85725 h 219075"/>
              <a:gd name="connsiteX7" fmla="*/ 3838575 w 7286625"/>
              <a:gd name="connsiteY7" fmla="*/ 76200 h 219075"/>
              <a:gd name="connsiteX8" fmla="*/ 4381500 w 7286625"/>
              <a:gd name="connsiteY8" fmla="*/ 47625 h 219075"/>
              <a:gd name="connsiteX9" fmla="*/ 4552950 w 7286625"/>
              <a:gd name="connsiteY9" fmla="*/ 38100 h 219075"/>
              <a:gd name="connsiteX10" fmla="*/ 4686300 w 7286625"/>
              <a:gd name="connsiteY10" fmla="*/ 28575 h 219075"/>
              <a:gd name="connsiteX11" fmla="*/ 5562600 w 7286625"/>
              <a:gd name="connsiteY11" fmla="*/ 0 h 219075"/>
              <a:gd name="connsiteX12" fmla="*/ 6486525 w 7286625"/>
              <a:gd name="connsiteY12" fmla="*/ 9525 h 219075"/>
              <a:gd name="connsiteX13" fmla="*/ 6581775 w 7286625"/>
              <a:gd name="connsiteY13" fmla="*/ 19050 h 219075"/>
              <a:gd name="connsiteX14" fmla="*/ 6715125 w 7286625"/>
              <a:gd name="connsiteY14" fmla="*/ 47625 h 219075"/>
              <a:gd name="connsiteX15" fmla="*/ 7210425 w 7286625"/>
              <a:gd name="connsiteY15" fmla="*/ 66675 h 219075"/>
              <a:gd name="connsiteX16" fmla="*/ 7286625 w 7286625"/>
              <a:gd name="connsiteY16" fmla="*/ 7620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86625" h="219075">
                <a:moveTo>
                  <a:pt x="0" y="219075"/>
                </a:moveTo>
                <a:cubicBezTo>
                  <a:pt x="67827" y="173857"/>
                  <a:pt x="45538" y="182475"/>
                  <a:pt x="190500" y="180975"/>
                </a:cubicBezTo>
                <a:lnTo>
                  <a:pt x="2790825" y="171450"/>
                </a:lnTo>
                <a:cubicBezTo>
                  <a:pt x="2835275" y="165100"/>
                  <a:pt x="2879529" y="157183"/>
                  <a:pt x="2924175" y="152400"/>
                </a:cubicBezTo>
                <a:cubicBezTo>
                  <a:pt x="3020054" y="142127"/>
                  <a:pt x="3181234" y="138255"/>
                  <a:pt x="3267075" y="133350"/>
                </a:cubicBezTo>
                <a:cubicBezTo>
                  <a:pt x="3308405" y="130988"/>
                  <a:pt x="3349625" y="127000"/>
                  <a:pt x="3390900" y="123825"/>
                </a:cubicBezTo>
                <a:cubicBezTo>
                  <a:pt x="3496096" y="104698"/>
                  <a:pt x="3551356" y="92157"/>
                  <a:pt x="3667125" y="85725"/>
                </a:cubicBezTo>
                <a:lnTo>
                  <a:pt x="3838575" y="76200"/>
                </a:lnTo>
                <a:cubicBezTo>
                  <a:pt x="4421283" y="38197"/>
                  <a:pt x="3784538" y="73028"/>
                  <a:pt x="4381500" y="47625"/>
                </a:cubicBezTo>
                <a:cubicBezTo>
                  <a:pt x="4438686" y="45192"/>
                  <a:pt x="4495823" y="41670"/>
                  <a:pt x="4552950" y="38100"/>
                </a:cubicBezTo>
                <a:cubicBezTo>
                  <a:pt x="4597426" y="35320"/>
                  <a:pt x="4641768" y="30255"/>
                  <a:pt x="4686300" y="28575"/>
                </a:cubicBezTo>
                <a:lnTo>
                  <a:pt x="5562600" y="0"/>
                </a:lnTo>
                <a:lnTo>
                  <a:pt x="6486525" y="9525"/>
                </a:lnTo>
                <a:cubicBezTo>
                  <a:pt x="6518428" y="10121"/>
                  <a:pt x="6550352" y="13505"/>
                  <a:pt x="6581775" y="19050"/>
                </a:cubicBezTo>
                <a:cubicBezTo>
                  <a:pt x="6696351" y="39269"/>
                  <a:pt x="6600009" y="39686"/>
                  <a:pt x="6715125" y="47625"/>
                </a:cubicBezTo>
                <a:cubicBezTo>
                  <a:pt x="6818795" y="54775"/>
                  <a:pt x="7128867" y="63956"/>
                  <a:pt x="7210425" y="66675"/>
                </a:cubicBezTo>
                <a:cubicBezTo>
                  <a:pt x="7254060" y="81220"/>
                  <a:pt x="7228960" y="76200"/>
                  <a:pt x="7286625" y="7620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9" descr="top.gif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 rot="18850181">
            <a:off x="-155575" y="330200"/>
            <a:ext cx="20002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noFill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8458200" y="6477000"/>
            <a:ext cx="476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312DB61-18D7-4E59-BAE2-FECAE18F9AD8}" type="slidenum">
              <a:rPr lang="en-US" sz="1400" b="0" smtClean="0">
                <a:solidFill>
                  <a:schemeClr val="tx1"/>
                </a:solidFill>
                <a:latin typeface="+mj-lt"/>
              </a:rPr>
              <a:pPr algn="r"/>
              <a:t>‹#›</a:t>
            </a:fld>
            <a:endParaRPr lang="en-US" sz="1400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29AB0-274B-47BE-985F-46164E2F9B8D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38FDB-2D8C-4804-B582-7DB90366B9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0B030-1580-4866-BCBB-5B9DCBDFAB68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7EB8B-B6EB-443D-9CB4-B019CEC8F4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F0F97-1060-4EBF-B543-874A8397FCDC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104A5-FF6A-4891-8FE3-D539A7A66E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8A180-20FC-43E6-ACF2-E4D2D7D4238C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12834-41A2-49E3-8762-B14EE3F5CF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42E86-E886-49FE-9E81-CBA74FDF21F4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A6F0D-A611-4358-861D-7B01E83038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854A5-A6D3-4FF2-A83D-4A92E35723B6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79F47-3AF0-4617-BC60-2E592392BB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CA2E3-A4EC-4D3C-A723-C30C7527518B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F8B95-FD24-4BC4-B430-69A3136D11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EB11F-C391-4BDD-82EB-6F3E13A9F9E1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0D068-AB96-40B8-9FAA-4228627632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669FE-0345-4152-A335-E3D8B60CD5FA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040A0-6A5C-4BDA-AED7-03967CF047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D45C-81C4-4E27-A18A-8835B7066D8D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246AB-72DE-4829-A3EE-183283F17E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F4F1D-9F1B-4CA4-932E-311654E99826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17303-0E5B-4E24-BCA3-62F5881C10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E4233-E030-4D82-AE1D-06E871FCE686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17966-739A-4E4E-BEF8-5E9D65CAA6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5EE9E-C85E-43CC-91D6-50F7B4961BB7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75778-597E-43D2-A71E-341C60964E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F8884-1DEA-4C84-A489-E724713CC95E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71189-8D0B-455A-87B2-3A89DCBF68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DFE5A-BFC9-454A-A87C-69BA4FE25A0F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D2254-A369-4EE7-927D-AE71362307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A6603-BAC9-4FFA-BE72-57B7C0EDA50D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9E04E-7B9E-40CB-AECA-9BEEF7D4B1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F2E53-C0F0-49CC-8B3F-6BA3D019B99D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75EC1-C65E-447A-8CAE-CC74F72434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AA9AB-7925-475F-87E4-57F6EF092961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6BC3C-EF4C-4932-8208-7FBB5701A0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C3780-DD3C-46A5-8303-4579155A8DB3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BAF33-582B-4B0D-B27A-32E91EEEB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C4502-BF88-49E9-A189-5718D68C95C9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35F4E-BD93-49E1-84D0-363BA31979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62B1BE-7229-4612-B077-302E9FB27D58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367C90-D8D8-4A11-9BC3-E7451ACC5E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40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1CF5B1-68BC-4F44-89BE-2F24F67B5729}" type="datetimeFigureOut">
              <a:rPr lang="en-US" smtClean="0"/>
              <a:pPr>
                <a:defRPr/>
              </a:pPr>
              <a:t>3/22/2021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9DAB5F-4C32-47E8-A254-E438E2D0D3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gi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transparent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0463" y="1676400"/>
            <a:ext cx="4046537" cy="423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>
            <a:spLocks noGrp="1"/>
          </p:cNvSpPr>
          <p:nvPr>
            <p:ph type="ctrTitle"/>
          </p:nvPr>
        </p:nvSpPr>
        <p:spPr>
          <a:xfrm>
            <a:off x="685800" y="2644775"/>
            <a:ext cx="7772400" cy="1470025"/>
          </a:xfrm>
        </p:spPr>
        <p:txBody>
          <a:bodyPr/>
          <a:lstStyle/>
          <a:p>
            <a:pPr eaLnBrk="1" hangingPunct="1"/>
            <a:r>
              <a:rPr lang="en-US" dirty="0"/>
              <a:t>Chapter 9</a:t>
            </a:r>
            <a:br>
              <a:rPr lang="en-US" dirty="0"/>
            </a:br>
            <a:r>
              <a:rPr lang="en-US" dirty="0"/>
              <a:t>Uniprocessor Scheduling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52400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i="1" dirty="0"/>
              <a:t>Operating Systems:</a:t>
            </a:r>
            <a:br>
              <a:rPr lang="en-US" i="1" dirty="0"/>
            </a:br>
            <a:r>
              <a:rPr lang="en-US" i="1" dirty="0"/>
              <a:t>Internals and Design Principles</a:t>
            </a:r>
            <a:br>
              <a:rPr lang="en-US" i="1" dirty="0"/>
            </a:br>
            <a:r>
              <a:rPr lang="en-US" dirty="0"/>
              <a:t>William Stallings</a:t>
            </a:r>
            <a:endParaRPr lang="en-US" i="1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3200" dirty="0">
                <a:solidFill>
                  <a:schemeClr val="accent1">
                    <a:lumMod val="75000"/>
                  </a:schemeClr>
                </a:solidFill>
              </a:rPr>
              <a:t>Types of Processor Scheduling</a:t>
            </a:r>
          </a:p>
          <a:p>
            <a:r>
              <a:rPr lang="en-NZ" sz="2800" dirty="0"/>
              <a:t>Scheduling Algorithms</a:t>
            </a:r>
          </a:p>
          <a:p>
            <a:pPr lvl="1"/>
            <a:r>
              <a:rPr lang="en-NZ" dirty="0"/>
              <a:t>FCFS (First-Come-First-Serve)</a:t>
            </a:r>
          </a:p>
          <a:p>
            <a:pPr lvl="1"/>
            <a:r>
              <a:rPr lang="en-NZ" dirty="0"/>
              <a:t>RR (Round-Robin)</a:t>
            </a:r>
          </a:p>
          <a:p>
            <a:pPr lvl="1"/>
            <a:r>
              <a:rPr lang="en-NZ" dirty="0"/>
              <a:t>SPN (Shortest-Process-Next)</a:t>
            </a:r>
          </a:p>
          <a:p>
            <a:pPr lvl="1"/>
            <a:r>
              <a:rPr lang="en-NZ" dirty="0"/>
              <a:t>SRT (Shortest-Remaining-Time)</a:t>
            </a:r>
          </a:p>
          <a:p>
            <a:pPr lvl="1"/>
            <a:r>
              <a:rPr lang="en-NZ" dirty="0"/>
              <a:t>HRRN (Highest-Response-Ratio-Next)</a:t>
            </a:r>
          </a:p>
          <a:p>
            <a:pPr lvl="1"/>
            <a:r>
              <a:rPr lang="en-NZ" dirty="0"/>
              <a:t>FB (Feedback)</a:t>
            </a:r>
          </a:p>
          <a:p>
            <a:r>
              <a:rPr lang="en-NZ" sz="2800" dirty="0"/>
              <a:t>Fair-Share Scheduling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52400" y="1903412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NZ" dirty="0"/>
              <a:t>An OS must allocate resources amongst competing processes.</a:t>
            </a:r>
          </a:p>
          <a:p>
            <a:pPr>
              <a:spcBef>
                <a:spcPts val="1200"/>
              </a:spcBef>
            </a:pPr>
            <a:r>
              <a:rPr lang="en-NZ" dirty="0"/>
              <a:t>The resource provided by a processor is execution time.</a:t>
            </a:r>
          </a:p>
          <a:p>
            <a:pPr>
              <a:spcBef>
                <a:spcPts val="1200"/>
              </a:spcBef>
            </a:pPr>
            <a:r>
              <a:rPr lang="en-US" dirty="0"/>
              <a:t>Processor resource is allocated by means of </a:t>
            </a:r>
            <a:r>
              <a:rPr lang="en-US" b="1" dirty="0">
                <a:solidFill>
                  <a:srgbClr val="0070C0"/>
                </a:solidFill>
              </a:rPr>
              <a:t>scheduling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- d</a:t>
            </a:r>
            <a:r>
              <a:rPr lang="en-NZ" altLang="zh-TW" dirty="0" err="1">
                <a:latin typeface="Arial" charset="0"/>
                <a:ea typeface="新細明體" pitchFamily="18" charset="-120"/>
              </a:rPr>
              <a:t>etermines</a:t>
            </a:r>
            <a:r>
              <a:rPr lang="en-NZ" altLang="zh-TW" dirty="0">
                <a:latin typeface="Arial" charset="0"/>
                <a:ea typeface="新細明體" pitchFamily="18" charset="-120"/>
              </a:rPr>
              <a:t> which processes will wait and which will progress.</a:t>
            </a:r>
          </a:p>
          <a:p>
            <a:pPr>
              <a:spcBef>
                <a:spcPts val="1200"/>
              </a:spcBef>
            </a:pPr>
            <a:r>
              <a:rPr lang="en-NZ" dirty="0"/>
              <a:t>The aim of processor scheduling is to assign processes to be executed by the processor in a way that meets system objectives, such as </a:t>
            </a:r>
            <a:r>
              <a:rPr lang="en-NZ" b="1" dirty="0">
                <a:solidFill>
                  <a:schemeClr val="tx2"/>
                </a:solidFill>
              </a:rPr>
              <a:t>response time</a:t>
            </a:r>
            <a:r>
              <a:rPr lang="en-NZ" dirty="0"/>
              <a:t>, </a:t>
            </a:r>
            <a:r>
              <a:rPr lang="en-NZ" b="1" dirty="0">
                <a:solidFill>
                  <a:schemeClr val="tx2"/>
                </a:solidFill>
              </a:rPr>
              <a:t>turnaround time</a:t>
            </a:r>
            <a:r>
              <a:rPr lang="en-NZ" dirty="0"/>
              <a:t>, </a:t>
            </a:r>
            <a:r>
              <a:rPr lang="en-NZ" b="1" dirty="0">
                <a:solidFill>
                  <a:schemeClr val="tx2"/>
                </a:solidFill>
              </a:rPr>
              <a:t>throughput</a:t>
            </a:r>
            <a:r>
              <a:rPr lang="en-NZ" dirty="0"/>
              <a:t>, and </a:t>
            </a:r>
            <a:r>
              <a:rPr lang="en-NZ" b="1" dirty="0">
                <a:solidFill>
                  <a:schemeClr val="tx2"/>
                </a:solidFill>
              </a:rPr>
              <a:t>processor utilization</a:t>
            </a:r>
            <a:r>
              <a:rPr lang="en-NZ" dirty="0"/>
              <a:t>. </a:t>
            </a:r>
            <a:endParaRPr lang="en-US" dirty="0"/>
          </a:p>
          <a:p>
            <a:pPr>
              <a:spcBef>
                <a:spcPts val="1200"/>
              </a:spcBef>
            </a:pPr>
            <a:endParaRPr lang="en-NZ" dirty="0"/>
          </a:p>
          <a:p>
            <a:pPr>
              <a:spcBef>
                <a:spcPts val="1200"/>
              </a:spcBef>
            </a:pPr>
            <a:endParaRPr lang="en-NZ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Scheduling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NZ" dirty="0"/>
              <a:t>The scheduling function should</a:t>
            </a:r>
          </a:p>
          <a:p>
            <a:pPr lvl="1">
              <a:spcBef>
                <a:spcPts val="1800"/>
              </a:spcBef>
            </a:pPr>
            <a:r>
              <a:rPr lang="en-NZ" sz="2400" dirty="0"/>
              <a:t>Share time </a:t>
            </a:r>
            <a:r>
              <a:rPr lang="en-NZ" sz="2400" b="1" i="1" dirty="0"/>
              <a:t>fairly </a:t>
            </a:r>
            <a:r>
              <a:rPr lang="en-NZ" sz="2400" dirty="0"/>
              <a:t>among processes</a:t>
            </a:r>
          </a:p>
          <a:p>
            <a:pPr lvl="1">
              <a:spcBef>
                <a:spcPts val="1800"/>
              </a:spcBef>
            </a:pPr>
            <a:r>
              <a:rPr lang="en-NZ" sz="2400" dirty="0"/>
              <a:t>Prevent starvation of a process</a:t>
            </a:r>
          </a:p>
          <a:p>
            <a:pPr lvl="1">
              <a:spcBef>
                <a:spcPts val="1800"/>
              </a:spcBef>
            </a:pPr>
            <a:r>
              <a:rPr lang="en-NZ" sz="2400" dirty="0"/>
              <a:t>Use the processor efficiently</a:t>
            </a:r>
          </a:p>
          <a:p>
            <a:pPr lvl="1">
              <a:spcBef>
                <a:spcPts val="1800"/>
              </a:spcBef>
            </a:pPr>
            <a:r>
              <a:rPr lang="en-NZ" sz="2400" dirty="0"/>
              <a:t>Have low overhead</a:t>
            </a:r>
          </a:p>
          <a:p>
            <a:pPr lvl="1">
              <a:spcBef>
                <a:spcPts val="1800"/>
              </a:spcBef>
            </a:pPr>
            <a:r>
              <a:rPr lang="en-NZ" sz="2400" dirty="0"/>
              <a:t>Prioritise processes when necessary (e.g. real time deadlines)</a:t>
            </a:r>
          </a:p>
          <a:p>
            <a:pPr>
              <a:spcBef>
                <a:spcPts val="1800"/>
              </a:spcBef>
            </a:pPr>
            <a:endParaRPr lang="en-NZ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Scheduling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3666" y="1600200"/>
            <a:ext cx="918766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Suspend States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819400"/>
          </a:xfrm>
        </p:spPr>
        <p:txBody>
          <a:bodyPr/>
          <a:lstStyle/>
          <a:p>
            <a:pPr lvl="0"/>
            <a:r>
              <a:rPr lang="en-US" dirty="0"/>
              <a:t>Remember this diagram from Chapter 3?</a:t>
            </a:r>
          </a:p>
          <a:p>
            <a:endParaRPr lang="en-US" dirty="0"/>
          </a:p>
        </p:txBody>
      </p:sp>
      <p:pic>
        <p:nvPicPr>
          <p:cNvPr id="5" name="Picture 4" descr="f9.pdf"/>
          <p:cNvPicPr>
            <a:picLocks noChangeAspect="1"/>
          </p:cNvPicPr>
          <p:nvPr/>
        </p:nvPicPr>
        <p:blipFill>
          <a:blip r:embed="rId3"/>
          <a:srcRect t="34545" b="12727"/>
          <a:stretch>
            <a:fillRect/>
          </a:stretch>
        </p:blipFill>
        <p:spPr>
          <a:xfrm>
            <a:off x="1295400" y="2057400"/>
            <a:ext cx="6888093" cy="470007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and </a:t>
            </a:r>
            <a:br>
              <a:rPr lang="en-US" dirty="0"/>
            </a:br>
            <a:r>
              <a:rPr lang="en-US" dirty="0"/>
              <a:t>Process State Transitions</a:t>
            </a:r>
          </a:p>
        </p:txBody>
      </p:sp>
      <p:pic>
        <p:nvPicPr>
          <p:cNvPr id="4" name="Content Placeholder 3" descr="Fig09_01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7525" y="1600200"/>
            <a:ext cx="5973275" cy="4301369"/>
          </a:xfrm>
        </p:spPr>
      </p:pic>
      <p:sp>
        <p:nvSpPr>
          <p:cNvPr id="5" name="Content Placeholder 4"/>
          <p:cNvSpPr>
            <a:spLocks/>
          </p:cNvSpPr>
          <p:nvPr/>
        </p:nvSpPr>
        <p:spPr bwMode="auto">
          <a:xfrm>
            <a:off x="4114800" y="2362200"/>
            <a:ext cx="4800600" cy="3890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NZ" sz="2000" b="1" dirty="0"/>
              <a:t>Long-term scheduling: </a:t>
            </a:r>
            <a:r>
              <a:rPr lang="en-NZ" sz="2000" dirty="0"/>
              <a:t>whether a new process is admitted.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endParaRPr lang="en-NZ" altLang="zh-TW" sz="2000" b="1" dirty="0">
              <a:ea typeface="新細明體" pitchFamily="18" charset="-120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endParaRPr lang="en-NZ" altLang="zh-TW" sz="2000" b="1" dirty="0">
              <a:ea typeface="新細明體" pitchFamily="18" charset="-120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NZ" sz="2000" b="1" dirty="0"/>
              <a:t>Medium-term scheduling: </a:t>
            </a:r>
            <a:r>
              <a:rPr lang="en-NZ" sz="2000" dirty="0"/>
              <a:t>whether a process is swapped in.</a:t>
            </a:r>
            <a:endParaRPr lang="en-NZ" altLang="zh-TW" sz="2000" dirty="0">
              <a:ea typeface="新細明體" pitchFamily="18" charset="-120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NZ" sz="2000" b="1" dirty="0"/>
              <a:t>Short-term scheduling: </a:t>
            </a:r>
            <a:r>
              <a:rPr lang="en-NZ" sz="2000" dirty="0"/>
              <a:t>which ready process to execute next.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 rot="205070">
            <a:off x="6975256" y="4851346"/>
            <a:ext cx="1745044" cy="1429416"/>
            <a:chOff x="2242" y="3569"/>
            <a:chExt cx="1536" cy="624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 rot="857959">
              <a:off x="2242" y="3569"/>
              <a:ext cx="1536" cy="624"/>
            </a:xfrm>
            <a:prstGeom prst="leftArrow">
              <a:avLst>
                <a:gd name="adj1" fmla="val 50000"/>
                <a:gd name="adj2" fmla="val 61538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 rot="783046">
              <a:off x="2460" y="3761"/>
              <a:ext cx="1288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>
                  <a:ea typeface="新細明體" pitchFamily="18" charset="-120"/>
                </a:rPr>
                <a:t>Focus of this chapter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Queuing Diagram</a:t>
            </a:r>
          </a:p>
        </p:txBody>
      </p:sp>
      <p:pic>
        <p:nvPicPr>
          <p:cNvPr id="4" name="Content Placeholder 3" descr="Fig09_03.gif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2124" y="1447800"/>
            <a:ext cx="6645523" cy="5105400"/>
          </a:xfr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04800" y="3429000"/>
            <a:ext cx="2971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>
                <a:ea typeface="新細明體" pitchFamily="18" charset="-120"/>
              </a:rPr>
              <a:t>Scheduling is a matter of managing queues to minimize queuing delay and to optimize performance.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Long-Term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Determines which programs are admitted to the system for processing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May be first-come-first-served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Or, according to criteria such as priority, I/O requirements or expected execution time</a:t>
            </a:r>
          </a:p>
          <a:p>
            <a:pPr>
              <a:spcBef>
                <a:spcPts val="600"/>
              </a:spcBef>
            </a:pPr>
            <a:r>
              <a:rPr lang="en-US" dirty="0"/>
              <a:t>Controls the </a:t>
            </a:r>
            <a:r>
              <a:rPr lang="en-US" b="1" i="1" dirty="0"/>
              <a:t>degree of multiprogramming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/>
              <a:t>If more processes are admitted,</a:t>
            </a:r>
          </a:p>
          <a:p>
            <a:pPr lvl="2">
              <a:spcBef>
                <a:spcPts val="600"/>
              </a:spcBef>
            </a:pPr>
            <a:r>
              <a:rPr lang="en-US" altLang="en-US" sz="2000" dirty="0">
                <a:sym typeface="Wingdings" panose="05000000000000000000" pitchFamily="2" charset="2"/>
              </a:rPr>
              <a:t> </a:t>
            </a:r>
            <a:r>
              <a:rPr lang="en-US" altLang="en-US" sz="2000" dirty="0"/>
              <a:t>less likely that all processes will be blocked </a:t>
            </a:r>
            <a:r>
              <a:rPr lang="en-US" altLang="en-US" sz="2000" dirty="0">
                <a:sym typeface="Wingdings" panose="05000000000000000000" pitchFamily="2" charset="2"/>
              </a:rPr>
              <a:t> </a:t>
            </a:r>
            <a:r>
              <a:rPr lang="en-US" altLang="en-US" sz="2000" dirty="0"/>
              <a:t>better processor utilization</a:t>
            </a:r>
          </a:p>
          <a:p>
            <a:pPr lvl="2">
              <a:spcBef>
                <a:spcPts val="600"/>
              </a:spcBef>
            </a:pPr>
            <a:r>
              <a:rPr lang="en-US" altLang="en-US" sz="2000" dirty="0">
                <a:sym typeface="Wingdings" panose="05000000000000000000" pitchFamily="2" charset="2"/>
              </a:rPr>
              <a:t> </a:t>
            </a:r>
            <a:r>
              <a:rPr lang="en-US" sz="2000" dirty="0"/>
              <a:t>smaller percentage of time that each process can be executed </a:t>
            </a:r>
            <a:r>
              <a:rPr lang="en-US" sz="2000" dirty="0">
                <a:sym typeface="Wingdings" panose="05000000000000000000" pitchFamily="2" charset="2"/>
              </a:rPr>
              <a:t> may limit to provide satisfactory service to the current set of processes</a:t>
            </a:r>
          </a:p>
          <a:p>
            <a:pPr lvl="2">
              <a:spcBef>
                <a:spcPts val="600"/>
              </a:spcBef>
            </a:pPr>
            <a:endParaRPr lang="en-US" sz="2000" dirty="0"/>
          </a:p>
          <a:p>
            <a:pPr lvl="1"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Medium-Term </a:t>
            </a:r>
            <a:br>
              <a:rPr lang="en-US" dirty="0"/>
            </a:br>
            <a:r>
              <a:rPr lang="en-US" dirty="0"/>
              <a:t>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Part of the swapping function</a:t>
            </a:r>
          </a:p>
          <a:p>
            <a:pPr>
              <a:spcBef>
                <a:spcPts val="1200"/>
              </a:spcBef>
            </a:pPr>
            <a:r>
              <a:rPr lang="en-US" dirty="0"/>
              <a:t>Swapping-in decisions are based on </a:t>
            </a:r>
          </a:p>
          <a:p>
            <a:pPr lvl="1">
              <a:spcBef>
                <a:spcPts val="1200"/>
              </a:spcBef>
            </a:pPr>
            <a:r>
              <a:rPr lang="en-US" sz="2400" dirty="0"/>
              <a:t>the need to manage the degree of multiprogramming</a:t>
            </a:r>
          </a:p>
          <a:p>
            <a:pPr lvl="1">
              <a:spcBef>
                <a:spcPts val="1200"/>
              </a:spcBef>
            </a:pPr>
            <a:r>
              <a:rPr lang="en-US" altLang="zh-TW" sz="2400" dirty="0">
                <a:latin typeface="Arial" charset="0"/>
                <a:ea typeface="新細明體" pitchFamily="18" charset="-120"/>
              </a:rPr>
              <a:t>the memory requirements of the swapped-out processes</a:t>
            </a:r>
          </a:p>
          <a:p>
            <a:pPr lvl="1"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Short-Term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Short-term scheduler is also known as </a:t>
            </a:r>
            <a:r>
              <a:rPr lang="en-US" dirty="0"/>
              <a:t>the </a:t>
            </a:r>
            <a:r>
              <a:rPr lang="en-US" b="1" dirty="0">
                <a:solidFill>
                  <a:schemeClr val="accent2"/>
                </a:solidFill>
              </a:rPr>
              <a:t>dispatcher</a:t>
            </a:r>
          </a:p>
          <a:p>
            <a:pPr>
              <a:spcBef>
                <a:spcPts val="600"/>
              </a:spcBef>
            </a:pPr>
            <a:r>
              <a:rPr lang="en-US" dirty="0"/>
              <a:t>Executes most frequently 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to decide which process to execute next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Invoked when an event occurs that may lead to the </a:t>
            </a:r>
            <a:r>
              <a:rPr lang="en-US" b="1" dirty="0"/>
              <a:t>blocking of the current process </a:t>
            </a:r>
            <a:r>
              <a:rPr lang="en-US" dirty="0"/>
              <a:t>or that may provide an opportunity to </a:t>
            </a:r>
            <a:r>
              <a:rPr lang="en-US" b="1" dirty="0"/>
              <a:t>preempt a currently running process </a:t>
            </a:r>
            <a:r>
              <a:rPr lang="en-US" dirty="0"/>
              <a:t>in favor of another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Clock interrupts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I/O interrupts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OS calls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Signals (e.g., semaphores)</a:t>
            </a:r>
          </a:p>
          <a:p>
            <a:pPr>
              <a:spcBef>
                <a:spcPts val="600"/>
              </a:spcBef>
            </a:pPr>
            <a:endParaRPr lang="en-US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Short-Term Scheduling </a:t>
            </a:r>
            <a:br>
              <a:rPr lang="en-US"/>
            </a:br>
            <a:r>
              <a:rPr lang="en-US"/>
              <a:t>Criteria: </a:t>
            </a:r>
            <a:r>
              <a:rPr lang="en-US" altLang="zh-TW"/>
              <a:t>User / System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NZ" dirty="0"/>
              <a:t>Main objective is to allocate processor time to optimize certain aspects of system behaviour.</a:t>
            </a:r>
          </a:p>
          <a:p>
            <a:pPr>
              <a:spcBef>
                <a:spcPts val="600"/>
              </a:spcBef>
            </a:pPr>
            <a:r>
              <a:rPr lang="en-NZ" dirty="0"/>
              <a:t>A set of criteria is needed to evaluate the scheduling policy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User-oriented criteria</a:t>
            </a:r>
          </a:p>
          <a:p>
            <a:pPr lvl="2"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Behavior of the system as perceived by individual user or process</a:t>
            </a:r>
            <a:endParaRPr lang="en-US" dirty="0"/>
          </a:p>
          <a:p>
            <a:pPr lvl="2">
              <a:spcBef>
                <a:spcPts val="600"/>
              </a:spcBef>
            </a:pPr>
            <a:r>
              <a:rPr lang="en-US" dirty="0"/>
              <a:t>Example: response time in an interactive system</a:t>
            </a:r>
          </a:p>
          <a:p>
            <a:pPr lvl="3">
              <a:spcBef>
                <a:spcPts val="600"/>
              </a:spcBef>
            </a:pPr>
            <a:r>
              <a:rPr lang="en-US" dirty="0"/>
              <a:t>Elapsed time between the submission of a request until there is output.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System-oriented criteria</a:t>
            </a:r>
          </a:p>
          <a:p>
            <a:pPr lvl="2"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Effective and efficient utilization of the processor</a:t>
            </a:r>
            <a:endParaRPr lang="en-US" dirty="0"/>
          </a:p>
          <a:p>
            <a:pPr lvl="2">
              <a:spcBef>
                <a:spcPts val="600"/>
              </a:spcBef>
            </a:pPr>
            <a:r>
              <a:rPr lang="en-US" dirty="0"/>
              <a:t>Example: throughput</a:t>
            </a:r>
          </a:p>
          <a:p>
            <a:pPr lvl="3">
              <a:spcBef>
                <a:spcPts val="600"/>
              </a:spcBef>
            </a:pPr>
            <a:r>
              <a:rPr lang="en-US" dirty="0"/>
              <a:t>Number of processes completed within a unit of time</a:t>
            </a:r>
          </a:p>
          <a:p>
            <a:pPr>
              <a:spcBef>
                <a:spcPts val="600"/>
              </a:spcBef>
            </a:pPr>
            <a:endParaRPr lang="en-NZ" dirty="0"/>
          </a:p>
          <a:p>
            <a:pPr>
              <a:spcBef>
                <a:spcPts val="600"/>
              </a:spcBef>
            </a:pPr>
            <a:endParaRPr lang="en-N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Short-Term Scheduling </a:t>
            </a:r>
            <a:br>
              <a:rPr lang="en-US" dirty="0"/>
            </a:br>
            <a:r>
              <a:rPr lang="en-US" dirty="0"/>
              <a:t>Criteria: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Performance-related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Quantitative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Easily measured</a:t>
            </a:r>
          </a:p>
          <a:p>
            <a:pPr lvl="1"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Example:</a:t>
            </a:r>
            <a:r>
              <a:rPr lang="en-US" dirty="0"/>
              <a:t> response time and throughput</a:t>
            </a:r>
          </a:p>
          <a:p>
            <a:pPr>
              <a:spcBef>
                <a:spcPts val="1200"/>
              </a:spcBef>
            </a:pPr>
            <a:r>
              <a:rPr lang="en-US" dirty="0"/>
              <a:t>Non-performance related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Qualitative</a:t>
            </a:r>
            <a:endParaRPr lang="en-US" dirty="0"/>
          </a:p>
          <a:p>
            <a:pPr lvl="1">
              <a:spcBef>
                <a:spcPts val="1200"/>
              </a:spcBef>
            </a:pPr>
            <a:r>
              <a:rPr lang="en-US" dirty="0"/>
              <a:t>Hard to measure</a:t>
            </a:r>
          </a:p>
          <a:p>
            <a:pPr lvl="1"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Example: predictability (stable service provided to users over time)</a:t>
            </a:r>
          </a:p>
          <a:p>
            <a:pPr lvl="1"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</a:t>
            </a:r>
            <a:r>
              <a:rPr lang="en-US" dirty="0"/>
              <a:t>Criteria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C96DB8-67C5-4717-AC5B-9DA3AC493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941BD6-6E72-4391-A521-295F47C51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2" y="1629103"/>
            <a:ext cx="8943975" cy="40290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Scheduling Criteria (cont.)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C9306D-85B6-4869-B03A-86C7F3273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5855FF-0FE9-490B-8825-513546EDF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1" y="1721433"/>
            <a:ext cx="8991600" cy="420311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Interdependent </a:t>
            </a:r>
            <a:br>
              <a:rPr lang="en-US" altLang="zh-TW">
                <a:ea typeface="新細明體" pitchFamily="18" charset="-120"/>
              </a:rPr>
            </a:br>
            <a:r>
              <a:rPr lang="en-US" altLang="zh-TW">
                <a:ea typeface="新細明體" pitchFamily="18" charset="-120"/>
              </a:rPr>
              <a:t>Scheduling Criteria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altLang="zh-TW" dirty="0">
                <a:ea typeface="新細明體" pitchFamily="18" charset="-120"/>
              </a:rPr>
              <a:t>Impossible to optimize all criteria simultaneously.</a:t>
            </a:r>
          </a:p>
          <a:p>
            <a:pPr lvl="1">
              <a:spcBef>
                <a:spcPts val="1800"/>
              </a:spcBef>
            </a:pPr>
            <a:r>
              <a:rPr lang="en-US" altLang="zh-TW" dirty="0">
                <a:ea typeface="新細明體" pitchFamily="18" charset="-120"/>
              </a:rPr>
              <a:t>Example: response time vs. throughput</a:t>
            </a:r>
          </a:p>
          <a:p>
            <a:pPr lvl="2">
              <a:spcBef>
                <a:spcPts val="1800"/>
              </a:spcBef>
            </a:pPr>
            <a:r>
              <a:rPr lang="en-US" altLang="zh-TW" sz="2000" dirty="0">
                <a:ea typeface="新細明體" pitchFamily="18" charset="-120"/>
              </a:rPr>
              <a:t>good response time requires frequent process switching which increases the system overhead, reducing throughput</a:t>
            </a:r>
          </a:p>
          <a:p>
            <a:pPr>
              <a:spcBef>
                <a:spcPts val="1800"/>
              </a:spcBef>
            </a:pPr>
            <a:r>
              <a:rPr lang="en-US" altLang="zh-TW" dirty="0">
                <a:ea typeface="新細明體" pitchFamily="18" charset="-120"/>
              </a:rPr>
              <a:t>Design of a scheduling policy involves compromising among competing requirements.</a:t>
            </a:r>
          </a:p>
          <a:p>
            <a:pPr>
              <a:spcBef>
                <a:spcPts val="18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46641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NZ" dirty="0">
                <a:latin typeface="Arial" charset="0"/>
              </a:rPr>
              <a:t>In many systems, each process is assigned a priority.</a:t>
            </a:r>
            <a:endParaRPr lang="en-US" dirty="0"/>
          </a:p>
          <a:p>
            <a:pPr>
              <a:spcBef>
                <a:spcPts val="1800"/>
              </a:spcBef>
            </a:pPr>
            <a:r>
              <a:rPr lang="en-US" altLang="zh-HK" dirty="0"/>
              <a:t>Scheduler will always choose a process of higher priority over one of lower priority</a:t>
            </a:r>
          </a:p>
          <a:p>
            <a:pPr lvl="1">
              <a:spcBef>
                <a:spcPts val="1800"/>
              </a:spcBef>
            </a:pPr>
            <a:r>
              <a:rPr lang="en-US" altLang="zh-HK" dirty="0"/>
              <a:t>Problem: lower-priority may suffer </a:t>
            </a:r>
            <a:r>
              <a:rPr lang="en-US" altLang="zh-HK" b="1" dirty="0">
                <a:solidFill>
                  <a:schemeClr val="accent2"/>
                </a:solidFill>
              </a:rPr>
              <a:t>starvation</a:t>
            </a:r>
            <a:r>
              <a:rPr lang="en-US" altLang="zh-HK" dirty="0">
                <a:solidFill>
                  <a:schemeClr val="accent2"/>
                </a:solidFill>
              </a:rPr>
              <a:t> </a:t>
            </a:r>
            <a:r>
              <a:rPr lang="en-US" altLang="zh-HK" dirty="0"/>
              <a:t>if there is a steady supply of high priority processes</a:t>
            </a:r>
          </a:p>
          <a:p>
            <a:pPr lvl="1">
              <a:spcBef>
                <a:spcPts val="1800"/>
              </a:spcBef>
            </a:pPr>
            <a:r>
              <a:rPr lang="en-US" altLang="zh-HK" dirty="0"/>
              <a:t>Solution: allow a process to change its priority based on its </a:t>
            </a:r>
            <a:r>
              <a:rPr lang="en-US" altLang="zh-HK" b="1" dirty="0">
                <a:solidFill>
                  <a:schemeClr val="accent5">
                    <a:lumMod val="50000"/>
                  </a:schemeClr>
                </a:solidFill>
              </a:rPr>
              <a:t>age</a:t>
            </a:r>
            <a:r>
              <a:rPr lang="en-US" altLang="zh-HK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HK" dirty="0"/>
              <a:t>or execution history</a:t>
            </a:r>
          </a:p>
          <a:p>
            <a:pPr lvl="1">
              <a:spcBef>
                <a:spcPts val="1800"/>
              </a:spcBef>
            </a:pPr>
            <a:endParaRPr lang="en-US" dirty="0"/>
          </a:p>
          <a:p>
            <a:pPr lvl="1">
              <a:spcBef>
                <a:spcPts val="1800"/>
              </a:spcBef>
            </a:pPr>
            <a:endParaRPr lang="en-US" b="1" dirty="0">
              <a:solidFill>
                <a:schemeClr val="accent2"/>
              </a:solidFill>
            </a:endParaRPr>
          </a:p>
          <a:p>
            <a:pPr>
              <a:spcBef>
                <a:spcPts val="1800"/>
              </a:spcBef>
            </a:pPr>
            <a:endParaRPr lang="en-US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Priority Queuing</a:t>
            </a:r>
          </a:p>
        </p:txBody>
      </p:sp>
      <p:pic>
        <p:nvPicPr>
          <p:cNvPr id="4" name="Content Placeholder 3" descr="Fig09_04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86200" y="1828800"/>
            <a:ext cx="5024521" cy="4267200"/>
          </a:xfr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37338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36538" indent="-236538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zh-HK" sz="2400" dirty="0"/>
              <a:t>Have multiple ready queues, in descending order of priority: RQ0, RQ1, …, </a:t>
            </a:r>
            <a:r>
              <a:rPr lang="en-US" altLang="zh-HK" sz="2400" dirty="0" err="1"/>
              <a:t>RQ</a:t>
            </a:r>
            <a:r>
              <a:rPr lang="en-US" altLang="zh-HK" sz="2400" i="1" dirty="0" err="1"/>
              <a:t>n</a:t>
            </a:r>
            <a:r>
              <a:rPr lang="en-US" altLang="zh-HK" sz="2400" dirty="0"/>
              <a:t>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 sz="2400" dirty="0">
                <a:ea typeface="新細明體" pitchFamily="18" charset="-120"/>
              </a:rPr>
              <a:t>The scheduler will start at the highest-priority ready queue (RQ0).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 sz="2400" dirty="0">
                <a:ea typeface="新細明體" pitchFamily="18" charset="-120"/>
                <a:sym typeface="Wingdings" panose="05000000000000000000" pitchFamily="2" charset="2"/>
              </a:rPr>
              <a:t> Lower priority processes may suffer starvation.</a:t>
            </a:r>
            <a:endParaRPr lang="en-US" altLang="zh-TW" sz="2400" dirty="0">
              <a:ea typeface="新細明體" pitchFamily="18" charset="-12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Alternative Scheduling </a:t>
            </a:r>
            <a:br>
              <a:rPr lang="en-NZ" dirty="0"/>
            </a:br>
            <a:r>
              <a:rPr lang="en-NZ" dirty="0"/>
              <a:t>Policies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602014"/>
            <a:ext cx="6562725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5.55556E-6 L 3.33333E-6 -0.14445 " pathEditMode="relative" ptsTypes="AA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2800" dirty="0"/>
              <a:t>Types of Processor Scheduling</a:t>
            </a:r>
          </a:p>
          <a:p>
            <a:r>
              <a:rPr lang="en-NZ" sz="3200" dirty="0">
                <a:solidFill>
                  <a:schemeClr val="accent1">
                    <a:lumMod val="75000"/>
                  </a:schemeClr>
                </a:solidFill>
              </a:rPr>
              <a:t>Scheduling Algorithms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FCFS (First-Come-First-Serve)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RR (Round-Robin)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SPN (Shortest-Process-Next)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SRT (Shortest-Remaining-Time)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HRRN (Highest-Response-Ratio-Next)</a:t>
            </a:r>
          </a:p>
          <a:p>
            <a:pPr lvl="1"/>
            <a:r>
              <a:rPr lang="en-NZ" dirty="0">
                <a:solidFill>
                  <a:schemeClr val="tx2"/>
                </a:solidFill>
              </a:rPr>
              <a:t>FB (Feedback)</a:t>
            </a:r>
            <a:endParaRPr lang="en-NZ" sz="3200" dirty="0">
              <a:solidFill>
                <a:schemeClr val="tx2"/>
              </a:solidFill>
            </a:endParaRPr>
          </a:p>
          <a:p>
            <a:r>
              <a:rPr lang="en-NZ" sz="2800" dirty="0"/>
              <a:t>Fair-Share Scheduling</a:t>
            </a:r>
          </a:p>
          <a:p>
            <a:endParaRPr lang="en-NZ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52400" y="2436812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Selection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NZ" dirty="0"/>
              <a:t>Determines which process is selected next for execution</a:t>
            </a:r>
          </a:p>
          <a:p>
            <a:pPr>
              <a:spcBef>
                <a:spcPts val="1800"/>
              </a:spcBef>
            </a:pPr>
            <a:r>
              <a:rPr lang="en-NZ" dirty="0"/>
              <a:t>Important quantities based on execution characteristics:</a:t>
            </a:r>
          </a:p>
          <a:p>
            <a:pPr lvl="1">
              <a:spcBef>
                <a:spcPts val="1800"/>
              </a:spcBef>
              <a:buFont typeface="Arial" pitchFamily="34" charset="0"/>
              <a:buChar char="•"/>
            </a:pPr>
            <a:r>
              <a:rPr lang="en-NZ" sz="2400" b="1" i="1" dirty="0"/>
              <a:t>w </a:t>
            </a:r>
            <a:r>
              <a:rPr lang="en-NZ" sz="2400" dirty="0"/>
              <a:t>= time spent waiting in system so far</a:t>
            </a:r>
          </a:p>
          <a:p>
            <a:pPr lvl="1">
              <a:spcBef>
                <a:spcPts val="1800"/>
              </a:spcBef>
              <a:buFont typeface="Arial" pitchFamily="34" charset="0"/>
              <a:buChar char="•"/>
            </a:pPr>
            <a:r>
              <a:rPr lang="en-NZ" sz="2400" b="1" i="1" dirty="0"/>
              <a:t>e</a:t>
            </a:r>
            <a:r>
              <a:rPr lang="en-NZ" sz="2400" dirty="0"/>
              <a:t> = time spent in execution so far</a:t>
            </a:r>
          </a:p>
          <a:p>
            <a:pPr lvl="1">
              <a:spcBef>
                <a:spcPts val="1800"/>
              </a:spcBef>
              <a:buFont typeface="Arial" pitchFamily="34" charset="0"/>
              <a:buChar char="•"/>
            </a:pPr>
            <a:r>
              <a:rPr lang="en-NZ" sz="2400" b="1" i="1" dirty="0"/>
              <a:t>s</a:t>
            </a:r>
            <a:r>
              <a:rPr lang="en-NZ" sz="2400" dirty="0"/>
              <a:t> = total service time required by the process, including </a:t>
            </a:r>
            <a:r>
              <a:rPr lang="en-NZ" sz="2400" i="1" dirty="0"/>
              <a:t>e</a:t>
            </a:r>
            <a:r>
              <a:rPr lang="en-US" sz="2400" i="1" dirty="0"/>
              <a:t>; </a:t>
            </a:r>
            <a:r>
              <a:rPr lang="en-US" sz="2400" dirty="0"/>
              <a:t>generally, this quantity must be estimated or supplied by the user</a:t>
            </a:r>
            <a:endParaRPr lang="en-NZ" dirty="0"/>
          </a:p>
          <a:p>
            <a:pPr>
              <a:spcBef>
                <a:spcPts val="1800"/>
              </a:spcBef>
            </a:pPr>
            <a:endParaRPr lang="en-NZ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Mode: </a:t>
            </a:r>
            <a:br>
              <a:rPr lang="en-US" dirty="0"/>
            </a:br>
            <a:r>
              <a:rPr lang="en-US" sz="4000" dirty="0"/>
              <a:t>Non-preemptive vs Preemptive</a:t>
            </a:r>
            <a:endParaRPr lang="en-NZ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NZ" dirty="0"/>
              <a:t>Specifies the instants in time at which the selection function is exercised. </a:t>
            </a:r>
          </a:p>
          <a:p>
            <a:pPr>
              <a:spcBef>
                <a:spcPts val="0"/>
              </a:spcBef>
            </a:pPr>
            <a:r>
              <a:rPr lang="en-NZ" dirty="0"/>
              <a:t>Two categories of decision mode:</a:t>
            </a:r>
          </a:p>
          <a:p>
            <a:pPr lvl="1">
              <a:spcBef>
                <a:spcPts val="0"/>
              </a:spcBef>
            </a:pPr>
            <a:r>
              <a:rPr lang="en-US" sz="2400" b="1" dirty="0">
                <a:solidFill>
                  <a:schemeClr val="accent2"/>
                </a:solidFill>
              </a:rPr>
              <a:t>Non-preemptive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Once a process is in the running state, it will continue until it </a:t>
            </a:r>
            <a:r>
              <a:rPr lang="en-US" sz="2000" b="1" dirty="0"/>
              <a:t>terminates or blocks itself </a:t>
            </a:r>
            <a:r>
              <a:rPr lang="en-US" sz="2000" dirty="0"/>
              <a:t>for I/O or OS service</a:t>
            </a:r>
          </a:p>
          <a:p>
            <a:pPr lvl="1">
              <a:spcBef>
                <a:spcPts val="0"/>
              </a:spcBef>
            </a:pPr>
            <a:r>
              <a:rPr lang="en-US" sz="2400" b="1" dirty="0">
                <a:solidFill>
                  <a:schemeClr val="accent2"/>
                </a:solidFill>
              </a:rPr>
              <a:t>Preemptive 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Currently running process may be </a:t>
            </a:r>
            <a:r>
              <a:rPr lang="en-US" sz="2000" b="1" dirty="0"/>
              <a:t>interrupted</a:t>
            </a:r>
            <a:r>
              <a:rPr lang="en-US" sz="2000" dirty="0"/>
              <a:t> and moved to ready state by the OS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Preemption may occur </a:t>
            </a:r>
          </a:p>
          <a:p>
            <a:pPr lvl="3">
              <a:spcBef>
                <a:spcPts val="0"/>
              </a:spcBef>
            </a:pPr>
            <a:r>
              <a:rPr lang="en-US" sz="1800" dirty="0"/>
              <a:t>when a new process arrives</a:t>
            </a:r>
          </a:p>
          <a:p>
            <a:pPr lvl="3">
              <a:spcBef>
                <a:spcPts val="0"/>
              </a:spcBef>
            </a:pPr>
            <a:r>
              <a:rPr lang="en-US" sz="1800" dirty="0"/>
              <a:t>when an interrupt occurs that places a blocked process in the Ready state, or </a:t>
            </a:r>
          </a:p>
          <a:p>
            <a:pPr lvl="3">
              <a:spcBef>
                <a:spcPts val="0"/>
              </a:spcBef>
            </a:pPr>
            <a:r>
              <a:rPr lang="en-US" sz="1800" dirty="0"/>
              <a:t>periodically, based on a clock interrupt</a:t>
            </a:r>
          </a:p>
          <a:p>
            <a:pPr lvl="1"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NZ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95300" y="1752600"/>
            <a:ext cx="5600700" cy="458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 set of processes</a:t>
            </a:r>
          </a:p>
          <a:p>
            <a:pPr marL="342900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2400" dirty="0"/>
          </a:p>
          <a:p>
            <a:pPr marL="342900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2400" dirty="0"/>
          </a:p>
          <a:p>
            <a:pPr marL="342900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2400" dirty="0"/>
          </a:p>
          <a:p>
            <a:pPr marL="342900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240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Process requires alternate use of the processor and I/O in a repetitive fashion.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The service times represent the processor time required in one cycle.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Scheduling </a:t>
            </a:r>
            <a:br>
              <a:rPr lang="en-US" dirty="0"/>
            </a:br>
            <a:r>
              <a:rPr lang="en-US" dirty="0"/>
              <a:t>Example</a:t>
            </a:r>
          </a:p>
        </p:txBody>
      </p:sp>
      <p:pic>
        <p:nvPicPr>
          <p:cNvPr id="4" name="Content Placeholder 3" descr="Table09_04.gif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9233"/>
          <a:stretch/>
        </p:blipFill>
        <p:spPr>
          <a:xfrm>
            <a:off x="838200" y="2133601"/>
            <a:ext cx="3810000" cy="1925414"/>
          </a:xfr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2" t="789" r="30032" b="1576"/>
          <a:stretch>
            <a:fillRect/>
          </a:stretch>
        </p:blipFill>
        <p:spPr bwMode="auto">
          <a:xfrm>
            <a:off x="6286500" y="2286000"/>
            <a:ext cx="2036618" cy="37338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First-Come-First-Served</a:t>
            </a:r>
            <a:br>
              <a:rPr lang="en-US"/>
            </a:br>
            <a:r>
              <a:rPr lang="en-US"/>
              <a:t>(FCFS)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Also known as first-in-first-out (FIFO) or strict queuing</a:t>
            </a:r>
          </a:p>
          <a:p>
            <a:pPr>
              <a:spcBef>
                <a:spcPts val="600"/>
              </a:spcBef>
            </a:pPr>
            <a:r>
              <a:rPr lang="en-US" dirty="0"/>
              <a:t>When the current process ceases to execute, select </a:t>
            </a:r>
            <a:r>
              <a:rPr lang="en-NZ" dirty="0"/>
              <a:t>the process that has been in the ready queue the longest</a:t>
            </a:r>
            <a:endParaRPr lang="en-US" dirty="0"/>
          </a:p>
        </p:txBody>
      </p:sp>
      <p:pic>
        <p:nvPicPr>
          <p:cNvPr id="4" name="Picture 3" descr="Fig09_05a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3879" y="3200400"/>
            <a:ext cx="7189521" cy="1664567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008" y="4821784"/>
            <a:ext cx="7287327" cy="1807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FCFS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077201" cy="49530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zh-TW" altLang="en-US" dirty="0"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altLang="zh-TW" dirty="0">
                <a:ea typeface="新細明體" pitchFamily="18" charset="-120"/>
                <a:sym typeface="Wingdings" pitchFamily="2" charset="2"/>
              </a:rPr>
              <a:t>Favors long processes over short ones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A short process has to wait a long time when it arrives just after a long process</a:t>
            </a:r>
          </a:p>
          <a:p>
            <a:pPr>
              <a:spcBef>
                <a:spcPts val="300"/>
              </a:spcBef>
            </a:pPr>
            <a:r>
              <a:rPr lang="zh-TW" altLang="en-US" dirty="0"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dirty="0"/>
              <a:t>Favors CPU-bound processes</a:t>
            </a:r>
            <a:r>
              <a:rPr lang="en-US" altLang="zh-TW" dirty="0">
                <a:ea typeface="新細明體" pitchFamily="18" charset="-120"/>
              </a:rPr>
              <a:t> over I/O-bound ones</a:t>
            </a:r>
          </a:p>
          <a:p>
            <a:pPr lvl="1">
              <a:spcBef>
                <a:spcPts val="300"/>
              </a:spcBef>
            </a:pPr>
            <a:r>
              <a:rPr lang="en-US" dirty="0">
                <a:ea typeface="新細明體" pitchFamily="18" charset="-120"/>
              </a:rPr>
              <a:t>May result in inefficient use of both the processor and the I/O devices</a:t>
            </a:r>
            <a:endParaRPr lang="en-US" dirty="0"/>
          </a:p>
          <a:p>
            <a:pPr>
              <a:spcBef>
                <a:spcPts val="300"/>
              </a:spcBef>
            </a:pP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063"/>
          <a:stretch/>
        </p:blipFill>
        <p:spPr>
          <a:xfrm>
            <a:off x="2209800" y="3886200"/>
            <a:ext cx="5814966" cy="2057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39624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CPU-bound process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53340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I/O-bound process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Robin (RR)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RR uses </a:t>
            </a:r>
            <a:r>
              <a:rPr lang="en-US" b="1" dirty="0"/>
              <a:t>preemption</a:t>
            </a:r>
            <a:r>
              <a:rPr lang="en-US" dirty="0"/>
              <a:t> based on a clock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Clock interrupts are generated at periodic intervals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When an interrupt occurs, the currently running process is placed in the ready queue, select next ready job on a FCFS basis</a:t>
            </a:r>
            <a:endParaRPr lang="en-NZ" dirty="0"/>
          </a:p>
          <a:p>
            <a:pPr lvl="1">
              <a:spcBef>
                <a:spcPts val="1200"/>
              </a:spcBef>
            </a:pPr>
            <a:r>
              <a:rPr lang="en-NZ" dirty="0"/>
              <a:t>also known as </a:t>
            </a:r>
            <a:r>
              <a:rPr lang="en-NZ" b="1" i="1" dirty="0">
                <a:solidFill>
                  <a:schemeClr val="tx2"/>
                </a:solidFill>
              </a:rPr>
              <a:t>time slicing</a:t>
            </a:r>
            <a:r>
              <a:rPr lang="en-NZ" dirty="0"/>
              <a:t>, because each process is given a slice of time (</a:t>
            </a:r>
            <a:r>
              <a:rPr lang="en-NZ" b="1" i="1" dirty="0">
                <a:solidFill>
                  <a:schemeClr val="accent5">
                    <a:lumMod val="50000"/>
                  </a:schemeClr>
                </a:solidFill>
              </a:rPr>
              <a:t>time quantum</a:t>
            </a:r>
            <a:r>
              <a:rPr lang="en-NZ" dirty="0"/>
              <a:t>) before being </a:t>
            </a:r>
            <a:r>
              <a:rPr lang="en-NZ" dirty="0" err="1"/>
              <a:t>preempted</a:t>
            </a:r>
            <a:r>
              <a:rPr lang="en-NZ" dirty="0"/>
              <a:t>.</a:t>
            </a:r>
          </a:p>
          <a:p>
            <a:pPr lvl="1">
              <a:spcBef>
                <a:spcPts val="1200"/>
              </a:spcBef>
            </a:pPr>
            <a:r>
              <a:rPr lang="zh-TW" altLang="en-US" dirty="0">
                <a:latin typeface="Arial" charset="0"/>
                <a:ea typeface="新細明體" pitchFamily="18" charset="-120"/>
                <a:sym typeface="Wingdings" pitchFamily="2" charset="2"/>
              </a:rPr>
              <a:t> 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Reduce the penalty that short jobs suffer with FCFS</a:t>
            </a:r>
          </a:p>
          <a:p>
            <a:pPr lvl="1">
              <a:spcBef>
                <a:spcPts val="1200"/>
              </a:spcBef>
            </a:pPr>
            <a:r>
              <a:rPr lang="zh-TW" altLang="en-US" dirty="0">
                <a:latin typeface="Arial" charset="0"/>
                <a:ea typeface="新細明體" pitchFamily="18" charset="-120"/>
                <a:sym typeface="Wingdings" pitchFamily="2" charset="2"/>
              </a:rPr>
              <a:t> </a:t>
            </a:r>
            <a:r>
              <a:rPr lang="en-US" dirty="0"/>
              <a:t>Particularly effective in a general-purpose time-sharing system</a:t>
            </a:r>
            <a:endParaRPr lang="en-NZ" dirty="0"/>
          </a:p>
          <a:p>
            <a:pPr lvl="1"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Robin</a:t>
            </a:r>
          </a:p>
        </p:txBody>
      </p:sp>
      <p:pic>
        <p:nvPicPr>
          <p:cNvPr id="4" name="Picture 3" descr="Fig09_05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" y="1717154"/>
            <a:ext cx="7955280" cy="133084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862"/>
          <a:stretch/>
        </p:blipFill>
        <p:spPr bwMode="auto">
          <a:xfrm>
            <a:off x="1119700" y="3505205"/>
            <a:ext cx="7338500" cy="182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Size of </a:t>
            </a:r>
            <a:br>
              <a:rPr lang="en-US" dirty="0"/>
            </a:br>
            <a:r>
              <a:rPr lang="en-US" dirty="0"/>
              <a:t>Preemption Time Quantum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29850" y="1905000"/>
            <a:ext cx="4494550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76213" indent="-176213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9113" indent="-342900" eaLnBrk="0" hangingPunct="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Principal design issue: length of the time quantum</a:t>
            </a:r>
          </a:p>
          <a:p>
            <a:pPr marL="742950" lvl="1" indent="-285750" eaLnBrk="0" hangingPunct="0">
              <a:spcBef>
                <a:spcPts val="600"/>
              </a:spcBef>
              <a:buFont typeface="Arial" charset="0"/>
              <a:buChar char="–"/>
            </a:pPr>
            <a:r>
              <a:rPr lang="en-US" altLang="zh-TW" sz="2000" dirty="0">
                <a:latin typeface="+mn-lt"/>
                <a:sym typeface="Wingdings" pitchFamily="2" charset="2"/>
              </a:rPr>
              <a:t>Very short time quanta should be avoided because t</a:t>
            </a:r>
            <a:r>
              <a:rPr lang="en-US" altLang="zh-TW" sz="2000" dirty="0">
                <a:latin typeface="+mn-lt"/>
              </a:rPr>
              <a:t>here is processing over-head in handling the clock interrupt and performing the scheduling and dispatching function.</a:t>
            </a:r>
          </a:p>
          <a:p>
            <a:pPr marL="742950" lvl="1" indent="-285750" eaLnBrk="0" hangingPunct="0">
              <a:spcBef>
                <a:spcPts val="600"/>
              </a:spcBef>
              <a:buFont typeface="Arial" charset="0"/>
              <a:buChar char="–"/>
            </a:pPr>
            <a:r>
              <a:rPr lang="en-US" altLang="zh-TW" sz="2000" dirty="0">
                <a:latin typeface="+mn-lt"/>
              </a:rPr>
              <a:t>The time quantum should be slightly greater than the time required for a typical interaction.</a:t>
            </a: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043" y="1981200"/>
            <a:ext cx="418382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RR Performance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zh-TW" altLang="en-US" dirty="0"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altLang="zh-TW" dirty="0">
                <a:ea typeface="新細明體" pitchFamily="18" charset="-120"/>
              </a:rPr>
              <a:t>Favors CPU-bound processes over I/O-bound ones</a:t>
            </a:r>
            <a:endParaRPr lang="zh-TW" altLang="en-US" dirty="0">
              <a:ea typeface="新細明體" pitchFamily="18" charset="-120"/>
              <a:sym typeface="Wingdings" pitchFamily="2" charset="2"/>
            </a:endParaRPr>
          </a:p>
          <a:p>
            <a:pPr lvl="1">
              <a:spcBef>
                <a:spcPts val="1200"/>
              </a:spcBef>
            </a:pPr>
            <a:r>
              <a:rPr lang="en-US" altLang="zh-TW" dirty="0">
                <a:ea typeface="新細明體" pitchFamily="18" charset="-120"/>
              </a:rPr>
              <a:t>An I/O-bound process uses a processor for a </a:t>
            </a:r>
            <a:r>
              <a:rPr lang="en-US" altLang="zh-TW" b="1" i="1" dirty="0">
                <a:ea typeface="新細明體" pitchFamily="18" charset="-120"/>
              </a:rPr>
              <a:t>short</a:t>
            </a:r>
            <a:r>
              <a:rPr lang="en-US" altLang="zh-TW" dirty="0">
                <a:ea typeface="新細明體" pitchFamily="18" charset="-120"/>
              </a:rPr>
              <a:t> period and then is </a:t>
            </a:r>
            <a:r>
              <a:rPr lang="en-US" altLang="zh-TW" b="1" i="1" dirty="0">
                <a:ea typeface="新細明體" pitchFamily="18" charset="-120"/>
              </a:rPr>
              <a:t>blocked</a:t>
            </a:r>
            <a:r>
              <a:rPr lang="en-US" altLang="zh-TW" dirty="0">
                <a:ea typeface="新細明體" pitchFamily="18" charset="-120"/>
              </a:rPr>
              <a:t> before joining the ready queue again </a:t>
            </a:r>
          </a:p>
          <a:p>
            <a:pPr marL="457200" lvl="1" indent="0" algn="ctr">
              <a:spcBef>
                <a:spcPts val="1200"/>
              </a:spcBef>
              <a:buNone/>
            </a:pPr>
            <a:r>
              <a:rPr lang="en-US" altLang="zh-TW" b="1" i="1" dirty="0">
                <a:ea typeface="新細明體" pitchFamily="18" charset="-120"/>
              </a:rPr>
              <a:t>vs.</a:t>
            </a:r>
            <a:r>
              <a:rPr lang="en-US" altLang="zh-TW" dirty="0">
                <a:ea typeface="新細明體" pitchFamily="18" charset="-120"/>
              </a:rPr>
              <a:t> </a:t>
            </a:r>
          </a:p>
          <a:p>
            <a:pPr marL="739775" lvl="2" indent="0">
              <a:spcBef>
                <a:spcPts val="1200"/>
              </a:spcBef>
              <a:buNone/>
            </a:pPr>
            <a:r>
              <a:rPr lang="en-US" altLang="zh-TW" sz="2000" dirty="0">
                <a:ea typeface="新細明體" pitchFamily="18" charset="-120"/>
              </a:rPr>
              <a:t>A CPU-bound process uses a </a:t>
            </a:r>
            <a:r>
              <a:rPr lang="en-US" altLang="zh-TW" sz="2000" b="1" i="1" dirty="0">
                <a:ea typeface="新細明體" pitchFamily="18" charset="-120"/>
              </a:rPr>
              <a:t>complete</a:t>
            </a:r>
            <a:r>
              <a:rPr lang="en-US" altLang="zh-TW" sz="2000" dirty="0">
                <a:ea typeface="新細明體" pitchFamily="18" charset="-120"/>
              </a:rPr>
              <a:t> time quantum while executing and </a:t>
            </a:r>
            <a:r>
              <a:rPr lang="en-US" altLang="zh-TW" sz="2000" b="1" i="1" dirty="0">
                <a:ea typeface="新細明體" pitchFamily="18" charset="-120"/>
              </a:rPr>
              <a:t>immediately</a:t>
            </a:r>
            <a:r>
              <a:rPr lang="en-US" altLang="zh-TW" sz="2000" dirty="0">
                <a:ea typeface="新細明體" pitchFamily="18" charset="-120"/>
              </a:rPr>
              <a:t> returns to the ready queue.</a:t>
            </a:r>
          </a:p>
          <a:p>
            <a:pPr lvl="1">
              <a:spcBef>
                <a:spcPts val="1200"/>
              </a:spcBef>
            </a:pPr>
            <a:r>
              <a:rPr lang="en-US" altLang="zh-TW" dirty="0">
                <a:ea typeface="新細明體" pitchFamily="18" charset="-120"/>
              </a:rPr>
              <a:t>CPU-bound processes receive a greater portion of processor time </a:t>
            </a:r>
            <a:r>
              <a:rPr lang="en-US" altLang="zh-TW" dirty="0">
                <a:ea typeface="新細明體" pitchFamily="18" charset="-120"/>
                <a:sym typeface="Wingdings" pitchFamily="2" charset="2"/>
              </a:rPr>
              <a:t> </a:t>
            </a:r>
          </a:p>
          <a:p>
            <a:pPr lvl="2">
              <a:spcBef>
                <a:spcPts val="1200"/>
              </a:spcBef>
            </a:pPr>
            <a:r>
              <a:rPr lang="en-US" altLang="zh-TW" dirty="0">
                <a:ea typeface="新細明體" pitchFamily="18" charset="-120"/>
              </a:rPr>
              <a:t>poor performance for I/O-bound processes</a:t>
            </a:r>
          </a:p>
          <a:p>
            <a:pPr lvl="2">
              <a:spcBef>
                <a:spcPts val="1200"/>
              </a:spcBef>
            </a:pPr>
            <a:r>
              <a:rPr lang="en-US" altLang="zh-TW" dirty="0">
                <a:ea typeface="新細明體" pitchFamily="18" charset="-120"/>
              </a:rPr>
              <a:t>inefficient use of I/O devices, and </a:t>
            </a:r>
          </a:p>
          <a:p>
            <a:pPr lvl="2">
              <a:spcBef>
                <a:spcPts val="1200"/>
              </a:spcBef>
            </a:pPr>
            <a:r>
              <a:rPr lang="en-US" altLang="zh-TW" dirty="0">
                <a:ea typeface="新細明體" pitchFamily="18" charset="-120"/>
              </a:rPr>
              <a:t>an increase in the variance of response time.</a:t>
            </a:r>
          </a:p>
          <a:p>
            <a:pPr>
              <a:spcBef>
                <a:spcPts val="120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82579751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229600" cy="1143000"/>
          </a:xfrm>
        </p:spPr>
        <p:txBody>
          <a:bodyPr/>
          <a:lstStyle/>
          <a:p>
            <a:r>
              <a:rPr lang="en-US" dirty="0"/>
              <a:t>Shortest Process Next (SPN)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Nonpreemptive</a:t>
            </a:r>
            <a:r>
              <a:rPr lang="en-US" dirty="0"/>
              <a:t> policy</a:t>
            </a:r>
          </a:p>
          <a:p>
            <a:r>
              <a:rPr lang="en-US" dirty="0"/>
              <a:t>Select process with </a:t>
            </a:r>
            <a:r>
              <a:rPr lang="en-US" b="1" i="1" dirty="0"/>
              <a:t>shortest</a:t>
            </a:r>
            <a:r>
              <a:rPr lang="en-US" dirty="0"/>
              <a:t> </a:t>
            </a:r>
            <a:r>
              <a:rPr lang="en-US" b="1" i="1" dirty="0"/>
              <a:t>expected</a:t>
            </a:r>
            <a:r>
              <a:rPr lang="en-US" dirty="0"/>
              <a:t> processing time</a:t>
            </a:r>
          </a:p>
          <a:p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 Reduce the bias in favor of long processes in FCFS by allowing s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hort processes jump ahead of longer processes.</a:t>
            </a:r>
          </a:p>
          <a:p>
            <a:endParaRPr lang="en-US" dirty="0"/>
          </a:p>
        </p:txBody>
      </p:sp>
      <p:pic>
        <p:nvPicPr>
          <p:cNvPr id="9" name="Picture 8" descr="Fig09_05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5219"/>
            <a:ext cx="8046720" cy="134757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100" y="5677932"/>
            <a:ext cx="7325800" cy="101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555161F-CCAE-4FD1-9404-D849650A21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73302"/>
          <a:stretch/>
        </p:blipFill>
        <p:spPr bwMode="auto">
          <a:xfrm>
            <a:off x="1399100" y="5094076"/>
            <a:ext cx="7338500" cy="773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SPN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 </a:t>
            </a:r>
            <a:r>
              <a:rPr lang="en-NZ" dirty="0"/>
              <a:t>Overall performance is significantly improved in terms of response time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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 Need to know or estimate the required processing time of each process</a:t>
            </a:r>
          </a:p>
          <a:p>
            <a:pPr lvl="1"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For batch jobs, programmers may be required to supply an estimate</a:t>
            </a:r>
          </a:p>
          <a:p>
            <a:pPr lvl="1"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For repeating jobs, statistics may be gathered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dirty="0"/>
              <a:t>Variability of response times is increased, especially for longer processes</a:t>
            </a:r>
          </a:p>
          <a:p>
            <a:pPr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dirty="0"/>
              <a:t>Possibility of starvation for longer processes</a:t>
            </a:r>
          </a:p>
          <a:p>
            <a:pPr>
              <a:spcBef>
                <a:spcPts val="600"/>
              </a:spcBef>
            </a:pPr>
            <a:r>
              <a:rPr lang="zh-TW" altLang="en-US" dirty="0">
                <a:latin typeface="Arial" charset="0"/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Because of the lack of preemption, late short processes may still be heavily penalized.</a:t>
            </a:r>
            <a:endParaRPr lang="en-US" dirty="0">
              <a:latin typeface="Arial" charset="0"/>
              <a:ea typeface="新細明體" pitchFamily="18" charset="-120"/>
              <a:sym typeface="Wingdings" pitchFamily="2" charset="2"/>
            </a:endParaRPr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429759"/>
            <a:ext cx="6910712" cy="1714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Shortest Remaining</a:t>
            </a:r>
            <a:br>
              <a:rPr lang="en-US"/>
            </a:br>
            <a:r>
              <a:rPr lang="en-US"/>
              <a:t>Time (SRT)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4953000"/>
          </a:xfrm>
        </p:spPr>
        <p:txBody>
          <a:bodyPr/>
          <a:lstStyle/>
          <a:p>
            <a:r>
              <a:rPr lang="en-US" b="1" dirty="0"/>
              <a:t>Preemptive</a:t>
            </a:r>
            <a:r>
              <a:rPr lang="en-US" dirty="0"/>
              <a:t> version of SPN</a:t>
            </a:r>
          </a:p>
          <a:p>
            <a:r>
              <a:rPr lang="en-US" altLang="zh-TW" dirty="0">
                <a:latin typeface="Arial" charset="0"/>
                <a:ea typeface="新細明體" pitchFamily="18" charset="-120"/>
              </a:rPr>
              <a:t>Select the process with the </a:t>
            </a:r>
            <a:r>
              <a:rPr lang="en-US" altLang="zh-TW" b="1" i="1" dirty="0">
                <a:latin typeface="Arial" charset="0"/>
                <a:ea typeface="新細明體" pitchFamily="18" charset="-120"/>
              </a:rPr>
              <a:t>shortest expected remaining 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processing time</a:t>
            </a:r>
            <a:endParaRPr lang="en-US" dirty="0"/>
          </a:p>
        </p:txBody>
      </p:sp>
      <p:pic>
        <p:nvPicPr>
          <p:cNvPr id="5" name="Picture 4" descr="Fig09_05d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044328"/>
            <a:ext cx="7772400" cy="120252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>
                <a:latin typeface="Arial" charset="0"/>
                <a:ea typeface="新細明體" pitchFamily="18" charset="-120"/>
              </a:rPr>
              <a:t>SRT Performance</a:t>
            </a:r>
          </a:p>
        </p:txBody>
      </p:sp>
      <p:sp>
        <p:nvSpPr>
          <p:cNvPr id="14848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524000"/>
            <a:ext cx="8382000" cy="4525963"/>
          </a:xfrm>
        </p:spPr>
        <p:txBody>
          <a:bodyPr/>
          <a:lstStyle/>
          <a:p>
            <a:r>
              <a:rPr lang="en-NZ" sz="2400" dirty="0">
                <a:latin typeface="Arial" charset="0"/>
                <a:sym typeface="Wingdings" pitchFamily="2" charset="2"/>
              </a:rPr>
              <a:t> D</a:t>
            </a:r>
            <a:r>
              <a:rPr lang="en-NZ" sz="2400" dirty="0">
                <a:latin typeface="Arial" charset="0"/>
              </a:rPr>
              <a:t>oes not have the bias in </a:t>
            </a:r>
            <a:r>
              <a:rPr lang="en-NZ" sz="2400" dirty="0" err="1">
                <a:latin typeface="Arial" charset="0"/>
              </a:rPr>
              <a:t>favor</a:t>
            </a:r>
            <a:r>
              <a:rPr lang="en-NZ" sz="2400" dirty="0">
                <a:latin typeface="Arial" charset="0"/>
              </a:rPr>
              <a:t> of long processes found in FCFS. </a:t>
            </a:r>
          </a:p>
          <a:p>
            <a:r>
              <a:rPr lang="en-NZ" sz="2400" dirty="0">
                <a:latin typeface="Arial" charset="0"/>
                <a:sym typeface="Wingdings" pitchFamily="2" charset="2"/>
              </a:rPr>
              <a:t> </a:t>
            </a:r>
            <a:r>
              <a:rPr lang="en-NZ" sz="2400" dirty="0">
                <a:latin typeface="Arial" charset="0"/>
              </a:rPr>
              <a:t>Unlike RR, no additional interrupts are generated, reducing overhead. </a:t>
            </a:r>
          </a:p>
          <a:p>
            <a:pPr lvl="1"/>
            <a:r>
              <a:rPr lang="en-NZ" sz="2000" dirty="0" err="1">
                <a:latin typeface="Arial" charset="0"/>
              </a:rPr>
              <a:t>Preemption</a:t>
            </a:r>
            <a:r>
              <a:rPr lang="en-NZ" sz="2000" dirty="0">
                <a:latin typeface="Arial" charset="0"/>
              </a:rPr>
              <a:t> may occur when a new process becomes ready.</a:t>
            </a:r>
          </a:p>
          <a:p>
            <a:r>
              <a:rPr lang="en-NZ" sz="2400" dirty="0">
                <a:latin typeface="Arial" charset="0"/>
                <a:sym typeface="Wingdings" pitchFamily="2" charset="2"/>
              </a:rPr>
              <a:t> G</a:t>
            </a:r>
            <a:r>
              <a:rPr lang="en-NZ" sz="2400" dirty="0">
                <a:latin typeface="Arial" charset="0"/>
              </a:rPr>
              <a:t>ive superior turnaround time performance to SPN, because a short job is given immediate preference to a running longer job. </a:t>
            </a:r>
          </a:p>
          <a:p>
            <a:r>
              <a:rPr lang="en-NZ" sz="2400" dirty="0">
                <a:latin typeface="Arial" charset="0"/>
                <a:sym typeface="Wingdings" pitchFamily="2" charset="2"/>
              </a:rPr>
              <a:t> </a:t>
            </a:r>
            <a:r>
              <a:rPr lang="en-US" altLang="zh-TW" sz="2400" dirty="0">
                <a:latin typeface="Arial" charset="0"/>
                <a:ea typeface="新細明體" pitchFamily="18" charset="-120"/>
              </a:rPr>
              <a:t>Must estimate processing time and record elapsed service time.</a:t>
            </a:r>
          </a:p>
          <a:p>
            <a:r>
              <a:rPr lang="en-NZ" sz="2400" dirty="0">
                <a:latin typeface="Arial" charset="0"/>
                <a:sym typeface="Wingdings" pitchFamily="2" charset="2"/>
              </a:rPr>
              <a:t> A risk of starvation of longer processes.</a:t>
            </a:r>
          </a:p>
        </p:txBody>
      </p:sp>
    </p:spTree>
    <p:extLst>
      <p:ext uri="{BB962C8B-B14F-4D97-AF65-F5344CB8AC3E}">
        <p14:creationId xmlns:p14="http://schemas.microsoft.com/office/powerpoint/2010/main" val="26263753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Highest Response </a:t>
            </a:r>
            <a:br>
              <a:rPr lang="en-US" dirty="0"/>
            </a:br>
            <a:r>
              <a:rPr lang="en-US" dirty="0"/>
              <a:t>Ratio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b="1" dirty="0"/>
              <a:t>Non-preemptive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Select next process with the </a:t>
            </a:r>
            <a:r>
              <a:rPr lang="en-US" b="1" i="1" dirty="0"/>
              <a:t>greatest</a:t>
            </a:r>
            <a:r>
              <a:rPr lang="en-US" dirty="0"/>
              <a:t> </a:t>
            </a:r>
            <a:r>
              <a:rPr lang="en-US" b="1" i="1" dirty="0"/>
              <a:t>ratio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, trying to minimize the </a:t>
            </a:r>
            <a:r>
              <a:rPr lang="en-US" altLang="zh-TW" b="1" i="1" dirty="0">
                <a:latin typeface="Arial" charset="0"/>
                <a:ea typeface="新細明體" pitchFamily="18" charset="-120"/>
              </a:rPr>
              <a:t>normalized turnaround time</a:t>
            </a:r>
          </a:p>
        </p:txBody>
      </p:sp>
      <p:pic>
        <p:nvPicPr>
          <p:cNvPr id="4" name="Picture 3" descr="Rati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289" y="2819400"/>
            <a:ext cx="5794986" cy="812581"/>
          </a:xfrm>
          <a:prstGeom prst="rect">
            <a:avLst/>
          </a:prstGeom>
        </p:spPr>
      </p:pic>
      <p:pic>
        <p:nvPicPr>
          <p:cNvPr id="5" name="Picture 4" descr="Fig09_05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660556"/>
            <a:ext cx="7772400" cy="1175578"/>
          </a:xfrm>
          <a:prstGeom prst="rect">
            <a:avLst/>
          </a:prstGeom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482" y="4836134"/>
            <a:ext cx="6922255" cy="1717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Callout 1 5"/>
          <p:cNvSpPr/>
          <p:nvPr/>
        </p:nvSpPr>
        <p:spPr>
          <a:xfrm>
            <a:off x="7239000" y="2590800"/>
            <a:ext cx="1905000" cy="1298356"/>
          </a:xfrm>
          <a:prstGeom prst="borderCallout1">
            <a:avLst>
              <a:gd name="adj1" fmla="val 99576"/>
              <a:gd name="adj2" fmla="val -992"/>
              <a:gd name="adj3" fmla="val 128072"/>
              <a:gd name="adj4" fmla="val -270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 Narrow" panose="020B0606020202030204" pitchFamily="34" charset="0"/>
              </a:rPr>
              <a:t>Response ratio (D) = (13-6+5)/5 = 2.4</a:t>
            </a:r>
          </a:p>
          <a:p>
            <a:pPr algn="ctr"/>
            <a:r>
              <a:rPr lang="en-US" dirty="0">
                <a:latin typeface="Arial Narrow" panose="020B0606020202030204" pitchFamily="34" charset="0"/>
              </a:rPr>
              <a:t>Response ratio (E) = (13-8+2)/2= 3.5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>
                <a:latin typeface="Arial" charset="0"/>
                <a:ea typeface="新細明體" pitchFamily="18" charset="-120"/>
              </a:rPr>
              <a:t>HRRN Performance</a:t>
            </a:r>
          </a:p>
        </p:txBody>
      </p:sp>
      <p:sp>
        <p:nvSpPr>
          <p:cNvPr id="1495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TW" altLang="en-US" sz="2400" dirty="0">
                <a:ea typeface="新細明體" pitchFamily="18" charset="-120"/>
                <a:sym typeface="Wingdings" pitchFamily="2" charset="2"/>
              </a:rPr>
              <a:t> </a:t>
            </a:r>
            <a:r>
              <a:rPr lang="en-US" altLang="zh-TW" sz="2400" dirty="0">
                <a:latin typeface="+mj-lt"/>
                <a:ea typeface="新細明體" pitchFamily="18" charset="-120"/>
                <a:sym typeface="Wingdings" pitchFamily="2" charset="2"/>
              </a:rPr>
              <a:t>S</a:t>
            </a:r>
            <a:r>
              <a:rPr lang="en-US" altLang="zh-TW" sz="2400" dirty="0">
                <a:latin typeface="+mj-lt"/>
                <a:ea typeface="新細明體" pitchFamily="18" charset="-120"/>
              </a:rPr>
              <a:t>horter jobs are favored (a smaller denominator yields a larger ratio).</a:t>
            </a:r>
          </a:p>
          <a:p>
            <a:pPr>
              <a:lnSpc>
                <a:spcPct val="120000"/>
              </a:lnSpc>
            </a:pPr>
            <a:r>
              <a:rPr lang="zh-TW" altLang="en-US" sz="2400" dirty="0">
                <a:latin typeface="+mj-lt"/>
                <a:ea typeface="新細明體" pitchFamily="18" charset="-120"/>
                <a:sym typeface="Wingdings" pitchFamily="2" charset="2"/>
              </a:rPr>
              <a:t> </a:t>
            </a:r>
            <a:r>
              <a:rPr lang="en-US" altLang="zh-TW" sz="2400" dirty="0">
                <a:latin typeface="+mj-lt"/>
                <a:ea typeface="新細明體" pitchFamily="18" charset="-120"/>
                <a:sym typeface="Wingdings" pitchFamily="2" charset="2"/>
              </a:rPr>
              <a:t>L</a:t>
            </a:r>
            <a:r>
              <a:rPr lang="en-US" altLang="zh-TW" sz="2400" dirty="0">
                <a:latin typeface="+mj-lt"/>
                <a:ea typeface="新細明體" pitchFamily="18" charset="-120"/>
              </a:rPr>
              <a:t>onger processes will eventually get past competing shorter jobs</a:t>
            </a:r>
            <a:r>
              <a:rPr lang="en-US" altLang="zh-TW" sz="2400" dirty="0">
                <a:latin typeface="+mj-lt"/>
                <a:ea typeface="新細明體" pitchFamily="18" charset="-120"/>
                <a:sym typeface="Wingdings" pitchFamily="2" charset="2"/>
              </a:rPr>
              <a:t> (</a:t>
            </a:r>
            <a:r>
              <a:rPr lang="en-US" altLang="zh-TW" sz="2400" dirty="0">
                <a:latin typeface="+mj-lt"/>
                <a:ea typeface="新細明體" pitchFamily="18" charset="-120"/>
              </a:rPr>
              <a:t>aging without service also increases the ratio).</a:t>
            </a:r>
          </a:p>
          <a:p>
            <a:pPr>
              <a:lnSpc>
                <a:spcPct val="120000"/>
              </a:lnSpc>
            </a:pPr>
            <a:r>
              <a:rPr lang="en-US" altLang="zh-TW" sz="2400" dirty="0">
                <a:latin typeface="+mj-lt"/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altLang="zh-TW" sz="2400" dirty="0">
                <a:latin typeface="+mj-lt"/>
                <a:ea typeface="新細明體" pitchFamily="18" charset="-120"/>
              </a:rPr>
              <a:t>As with SRT and SPN, the expected service time must be estimated.</a:t>
            </a:r>
          </a:p>
          <a:p>
            <a:pPr>
              <a:lnSpc>
                <a:spcPct val="120000"/>
              </a:lnSpc>
            </a:pPr>
            <a:endParaRPr lang="zh-TW" altLang="en-US" sz="2400" dirty="0">
              <a:latin typeface="+mj-lt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011858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 Scheduling (FB)</a:t>
            </a:r>
          </a:p>
        </p:txBody>
      </p:sp>
      <p:pic>
        <p:nvPicPr>
          <p:cNvPr id="5" name="Content Placeholder 3" descr="Fig09_10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455160" y="1874520"/>
            <a:ext cx="4632961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5"/>
          <p:cNvSpPr>
            <a:spLocks/>
          </p:cNvSpPr>
          <p:nvPr/>
        </p:nvSpPr>
        <p:spPr bwMode="auto">
          <a:xfrm>
            <a:off x="5463540" y="2486026"/>
            <a:ext cx="914400" cy="419100"/>
          </a:xfrm>
          <a:prstGeom prst="borderCallout1">
            <a:avLst>
              <a:gd name="adj1" fmla="val 27273"/>
              <a:gd name="adj2" fmla="val 108333"/>
              <a:gd name="adj3" fmla="val -35456"/>
              <a:gd name="adj4" fmla="val 190593"/>
            </a:avLst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/>
          <a:lstStyle/>
          <a:p>
            <a:pPr algn="ctr"/>
            <a:r>
              <a:rPr lang="en-US" dirty="0"/>
              <a:t>FCFS</a:t>
            </a:r>
          </a:p>
        </p:txBody>
      </p:sp>
      <p:sp>
        <p:nvSpPr>
          <p:cNvPr id="8" name="AutoShape 7"/>
          <p:cNvSpPr>
            <a:spLocks/>
          </p:cNvSpPr>
          <p:nvPr/>
        </p:nvSpPr>
        <p:spPr bwMode="auto">
          <a:xfrm>
            <a:off x="5577840" y="4953000"/>
            <a:ext cx="685800" cy="419100"/>
          </a:xfrm>
          <a:prstGeom prst="borderCallout1">
            <a:avLst>
              <a:gd name="adj1" fmla="val 27273"/>
              <a:gd name="adj2" fmla="val 111111"/>
              <a:gd name="adj3" fmla="val -140315"/>
              <a:gd name="adj4" fmla="val 142626"/>
            </a:avLst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/>
          <a:lstStyle/>
          <a:p>
            <a:pPr algn="ctr"/>
            <a:r>
              <a:rPr lang="en-US" dirty="0"/>
              <a:t>RR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47630"/>
            <a:ext cx="42672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Service time may not be available or cannot be estimated.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Alternative solution: s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cheduling with preemptive and dynamic priority mechanism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/>
              <a:t>Penalize jobs that have been running longer 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by demoting to the next lower-priority queue</a:t>
            </a:r>
          </a:p>
          <a:p>
            <a:pPr lvl="1"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Favors newer, shorter processes over older, longer ones.</a:t>
            </a:r>
          </a:p>
          <a:p>
            <a:pPr lvl="1"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 </a:t>
            </a:r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48200" y="1494632"/>
            <a:ext cx="3657600" cy="492443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/>
              <a:t>When a process first enters the system, it is placed in the highest-priority queue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76800" y="3911440"/>
            <a:ext cx="3609340" cy="492443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/>
              <a:t>Each time it is preempted, it is demoted to the next lower-priority queue</a:t>
            </a:r>
          </a:p>
        </p:txBody>
      </p:sp>
      <p:sp>
        <p:nvSpPr>
          <p:cNvPr id="11" name="AutoShape 5"/>
          <p:cNvSpPr>
            <a:spLocks/>
          </p:cNvSpPr>
          <p:nvPr/>
        </p:nvSpPr>
        <p:spPr bwMode="auto">
          <a:xfrm>
            <a:off x="5461000" y="3566160"/>
            <a:ext cx="914400" cy="419100"/>
          </a:xfrm>
          <a:prstGeom prst="borderCallout1">
            <a:avLst>
              <a:gd name="adj1" fmla="val 27273"/>
              <a:gd name="adj2" fmla="val 108333"/>
              <a:gd name="adj3" fmla="val -35456"/>
              <a:gd name="adj4" fmla="val 190593"/>
            </a:avLst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/>
          <a:lstStyle/>
          <a:p>
            <a:pPr algn="ctr"/>
            <a:r>
              <a:rPr lang="en-US" dirty="0"/>
              <a:t>FCFS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Feedback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NZ" dirty="0"/>
              <a:t>Variations: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Pre-empts periodically, similar to round robin</a:t>
            </a:r>
          </a:p>
          <a:p>
            <a:pPr lvl="2">
              <a:spcBef>
                <a:spcPts val="1200"/>
              </a:spcBef>
            </a:pPr>
            <a:r>
              <a:rPr lang="en-NZ" dirty="0"/>
              <a:t>Longer processes may suffer starvation if new jobs are entering the system frequently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A process scheduled from </a:t>
            </a:r>
            <a:r>
              <a:rPr lang="en-NZ" dirty="0" err="1"/>
              <a:t>RQ</a:t>
            </a:r>
            <a:r>
              <a:rPr lang="en-NZ" i="1" dirty="0" err="1"/>
              <a:t>i</a:t>
            </a:r>
            <a:r>
              <a:rPr lang="en-NZ" dirty="0"/>
              <a:t> is allowed to execute 2</a:t>
            </a:r>
            <a:r>
              <a:rPr lang="en-NZ" i="1" baseline="30000" dirty="0"/>
              <a:t>i</a:t>
            </a:r>
            <a:r>
              <a:rPr lang="en-NZ" dirty="0"/>
              <a:t> time units before </a:t>
            </a:r>
            <a:r>
              <a:rPr lang="en-NZ" dirty="0" err="1"/>
              <a:t>preemption</a:t>
            </a:r>
            <a:endParaRPr lang="en-NZ" dirty="0"/>
          </a:p>
          <a:p>
            <a:pPr lvl="2">
              <a:spcBef>
                <a:spcPts val="1200"/>
              </a:spcBef>
            </a:pPr>
            <a:r>
              <a:rPr lang="en-NZ" dirty="0"/>
              <a:t>allow a greater time allocation at lower priority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Promote a process to a higher-priority queue after it spends a certain amount of time waiting for service in its current queue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/>
              <a:t>Performance Comparison</a:t>
            </a:r>
            <a:endParaRPr lang="en-US" dirty="0"/>
          </a:p>
        </p:txBody>
      </p:sp>
      <p:pic>
        <p:nvPicPr>
          <p:cNvPr id="4" name="Content Placeholder 3" descr="Fig09_14.gif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1600" y="2401962"/>
            <a:ext cx="6096000" cy="4426660"/>
          </a:xfrm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209800" y="5895201"/>
            <a:ext cx="1905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200" b="1" dirty="0">
                <a:solidFill>
                  <a:schemeClr val="accent1"/>
                </a:solidFill>
                <a:ea typeface="新細明體" pitchFamily="18" charset="-120"/>
              </a:rPr>
              <a:t>short processes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638800" y="5895201"/>
            <a:ext cx="1333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200" b="1" dirty="0">
                <a:solidFill>
                  <a:schemeClr val="accent1"/>
                </a:solidFill>
                <a:ea typeface="新細明體" pitchFamily="18" charset="-120"/>
              </a:rPr>
              <a:t>long processes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62891" y="1676400"/>
            <a:ext cx="815595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zh-TW" sz="2400" dirty="0">
                <a:ea typeface="新細明體" pitchFamily="18" charset="-120"/>
              </a:rPr>
              <a:t>It is impossible to make definitive comparisons because relative performance will depend on a variety of factors.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2800" dirty="0"/>
              <a:t>Types of Processor Scheduling</a:t>
            </a:r>
          </a:p>
          <a:p>
            <a:r>
              <a:rPr lang="en-NZ" sz="2800"/>
              <a:t>Scheduling Algorithms</a:t>
            </a:r>
          </a:p>
          <a:p>
            <a:pPr lvl="1"/>
            <a:r>
              <a:rPr lang="en-NZ"/>
              <a:t>FCFS (First-Come-First-Serve)</a:t>
            </a:r>
          </a:p>
          <a:p>
            <a:pPr lvl="1"/>
            <a:r>
              <a:rPr lang="en-NZ"/>
              <a:t>RR (Round-Robin)</a:t>
            </a:r>
          </a:p>
          <a:p>
            <a:pPr lvl="1"/>
            <a:r>
              <a:rPr lang="en-NZ"/>
              <a:t>SPN (Shortest-Process-Next)</a:t>
            </a:r>
          </a:p>
          <a:p>
            <a:pPr lvl="1"/>
            <a:r>
              <a:rPr lang="en-NZ"/>
              <a:t>SRT (Shortest-Remaining-Time)</a:t>
            </a:r>
          </a:p>
          <a:p>
            <a:pPr lvl="1"/>
            <a:r>
              <a:rPr lang="en-NZ"/>
              <a:t>HRRN (Highest-Response-Ratio-Next)</a:t>
            </a:r>
          </a:p>
          <a:p>
            <a:pPr lvl="1"/>
            <a:r>
              <a:rPr lang="en-NZ"/>
              <a:t>FB (Feedback)</a:t>
            </a:r>
          </a:p>
          <a:p>
            <a:r>
              <a:rPr lang="en-NZ" sz="3200">
                <a:solidFill>
                  <a:schemeClr val="tx2"/>
                </a:solidFill>
              </a:rPr>
              <a:t>Fair-Share Scheduling</a:t>
            </a:r>
            <a:endParaRPr lang="en-NZ" sz="3200" dirty="0">
              <a:solidFill>
                <a:schemeClr val="tx2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0480" y="5105400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55738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Fair-Share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sz="2800" dirty="0"/>
              <a:t>User’s application runs as a collection of processes (threads).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User is more concerned about the performance of the application, not a particular process.</a:t>
            </a:r>
          </a:p>
          <a:p>
            <a:pPr>
              <a:spcBef>
                <a:spcPts val="1200"/>
              </a:spcBef>
            </a:pPr>
            <a:r>
              <a:rPr lang="en-US" altLang="zh-TW" sz="2800" b="1" i="1" dirty="0">
                <a:solidFill>
                  <a:schemeClr val="accent1"/>
                </a:solidFill>
                <a:latin typeface="Arial" charset="0"/>
                <a:ea typeface="新細明體" pitchFamily="18" charset="-120"/>
              </a:rPr>
              <a:t>Fair-share scheduling</a:t>
            </a:r>
            <a:r>
              <a:rPr lang="en-US" altLang="zh-TW" sz="2800" dirty="0">
                <a:latin typeface="Arial" charset="0"/>
                <a:ea typeface="新細明體" pitchFamily="18" charset="-120"/>
              </a:rPr>
              <a:t>: make scheduling decisions based on process sets.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This concept can be extended to groups of users.</a:t>
            </a:r>
          </a:p>
          <a:p>
            <a:pPr>
              <a:spcBef>
                <a:spcPts val="1200"/>
              </a:spcBef>
            </a:pPr>
            <a:endParaRPr lang="en-US" sz="2800" dirty="0"/>
          </a:p>
          <a:p>
            <a:pPr>
              <a:spcBef>
                <a:spcPts val="1200"/>
              </a:spcBef>
            </a:pPr>
            <a:endParaRPr lang="en-US" altLang="zh-TW" sz="2800" dirty="0"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 8-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600200"/>
            <a:ext cx="5410200" cy="4498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Fair-Share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86200" cy="4953000"/>
          </a:xfrm>
        </p:spPr>
        <p:txBody>
          <a:bodyPr/>
          <a:lstStyle/>
          <a:p>
            <a:pPr marL="400050">
              <a:spcBef>
                <a:spcPts val="1200"/>
              </a:spcBef>
            </a:pPr>
            <a:r>
              <a:rPr lang="en-US" altLang="zh-TW" sz="2800" dirty="0">
                <a:ea typeface="新細明體" pitchFamily="18" charset="-120"/>
              </a:rPr>
              <a:t>The user community is divided into a set of fair-share groups and a fraction of the processor resource is allocated to each group.</a:t>
            </a:r>
          </a:p>
        </p:txBody>
      </p:sp>
    </p:spTree>
    <p:extLst>
      <p:ext uri="{BB962C8B-B14F-4D97-AF65-F5344CB8AC3E}">
        <p14:creationId xmlns:p14="http://schemas.microsoft.com/office/powerpoint/2010/main" val="3702594179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Fair-Share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48600" cy="4953000"/>
          </a:xfrm>
        </p:spPr>
        <p:txBody>
          <a:bodyPr/>
          <a:lstStyle/>
          <a:p>
            <a:pPr marL="400050">
              <a:spcBef>
                <a:spcPts val="600"/>
              </a:spcBef>
            </a:pPr>
            <a:r>
              <a:rPr lang="en-US" altLang="zh-TW" sz="2800" dirty="0">
                <a:ea typeface="新細明體" pitchFamily="18" charset="-120"/>
              </a:rPr>
              <a:t>Scheduling is done on the basis of priority.</a:t>
            </a:r>
          </a:p>
          <a:p>
            <a:pPr marL="400050">
              <a:spcBef>
                <a:spcPts val="600"/>
              </a:spcBef>
            </a:pPr>
            <a:r>
              <a:rPr lang="en-US" altLang="zh-TW" sz="2800" dirty="0">
                <a:ea typeface="新細明體" pitchFamily="18" charset="-120"/>
              </a:rPr>
              <a:t>The fair-share groups are prioritized by how close they are to achieving their fair share.</a:t>
            </a:r>
          </a:p>
          <a:p>
            <a:pPr marL="800100" lvl="1">
              <a:spcBef>
                <a:spcPts val="600"/>
              </a:spcBef>
            </a:pPr>
            <a:r>
              <a:rPr lang="en-US" altLang="zh-TW" sz="2400" dirty="0">
                <a:ea typeface="新細明體" pitchFamily="18" charset="-120"/>
              </a:rPr>
              <a:t>Groups doing poorly receive higher priority</a:t>
            </a:r>
          </a:p>
          <a:p>
            <a:pPr marL="800100" lvl="1">
              <a:spcBef>
                <a:spcPts val="600"/>
              </a:spcBef>
            </a:pPr>
            <a:r>
              <a:rPr lang="en-US" altLang="zh-TW" sz="2400" dirty="0">
                <a:ea typeface="新細明體" pitchFamily="18" charset="-120"/>
              </a:rPr>
              <a:t>Groups doing well receive lower priority</a:t>
            </a:r>
            <a:endParaRPr lang="en-US" altLang="zh-TW" dirty="0">
              <a:ea typeface="新細明體" pitchFamily="18" charset="-120"/>
            </a:endParaRPr>
          </a:p>
          <a:p>
            <a:pPr>
              <a:spcBef>
                <a:spcPts val="600"/>
              </a:spcBef>
            </a:pPr>
            <a:r>
              <a:rPr lang="en-US" altLang="zh-TW" sz="2800" dirty="0">
                <a:ea typeface="新細明體" pitchFamily="18" charset="-120"/>
              </a:rPr>
              <a:t>Objectives: </a:t>
            </a:r>
          </a:p>
          <a:p>
            <a:pPr lvl="1">
              <a:spcBef>
                <a:spcPts val="600"/>
              </a:spcBef>
            </a:pPr>
            <a:r>
              <a:rPr lang="en-US" altLang="zh-TW" sz="2400" dirty="0">
                <a:ea typeface="新細明體" pitchFamily="18" charset="-120"/>
              </a:rPr>
              <a:t>To give </a:t>
            </a:r>
            <a:r>
              <a:rPr lang="en-US" altLang="zh-TW" sz="2400" b="1" i="1" dirty="0">
                <a:ea typeface="新細明體" pitchFamily="18" charset="-120"/>
              </a:rPr>
              <a:t>fewer</a:t>
            </a:r>
            <a:r>
              <a:rPr lang="en-US" altLang="zh-TW" sz="2400" dirty="0">
                <a:ea typeface="新細明體" pitchFamily="18" charset="-120"/>
              </a:rPr>
              <a:t> resources to users who have had </a:t>
            </a:r>
            <a:r>
              <a:rPr lang="en-US" altLang="zh-TW" sz="2400" b="1" i="1" dirty="0">
                <a:ea typeface="新細明體" pitchFamily="18" charset="-120"/>
              </a:rPr>
              <a:t>more than their fair share </a:t>
            </a:r>
            <a:r>
              <a:rPr lang="en-US" altLang="zh-TW" sz="2400" dirty="0">
                <a:ea typeface="新細明體" pitchFamily="18" charset="-120"/>
              </a:rPr>
              <a:t>and </a:t>
            </a:r>
          </a:p>
          <a:p>
            <a:pPr lvl="1">
              <a:spcBef>
                <a:spcPts val="600"/>
              </a:spcBef>
            </a:pPr>
            <a:r>
              <a:rPr lang="en-US" altLang="zh-TW" sz="2400" dirty="0">
                <a:ea typeface="新細明體" pitchFamily="18" charset="-120"/>
              </a:rPr>
              <a:t>To give </a:t>
            </a:r>
            <a:r>
              <a:rPr lang="en-US" altLang="zh-TW" sz="2400" b="1" i="1" dirty="0">
                <a:ea typeface="新細明體" pitchFamily="18" charset="-120"/>
              </a:rPr>
              <a:t>more</a:t>
            </a:r>
            <a:r>
              <a:rPr lang="en-US" altLang="zh-TW" sz="2400" dirty="0">
                <a:ea typeface="新細明體" pitchFamily="18" charset="-120"/>
              </a:rPr>
              <a:t> to those who have had </a:t>
            </a:r>
            <a:r>
              <a:rPr lang="en-US" altLang="zh-TW" sz="2400" b="1" i="1" dirty="0">
                <a:ea typeface="新細明體" pitchFamily="18" charset="-120"/>
              </a:rPr>
              <a:t>less than their fair share</a:t>
            </a:r>
          </a:p>
          <a:p>
            <a:pPr marL="400050">
              <a:spcBef>
                <a:spcPts val="600"/>
              </a:spcBef>
            </a:pPr>
            <a:endParaRPr lang="en-US" altLang="zh-TW" sz="3200" dirty="0"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2378332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1946</Words>
  <PresentationFormat>On-screen Show (4:3)</PresentationFormat>
  <Paragraphs>284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新細明體</vt:lpstr>
      <vt:lpstr>Arial</vt:lpstr>
      <vt:lpstr>Arial Narrow</vt:lpstr>
      <vt:lpstr>Calibri</vt:lpstr>
      <vt:lpstr>Wingdings</vt:lpstr>
      <vt:lpstr>Office Theme</vt:lpstr>
      <vt:lpstr>Custom Design</vt:lpstr>
      <vt:lpstr>Chapter 9 Uniprocessor Scheduling</vt:lpstr>
      <vt:lpstr>Roadmap</vt:lpstr>
      <vt:lpstr>Scheduling</vt:lpstr>
      <vt:lpstr>Scheduling Objectives</vt:lpstr>
      <vt:lpstr>Types of Scheduling</vt:lpstr>
      <vt:lpstr>Two Suspend States</vt:lpstr>
      <vt:lpstr>Scheduling and  Process State Transitions</vt:lpstr>
      <vt:lpstr>Queuing Diagram</vt:lpstr>
      <vt:lpstr>Long-Term Scheduling</vt:lpstr>
      <vt:lpstr>Medium-Term  Scheduling</vt:lpstr>
      <vt:lpstr>Short-Term Scheduling</vt:lpstr>
      <vt:lpstr>Short-Term Scheduling  Criteria: User / System</vt:lpstr>
      <vt:lpstr>Short-Term Scheduling  Criteria: Performance</vt:lpstr>
      <vt:lpstr>Scheduling Criteria</vt:lpstr>
      <vt:lpstr> Scheduling Criteria (cont.)</vt:lpstr>
      <vt:lpstr>Interdependent  Scheduling Criteria</vt:lpstr>
      <vt:lpstr>Priorities</vt:lpstr>
      <vt:lpstr>Priority Queuing</vt:lpstr>
      <vt:lpstr>Alternative Scheduling  Policies</vt:lpstr>
      <vt:lpstr>Roadmap</vt:lpstr>
      <vt:lpstr>Selection Function</vt:lpstr>
      <vt:lpstr>Decision Mode:  Non-preemptive vs Preemptive</vt:lpstr>
      <vt:lpstr>Process Scheduling  Example</vt:lpstr>
      <vt:lpstr>First-Come-First-Served (FCFS)</vt:lpstr>
      <vt:lpstr>FCFS Performance</vt:lpstr>
      <vt:lpstr>Round Robin (RR)</vt:lpstr>
      <vt:lpstr>Round Robin</vt:lpstr>
      <vt:lpstr>Effect of Size of  Preemption Time Quantum</vt:lpstr>
      <vt:lpstr>RR Performance</vt:lpstr>
      <vt:lpstr>Shortest Process Next (SPN)</vt:lpstr>
      <vt:lpstr>SPN Performance</vt:lpstr>
      <vt:lpstr>Shortest Remaining Time (SRT)</vt:lpstr>
      <vt:lpstr>SRT Performance</vt:lpstr>
      <vt:lpstr>Highest Response  Ratio Next</vt:lpstr>
      <vt:lpstr>HRRN Performance</vt:lpstr>
      <vt:lpstr>Feedback Scheduling (FB)</vt:lpstr>
      <vt:lpstr>Feedback Performance</vt:lpstr>
      <vt:lpstr>Performance Comparison</vt:lpstr>
      <vt:lpstr>Roadmap</vt:lpstr>
      <vt:lpstr>Fair-Share Scheduling</vt:lpstr>
      <vt:lpstr>Fair-Share Scheduling</vt:lpstr>
      <vt:lpstr>Fair-Share Scheduling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dcterms:created xsi:type="dcterms:W3CDTF">2008-04-03T13:47:32Z</dcterms:created>
  <dcterms:modified xsi:type="dcterms:W3CDTF">2021-03-22T06:13:04Z</dcterms:modified>
</cp:coreProperties>
</file>