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369" r:id="rId2"/>
    <p:sldId id="339" r:id="rId3"/>
    <p:sldId id="342" r:id="rId4"/>
    <p:sldId id="343" r:id="rId5"/>
    <p:sldId id="355" r:id="rId6"/>
    <p:sldId id="364" r:id="rId7"/>
    <p:sldId id="346" r:id="rId8"/>
    <p:sldId id="352" r:id="rId9"/>
    <p:sldId id="353" r:id="rId10"/>
    <p:sldId id="354" r:id="rId11"/>
    <p:sldId id="365" r:id="rId12"/>
    <p:sldId id="349" r:id="rId13"/>
    <p:sldId id="356" r:id="rId14"/>
    <p:sldId id="357" r:id="rId15"/>
    <p:sldId id="358" r:id="rId16"/>
    <p:sldId id="359" r:id="rId17"/>
    <p:sldId id="366" r:id="rId18"/>
    <p:sldId id="367" r:id="rId19"/>
    <p:sldId id="368" r:id="rId20"/>
    <p:sldId id="360" r:id="rId21"/>
    <p:sldId id="361" r:id="rId22"/>
    <p:sldId id="363" r:id="rId23"/>
    <p:sldId id="362" r:id="rId24"/>
    <p:sldId id="25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51" autoAdjust="0"/>
    <p:restoredTop sz="84195" autoAdjust="0"/>
  </p:normalViewPr>
  <p:slideViewPr>
    <p:cSldViewPr>
      <p:cViewPr varScale="1">
        <p:scale>
          <a:sx n="77" d="100"/>
          <a:sy n="77" d="100"/>
        </p:scale>
        <p:origin x="172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276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8340A-6FB0-4595-9145-74597A58B8F2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3D7B5-9EFE-4A63-94BD-93200CDE5F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93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93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459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915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971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762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77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154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168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36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762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160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6387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22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075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673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389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5497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3639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131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1807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76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4845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22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4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18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6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15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285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909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3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76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54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23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1/30/2019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82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1141E-5704-4F40-9CAE-9E3B1E12430B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AB823-02A4-4545-B877-6BB70F2FE59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021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EE2203 Modelling Techniques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Week 3</a:t>
            </a:r>
          </a:p>
          <a:p>
            <a:r>
              <a:rPr lang="en-US" b="1" dirty="0" smtClean="0"/>
              <a:t>Nonlinear Optimization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8083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752600"/>
            <a:ext cx="7696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Revenue maximization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demand volume = 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(price)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 = 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(price * demand volume)</a:t>
            </a:r>
          </a:p>
          <a:p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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 = 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func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(price</a:t>
            </a:r>
            <a:r>
              <a:rPr lang="en-US" sz="2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762000" y="914400"/>
            <a:ext cx="53864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smtClean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Nonlinear </a:t>
            </a:r>
            <a:r>
              <a:rPr lang="en-US" altLang="zh-TW" sz="2800" dirty="0" smtClean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optimization examples</a:t>
            </a:r>
            <a:endParaRPr lang="en-US" altLang="en-US" sz="28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53000" y="4322683"/>
            <a:ext cx="282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nonlinear problem</a:t>
            </a:r>
            <a:endParaRPr lang="en-US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11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76962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Coastal Telephone Company (CTC) is a regional supplier of long-distance telephone services. CTC is trying to determine the optimal pricing structure for its daytime and evening long distance calling rates. The daytime price applies from 8:00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am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6:00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pm,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and the evening price applies the rest of the time. With the help of a consultant, the company has estimated the average demand for phone lines (per minute) as follows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Daytime Lines Demanded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= 600 – 5000 * Day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Price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		Evening Price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Evening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Lines Demanded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400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* Day Price – 2500 * 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			Evening Price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CTC wants to find prices that maximize its revenue.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81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4267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variables: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day price DP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evening price EP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19668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total revenue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352872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of performance: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maximum total revenue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509065"/>
            <a:ext cx="753207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Calculations: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daytime lines demanded DD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evening lines demanded ED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Total revenue = 600*DD*DP + 840*ED*EP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83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685800"/>
            <a:ext cx="6553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[DP, EP, RE] =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ctc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[DP, EP, RE] = </a:t>
            </a:r>
            <a:r>
              <a:rPr lang="en-US" dirty="0" err="1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ctc</a:t>
            </a:r>
            <a:r>
              <a:rPr lang="en-US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maximization using </a:t>
            </a:r>
            <a:r>
              <a:rPr lang="en-US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  <a:endParaRPr lang="en-US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input:</a:t>
            </a: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</a:t>
            </a:r>
            <a:r>
              <a:rPr lang="en-US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output:</a:t>
            </a: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DP = optimum day price</a:t>
            </a: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EP = optimum evening price</a:t>
            </a: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RE = maximum revenue</a:t>
            </a:r>
          </a:p>
          <a:p>
            <a:r>
              <a:rPr lang="en-US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 smtClean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pt-BR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DD = 600 - 5000*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+ 300*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ED = 400 + 600*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- 2500*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600*DD*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+ 840*ED*</a:t>
            </a:r>
            <a:r>
              <a:rPr lang="en-U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EP_temp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408876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838200"/>
            <a:ext cx="55626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[DP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EP, RE] =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ctc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DP =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0.0702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EP =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0.0905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 =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2.8042e+004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</a:t>
            </a:r>
          </a:p>
        </p:txBody>
      </p:sp>
    </p:spTree>
    <p:extLst>
      <p:ext uri="{BB962C8B-B14F-4D97-AF65-F5344CB8AC3E}">
        <p14:creationId xmlns:p14="http://schemas.microsoft.com/office/powerpoint/2010/main" val="9385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762000"/>
            <a:ext cx="76962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: Inventory problem</a:t>
            </a:r>
          </a:p>
          <a:p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product’s annual demand = D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need to determine quantity to order = Q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number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of orders =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D/Q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each order cost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= K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ordering cost = KD/Q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level varies from 0 to Q, average = Q/2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each product item held in inventory costs h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h is related to holding cost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and item cost c, h =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  <a:endParaRPr lang="en-US" sz="2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inventory cost =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hQ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/2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total cost (ATC) = KD/Q +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hQ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160004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Woodstock Appliance Company carries 4 products. The annual demands for these products, the costs, and occupied spaces are summarized in the table: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724400"/>
            <a:ext cx="7696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company has a warehouse of 12,000 square feet. The problem is to find the order quantities that minimize cost while respecting the limit on storage space.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6895"/>
              </p:ext>
            </p:extLst>
          </p:nvPr>
        </p:nvGraphicFramePr>
        <p:xfrm>
          <a:off x="990600" y="2131198"/>
          <a:ext cx="6477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Demand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Order cost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Holding cost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 cost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Space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00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Decision variables: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 order quantities Q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to Q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909422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average total cost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1999" y="3209244"/>
            <a:ext cx="86051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of performance: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minimize ATC = ATC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ATC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ATC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+ ATC</a:t>
            </a:r>
            <a:r>
              <a:rPr lang="en-US" sz="28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8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509065"/>
            <a:ext cx="83390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Constraints: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storage space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each order quantity must be positive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37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0" y="228600"/>
            <a:ext cx="662940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[Q1, Q2, Q3, Q4, COST] = </a:t>
            </a:r>
            <a:r>
              <a:rPr lang="en-US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woodstock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[Q1, Q2, Q3, Q4, COST] = </a:t>
            </a:r>
            <a:r>
              <a:rPr lang="en-US" sz="1200" dirty="0" err="1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woodstock</a:t>
            </a:r>
            <a:r>
              <a:rPr lang="en-US" sz="1200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sz="1200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minimization using </a:t>
            </a:r>
            <a:r>
              <a:rPr lang="en-US" sz="1200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  <a:endParaRPr lang="en-US" sz="1200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input: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</a:t>
            </a:r>
            <a:r>
              <a:rPr lang="en-US" sz="1200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solidFill>
                <a:srgbClr val="228B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output: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Q1 = optimum order quantity of product 1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Q2 = optimum order quantity of product 2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Q3 = optimum order quantity of product 3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Q4 = optimum order quantity of product 4</a:t>
            </a:r>
          </a:p>
          <a:p>
            <a:r>
              <a:rPr lang="en-US" sz="1200" dirty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      COST = minimum total </a:t>
            </a:r>
            <a:r>
              <a:rPr lang="en-US" sz="1200" dirty="0" smtClean="0">
                <a:solidFill>
                  <a:srgbClr val="228B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OPY1 = 5000/Q1_temp;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OC1 = OPY1 * 400;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AI1 = Q1_temp/2;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IC1 = 500*0.1*AI1;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AC1 = OC1 + IC1;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COST_temp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AC1 + AC2 + AC3 +AC4;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S1 = Q1_temp*12/2;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S2 = Q2_temp*25/2;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S3 = Q3_temp*5/2;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S4 = Q4_temp*20/2;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TS = S1 + S2 + S3 + S4;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Q1_temp&gt;0 &amp;&amp; Q2_temp&gt;0 &amp;&amp; Q3_temp&gt;0 &amp;&amp; Q4_temp&gt;0 &amp;&amp; TS&lt;=12000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r>
              <a:rPr lang="en-US" sz="1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  <a:endParaRPr lang="en-US" sz="1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25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838200"/>
            <a:ext cx="56388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[Q1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Q2, Q3, Q4, COST] =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woodstock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(…)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Q1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269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Q2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645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Q3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784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Q4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  36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COST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 4.3921e+004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&gt;&gt; </a:t>
            </a:r>
          </a:p>
        </p:txBody>
      </p:sp>
    </p:spTree>
    <p:extLst>
      <p:ext uri="{BB962C8B-B14F-4D97-AF65-F5344CB8AC3E}">
        <p14:creationId xmlns:p14="http://schemas.microsoft.com/office/powerpoint/2010/main" val="109341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ChangeArrowheads="1"/>
          </p:cNvSpPr>
          <p:nvPr/>
        </p:nvSpPr>
        <p:spPr bwMode="auto">
          <a:xfrm>
            <a:off x="990600" y="1676400"/>
            <a:ext cx="75438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help determine whether the local optimum is also a global optimum, restart at a different set of decision variables and rerun. </a:t>
            </a:r>
          </a:p>
          <a:p>
            <a:pPr eaLnBrk="1" hangingPunct="1"/>
            <a:endParaRPr lang="en-US" alt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several widely differing starting points lead to the same local optimum, the local optimum is likely to be a global optimum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838200"/>
            <a:ext cx="1037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Tips: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18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762000" y="914400"/>
            <a:ext cx="515583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dirty="0" smtClean="0">
                <a:solidFill>
                  <a:srgbClr val="006600"/>
                </a:solidFill>
                <a:latin typeface="Times New Roman" pitchFamily="18" charset="0"/>
                <a:ea typeface="新細明體" pitchFamily="18" charset="-120"/>
              </a:rPr>
              <a:t>4.</a:t>
            </a:r>
            <a:r>
              <a:rPr lang="en-US" altLang="zh-CN" sz="2800" dirty="0" smtClean="0">
                <a:solidFill>
                  <a:srgbClr val="006600"/>
                </a:solidFill>
                <a:latin typeface="Times New Roman" pitchFamily="18" charset="0"/>
                <a:ea typeface="新細明體" pitchFamily="18" charset="-120"/>
              </a:rPr>
              <a:t>3</a:t>
            </a:r>
            <a:r>
              <a:rPr lang="en-US" altLang="zh-TW" sz="2800" dirty="0" smtClean="0">
                <a:solidFill>
                  <a:srgbClr val="006600"/>
                </a:solidFill>
                <a:latin typeface="Times New Roman" pitchFamily="18" charset="0"/>
                <a:ea typeface="新細明體" pitchFamily="18" charset="-120"/>
              </a:rPr>
              <a:t>.4</a:t>
            </a:r>
            <a:r>
              <a:rPr lang="en-US" altLang="zh-TW" sz="2800" dirty="0">
                <a:solidFill>
                  <a:srgbClr val="006600"/>
                </a:solidFill>
                <a:latin typeface="Times New Roman" pitchFamily="18" charset="0"/>
                <a:ea typeface="新細明體" pitchFamily="18" charset="-120"/>
              </a:rPr>
              <a:t>	</a:t>
            </a:r>
            <a:r>
              <a:rPr lang="en-US" altLang="zh-TW" sz="2800" dirty="0" smtClean="0">
                <a:solidFill>
                  <a:srgbClr val="006600"/>
                </a:solidFill>
                <a:latin typeface="Times New Roman" pitchFamily="18" charset="0"/>
                <a:ea typeface="新細明體" pitchFamily="18" charset="-120"/>
              </a:rPr>
              <a:t>MATLAB built-in functions</a:t>
            </a:r>
            <a:endParaRPr lang="en-US" altLang="en-US" sz="2800" dirty="0">
              <a:solidFill>
                <a:srgbClr val="006600"/>
              </a:solidFill>
              <a:latin typeface="Times New Roman" pitchFamily="18" charset="0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700088" y="1658938"/>
            <a:ext cx="7900987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MATLAB has a built-in function, </a:t>
            </a:r>
            <a:r>
              <a:rPr lang="en-US" altLang="zh-TW" sz="2800" b="1" dirty="0" err="1">
                <a:latin typeface="Times New Roman" panose="02020603050405020304" pitchFamily="18" charset="0"/>
                <a:ea typeface="新細明體" panose="02020500000000000000" pitchFamily="18" charset="-120"/>
              </a:rPr>
              <a:t>fminbnd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, which combines the </a:t>
            </a:r>
            <a:r>
              <a:rPr lang="en-US" altLang="zh-TW" sz="2800" dirty="0" smtClean="0">
                <a:latin typeface="Times New Roman" panose="02020603050405020304" pitchFamily="18" charset="0"/>
                <a:ea typeface="新細明體" panose="02020500000000000000" pitchFamily="18" charset="-120"/>
              </a:rPr>
              <a:t>golden-section 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</a:rPr>
              <a:t>search and the parabolic interpolation </a:t>
            </a:r>
            <a:endParaRPr lang="en-US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579438" y="3144838"/>
            <a:ext cx="842730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[</a:t>
            </a:r>
            <a:r>
              <a:rPr lang="en-US" altLang="zh-TW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xmin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en-US" altLang="zh-TW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fval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] = </a:t>
            </a:r>
            <a:r>
              <a:rPr lang="en-US" altLang="zh-TW" sz="2800" b="1" dirty="0" err="1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fminbnd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</a:t>
            </a:r>
            <a:r>
              <a:rPr lang="en-US" altLang="zh-TW" sz="2800" dirty="0">
                <a:solidFill>
                  <a:schemeClr val="accent2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function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en-US" altLang="zh-TW" sz="28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x1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, </a:t>
            </a:r>
            <a:r>
              <a:rPr lang="en-US" altLang="zh-TW" sz="28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x2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altLang="zh-CN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xmin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and </a:t>
            </a:r>
            <a:r>
              <a:rPr lang="en-US" altLang="zh-TW" sz="2800" dirty="0" err="1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fval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are the location and value of the minimum</a:t>
            </a:r>
            <a:endParaRPr lang="en-US" altLang="zh-CN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solidFill>
                  <a:schemeClr val="accent2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function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is the name of the function</a:t>
            </a:r>
            <a:endParaRPr lang="en-US" altLang="zh-CN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x1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and </a:t>
            </a:r>
            <a:r>
              <a:rPr lang="en-US" altLang="zh-TW" sz="2800" dirty="0">
                <a:solidFill>
                  <a:srgbClr val="0066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x2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are the bounds of the interval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33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866775" y="1052513"/>
            <a:ext cx="834908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 dirty="0">
                <a:ea typeface="新細明體" panose="02020500000000000000" pitchFamily="18" charset="-120"/>
                <a:cs typeface="Arial" panose="020B0604020202020204" pitchFamily="34" charset="0"/>
              </a:rPr>
              <a:t>the function to be minimized must be continuous 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866775" y="1873250"/>
            <a:ext cx="51110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>
                <a:ea typeface="新細明體" panose="02020500000000000000" pitchFamily="18" charset="-120"/>
                <a:cs typeface="Arial" panose="020B0604020202020204" pitchFamily="34" charset="0"/>
              </a:rPr>
              <a:t>may only give local solutions</a:t>
            </a:r>
            <a:endParaRPr lang="en-US" altLang="en-US" sz="2800">
              <a:cs typeface="Arial" panose="020B0604020202020204" pitchFamily="34" charset="0"/>
            </a:endParaRPr>
          </a:p>
        </p:txBody>
      </p:sp>
      <p:sp>
        <p:nvSpPr>
          <p:cNvPr id="7" name="Text Box 17"/>
          <p:cNvSpPr txBox="1">
            <a:spLocks noChangeArrowheads="1"/>
          </p:cNvSpPr>
          <p:nvPr/>
        </p:nvSpPr>
        <p:spPr bwMode="auto">
          <a:xfrm>
            <a:off x="866775" y="2693988"/>
            <a:ext cx="73421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>
                <a:ea typeface="新細明體" panose="02020500000000000000" pitchFamily="18" charset="-120"/>
                <a:cs typeface="Arial" panose="020B0604020202020204" pitchFamily="34" charset="0"/>
              </a:rPr>
              <a:t>often exhibits slow convergence when the solution is on a boundary of the interval</a:t>
            </a:r>
            <a:endParaRPr lang="en-US" altLang="en-US" sz="28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46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877888" y="711200"/>
            <a:ext cx="7883525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800" u="sng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Example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Find the minimum of the function </a:t>
            </a:r>
            <a:r>
              <a:rPr lang="en-US" altLang="zh-TW" sz="2800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en-US" altLang="zh-TW" sz="2800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 = </a:t>
            </a:r>
            <a:r>
              <a:rPr lang="en-US" altLang="zh-TW" sz="2800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</a:t>
            </a:r>
            <a:r>
              <a:rPr lang="en-US" altLang="zh-TW" sz="2800" baseline="30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2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– </a:t>
            </a:r>
            <a:r>
              <a:rPr lang="en-US" altLang="zh-TW" sz="2800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sin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(</a:t>
            </a:r>
            <a:r>
              <a:rPr lang="en-US" altLang="zh-TW" sz="2800" i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 on the interval [0, 1]. 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877888" y="2363788"/>
            <a:ext cx="4208203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 f = @(x) x^2-sin(x);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 [x, f] = </a:t>
            </a:r>
            <a:r>
              <a:rPr lang="en-US" altLang="zh-TW" sz="2800" dirty="0" err="1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fminbnd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(f, 0, 1)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 =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0.4502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 =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-0.2325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15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/>
        </p:nvSpPr>
        <p:spPr bwMode="auto">
          <a:xfrm>
            <a:off x="755650" y="700088"/>
            <a:ext cx="507047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800" u="sng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Example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Find the maximum of the function  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on the interval [0, 4].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14661"/>
              </p:ext>
            </p:extLst>
          </p:nvPr>
        </p:nvGraphicFramePr>
        <p:xfrm>
          <a:off x="4876800" y="914400"/>
          <a:ext cx="288131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2" name="Equation" r:id="rId4" imgW="1333500" imgH="419100" progId="Equation.3">
                  <p:embed/>
                </p:oleObj>
              </mc:Choice>
              <mc:Fallback>
                <p:oleObj name="Equation" r:id="rId4" imgW="1333500" imgH="419100" progId="Equation.3">
                  <p:embed/>
                  <p:pic>
                    <p:nvPicPr>
                      <p:cNvPr id="2663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914400"/>
                        <a:ext cx="2881312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755650" y="2529417"/>
            <a:ext cx="504336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 f = @(x) </a:t>
            </a:r>
            <a:r>
              <a:rPr lang="de-DE" altLang="zh-TW" sz="2800" b="1" dirty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-</a:t>
            </a:r>
            <a:r>
              <a:rPr lang="de-DE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(2*sin(x)- x^2/10);</a:t>
            </a:r>
          </a:p>
          <a:p>
            <a:r>
              <a:rPr lang="de-DE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 [x, f] = fminbnd(f, 0, 4)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</a:endParaRP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 =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1.4275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 =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-1.7757</a:t>
            </a:r>
          </a:p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&gt;&gt; 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755650" y="5700713"/>
            <a:ext cx="53950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Value of the maximum is 1.7757 </a:t>
            </a:r>
            <a:endParaRPr lang="en-US" altLang="en-US" sz="28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34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Arial"/>
                <a:cs typeface="Arial"/>
              </a:rPr>
              <a:t>Another example:</a:t>
            </a:r>
            <a:br>
              <a:rPr lang="en-US" dirty="0" smtClean="0">
                <a:latin typeface="Arial"/>
                <a:cs typeface="Arial"/>
              </a:rPr>
            </a:br>
            <a:r>
              <a:rPr lang="en-US" dirty="0" smtClean="0">
                <a:latin typeface="Arial"/>
                <a:cs typeface="Arial"/>
              </a:rPr>
              <a:t>Bungee jumper’s altitude</a:t>
            </a:r>
            <a:endParaRPr lang="en-US" dirty="0">
              <a:latin typeface="Arial"/>
              <a:cs typeface="Arial"/>
            </a:endParaRPr>
          </a:p>
        </p:txBody>
      </p:sp>
      <p:pic>
        <p:nvPicPr>
          <p:cNvPr id="4" name="Picture 4" descr="fig0701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6" r="11906"/>
          <a:stretch>
            <a:fillRect/>
          </a:stretch>
        </p:blipFill>
        <p:spPr bwMode="auto">
          <a:xfrm>
            <a:off x="2133600" y="1905000"/>
            <a:ext cx="4800600" cy="2640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408782"/>
              </p:ext>
            </p:extLst>
          </p:nvPr>
        </p:nvGraphicFramePr>
        <p:xfrm>
          <a:off x="228600" y="4953000"/>
          <a:ext cx="850265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Document" r:id="rId5" imgW="5943600" imgH="431800" progId="Word.Document.12">
                  <p:embed/>
                </p:oleObj>
              </mc:Choice>
              <mc:Fallback>
                <p:oleObj name="Document" r:id="rId5" imgW="5943600" imgH="431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4953000"/>
                        <a:ext cx="850265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39885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 smtClean="0">
                <a:latin typeface="Arial"/>
                <a:cs typeface="Arial"/>
              </a:rPr>
              <a:t>&gt;&gt; g=9.81; v0=55; m=80; c=15; z0=100;</a:t>
            </a:r>
          </a:p>
          <a:p>
            <a:pPr marL="0" indent="0">
              <a:buNone/>
            </a:pPr>
            <a:r>
              <a:rPr lang="en-US" sz="3000" dirty="0" smtClean="0">
                <a:latin typeface="Arial"/>
                <a:cs typeface="Arial"/>
              </a:rPr>
              <a:t>&gt;&gt; z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lang="en-US" sz="3000" dirty="0" smtClean="0">
                <a:latin typeface="Arial"/>
                <a:cs typeface="Arial"/>
              </a:rPr>
              <a:t>@(t) </a:t>
            </a:r>
            <a:r>
              <a:rPr lang="mr-IN" sz="3000" dirty="0" smtClean="0">
                <a:latin typeface="Arial"/>
                <a:cs typeface="Arial"/>
              </a:rPr>
              <a:t>–</a:t>
            </a:r>
            <a:r>
              <a:rPr lang="en-US" sz="3000" dirty="0" smtClean="0">
                <a:latin typeface="Arial"/>
                <a:cs typeface="Arial"/>
              </a:rPr>
              <a:t>(z0+m/c*(v0+m*g/c)*(1-exp(-c/m*t))-m*g/c*t);</a:t>
            </a:r>
          </a:p>
          <a:p>
            <a:pPr marL="0" indent="0">
              <a:buNone/>
            </a:pPr>
            <a:r>
              <a:rPr lang="en-US" sz="3000" dirty="0" smtClean="0">
                <a:latin typeface="Arial"/>
                <a:cs typeface="Arial"/>
              </a:rPr>
              <a:t>&gt;&gt;[</a:t>
            </a:r>
            <a:r>
              <a:rPr lang="en-US" sz="3000" dirty="0" err="1" smtClean="0">
                <a:latin typeface="Arial"/>
                <a:cs typeface="Arial"/>
              </a:rPr>
              <a:t>x,f</a:t>
            </a:r>
            <a:r>
              <a:rPr lang="en-US" sz="3000" dirty="0" smtClean="0">
                <a:latin typeface="Arial"/>
                <a:cs typeface="Arial"/>
              </a:rPr>
              <a:t>]=</a:t>
            </a:r>
            <a:r>
              <a:rPr lang="en-US" sz="3000" dirty="0" err="1" smtClean="0">
                <a:latin typeface="Arial"/>
                <a:cs typeface="Arial"/>
              </a:rPr>
              <a:t>fminbnd</a:t>
            </a:r>
            <a:r>
              <a:rPr lang="en-US" sz="3000" dirty="0" smtClean="0">
                <a:latin typeface="Arial"/>
                <a:cs typeface="Arial"/>
              </a:rPr>
              <a:t>(z,0</a:t>
            </a:r>
            <a:r>
              <a:rPr lang="en-US" sz="3000" dirty="0" smtClean="0">
                <a:solidFill>
                  <a:srgbClr val="FF0000"/>
                </a:solidFill>
                <a:latin typeface="Arial"/>
                <a:cs typeface="Arial"/>
              </a:rPr>
              <a:t>,</a:t>
            </a:r>
            <a:r>
              <a:rPr lang="en-US" sz="3000" dirty="0" smtClean="0">
                <a:latin typeface="Arial"/>
                <a:cs typeface="Arial"/>
              </a:rPr>
              <a:t>8)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x</a:t>
            </a:r>
            <a:r>
              <a:rPr lang="en-US" sz="3000" dirty="0" smtClean="0">
                <a:latin typeface="Arial"/>
                <a:cs typeface="Arial"/>
              </a:rPr>
              <a:t> =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 </a:t>
            </a:r>
            <a:r>
              <a:rPr lang="en-US" sz="3000" dirty="0" smtClean="0">
                <a:latin typeface="Arial"/>
                <a:cs typeface="Arial"/>
              </a:rPr>
              <a:t>    3.8317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f</a:t>
            </a:r>
            <a:r>
              <a:rPr lang="en-US" sz="3000" dirty="0" smtClean="0">
                <a:latin typeface="Arial"/>
                <a:cs typeface="Arial"/>
              </a:rPr>
              <a:t> = </a:t>
            </a:r>
          </a:p>
          <a:p>
            <a:pPr marL="0" indent="0">
              <a:buNone/>
            </a:pPr>
            <a:r>
              <a:rPr lang="en-US" sz="3000" dirty="0">
                <a:latin typeface="Arial"/>
                <a:cs typeface="Arial"/>
              </a:rPr>
              <a:t> </a:t>
            </a:r>
            <a:r>
              <a:rPr lang="en-US" sz="3000" dirty="0" smtClean="0">
                <a:latin typeface="Arial"/>
                <a:cs typeface="Arial"/>
              </a:rPr>
              <a:t>    -192.8609</a:t>
            </a:r>
            <a:endParaRPr lang="en-US" sz="3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29840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229600" cy="65532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&gt;&gt; options = optimset('display', 'iter');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&gt;&gt; fminbnd(z,0,8,options)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Func-count     x          f(x)         Procedure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1        3.05573     -189.759        initial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2        4.94427      -187.19        golden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3        1.88854     -171.871        golden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4        3.87544     -192.851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5        3.85836     -192.857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6        3.83332     -192.861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7        3.83162     -192.861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8        3.83166     -192.861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9        3.83169     -192.861        parabolic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Optimization terminated:</a:t>
            </a: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the current x satisfies the termination criteria using OPTIONS.TolX of 1.000000e-04 </a:t>
            </a:r>
          </a:p>
          <a:p>
            <a:pPr marL="0" indent="0">
              <a:buNone/>
            </a:pPr>
            <a:endParaRPr lang="mr-IN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ans =</a:t>
            </a:r>
          </a:p>
          <a:p>
            <a:pPr marL="0" indent="0">
              <a:buNone/>
            </a:pPr>
            <a:endParaRPr lang="mr-IN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mr-IN" dirty="0">
                <a:latin typeface="Arial"/>
                <a:cs typeface="Arial"/>
              </a:rPr>
              <a:t>    3.8317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546719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5"/>
          <p:cNvSpPr txBox="1">
            <a:spLocks noChangeArrowheads="1"/>
          </p:cNvSpPr>
          <p:nvPr/>
        </p:nvSpPr>
        <p:spPr bwMode="auto">
          <a:xfrm>
            <a:off x="289383" y="1649413"/>
            <a:ext cx="779145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 dirty="0">
                <a:ea typeface="新細明體" panose="02020500000000000000" pitchFamily="18" charset="-120"/>
                <a:cs typeface="Arial" panose="020B0604020202020204" pitchFamily="34" charset="0"/>
              </a:rPr>
              <a:t>MATLAB has a built-in function, </a:t>
            </a:r>
            <a:r>
              <a:rPr lang="en-US" altLang="zh-TW" sz="2800" dirty="0" err="1">
                <a:ea typeface="新細明體" panose="02020500000000000000" pitchFamily="18" charset="-120"/>
                <a:cs typeface="Arial" panose="020B0604020202020204" pitchFamily="34" charset="0"/>
              </a:rPr>
              <a:t>fminsearch</a:t>
            </a:r>
            <a:r>
              <a:rPr lang="en-US" altLang="zh-TW" sz="2800" dirty="0">
                <a:ea typeface="新細明體" panose="02020500000000000000" pitchFamily="18" charset="-120"/>
                <a:cs typeface="Arial" panose="020B0604020202020204" pitchFamily="34" charset="0"/>
              </a:rPr>
              <a:t>, which uses the </a:t>
            </a:r>
            <a:r>
              <a:rPr lang="en-US" altLang="zh-TW" sz="2800" dirty="0" err="1">
                <a:ea typeface="新細明體" panose="02020500000000000000" pitchFamily="18" charset="-120"/>
                <a:cs typeface="Arial" panose="020B0604020202020204" pitchFamily="34" charset="0"/>
              </a:rPr>
              <a:t>Nelder</a:t>
            </a:r>
            <a:r>
              <a:rPr lang="en-US" altLang="zh-TW" sz="2800" dirty="0">
                <a:ea typeface="新細明體" panose="02020500000000000000" pitchFamily="18" charset="-120"/>
                <a:cs typeface="Arial" panose="020B0604020202020204" pitchFamily="34" charset="0"/>
              </a:rPr>
              <a:t>-Mead method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65546" y="3048000"/>
            <a:ext cx="9082936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[xmin, fval] = fminsearch(function, x1, x2)</a:t>
            </a:r>
          </a:p>
          <a:p>
            <a:r>
              <a:rPr lang="en-US" altLang="zh-TW" sz="28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xmin and fval are the location and value of the minimum</a:t>
            </a:r>
          </a:p>
          <a:p>
            <a:r>
              <a:rPr lang="en-US" altLang="zh-TW" sz="28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function is the name of the function</a:t>
            </a:r>
          </a:p>
          <a:p>
            <a:r>
              <a:rPr lang="en-US" altLang="zh-TW" sz="28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x1 and x2 are the bounds of the interval </a:t>
            </a:r>
            <a:endParaRPr lang="en-US" alt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824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779463" y="1339850"/>
            <a:ext cx="761365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 dirty="0">
                <a:ea typeface="新細明體" panose="02020500000000000000" pitchFamily="18" charset="-120"/>
                <a:cs typeface="Arial" panose="020B0604020202020204" pitchFamily="34" charset="0"/>
              </a:rPr>
              <a:t>can often handle discontinuity (non-smooth function), particularly if it does not occur near the solution</a:t>
            </a:r>
            <a:endParaRPr lang="en-US" altLang="en-US" sz="2800" dirty="0">
              <a:cs typeface="Arial" panose="020B0604020202020204" pitchFamily="34" charset="0"/>
            </a:endParaRPr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779463" y="3344863"/>
            <a:ext cx="51110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63538" indent="-3635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42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zh-TW" sz="2800">
                <a:ea typeface="新細明體" panose="02020500000000000000" pitchFamily="18" charset="-120"/>
                <a:cs typeface="Arial" panose="020B0604020202020204" pitchFamily="34" charset="0"/>
              </a:rPr>
              <a:t>may only give local solutions</a:t>
            </a:r>
            <a:endParaRPr lang="en-US" altLang="en-US" sz="28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956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855663" y="677863"/>
            <a:ext cx="766286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800" u="sng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Example</a:t>
            </a:r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Find the minimum of the function  </a:t>
            </a: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in the range -2 ≤ </a:t>
            </a:r>
            <a:r>
              <a:rPr lang="en-US" altLang="zh-TW" sz="2800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</a:t>
            </a:r>
            <a:r>
              <a:rPr lang="en-US" altLang="zh-TW" sz="2800" baseline="-250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1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≤ 0 and 0 ≤ </a:t>
            </a:r>
            <a:r>
              <a:rPr lang="en-US" altLang="zh-TW" sz="2800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</a:t>
            </a:r>
            <a:r>
              <a:rPr lang="en-US" altLang="zh-TW" sz="2800" baseline="-250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≤ 3. 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568325" y="3146425"/>
            <a:ext cx="8417689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 f = @(x) 2+x(1)-x(2)+2*x(1)^2+2*x(1)*x(2)+x(2)^2;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 [x, f] = </a:t>
            </a:r>
            <a:r>
              <a:rPr lang="en-US" altLang="zh-TW" sz="2800" dirty="0" err="1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fminsearch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(f, 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[-</a:t>
            </a:r>
            <a:r>
              <a:rPr lang="en-US" altLang="zh-TW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 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3]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 =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-1.0000    1.5000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 =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0.7500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16"/>
          <p:cNvGraphicFramePr>
            <a:graphicFrameLocks noChangeAspect="1"/>
          </p:cNvGraphicFramePr>
          <p:nvPr/>
        </p:nvGraphicFramePr>
        <p:xfrm>
          <a:off x="892175" y="1673225"/>
          <a:ext cx="6861175" cy="64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Equation" r:id="rId4" imgW="2451100" imgH="228600" progId="Equation.3">
                  <p:embed/>
                </p:oleObj>
              </mc:Choice>
              <mc:Fallback>
                <p:oleObj name="Equation" r:id="rId4" imgW="2451100" imgH="228600" progId="Equation.3">
                  <p:embed/>
                  <p:pic>
                    <p:nvPicPr>
                      <p:cNvPr id="6862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1673225"/>
                        <a:ext cx="6861175" cy="64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6747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636588" y="546100"/>
            <a:ext cx="786288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2800" u="sng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Example</a:t>
            </a:r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Find the maximum of the function  </a:t>
            </a: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in the range </a:t>
            </a:r>
            <a:r>
              <a:rPr lang="en-US" altLang="zh-TW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0</a:t>
            </a:r>
            <a:r>
              <a:rPr lang="en-US" altLang="zh-TW" sz="28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≤ </a:t>
            </a:r>
            <a:r>
              <a:rPr lang="en-US" altLang="zh-TW" sz="2800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≤ </a:t>
            </a:r>
            <a:r>
              <a:rPr lang="en-US" altLang="zh-TW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3</a:t>
            </a:r>
            <a:r>
              <a:rPr lang="en-US" altLang="zh-TW" sz="28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and 0 ≤ </a:t>
            </a:r>
            <a:r>
              <a:rPr lang="en-US" altLang="zh-TW" sz="2800" i="1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y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≤ 3. 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17"/>
          <p:cNvSpPr txBox="1">
            <a:spLocks noChangeArrowheads="1"/>
          </p:cNvSpPr>
          <p:nvPr/>
        </p:nvSpPr>
        <p:spPr bwMode="auto">
          <a:xfrm>
            <a:off x="658813" y="2914650"/>
            <a:ext cx="7872668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 f = @(x) </a:t>
            </a:r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(2*x(1)*x(2)+2*x(1)-x(1)^2-2*x(2)^2);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 [x, f] = </a:t>
            </a:r>
            <a:r>
              <a:rPr lang="en-US" altLang="zh-TW" sz="2800" dirty="0" err="1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fminsearch</a:t>
            </a:r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(f, </a:t>
            </a:r>
            <a:r>
              <a:rPr lang="en-US" altLang="zh-TW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[0 3]</a:t>
            </a:r>
            <a:r>
              <a:rPr lang="en-US" altLang="zh-TW" sz="2800" dirty="0" smtClean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)</a:t>
            </a:r>
            <a:endParaRPr lang="en-US" altLang="zh-TW" sz="2800" dirty="0">
              <a:latin typeface="Times New Roman" panose="02020603050405020304" pitchFamily="18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x =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 2.0000    1.0000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f =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   -2.0000</a:t>
            </a:r>
          </a:p>
          <a:p>
            <a:r>
              <a:rPr lang="en-US" altLang="zh-TW" sz="2800" dirty="0"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&gt;&gt; 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658813" y="5934075"/>
            <a:ext cx="495706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2800">
                <a:solidFill>
                  <a:srgbClr val="FF000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Value of the maximum is 2.0000 </a:t>
            </a:r>
            <a:endParaRPr lang="en-US" altLang="en-US" sz="2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ct 16"/>
          <p:cNvGraphicFramePr>
            <a:graphicFrameLocks noChangeAspect="1"/>
          </p:cNvGraphicFramePr>
          <p:nvPr/>
        </p:nvGraphicFramePr>
        <p:xfrm>
          <a:off x="760413" y="1597025"/>
          <a:ext cx="4459287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Equation" r:id="rId4" imgW="1816100" imgH="228600" progId="Equation.3">
                  <p:embed/>
                </p:oleObj>
              </mc:Choice>
              <mc:Fallback>
                <p:oleObj name="Equation" r:id="rId4" imgW="1816100" imgH="228600" progId="Equation.3">
                  <p:embed/>
                  <p:pic>
                    <p:nvPicPr>
                      <p:cNvPr id="6964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13" y="1597025"/>
                        <a:ext cx="4459287" cy="560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050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1066800" y="830263"/>
            <a:ext cx="20377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Summary</a:t>
            </a: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 </a:t>
            </a:r>
            <a:endParaRPr lang="en-US" alt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066800" y="1652131"/>
            <a:ext cx="69135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nonlinear optimization examples</a:t>
            </a:r>
          </a:p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optimization using MATLAB built-in functions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066800" y="3810000"/>
            <a:ext cx="20746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Reference</a:t>
            </a:r>
            <a:endParaRPr lang="en-US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1066800" y="4528334"/>
            <a:ext cx="70564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Chapter 7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800" dirty="0">
                <a:latin typeface="Arial" panose="020B0604020202020204" pitchFamily="34" charset="0"/>
                <a:cs typeface="Arial" panose="020B0604020202020204" pitchFamily="34" charset="0"/>
              </a:rPr>
              <a:t>Applied Numerical Methods with MATLAB for Engineers and 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Scientists</a:t>
            </a:r>
            <a:endParaRPr lang="en-US" altLang="zh-TW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4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l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ling_template" id="{9AD66426-58F6-4FB9-937C-CDC5524CAF8E}" vid="{7C939E01-18A8-4FB9-B00C-4CE2D6E97F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3916</TotalTime>
  <Words>1344</Words>
  <Application>Microsoft Office PowerPoint</Application>
  <PresentationFormat>On-screen Show (4:3)</PresentationFormat>
  <Paragraphs>296</Paragraphs>
  <Slides>24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新細明體</vt:lpstr>
      <vt:lpstr>Arial</vt:lpstr>
      <vt:lpstr>Calibri</vt:lpstr>
      <vt:lpstr>Symbol</vt:lpstr>
      <vt:lpstr>Times New Roman</vt:lpstr>
      <vt:lpstr>Modelling_template</vt:lpstr>
      <vt:lpstr>Equation</vt:lpstr>
      <vt:lpstr>Document</vt:lpstr>
      <vt:lpstr>EE2203 Modelling Techniques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Another example: Bungee jumper’s altitude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CHAN Kwok Leung</dc:creator>
  <cp:lastModifiedBy>Dr. CHAN Kei Hang Katie</cp:lastModifiedBy>
  <cp:revision>320</cp:revision>
  <dcterms:created xsi:type="dcterms:W3CDTF">2016-08-27T11:03:39Z</dcterms:created>
  <dcterms:modified xsi:type="dcterms:W3CDTF">2019-01-30T09:22:51Z</dcterms:modified>
</cp:coreProperties>
</file>