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8" r:id="rId1"/>
  </p:sldMasterIdLst>
  <p:notesMasterIdLst>
    <p:notesMasterId r:id="rId22"/>
  </p:notesMasterIdLst>
  <p:sldIdLst>
    <p:sldId id="256" r:id="rId2"/>
    <p:sldId id="336" r:id="rId3"/>
    <p:sldId id="398" r:id="rId4"/>
    <p:sldId id="387" r:id="rId5"/>
    <p:sldId id="388" r:id="rId6"/>
    <p:sldId id="389" r:id="rId7"/>
    <p:sldId id="390" r:id="rId8"/>
    <p:sldId id="391" r:id="rId9"/>
    <p:sldId id="399" r:id="rId10"/>
    <p:sldId id="400" r:id="rId11"/>
    <p:sldId id="395" r:id="rId12"/>
    <p:sldId id="396" r:id="rId13"/>
    <p:sldId id="392" r:id="rId14"/>
    <p:sldId id="393" r:id="rId15"/>
    <p:sldId id="401" r:id="rId16"/>
    <p:sldId id="402" r:id="rId17"/>
    <p:sldId id="403" r:id="rId18"/>
    <p:sldId id="404" r:id="rId19"/>
    <p:sldId id="394" r:id="rId20"/>
    <p:sldId id="397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9900"/>
    <a:srgbClr val="6699FF"/>
    <a:srgbClr val="006600"/>
    <a:srgbClr val="0000FF"/>
    <a:srgbClr val="003399"/>
    <a:srgbClr val="FF33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8" autoAdjust="0"/>
  </p:normalViewPr>
  <p:slideViewPr>
    <p:cSldViewPr>
      <p:cViewPr varScale="1">
        <p:scale>
          <a:sx n="109" d="100"/>
          <a:sy n="109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A833FA-C73E-4527-BC36-310C7801C8B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49454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CD3-9F76-41B3-979F-C98A18C658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94BB62E-262E-4FF8-BCCB-2EC7EB6C2E5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4716-5C03-480B-950E-22EB8D2A0F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F4C11-0256-4F8A-A89D-14D8622E13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4DF14-669A-4445-9FAC-FCE57A37091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C350C-2539-4A51-95B9-3AC3BB25B2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121DB-C1A4-49ED-A9FE-10AB657FFB8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5921FFF-9A07-420C-925D-33C0EF8C019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B9AAD-F366-411B-97FB-FC12A89D920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AB18E-E6F8-4CC8-8522-822A32C01E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  <a:p>
            <a:pPr lvl="1" eaLnBrk="1" latinLnBrk="0" hangingPunct="1"/>
            <a:r>
              <a:rPr kumimoji="0" lang="en-US" altLang="zh-HK" smtClean="0"/>
              <a:t>Second level</a:t>
            </a:r>
          </a:p>
          <a:p>
            <a:pPr lvl="2" eaLnBrk="1" latinLnBrk="0" hangingPunct="1"/>
            <a:r>
              <a:rPr kumimoji="0" lang="en-US" altLang="zh-HK" smtClean="0"/>
              <a:t>Third level</a:t>
            </a:r>
          </a:p>
          <a:p>
            <a:pPr lvl="3" eaLnBrk="1" latinLnBrk="0" hangingPunct="1"/>
            <a:r>
              <a:rPr kumimoji="0" lang="en-US" altLang="zh-HK" smtClean="0"/>
              <a:t>Fourth level</a:t>
            </a:r>
          </a:p>
          <a:p>
            <a:pPr lvl="4" eaLnBrk="1" latinLnBrk="0" hangingPunct="1"/>
            <a:r>
              <a:rPr kumimoji="0" lang="en-US" altLang="zh-HK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A08BBD-CB6A-46D3-AE9D-A3169587182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733800"/>
            <a:ext cx="4343400" cy="1295400"/>
          </a:xfrm>
        </p:spPr>
        <p:txBody>
          <a:bodyPr>
            <a:noAutofit/>
          </a:bodyPr>
          <a:lstStyle/>
          <a:p>
            <a:r>
              <a:rPr lang="en-US" altLang="zh-TW" dirty="0">
                <a:ea typeface="新細明體" charset="-120"/>
              </a:rPr>
              <a:t>Dr. </a:t>
            </a:r>
            <a:r>
              <a:rPr lang="en-US" altLang="zh-TW" dirty="0" smtClean="0">
                <a:ea typeface="新細明體" charset="-120"/>
              </a:rPr>
              <a:t>Henry Xu</a:t>
            </a:r>
            <a:endParaRPr lang="en-US" altLang="zh-TW" dirty="0">
              <a:ea typeface="新細明體" charset="-120"/>
            </a:endParaRPr>
          </a:p>
          <a:p>
            <a:endParaRPr lang="en-US" altLang="zh-TW" dirty="0">
              <a:ea typeface="新細明體" charset="-120"/>
            </a:endParaRPr>
          </a:p>
          <a:p>
            <a:r>
              <a:rPr lang="en-US" altLang="zh-TW" sz="4000" dirty="0" smtClean="0">
                <a:ea typeface="新細明體" charset="-120"/>
              </a:rPr>
              <a:t>Lecture 12: File I/O</a:t>
            </a:r>
            <a:endParaRPr lang="en-US" altLang="zh-TW" sz="4000" dirty="0">
              <a:ea typeface="新細明體" charset="-12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CS2311 Computer Programming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Outline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1D8D966-BAAE-44BD-B2E9-EE009A255068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Stream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Open File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File I/O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Error Handling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I/O vs. Console I/O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“Console” refers to “keyboard + screen”</a:t>
            </a:r>
          </a:p>
          <a:p>
            <a:r>
              <a:rPr lang="en-US" dirty="0"/>
              <a:t>Keyboard input and screen output are volatile</a:t>
            </a:r>
          </a:p>
          <a:p>
            <a:r>
              <a:rPr lang="en-US" dirty="0"/>
              <a:t>Input file can be used again and again</a:t>
            </a:r>
          </a:p>
          <a:p>
            <a:r>
              <a:rPr lang="en-US" dirty="0"/>
              <a:t>U</a:t>
            </a:r>
            <a:r>
              <a:rPr lang="en-US" dirty="0" smtClean="0"/>
              <a:t>seful </a:t>
            </a:r>
            <a:r>
              <a:rPr lang="en-US" dirty="0"/>
              <a:t>for debugging especially when volume of data is huge</a:t>
            </a:r>
          </a:p>
          <a:p>
            <a:r>
              <a:rPr lang="en-US" dirty="0" smtClean="0"/>
              <a:t>Allow </a:t>
            </a:r>
            <a:r>
              <a:rPr lang="en-US" dirty="0"/>
              <a:t>off-line processing</a:t>
            </a:r>
          </a:p>
          <a:p>
            <a:r>
              <a:rPr lang="en-US" dirty="0"/>
              <a:t>Output file retains the results after execution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17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I/O – Keyboard and Screen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2362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Program read input from keyboard (console) or disk storage (file) and write data to screen (console ) or disk storage(file)</a:t>
            </a:r>
          </a:p>
          <a:p>
            <a:r>
              <a:rPr lang="en-US" dirty="0" smtClean="0"/>
              <a:t>Sequence of inputs is conceptually treated as an object called “Stream”</a:t>
            </a:r>
          </a:p>
          <a:p>
            <a:r>
              <a:rPr lang="en-US" dirty="0" smtClean="0"/>
              <a:t>Stream – a flow (sequence) of data</a:t>
            </a:r>
          </a:p>
          <a:p>
            <a:r>
              <a:rPr lang="en-US" dirty="0" smtClean="0"/>
              <a:t>Input stream – a flow of data into your program</a:t>
            </a:r>
          </a:p>
          <a:p>
            <a:r>
              <a:rPr lang="en-US" dirty="0" smtClean="0"/>
              <a:t>Output stream – a flow of data out of your program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609332"/>
              </p:ext>
            </p:extLst>
          </p:nvPr>
        </p:nvGraphicFramePr>
        <p:xfrm>
          <a:off x="1752600" y="3886200"/>
          <a:ext cx="6096000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3" name="Visio" r:id="rId3" imgW="9195536" imgH="3843314" progId="Visio.Drawing.11">
                  <p:embed/>
                </p:oleObj>
              </mc:Choice>
              <mc:Fallback>
                <p:oleObj name="Visio" r:id="rId3" imgW="9195536" imgH="384331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86200"/>
                        <a:ext cx="6096000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8020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5029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Predefined console streams in C++</a:t>
            </a:r>
          </a:p>
          <a:p>
            <a:pPr lvl="1"/>
            <a:r>
              <a:rPr lang="en-US" dirty="0" smtClean="0"/>
              <a:t>#include &lt;</a:t>
            </a:r>
            <a:r>
              <a:rPr lang="en-US" dirty="0" err="1" smtClean="0"/>
              <a:t>iostream</a:t>
            </a:r>
            <a:r>
              <a:rPr lang="en-US" dirty="0" smtClean="0"/>
              <a:t>&gt;</a:t>
            </a:r>
          </a:p>
          <a:p>
            <a:pPr lvl="1"/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 :	input stream physically linked to the keyboard</a:t>
            </a:r>
          </a:p>
          <a:p>
            <a:pPr lvl="1"/>
            <a:r>
              <a:rPr lang="en-US" sz="1700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700" dirty="0" smtClean="0">
                <a:latin typeface="Courier New" pitchFamily="49" charset="0"/>
                <a:cs typeface="Courier New" pitchFamily="49" charset="0"/>
              </a:rPr>
              <a:t>:	output stream physically linked to the screen</a:t>
            </a:r>
          </a:p>
          <a:p>
            <a:pPr lvl="1"/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File streams class in C++ </a:t>
            </a:r>
          </a:p>
          <a:p>
            <a:pPr lvl="1"/>
            <a:r>
              <a:rPr lang="en-US" dirty="0" smtClean="0"/>
              <a:t>#include &lt;</a:t>
            </a:r>
            <a:r>
              <a:rPr lang="en-US" dirty="0" err="1" smtClean="0"/>
              <a:t>fstream</a:t>
            </a:r>
            <a:r>
              <a:rPr lang="en-US" dirty="0" smtClean="0"/>
              <a:t>&gt;</a:t>
            </a:r>
          </a:p>
          <a:p>
            <a:pPr lvl="1"/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:	stream class for file input</a:t>
            </a:r>
          </a:p>
          <a:p>
            <a:pPr lvl="1"/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:	stream class for file output</a:t>
            </a:r>
          </a:p>
          <a:p>
            <a:pPr lvl="1"/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To declare an objects of class </a:t>
            </a:r>
            <a:r>
              <a:rPr lang="en-US" dirty="0" err="1" smtClean="0"/>
              <a:t>ifstream</a:t>
            </a:r>
            <a:r>
              <a:rPr lang="en-US" dirty="0" smtClean="0"/>
              <a:t> or </a:t>
            </a:r>
            <a:r>
              <a:rPr lang="en-US" dirty="0" err="1" smtClean="0"/>
              <a:t>ofstream</a:t>
            </a:r>
            <a:r>
              <a:rPr lang="en-US" dirty="0" smtClean="0"/>
              <a:t>, use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fin;	// fin is the variable name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;/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/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is the variable name</a:t>
            </a:r>
          </a:p>
        </p:txBody>
      </p:sp>
    </p:spTree>
    <p:extLst>
      <p:ext uri="{BB962C8B-B14F-4D97-AF65-F5344CB8AC3E}">
        <p14:creationId xmlns:p14="http://schemas.microsoft.com/office/powerpoint/2010/main" val="147721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declare an </a:t>
            </a:r>
            <a:r>
              <a:rPr lang="en-US" dirty="0" err="1" smtClean="0"/>
              <a:t>ifsteam</a:t>
            </a:r>
            <a:r>
              <a:rPr lang="en-US" dirty="0" smtClean="0"/>
              <a:t> object</a:t>
            </a:r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fstream</a:t>
            </a:r>
            <a:r>
              <a:rPr lang="en-US" dirty="0" smtClean="0"/>
              <a:t> fin;</a:t>
            </a:r>
          </a:p>
          <a:p>
            <a:r>
              <a:rPr lang="en-US" dirty="0" smtClean="0"/>
              <a:t>To open a file for reading</a:t>
            </a:r>
          </a:p>
          <a:p>
            <a:pPr lvl="1"/>
            <a:r>
              <a:rPr lang="en-US" dirty="0" err="1" smtClean="0"/>
              <a:t>fin.open</a:t>
            </a:r>
            <a:r>
              <a:rPr lang="en-US" dirty="0" smtClean="0"/>
              <a:t>(“infile.dat”);</a:t>
            </a:r>
          </a:p>
          <a:p>
            <a:r>
              <a:rPr lang="en-US" dirty="0" smtClean="0"/>
              <a:t>To read the file content</a:t>
            </a:r>
          </a:p>
          <a:p>
            <a:pPr lvl="1"/>
            <a:r>
              <a:rPr lang="en-US" dirty="0" smtClean="0"/>
              <a:t>fin &gt;&gt; x;		//x is a variable</a:t>
            </a:r>
          </a:p>
          <a:p>
            <a:r>
              <a:rPr lang="en-US" dirty="0" smtClean="0"/>
              <a:t>To close the file</a:t>
            </a:r>
          </a:p>
          <a:p>
            <a:pPr lvl="1"/>
            <a:r>
              <a:rPr lang="en-US" dirty="0" err="1" smtClean="0"/>
              <a:t>fin.close</a:t>
            </a:r>
            <a:r>
              <a:rPr lang="en-US" dirty="0" smtClean="0"/>
              <a:t>();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0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declare an </a:t>
            </a:r>
            <a:r>
              <a:rPr lang="en-US" dirty="0" err="1" smtClean="0"/>
              <a:t>ofsteam</a:t>
            </a:r>
            <a:r>
              <a:rPr lang="en-US" dirty="0" smtClean="0"/>
              <a:t> </a:t>
            </a:r>
            <a:r>
              <a:rPr lang="en-US" dirty="0"/>
              <a:t>object</a:t>
            </a:r>
          </a:p>
          <a:p>
            <a:pPr lvl="1"/>
            <a:r>
              <a:rPr lang="en-US" dirty="0" err="1" smtClean="0"/>
              <a:t>ofstream</a:t>
            </a:r>
            <a:r>
              <a:rPr lang="en-US" dirty="0" smtClean="0"/>
              <a:t> </a:t>
            </a:r>
            <a:r>
              <a:rPr lang="en-US" dirty="0" err="1" smtClean="0"/>
              <a:t>fout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/>
              <a:t>To open a </a:t>
            </a:r>
            <a:r>
              <a:rPr lang="en-US" dirty="0" smtClean="0"/>
              <a:t>file for writing</a:t>
            </a:r>
            <a:endParaRPr lang="en-US" dirty="0"/>
          </a:p>
          <a:p>
            <a:pPr lvl="1"/>
            <a:r>
              <a:rPr lang="en-US" dirty="0" err="1" smtClean="0"/>
              <a:t>fout.open</a:t>
            </a:r>
            <a:r>
              <a:rPr lang="en-US" dirty="0" smtClean="0"/>
              <a:t>(“myfile.dat”) ;</a:t>
            </a:r>
            <a:endParaRPr lang="en-US" dirty="0"/>
          </a:p>
          <a:p>
            <a:r>
              <a:rPr lang="en-US" dirty="0"/>
              <a:t>To </a:t>
            </a:r>
            <a:r>
              <a:rPr lang="en-US" dirty="0" smtClean="0"/>
              <a:t>write something to the file</a:t>
            </a:r>
            <a:endParaRPr lang="en-US" dirty="0"/>
          </a:p>
          <a:p>
            <a:pPr lvl="1"/>
            <a:r>
              <a:rPr lang="en-US" dirty="0" err="1" smtClean="0"/>
              <a:t>fout</a:t>
            </a:r>
            <a:r>
              <a:rPr lang="en-US" dirty="0" smtClean="0"/>
              <a:t> &lt;&lt; x;</a:t>
            </a:r>
            <a:r>
              <a:rPr lang="en-US" dirty="0"/>
              <a:t>		//x is a variable</a:t>
            </a:r>
          </a:p>
          <a:p>
            <a:r>
              <a:rPr lang="en-US" dirty="0"/>
              <a:t>To close the file</a:t>
            </a:r>
          </a:p>
          <a:p>
            <a:pPr lvl="1"/>
            <a:r>
              <a:rPr lang="en-US" dirty="0" err="1" smtClean="0"/>
              <a:t>fout.close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PS: </a:t>
            </a:r>
            <a:r>
              <a:rPr lang="en-US" dirty="0" err="1" smtClean="0"/>
              <a:t>fin.open</a:t>
            </a:r>
            <a:r>
              <a:rPr lang="en-US" dirty="0" smtClean="0"/>
              <a:t>() and </a:t>
            </a:r>
            <a:r>
              <a:rPr lang="en-US" dirty="0" err="1" smtClean="0"/>
              <a:t>fout.open</a:t>
            </a:r>
            <a:r>
              <a:rPr lang="en-US" dirty="0" smtClean="0"/>
              <a:t>() refer to different functions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1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x,y,z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("output.txt");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fin &gt;&gt;x&gt;&gt;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y&gt;&gt;z;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“The sum is “&lt;&lt;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x+y+z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fin.close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fout.close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800600" y="5867400"/>
            <a:ext cx="3505200" cy="533400"/>
          </a:xfrm>
          <a:prstGeom prst="wedgeRoundRectCallout">
            <a:avLst>
              <a:gd name="adj1" fmla="val -69316"/>
              <a:gd name="adj2" fmla="val -1068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sum is 14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6477000" y="2133600"/>
            <a:ext cx="2209800" cy="533400"/>
          </a:xfrm>
          <a:prstGeom prst="wedgeRoundRectCallout">
            <a:avLst>
              <a:gd name="adj1" fmla="val -99630"/>
              <a:gd name="adj2" fmla="val 2198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3 4 7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08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 file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open file is represented within a program by a stream (i.e. an object of </a:t>
            </a:r>
            <a:r>
              <a:rPr lang="en-US" dirty="0" err="1" smtClean="0"/>
              <a:t>ifstream</a:t>
            </a:r>
            <a:r>
              <a:rPr lang="en-US" dirty="0" smtClean="0"/>
              <a:t> or </a:t>
            </a:r>
            <a:r>
              <a:rPr lang="en-US" dirty="0" err="1" smtClean="0"/>
              <a:t>ofstream</a:t>
            </a:r>
            <a:r>
              <a:rPr lang="en-US" dirty="0" smtClean="0"/>
              <a:t>), and any I/O performed on this stream object will be applied to the file associated with it.</a:t>
            </a:r>
          </a:p>
          <a:p>
            <a:r>
              <a:rPr lang="en-US" dirty="0" smtClean="0"/>
              <a:t>To open a file, use the member function </a:t>
            </a:r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/>
              <a:t> with the stream object: </a:t>
            </a: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open(filename, mode);</a:t>
            </a:r>
          </a:p>
          <a:p>
            <a:r>
              <a:rPr lang="en-US" dirty="0">
                <a:solidFill>
                  <a:srgbClr val="FF0000"/>
                </a:solidFill>
                <a:latin typeface="Courier New"/>
                <a:cs typeface="Courier New"/>
              </a:rPr>
              <a:t>f</a:t>
            </a: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ilename: a string</a:t>
            </a:r>
          </a:p>
          <a:p>
            <a:r>
              <a:rPr lang="en-US" dirty="0">
                <a:solidFill>
                  <a:srgbClr val="FF0000"/>
                </a:solidFill>
                <a:latin typeface="Courier New"/>
                <a:cs typeface="Courier New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Courier New"/>
                <a:cs typeface="Courier New"/>
              </a:rPr>
              <a:t>ode: optional</a:t>
            </a:r>
            <a:endParaRPr lang="en-US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21888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Modes for file I/O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21318" b="-21318"/>
          <a:stretch>
            <a:fillRect/>
          </a:stretch>
        </p:blipFill>
        <p:spPr>
          <a:xfrm>
            <a:off x="914400" y="1828800"/>
            <a:ext cx="7620000" cy="2971800"/>
          </a:xfrm>
        </p:spPr>
      </p:pic>
      <p:sp>
        <p:nvSpPr>
          <p:cNvPr id="11" name="Rectangle 10"/>
          <p:cNvSpPr/>
          <p:nvPr/>
        </p:nvSpPr>
        <p:spPr>
          <a:xfrm>
            <a:off x="990600" y="4572000"/>
            <a:ext cx="7239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Example:</a:t>
            </a:r>
          </a:p>
          <a:p>
            <a:r>
              <a:rPr lang="en-US" sz="2400" dirty="0" err="1" smtClean="0">
                <a:latin typeface="Courier New"/>
                <a:cs typeface="Courier New"/>
              </a:rPr>
              <a:t>ofstream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fout</a:t>
            </a:r>
            <a:r>
              <a:rPr lang="en-US" sz="2400" dirty="0">
                <a:latin typeface="Courier New"/>
                <a:cs typeface="Courier New"/>
              </a:rPr>
              <a:t>;</a:t>
            </a:r>
          </a:p>
          <a:p>
            <a:r>
              <a:rPr lang="en-US" sz="2400" dirty="0" err="1" smtClean="0">
                <a:latin typeface="Courier New"/>
                <a:cs typeface="Courier New"/>
              </a:rPr>
              <a:t>fout.open</a:t>
            </a:r>
            <a:r>
              <a:rPr lang="en-US" sz="2400" dirty="0">
                <a:latin typeface="Courier New"/>
                <a:cs typeface="Courier New"/>
              </a:rPr>
              <a:t>(</a:t>
            </a:r>
            <a:r>
              <a:rPr lang="en-US" sz="2400" dirty="0" err="1">
                <a:latin typeface="Courier New"/>
                <a:cs typeface="Courier New"/>
              </a:rPr>
              <a:t>image_filename,ios</a:t>
            </a:r>
            <a:r>
              <a:rPr lang="en-US" sz="2400" dirty="0">
                <a:latin typeface="Courier New"/>
                <a:cs typeface="Courier New"/>
              </a:rPr>
              <a:t>::binary);</a:t>
            </a:r>
          </a:p>
        </p:txBody>
      </p:sp>
    </p:spTree>
    <p:extLst>
      <p:ext uri="{BB962C8B-B14F-4D97-AF65-F5344CB8AC3E}">
        <p14:creationId xmlns:p14="http://schemas.microsoft.com/office/powerpoint/2010/main" val="21012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I/O failures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Member function fail() returns true if and only if the previous I/O operation on that stream fails</a:t>
            </a:r>
          </a:p>
          <a:p>
            <a:r>
              <a:rPr lang="en-US" dirty="0"/>
              <a:t>E.g. file not exists when opening an input stream</a:t>
            </a:r>
          </a:p>
          <a:p>
            <a:r>
              <a:rPr lang="en-US" dirty="0" smtClean="0"/>
              <a:t>PS: one may call function exit</a:t>
            </a:r>
            <a:r>
              <a:rPr lang="en-US" dirty="0"/>
              <a:t>() </a:t>
            </a:r>
            <a:r>
              <a:rPr lang="en-US" dirty="0" smtClean="0"/>
              <a:t>when an </a:t>
            </a:r>
            <a:r>
              <a:rPr lang="en-US" dirty="0"/>
              <a:t>I/O operation fails </a:t>
            </a:r>
            <a:r>
              <a:rPr lang="en-US" dirty="0" smtClean="0"/>
              <a:t> to abort the program execution.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argument in exit() is returned to the calling party -- usually the 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56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in1, in2;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in1.open(“infile1.dat”);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in2.open(“infile2.dat”);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if (in1.fail()) 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“Input file 1 opening failed.\n”;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exit(1);    // 1 stands for error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...</a:t>
            </a:r>
          </a:p>
        </p:txBody>
      </p:sp>
    </p:spTree>
    <p:extLst>
      <p:ext uri="{BB962C8B-B14F-4D97-AF65-F5344CB8AC3E}">
        <p14:creationId xmlns:p14="http://schemas.microsoft.com/office/powerpoint/2010/main" val="132249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end-of-file (EOF)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Member function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/>
              <a:t>returns true if and only if we </a:t>
            </a:r>
            <a:r>
              <a:rPr lang="en-US" dirty="0" smtClean="0"/>
              <a:t>reach the end of the input file (no more data)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Only</a:t>
            </a:r>
            <a:r>
              <a:rPr lang="en-US" dirty="0"/>
              <a:t> for objects of class </a:t>
            </a:r>
            <a:r>
              <a:rPr lang="en-US" dirty="0" err="1">
                <a:solidFill>
                  <a:srgbClr val="FF0000"/>
                </a:solidFill>
              </a:rPr>
              <a:t>ifstream</a:t>
            </a:r>
            <a:endParaRPr lang="en-US" dirty="0">
              <a:solidFill>
                <a:srgbClr val="FF0000"/>
              </a:solidFill>
            </a:endParaRPr>
          </a:p>
          <a:p>
            <a:pPr marL="320040" lvl="1" indent="0">
              <a:buNone/>
            </a:pPr>
            <a:r>
              <a:rPr lang="en-US" dirty="0"/>
              <a:t>E.g.   </a:t>
            </a:r>
            <a:r>
              <a:rPr lang="en-US" dirty="0" smtClean="0"/>
              <a:t>fin </a:t>
            </a:r>
            <a:r>
              <a:rPr lang="en-US" dirty="0"/>
              <a:t>&gt;&gt; x;</a:t>
            </a:r>
          </a:p>
          <a:p>
            <a:pPr marL="0" indent="0">
              <a:buNone/>
            </a:pPr>
            <a:r>
              <a:rPr lang="en-US" dirty="0" smtClean="0"/>
              <a:t>	if (</a:t>
            </a:r>
            <a:r>
              <a:rPr lang="en-US" dirty="0" smtClean="0">
                <a:solidFill>
                  <a:srgbClr val="FF0000"/>
                </a:solidFill>
              </a:rPr>
              <a:t>!</a:t>
            </a:r>
            <a:r>
              <a:rPr lang="en-US" dirty="0" err="1" smtClean="0">
                <a:solidFill>
                  <a:srgbClr val="FF0000"/>
                </a:solidFill>
              </a:rPr>
              <a:t>fin.eof</a:t>
            </a:r>
            <a:r>
              <a:rPr lang="en-US" dirty="0">
                <a:solidFill>
                  <a:srgbClr val="FF0000"/>
                </a:solidFill>
              </a:rPr>
              <a:t>()</a:t>
            </a:r>
            <a:r>
              <a:rPr lang="en-US" dirty="0"/>
              <a:t>) ...</a:t>
            </a:r>
          </a:p>
          <a:p>
            <a:r>
              <a:rPr lang="en-US" dirty="0"/>
              <a:t>The expression  </a:t>
            </a:r>
            <a:r>
              <a:rPr lang="en-US" dirty="0" smtClean="0"/>
              <a:t>fin </a:t>
            </a:r>
            <a:r>
              <a:rPr lang="en-US" dirty="0"/>
              <a:t>&gt;&gt; </a:t>
            </a:r>
            <a:r>
              <a:rPr lang="en-US" dirty="0" smtClean="0"/>
              <a:t>x has </a:t>
            </a:r>
            <a:r>
              <a:rPr lang="en-US" dirty="0"/>
              <a:t>value 0 if </a:t>
            </a:r>
            <a:r>
              <a:rPr lang="en-US" dirty="0" smtClean="0"/>
              <a:t>fin has </a:t>
            </a:r>
            <a:r>
              <a:rPr lang="en-US" dirty="0"/>
              <a:t>no more data</a:t>
            </a:r>
          </a:p>
          <a:p>
            <a:pPr marL="320040" lvl="1" indent="0">
              <a:buNone/>
            </a:pPr>
            <a:r>
              <a:rPr lang="en-US" dirty="0"/>
              <a:t>E.g.    while </a:t>
            </a:r>
            <a:r>
              <a:rPr lang="en-US" dirty="0" smtClean="0"/>
              <a:t>(fin&gt;&gt; </a:t>
            </a:r>
            <a:r>
              <a:rPr lang="en-US" dirty="0"/>
              <a:t>x) </a:t>
            </a:r>
          </a:p>
          <a:p>
            <a:pPr marL="0" indent="0">
              <a:buNone/>
            </a:pPr>
            <a:r>
              <a:rPr lang="en-US" dirty="0" smtClean="0"/>
              <a:t>	        </a:t>
            </a:r>
            <a:r>
              <a:rPr lang="en-US" dirty="0"/>
              <a:t>{...}	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83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file dump (integer only)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x;</a:t>
            </a:r>
            <a:endParaRPr lang="en-US" sz="22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while (!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fin.eof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()){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	fin &gt;&gt; x;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&lt;&lt;x&lt;&lt;" ";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81112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 err="1" smtClean="0"/>
              <a:t>ios</a:t>
            </a:r>
            <a:r>
              <a:rPr lang="en-US" dirty="0" smtClean="0"/>
              <a:t>::binary is not set, the file is treated as a text file. All input/output is assumed to be text, and may suffer formatting transformations.</a:t>
            </a:r>
          </a:p>
          <a:p>
            <a:r>
              <a:rPr lang="en-US" dirty="0" smtClean="0"/>
              <a:t>I/O for text files is similar to I/O for console, i.e. through the input/output operators &gt;&gt; and &lt;&lt;</a:t>
            </a:r>
          </a:p>
          <a:p>
            <a:r>
              <a:rPr lang="en-US" dirty="0" smtClean="0"/>
              <a:t>Read:</a:t>
            </a:r>
          </a:p>
          <a:p>
            <a:pPr lvl="1"/>
            <a:r>
              <a:rPr lang="en-US" dirty="0" err="1"/>
              <a:t>f</a:t>
            </a:r>
            <a:r>
              <a:rPr lang="en-US" dirty="0" err="1" smtClean="0"/>
              <a:t>in.get</a:t>
            </a:r>
            <a:r>
              <a:rPr lang="en-US" dirty="0" smtClean="0"/>
              <a:t>(): get a single character</a:t>
            </a:r>
          </a:p>
          <a:p>
            <a:pPr lvl="1"/>
            <a:r>
              <a:rPr lang="en-US" dirty="0" err="1"/>
              <a:t>f</a:t>
            </a:r>
            <a:r>
              <a:rPr lang="en-US" dirty="0" err="1" smtClean="0"/>
              <a:t>in.getline</a:t>
            </a:r>
            <a:r>
              <a:rPr lang="en-US" dirty="0" smtClean="0"/>
              <a:t>(char </a:t>
            </a:r>
            <a:r>
              <a:rPr lang="en-US" dirty="0" err="1" smtClean="0"/>
              <a:t>str</a:t>
            </a:r>
            <a:r>
              <a:rPr lang="en-US" dirty="0" smtClean="0"/>
              <a:t>[], size): read the file line by 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4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 err="1" smtClean="0"/>
              <a:t>ios</a:t>
            </a:r>
            <a:r>
              <a:rPr lang="en-US" dirty="0" smtClean="0"/>
              <a:t>::binary is set, all I/O is performed on a binary basis. The byte values are directly used independent of formatting considerations.</a:t>
            </a:r>
          </a:p>
          <a:p>
            <a:r>
              <a:rPr lang="en-US" dirty="0" smtClean="0"/>
              <a:t>Input/output operators may not be efficient for binary files, unless you want to read/write in text format. Specific functions can be used. 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fin.read</a:t>
            </a:r>
            <a:r>
              <a:rPr lang="en-US" dirty="0" smtClean="0">
                <a:solidFill>
                  <a:srgbClr val="FF0000"/>
                </a:solidFill>
              </a:rPr>
              <a:t>(char* target,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num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in.write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const</a:t>
            </a:r>
            <a:r>
              <a:rPr lang="en-US" dirty="0" smtClean="0">
                <a:solidFill>
                  <a:srgbClr val="FF0000"/>
                </a:solidFill>
              </a:rPr>
              <a:t> char* source,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num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71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files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27432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fin.read</a:t>
            </a:r>
            <a:r>
              <a:rPr lang="en-US" dirty="0">
                <a:solidFill>
                  <a:srgbClr val="FF0000"/>
                </a:solidFill>
              </a:rPr>
              <a:t>(char* target,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target: a pointer to char (1 byte). It represents the address of an array of bytes (a memory block) where the data can be stored.</a:t>
            </a:r>
          </a:p>
          <a:p>
            <a:r>
              <a:rPr lang="en-US" dirty="0" err="1"/>
              <a:t>n</a:t>
            </a:r>
            <a:r>
              <a:rPr lang="en-US" dirty="0" err="1" smtClean="0"/>
              <a:t>um</a:t>
            </a:r>
            <a:r>
              <a:rPr lang="en-US" dirty="0" smtClean="0"/>
              <a:t>: The integer size of the memory block (how many bytes)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15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of binary file I/O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397" r="-1397"/>
          <a:stretch>
            <a:fillRect/>
          </a:stretch>
        </p:blipFill>
        <p:spPr>
          <a:xfrm>
            <a:off x="914400" y="1828800"/>
            <a:ext cx="7467600" cy="4319494"/>
          </a:xfrm>
        </p:spPr>
      </p:pic>
    </p:spTree>
    <p:extLst>
      <p:ext uri="{BB962C8B-B14F-4D97-AF65-F5344CB8AC3E}">
        <p14:creationId xmlns:p14="http://schemas.microsoft.com/office/powerpoint/2010/main" val="2462546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file dump (integer only)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x;</a:t>
            </a:r>
            <a:endParaRPr lang="en-US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while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(fin &gt;&gt; x){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&lt;&lt;x&lt;&lt;" ";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6472646" y="3810000"/>
            <a:ext cx="2209800" cy="1066800"/>
          </a:xfrm>
          <a:prstGeom prst="wedgeRoundRectCallout">
            <a:avLst>
              <a:gd name="adj1" fmla="val -107314"/>
              <a:gd name="adj2" fmla="val 283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return 0 if fin has no more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38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Only: I/O Re-directions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facility offered by many OS’s</a:t>
            </a:r>
          </a:p>
          <a:p>
            <a:r>
              <a:rPr lang="en-US" dirty="0"/>
              <a:t>Allows the program input and output to be redirected from/to specified files</a:t>
            </a:r>
          </a:p>
          <a:p>
            <a:r>
              <a:rPr lang="en-US" dirty="0"/>
              <a:t>E.g. suppose you have an executable file hello.exe. If you type:</a:t>
            </a:r>
          </a:p>
          <a:p>
            <a:pPr marL="0" indent="0">
              <a:buNone/>
            </a:pPr>
            <a:r>
              <a:rPr lang="en-US" dirty="0" smtClean="0"/>
              <a:t>	 </a:t>
            </a:r>
            <a:r>
              <a:rPr lang="en-US" dirty="0"/>
              <a:t>hello &gt; outfile1.dat</a:t>
            </a:r>
          </a:p>
          <a:p>
            <a:r>
              <a:rPr lang="en-US" dirty="0" smtClean="0"/>
              <a:t>in </a:t>
            </a:r>
            <a:r>
              <a:rPr lang="en-US" dirty="0"/>
              <a:t>the MSDOS prompt, the output is written to the file outfile1.dat instead of the screen</a:t>
            </a:r>
          </a:p>
          <a:p>
            <a:r>
              <a:rPr lang="en-US" dirty="0"/>
              <a:t>Similarly,  hello &lt; infile1.dat  specifies that the input is from infile1.dat instead keyboard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490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12048</TotalTime>
  <Words>928</Words>
  <Application>Microsoft Macintosh PowerPoint</Application>
  <PresentationFormat>On-screen Show (4:3)</PresentationFormat>
  <Paragraphs>176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Equity</vt:lpstr>
      <vt:lpstr>Visio</vt:lpstr>
      <vt:lpstr>CS2311 Computer Programming</vt:lpstr>
      <vt:lpstr>Outline</vt:lpstr>
      <vt:lpstr>File I/O vs. Console I/O</vt:lpstr>
      <vt:lpstr>Basic I/O – Keyboard and Screen</vt:lpstr>
      <vt:lpstr>Streams</vt:lpstr>
      <vt:lpstr>ifstream</vt:lpstr>
      <vt:lpstr>ofstream</vt:lpstr>
      <vt:lpstr>Examples</vt:lpstr>
      <vt:lpstr>Open a file</vt:lpstr>
      <vt:lpstr>Modes for file I/O</vt:lpstr>
      <vt:lpstr>Detecting I/O failures</vt:lpstr>
      <vt:lpstr>Examples</vt:lpstr>
      <vt:lpstr>Detecting end-of-file (EOF)</vt:lpstr>
      <vt:lpstr>Examples: file dump (integer only)</vt:lpstr>
      <vt:lpstr>Text files</vt:lpstr>
      <vt:lpstr>Binary files</vt:lpstr>
      <vt:lpstr>Binary files</vt:lpstr>
      <vt:lpstr>An example of binary file I/O</vt:lpstr>
      <vt:lpstr>Examples: file dump (integer only)</vt:lpstr>
      <vt:lpstr>Reference Only: I/O Re-directions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Henry Xu</cp:lastModifiedBy>
  <cp:revision>205</cp:revision>
  <dcterms:created xsi:type="dcterms:W3CDTF">2009-04-30T13:38:41Z</dcterms:created>
  <dcterms:modified xsi:type="dcterms:W3CDTF">2014-11-18T07:15:42Z</dcterms:modified>
</cp:coreProperties>
</file>