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5"/>
  </p:notesMasterIdLst>
  <p:handoutMasterIdLst>
    <p:handoutMasterId r:id="rId26"/>
  </p:handoutMasterIdLst>
  <p:sldIdLst>
    <p:sldId id="318" r:id="rId3"/>
    <p:sldId id="319" r:id="rId4"/>
    <p:sldId id="320" r:id="rId5"/>
    <p:sldId id="321" r:id="rId6"/>
    <p:sldId id="322" r:id="rId7"/>
    <p:sldId id="323" r:id="rId8"/>
    <p:sldId id="324" r:id="rId9"/>
    <p:sldId id="325" r:id="rId10"/>
    <p:sldId id="326" r:id="rId11"/>
    <p:sldId id="327" r:id="rId12"/>
    <p:sldId id="328" r:id="rId13"/>
    <p:sldId id="329" r:id="rId14"/>
    <p:sldId id="330" r:id="rId15"/>
    <p:sldId id="331" r:id="rId16"/>
    <p:sldId id="332" r:id="rId17"/>
    <p:sldId id="333" r:id="rId18"/>
    <p:sldId id="334" r:id="rId19"/>
    <p:sldId id="335" r:id="rId20"/>
    <p:sldId id="336" r:id="rId21"/>
    <p:sldId id="337" r:id="rId22"/>
    <p:sldId id="338" r:id="rId23"/>
    <p:sldId id="339" r:id="rId24"/>
  </p:sldIdLst>
  <p:sldSz cx="12188825" cy="6858000"/>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4030">
          <p15:clr>
            <a:srgbClr val="A4A3A4"/>
          </p15:clr>
        </p15:guide>
        <p15:guide id="3" orient="horz" pos="1152">
          <p15:clr>
            <a:srgbClr val="A4A3A4"/>
          </p15:clr>
        </p15:guide>
        <p15:guide id="4" orient="horz" pos="1018">
          <p15:clr>
            <a:srgbClr val="A4A3A4"/>
          </p15:clr>
        </p15:guide>
        <p15:guide id="5" orient="horz" pos="3886">
          <p15:clr>
            <a:srgbClr val="A4A3A4"/>
          </p15:clr>
        </p15:guide>
        <p15:guide id="6" orient="horz" pos="2928">
          <p15:clr>
            <a:srgbClr val="A4A3A4"/>
          </p15:clr>
        </p15:guide>
        <p15:guide id="7" orient="horz" pos="3072">
          <p15:clr>
            <a:srgbClr val="A4A3A4"/>
          </p15:clr>
        </p15:guide>
        <p15:guide id="8" orient="horz" pos="407">
          <p15:clr>
            <a:srgbClr val="A4A3A4"/>
          </p15:clr>
        </p15:guide>
        <p15:guide id="9" pos="3839">
          <p15:clr>
            <a:srgbClr val="A4A3A4"/>
          </p15:clr>
        </p15:guide>
        <p15:guide id="10" pos="959">
          <p15:clr>
            <a:srgbClr val="A4A3A4"/>
          </p15:clr>
        </p15:guide>
        <p15:guide id="11" pos="7151">
          <p15:clr>
            <a:srgbClr val="A4A3A4"/>
          </p15:clr>
        </p15:guide>
        <p15:guide id="12" pos="671">
          <p15:clr>
            <a:srgbClr val="A4A3A4"/>
          </p15:clr>
        </p15:guide>
        <p15:guide id="13" pos="4991">
          <p15:clr>
            <a:srgbClr val="A4A3A4"/>
          </p15:clr>
        </p15:guide>
        <p15:guide id="14" pos="7007">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8282"/>
    <a:srgbClr val="6E90FE"/>
    <a:srgbClr val="8086FC"/>
    <a:srgbClr val="6D6DFB"/>
    <a:srgbClr val="4E78F0"/>
    <a:srgbClr val="F0932C"/>
    <a:srgbClr val="92C610"/>
    <a:srgbClr val="9FD812"/>
    <a:srgbClr val="E05F2C"/>
    <a:srgbClr val="0ABE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29" autoAdjust="0"/>
  </p:normalViewPr>
  <p:slideViewPr>
    <p:cSldViewPr showGuides="1">
      <p:cViewPr varScale="1">
        <p:scale>
          <a:sx n="103" d="100"/>
          <a:sy n="103" d="100"/>
        </p:scale>
        <p:origin x="120" y="276"/>
      </p:cViewPr>
      <p:guideLst>
        <p:guide orient="horz" pos="2160"/>
        <p:guide orient="horz" pos="4030"/>
        <p:guide orient="horz" pos="1152"/>
        <p:guide orient="horz" pos="1018"/>
        <p:guide orient="horz" pos="3886"/>
        <p:guide orient="horz" pos="2928"/>
        <p:guide orient="horz" pos="3072"/>
        <p:guide orient="horz" pos="407"/>
        <p:guide pos="3839"/>
        <p:guide pos="959"/>
        <p:guide pos="7151"/>
        <p:guide pos="671"/>
        <p:guide pos="4991"/>
        <p:guide pos="7007"/>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66" d="100"/>
          <a:sy n="66" d="100"/>
        </p:scale>
        <p:origin x="2850"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gs" Target="tags/tag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69AFDC-7658-4951-B0FF-52DFF2A93C0A}" type="datetimeFigureOut">
              <a:rPr lang="en-US" smtClean="0"/>
              <a:t>10/11/2016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F8ED99B-9732-49FC-9C16-B56FEB1B1092}" type="slidenum">
              <a:rPr lang="en-US" smtClean="0"/>
              <a:t>‹#›</a:t>
            </a:fld>
            <a:endParaRPr lang="en-US"/>
          </a:p>
        </p:txBody>
      </p:sp>
    </p:spTree>
    <p:extLst>
      <p:ext uri="{BB962C8B-B14F-4D97-AF65-F5344CB8AC3E}">
        <p14:creationId xmlns:p14="http://schemas.microsoft.com/office/powerpoint/2010/main" val="1314662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smtClean="0"/>
              <a:t>10/11/2016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lang="en-US" smtClean="0"/>
              <a:t>‹#›</a:t>
            </a:fld>
            <a:endParaRPr lang="en-US"/>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7923213" y="0"/>
            <a:ext cx="4265612" cy="6858000"/>
          </a:xfrm>
          <a:prstGeom prst="rect">
            <a:avLst/>
          </a:prstGeom>
        </p:spPr>
      </p:pic>
      <p:sp>
        <p:nvSpPr>
          <p:cNvPr id="2" name="Title 1"/>
          <p:cNvSpPr>
            <a:spLocks noGrp="1"/>
          </p:cNvSpPr>
          <p:nvPr>
            <p:ph type="ctrTitle"/>
          </p:nvPr>
        </p:nvSpPr>
        <p:spPr>
          <a:xfrm>
            <a:off x="1520824" y="1600200"/>
            <a:ext cx="5945188" cy="3048000"/>
          </a:xfrm>
        </p:spPr>
        <p:txBody>
          <a:bodyPr anchor="b">
            <a:normAutofit/>
          </a:bodyPr>
          <a:lstStyle>
            <a:lvl1pPr>
              <a:lnSpc>
                <a:spcPct val="80000"/>
              </a:lnSpc>
              <a:defRPr sz="6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1520825" y="4898572"/>
            <a:ext cx="5945187" cy="1270453"/>
          </a:xfrm>
        </p:spPr>
        <p:txBody>
          <a:bodyPr>
            <a:noAutofit/>
          </a:bodyPr>
          <a:lstStyle>
            <a:lvl1pPr marL="0" indent="0" algn="l">
              <a:spcBef>
                <a:spcPts val="0"/>
              </a:spcBef>
              <a:buNone/>
              <a:defRPr sz="2800" cap="none"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cxnSp>
        <p:nvCxnSpPr>
          <p:cNvPr id="6" name="Straight Connector 5"/>
          <p:cNvCxnSpPr/>
          <p:nvPr/>
        </p:nvCxnSpPr>
        <p:spPr>
          <a:xfrm>
            <a:off x="1658936" y="4782971"/>
            <a:ext cx="5654676" cy="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7923213" y="0"/>
            <a:ext cx="1065213" cy="6858000"/>
          </a:xfrm>
          <a:prstGeom prst="rect">
            <a:avLst/>
          </a:prstGeom>
          <a:gradFill flip="none" rotWithShape="1">
            <a:gsLst>
              <a:gs pos="75000">
                <a:schemeClr val="tx2">
                  <a:alpha val="0"/>
                </a:schemeClr>
              </a:gs>
              <a:gs pos="100000">
                <a:schemeClr val="tx2">
                  <a:alpha val="2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10/11/2016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cxnSp>
        <p:nvCxnSpPr>
          <p:cNvPr id="7" name="Straight Connector 6"/>
          <p:cNvCxnSpPr/>
          <p:nvPr/>
        </p:nvCxnSpPr>
        <p:spPr>
          <a:xfrm>
            <a:off x="1658936" y="1709058"/>
            <a:ext cx="9617076" cy="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1123611" y="0"/>
            <a:ext cx="1065213" cy="6858000"/>
          </a:xfrm>
          <a:prstGeom prst="rect">
            <a:avLst/>
          </a:prstGeom>
        </p:spPr>
      </p:pic>
      <p:sp>
        <p:nvSpPr>
          <p:cNvPr id="12" name="Rectangle 11"/>
          <p:cNvSpPr/>
          <p:nvPr/>
        </p:nvSpPr>
        <p:spPr>
          <a:xfrm>
            <a:off x="11123612" y="10886"/>
            <a:ext cx="1065213" cy="6858000"/>
          </a:xfrm>
          <a:prstGeom prst="rect">
            <a:avLst/>
          </a:prstGeom>
          <a:gradFill flip="none" rotWithShape="1">
            <a:gsLst>
              <a:gs pos="75000">
                <a:schemeClr val="tx2">
                  <a:alpha val="0"/>
                </a:schemeClr>
              </a:gs>
              <a:gs pos="100000">
                <a:schemeClr val="tx2">
                  <a:alpha val="2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522410" y="2237096"/>
            <a:ext cx="8229601" cy="2411103"/>
          </a:xfrm>
        </p:spPr>
        <p:txBody>
          <a:bodyPr anchor="b">
            <a:normAutofit/>
          </a:bodyPr>
          <a:lstStyle>
            <a:lvl1pPr algn="l">
              <a:lnSpc>
                <a:spcPct val="80000"/>
              </a:lnSpc>
              <a:defRPr sz="4800" b="0" cap="none" baseline="0">
                <a:solidFill>
                  <a:schemeClr val="tx1"/>
                </a:solidFill>
              </a:defRPr>
            </a:lvl1pPr>
          </a:lstStyle>
          <a:p>
            <a:r>
              <a:rPr lang="en-US"/>
              <a:t>Click to edit Master title style</a:t>
            </a:r>
            <a:endParaRPr/>
          </a:p>
        </p:txBody>
      </p:sp>
      <p:sp>
        <p:nvSpPr>
          <p:cNvPr id="3" name="Text Placeholder 2"/>
          <p:cNvSpPr>
            <a:spLocks noGrp="1"/>
          </p:cNvSpPr>
          <p:nvPr>
            <p:ph type="body" idx="1"/>
          </p:nvPr>
        </p:nvSpPr>
        <p:spPr>
          <a:xfrm>
            <a:off x="1522412" y="4876800"/>
            <a:ext cx="8229601" cy="1292225"/>
          </a:xfrm>
        </p:spPr>
        <p:txBody>
          <a:bodyPr anchor="t">
            <a:normAutofit/>
          </a:bodyPr>
          <a:lstStyle>
            <a:lvl1pPr marL="0" indent="0">
              <a:spcBef>
                <a:spcPts val="0"/>
              </a:spcBef>
              <a:buNone/>
              <a:defRPr sz="2800" cap="none"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F41C87-7AD9-4845-A077-840E4A0F3F06}" type="datetimeFigureOut">
              <a:rPr lang="en-US"/>
              <a:t>10/11/2016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cxnSp>
        <p:nvCxnSpPr>
          <p:cNvPr id="9" name="Straight Connector 8"/>
          <p:cNvCxnSpPr/>
          <p:nvPr/>
        </p:nvCxnSpPr>
        <p:spPr>
          <a:xfrm>
            <a:off x="1658936" y="4782971"/>
            <a:ext cx="8016876" cy="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829798" cy="1219200"/>
          </a:xfrm>
        </p:spPr>
        <p:txBody>
          <a:bodyPr/>
          <a:lstStyle/>
          <a:p>
            <a:r>
              <a:rPr lang="en-US"/>
              <a:t>Click to edit Master title style</a:t>
            </a:r>
            <a:endParaRPr/>
          </a:p>
        </p:txBody>
      </p:sp>
      <p:sp>
        <p:nvSpPr>
          <p:cNvPr id="3" name="Content Placeholder 2"/>
          <p:cNvSpPr>
            <a:spLocks noGrp="1"/>
          </p:cNvSpPr>
          <p:nvPr>
            <p:ph sz="half" idx="1"/>
          </p:nvPr>
        </p:nvSpPr>
        <p:spPr>
          <a:xfrm>
            <a:off x="1488168" y="1984248"/>
            <a:ext cx="4800600" cy="4187952"/>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51612" y="1984248"/>
            <a:ext cx="4800601" cy="4187952"/>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03F41C87-7AD9-4845-A077-840E4A0F3F06}" type="datetimeFigureOut">
              <a:rPr lang="en-US"/>
              <a:t>10/11/2016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cxnSp>
        <p:nvCxnSpPr>
          <p:cNvPr id="8" name="Straight Connector 7"/>
          <p:cNvCxnSpPr/>
          <p:nvPr/>
        </p:nvCxnSpPr>
        <p:spPr>
          <a:xfrm>
            <a:off x="1658936" y="1709058"/>
            <a:ext cx="9617076" cy="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829798" cy="1219200"/>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22413" y="1828800"/>
            <a:ext cx="4800600" cy="838200"/>
          </a:xfrm>
        </p:spPr>
        <p:txBody>
          <a:bodyPr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2413" y="2743200"/>
            <a:ext cx="4800600" cy="342582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1613" y="1828800"/>
            <a:ext cx="4800600" cy="838200"/>
          </a:xfrm>
        </p:spPr>
        <p:txBody>
          <a:bodyPr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51613" y="2743200"/>
            <a:ext cx="4800600" cy="342582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03F41C87-7AD9-4845-A077-840E4A0F3F06}" type="datetimeFigureOut">
              <a:rPr lang="en-US"/>
              <a:t>10/11/2016</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2A013F82-EE5E-44EE-A61D-E31C6657F26F}" type="slidenum">
              <a:rPr/>
              <a:t>‹#›</a:t>
            </a:fld>
            <a:endParaRPr/>
          </a:p>
        </p:txBody>
      </p:sp>
      <p:cxnSp>
        <p:nvCxnSpPr>
          <p:cNvPr id="10" name="Straight Connector 9"/>
          <p:cNvCxnSpPr/>
          <p:nvPr/>
        </p:nvCxnSpPr>
        <p:spPr>
          <a:xfrm>
            <a:off x="1658936" y="1709058"/>
            <a:ext cx="9617076" cy="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Date Placeholder 2"/>
          <p:cNvSpPr>
            <a:spLocks noGrp="1"/>
          </p:cNvSpPr>
          <p:nvPr>
            <p:ph type="dt" sz="half" idx="10"/>
          </p:nvPr>
        </p:nvSpPr>
        <p:spPr/>
        <p:txBody>
          <a:bodyPr/>
          <a:lstStyle/>
          <a:p>
            <a:fld id="{03F41C87-7AD9-4845-A077-840E4A0F3F06}" type="datetimeFigureOut">
              <a:rPr lang="en-US"/>
              <a:t>10/11/2016</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2A013F82-EE5E-44EE-A61D-E31C6657F26F}" type="slidenum">
              <a:rPr/>
              <a:t>‹#›</a:t>
            </a:fld>
            <a:endParaRPr/>
          </a:p>
        </p:txBody>
      </p:sp>
      <p:cxnSp>
        <p:nvCxnSpPr>
          <p:cNvPr id="6" name="Straight Connector 5"/>
          <p:cNvCxnSpPr/>
          <p:nvPr/>
        </p:nvCxnSpPr>
        <p:spPr>
          <a:xfrm>
            <a:off x="1658936" y="1709058"/>
            <a:ext cx="9617076" cy="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F41C87-7AD9-4845-A077-840E4A0F3F06}" type="datetimeFigureOut">
              <a:rPr lang="en-US"/>
              <a:t>10/11/2016</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2413" y="685800"/>
            <a:ext cx="4114800" cy="1925637"/>
          </a:xfrm>
        </p:spPr>
        <p:txBody>
          <a:bodyPr anchor="b">
            <a:noAutofit/>
          </a:bodyPr>
          <a:lstStyle>
            <a:lvl1pPr algn="l">
              <a:lnSpc>
                <a:spcPct val="80000"/>
              </a:lnSpc>
              <a:defRPr sz="4000" b="0">
                <a:solidFill>
                  <a:schemeClr val="accent1"/>
                </a:solidFill>
              </a:defRPr>
            </a:lvl1pPr>
          </a:lstStyle>
          <a:p>
            <a:r>
              <a:rPr lang="en-US"/>
              <a:t>Click to edit Master title style</a:t>
            </a:r>
            <a:endParaRPr/>
          </a:p>
        </p:txBody>
      </p:sp>
      <p:sp>
        <p:nvSpPr>
          <p:cNvPr id="3" name="Content Placeholder 2"/>
          <p:cNvSpPr>
            <a:spLocks noGrp="1"/>
          </p:cNvSpPr>
          <p:nvPr>
            <p:ph idx="1"/>
          </p:nvPr>
        </p:nvSpPr>
        <p:spPr>
          <a:xfrm>
            <a:off x="6094414" y="685800"/>
            <a:ext cx="5257799"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522413" y="2895599"/>
            <a:ext cx="4114800" cy="1752601"/>
          </a:xfrm>
        </p:spPr>
        <p:txBody>
          <a:bodyPr>
            <a:normAutofit/>
          </a:bodyPr>
          <a:lstStyle>
            <a:lvl1pPr marL="0" indent="0">
              <a:lnSpc>
                <a:spcPct val="90000"/>
              </a:lnSpc>
              <a:spcBef>
                <a:spcPts val="18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3F41C87-7AD9-4845-A077-840E4A0F3F06}" type="datetimeFigureOut">
              <a:rPr lang="en-US"/>
              <a:t>10/11/2016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cxnSp>
        <p:nvCxnSpPr>
          <p:cNvPr id="8" name="Straight Connector 7"/>
          <p:cNvCxnSpPr/>
          <p:nvPr/>
        </p:nvCxnSpPr>
        <p:spPr>
          <a:xfrm>
            <a:off x="1658936" y="2743200"/>
            <a:ext cx="3902076" cy="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094414" y="0"/>
            <a:ext cx="6172198" cy="6857999"/>
          </a:xfrm>
          <a:solidFill>
            <a:schemeClr val="bg2"/>
          </a:solidFill>
          <a:effectLst>
            <a:outerShdw blurRad="152400" dist="50800" dir="10800000" algn="r" rotWithShape="0">
              <a:prstClr val="black">
                <a:alpha val="25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2" name="Title 1"/>
          <p:cNvSpPr>
            <a:spLocks noGrp="1"/>
          </p:cNvSpPr>
          <p:nvPr>
            <p:ph type="title"/>
          </p:nvPr>
        </p:nvSpPr>
        <p:spPr>
          <a:xfrm>
            <a:off x="1522413" y="685800"/>
            <a:ext cx="4114800" cy="1925638"/>
          </a:xfrm>
        </p:spPr>
        <p:txBody>
          <a:bodyPr anchor="b">
            <a:normAutofit/>
          </a:bodyPr>
          <a:lstStyle>
            <a:lvl1pPr algn="l">
              <a:lnSpc>
                <a:spcPct val="80000"/>
              </a:lnSpc>
              <a:defRPr sz="4000" b="0" i="0" baseline="0">
                <a:solidFill>
                  <a:schemeClr val="accent1"/>
                </a:solidFill>
              </a:defRPr>
            </a:lvl1pPr>
          </a:lstStyle>
          <a:p>
            <a:r>
              <a:rPr lang="en-US"/>
              <a:t>Click to edit Master title style</a:t>
            </a:r>
            <a:endParaRPr/>
          </a:p>
        </p:txBody>
      </p:sp>
      <p:sp>
        <p:nvSpPr>
          <p:cNvPr id="4" name="Text Placeholder 3"/>
          <p:cNvSpPr>
            <a:spLocks noGrp="1"/>
          </p:cNvSpPr>
          <p:nvPr>
            <p:ph type="body" sz="half" idx="2"/>
          </p:nvPr>
        </p:nvSpPr>
        <p:spPr>
          <a:xfrm>
            <a:off x="1522413" y="2895599"/>
            <a:ext cx="4114800" cy="1752601"/>
          </a:xfrm>
        </p:spPr>
        <p:txBody>
          <a:bodyPr>
            <a:normAutofit/>
          </a:bodyPr>
          <a:lstStyle>
            <a:lvl1pPr marL="0" indent="0">
              <a:lnSpc>
                <a:spcPct val="90000"/>
              </a:lnSpc>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0" name="Straight Connector 9"/>
          <p:cNvCxnSpPr/>
          <p:nvPr/>
        </p:nvCxnSpPr>
        <p:spPr>
          <a:xfrm>
            <a:off x="1658936" y="2743200"/>
            <a:ext cx="3902076" cy="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10/11/2016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23412" y="646112"/>
            <a:ext cx="1828801" cy="552291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22412" y="646112"/>
            <a:ext cx="7620000" cy="55229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10/11/2016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cxnSp>
        <p:nvCxnSpPr>
          <p:cNvPr id="7" name="Straight Connector 6"/>
          <p:cNvCxnSpPr/>
          <p:nvPr/>
        </p:nvCxnSpPr>
        <p:spPr>
          <a:xfrm>
            <a:off x="9371012" y="762000"/>
            <a:ext cx="0" cy="533400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829799"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2413" y="1981200"/>
            <a:ext cx="9829799" cy="41878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8228011" y="6400800"/>
            <a:ext cx="1548659" cy="276228"/>
          </a:xfrm>
          <a:prstGeom prst="rect">
            <a:avLst/>
          </a:prstGeom>
        </p:spPr>
        <p:txBody>
          <a:bodyPr vert="horz" lIns="91440" tIns="45720" rIns="91440" bIns="45720" rtlCol="0" anchor="ctr"/>
          <a:lstStyle>
            <a:lvl1pPr algn="r">
              <a:defRPr sz="1000">
                <a:solidFill>
                  <a:schemeClr val="tx1"/>
                </a:solidFill>
              </a:defRPr>
            </a:lvl1pPr>
          </a:lstStyle>
          <a:p>
            <a:fld id="{03F41C87-7AD9-4845-A077-840E4A0F3F06}" type="datetimeFigureOut">
              <a:rPr lang="en-US"/>
              <a:pPr/>
              <a:t>10/11/2016</a:t>
            </a:fld>
            <a:endParaRPr/>
          </a:p>
        </p:txBody>
      </p:sp>
      <p:sp>
        <p:nvSpPr>
          <p:cNvPr id="5" name="Footer Placeholder 4"/>
          <p:cNvSpPr>
            <a:spLocks noGrp="1"/>
          </p:cNvSpPr>
          <p:nvPr>
            <p:ph type="ftr" sz="quarter" idx="3"/>
          </p:nvPr>
        </p:nvSpPr>
        <p:spPr>
          <a:xfrm>
            <a:off x="1522413" y="6400800"/>
            <a:ext cx="5954834" cy="276228"/>
          </a:xfrm>
          <a:prstGeom prst="rect">
            <a:avLst/>
          </a:prstGeom>
        </p:spPr>
        <p:txBody>
          <a:bodyPr vert="horz" lIns="91440" tIns="45720" rIns="91440" bIns="45720" rtlCol="0" anchor="ctr"/>
          <a:lstStyle>
            <a:lvl1pPr algn="l">
              <a:defRPr sz="1000">
                <a:solidFill>
                  <a:schemeClr val="tx1"/>
                </a:solidFill>
              </a:defRPr>
            </a:lvl1pPr>
          </a:lstStyle>
          <a:p>
            <a:endParaRPr/>
          </a:p>
        </p:txBody>
      </p:sp>
      <p:sp>
        <p:nvSpPr>
          <p:cNvPr id="6" name="Slide Number Placeholder 5"/>
          <p:cNvSpPr>
            <a:spLocks noGrp="1"/>
          </p:cNvSpPr>
          <p:nvPr>
            <p:ph type="sldNum" sz="quarter" idx="4"/>
          </p:nvPr>
        </p:nvSpPr>
        <p:spPr>
          <a:xfrm>
            <a:off x="10285411" y="6400800"/>
            <a:ext cx="1066802" cy="276228"/>
          </a:xfrm>
          <a:prstGeom prst="rect">
            <a:avLst/>
          </a:prstGeom>
        </p:spPr>
        <p:txBody>
          <a:bodyPr vert="horz" lIns="91440" tIns="45720" rIns="91440" bIns="45720" rtlCol="0" anchor="ctr"/>
          <a:lstStyle>
            <a:lvl1pPr algn="r">
              <a:defRPr sz="1000">
                <a:solidFill>
                  <a:schemeClr val="tx1"/>
                </a:solidFill>
              </a:defRPr>
            </a:lvl1pPr>
          </a:lstStyle>
          <a:p>
            <a:fld id="{2A013F82-EE5E-44EE-A61D-E31C6657F26F}" type="slidenum">
              <a:rPr/>
              <a:pPr/>
              <a:t>‹#›</a:t>
            </a:fld>
            <a:endParaRPr/>
          </a:p>
        </p:txBody>
      </p:sp>
      <p:pic>
        <p:nvPicPr>
          <p:cNvPr id="9" name="Picture 8"/>
          <p:cNvPicPr>
            <a:picLocks noChangeAspect="1"/>
          </p:cNvPicPr>
          <p:nvPr/>
        </p:nvPicPr>
        <p:blipFill rotWithShape="1">
          <a:blip r:embed="rId13" cstate="print">
            <a:extLst>
              <a:ext uri="{28A0092B-C50C-407E-A947-70E740481C1C}">
                <a14:useLocalDpi xmlns:a14="http://schemas.microsoft.com/office/drawing/2010/main" val="0"/>
              </a:ext>
            </a:extLst>
          </a:blip>
          <a:srcRect/>
          <a:stretch/>
        </p:blipFill>
        <p:spPr>
          <a:xfrm>
            <a:off x="1" y="0"/>
            <a:ext cx="1065213" cy="6858000"/>
          </a:xfrm>
          <a:prstGeom prst="rect">
            <a:avLst/>
          </a:prstGeom>
        </p:spPr>
      </p:pic>
      <p:sp>
        <p:nvSpPr>
          <p:cNvPr id="10" name="Rectangle 9"/>
          <p:cNvSpPr/>
          <p:nvPr/>
        </p:nvSpPr>
        <p:spPr>
          <a:xfrm>
            <a:off x="1" y="0"/>
            <a:ext cx="1065213" cy="6858000"/>
          </a:xfrm>
          <a:prstGeom prst="rect">
            <a:avLst/>
          </a:prstGeom>
          <a:gradFill flip="none" rotWithShape="1">
            <a:gsLst>
              <a:gs pos="75000">
                <a:schemeClr val="tx2">
                  <a:alpha val="0"/>
                </a:schemeClr>
              </a:gs>
              <a:gs pos="100000">
                <a:schemeClr val="tx2">
                  <a:alpha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403059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accent1"/>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tx1">
            <a:lumMod val="50000"/>
            <a:lumOff val="50000"/>
          </a:schemeClr>
        </a:buClr>
        <a:buSzPct val="80000"/>
        <a:buFont typeface="Arial" pitchFamily="34" charset="0"/>
        <a:buChar char="•"/>
        <a:defRPr sz="2400" kern="1200">
          <a:solidFill>
            <a:schemeClr val="tx1"/>
          </a:solidFill>
          <a:latin typeface="+mn-lt"/>
          <a:ea typeface="+mn-ea"/>
          <a:cs typeface="+mn-cs"/>
        </a:defRPr>
      </a:lvl1pPr>
      <a:lvl2pPr marL="511175" indent="-228600" algn="l" defTabSz="914400" rtl="0" eaLnBrk="1" latinLnBrk="0" hangingPunct="1">
        <a:lnSpc>
          <a:spcPct val="90000"/>
        </a:lnSpc>
        <a:spcBef>
          <a:spcPts val="1000"/>
        </a:spcBef>
        <a:buClr>
          <a:schemeClr val="tx1">
            <a:lumMod val="50000"/>
            <a:lumOff val="50000"/>
          </a:schemeClr>
        </a:buClr>
        <a:buSzPct val="80000"/>
        <a:buFont typeface="Arial" pitchFamily="34" charset="0"/>
        <a:buChar char="•"/>
        <a:defRPr sz="2000" kern="1200">
          <a:solidFill>
            <a:schemeClr val="tx1"/>
          </a:solidFill>
          <a:latin typeface="+mn-lt"/>
          <a:ea typeface="+mn-ea"/>
          <a:cs typeface="+mn-cs"/>
        </a:defRPr>
      </a:lvl2pPr>
      <a:lvl3pPr marL="685800" indent="-174625"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800" kern="1200">
          <a:solidFill>
            <a:schemeClr val="tx1"/>
          </a:solidFill>
          <a:latin typeface="+mn-lt"/>
          <a:ea typeface="+mn-ea"/>
          <a:cs typeface="+mn-cs"/>
        </a:defRPr>
      </a:lvl3pPr>
      <a:lvl4pPr marL="860425" indent="-174625"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4pPr>
      <a:lvl5pPr marL="1033463" indent="-173038"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GE1202 Managing Your Personal Finance</a:t>
            </a:r>
          </a:p>
        </p:txBody>
      </p:sp>
      <p:sp>
        <p:nvSpPr>
          <p:cNvPr id="3" name="Subtitle 2"/>
          <p:cNvSpPr>
            <a:spLocks noGrp="1"/>
          </p:cNvSpPr>
          <p:nvPr>
            <p:ph type="subTitle" idx="1"/>
          </p:nvPr>
        </p:nvSpPr>
        <p:spPr/>
        <p:txBody>
          <a:bodyPr/>
          <a:lstStyle/>
          <a:p>
            <a:r>
              <a:rPr lang="en-US" dirty="0"/>
              <a:t>Lecture 6 (Continue) </a:t>
            </a:r>
          </a:p>
          <a:p>
            <a:r>
              <a:rPr lang="en-GB" dirty="0"/>
              <a:t>Insuring Your Health </a:t>
            </a:r>
            <a:endParaRPr lang="en-US" dirty="0"/>
          </a:p>
        </p:txBody>
      </p:sp>
    </p:spTree>
    <p:extLst>
      <p:ext uri="{BB962C8B-B14F-4D97-AF65-F5344CB8AC3E}">
        <p14:creationId xmlns:p14="http://schemas.microsoft.com/office/powerpoint/2010/main" val="232011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GB" altLang="zh-HK" dirty="0"/>
              <a:t>Importance of Health Insurance</a:t>
            </a:r>
            <a:endParaRPr lang="zh-HK" altLang="en-US" dirty="0"/>
          </a:p>
        </p:txBody>
      </p:sp>
      <p:sp>
        <p:nvSpPr>
          <p:cNvPr id="3" name="內容版面配置區 2"/>
          <p:cNvSpPr>
            <a:spLocks noGrp="1"/>
          </p:cNvSpPr>
          <p:nvPr>
            <p:ph idx="1"/>
          </p:nvPr>
        </p:nvSpPr>
        <p:spPr/>
        <p:txBody>
          <a:bodyPr>
            <a:normAutofit/>
          </a:bodyPr>
          <a:lstStyle/>
          <a:p>
            <a:r>
              <a:rPr lang="en-GB" altLang="zh-HK" dirty="0"/>
              <a:t>Two medical systems in HK</a:t>
            </a:r>
          </a:p>
          <a:p>
            <a:pPr lvl="1"/>
            <a:r>
              <a:rPr lang="en-GB" altLang="zh-HK" dirty="0"/>
              <a:t>Public medical system</a:t>
            </a:r>
          </a:p>
          <a:p>
            <a:pPr lvl="2"/>
            <a:r>
              <a:rPr lang="en-GB" altLang="zh-HK" dirty="0"/>
              <a:t>Low cost</a:t>
            </a:r>
          </a:p>
          <a:p>
            <a:pPr lvl="2"/>
            <a:r>
              <a:rPr lang="en-GB" altLang="zh-HK" dirty="0"/>
              <a:t>Huge shortage</a:t>
            </a:r>
          </a:p>
          <a:p>
            <a:pPr lvl="1"/>
            <a:r>
              <a:rPr lang="en-GB" altLang="zh-HK" dirty="0"/>
              <a:t>Private medical system</a:t>
            </a:r>
          </a:p>
          <a:p>
            <a:pPr lvl="2"/>
            <a:r>
              <a:rPr lang="en-GB" altLang="zh-HK" dirty="0"/>
              <a:t>High cost</a:t>
            </a:r>
          </a:p>
          <a:p>
            <a:pPr lvl="2"/>
            <a:r>
              <a:rPr lang="en-GB" altLang="zh-HK" dirty="0"/>
              <a:t>Efficient</a:t>
            </a:r>
            <a:endParaRPr lang="en-US" altLang="zh-HK" dirty="0"/>
          </a:p>
          <a:p>
            <a:r>
              <a:rPr lang="en-US" altLang="zh-HK" dirty="0"/>
              <a:t>A serious illness or accident can involve not only physical pain from sickness and injury, but also economic pain</a:t>
            </a:r>
          </a:p>
          <a:p>
            <a:pPr lvl="1"/>
            <a:r>
              <a:rPr lang="en-US" altLang="zh-HK" dirty="0"/>
              <a:t>Health insurance helps you pay for the costs associated</a:t>
            </a:r>
            <a:endParaRPr lang="zh-HK" altLang="en-US" dirty="0"/>
          </a:p>
        </p:txBody>
      </p:sp>
    </p:spTree>
    <p:extLst>
      <p:ext uri="{BB962C8B-B14F-4D97-AF65-F5344CB8AC3E}">
        <p14:creationId xmlns:p14="http://schemas.microsoft.com/office/powerpoint/2010/main" val="399910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dirty="0"/>
              <a:t>Private Services </a:t>
            </a:r>
            <a:endParaRPr lang="zh-HK" altLang="en-US" dirty="0"/>
          </a:p>
        </p:txBody>
      </p:sp>
      <p:sp>
        <p:nvSpPr>
          <p:cNvPr id="3" name="內容版面配置區 2"/>
          <p:cNvSpPr>
            <a:spLocks noGrp="1"/>
          </p:cNvSpPr>
          <p:nvPr>
            <p:ph idx="1"/>
          </p:nvPr>
        </p:nvSpPr>
        <p:spPr/>
        <p:txBody>
          <a:bodyPr/>
          <a:lstStyle/>
          <a:p>
            <a:r>
              <a:rPr lang="en-US" altLang="zh-HK" dirty="0"/>
              <a:t>Fees charged by private practitioners in Hong Kong, vary from $100 to $250 or more for a specialist consultation</a:t>
            </a:r>
          </a:p>
          <a:p>
            <a:r>
              <a:rPr lang="en-US" altLang="zh-HK" dirty="0"/>
              <a:t>Most of the cases, it only include the cost of medicine, but separate charges for laboratory test, X-ray exam, </a:t>
            </a:r>
            <a:r>
              <a:rPr lang="en-US" altLang="zh-HK" dirty="0" err="1"/>
              <a:t>etc</a:t>
            </a:r>
            <a:r>
              <a:rPr lang="en-US" altLang="zh-HK" dirty="0"/>
              <a:t>  </a:t>
            </a:r>
          </a:p>
          <a:p>
            <a:r>
              <a:rPr lang="en-US" altLang="zh-HK" dirty="0"/>
              <a:t>Treatment in private hospitals can charges vary from $380 a day for a bed in a general ward to $980 or more for a first class ward</a:t>
            </a:r>
          </a:p>
          <a:p>
            <a:r>
              <a:rPr lang="en-US" altLang="zh-HK" dirty="0"/>
              <a:t>Patients have to pay for all services, such as medicines and dressings, besides the daily charge for doctors visit </a:t>
            </a:r>
            <a:endParaRPr lang="zh-HK" altLang="en-US" dirty="0"/>
          </a:p>
        </p:txBody>
      </p:sp>
    </p:spTree>
    <p:extLst>
      <p:ext uri="{BB962C8B-B14F-4D97-AF65-F5344CB8AC3E}">
        <p14:creationId xmlns:p14="http://schemas.microsoft.com/office/powerpoint/2010/main" val="993299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dirty="0"/>
              <a:t>Health Insurance Decisions </a:t>
            </a:r>
            <a:endParaRPr lang="zh-HK" altLang="en-US" dirty="0"/>
          </a:p>
        </p:txBody>
      </p:sp>
      <p:sp>
        <p:nvSpPr>
          <p:cNvPr id="3" name="內容版面配置區 2"/>
          <p:cNvSpPr>
            <a:spLocks noGrp="1"/>
          </p:cNvSpPr>
          <p:nvPr>
            <p:ph idx="1"/>
          </p:nvPr>
        </p:nvSpPr>
        <p:spPr/>
        <p:txBody>
          <a:bodyPr>
            <a:normAutofit/>
          </a:bodyPr>
          <a:lstStyle/>
          <a:p>
            <a:r>
              <a:rPr lang="en-US" altLang="zh-HK" dirty="0"/>
              <a:t>Evaluate Your Health Care Cost Risk</a:t>
            </a:r>
          </a:p>
          <a:p>
            <a:pPr lvl="1"/>
            <a:r>
              <a:rPr lang="en-US" altLang="zh-HK" dirty="0"/>
              <a:t>Two types of losses that can result from illness or accidents</a:t>
            </a:r>
          </a:p>
          <a:p>
            <a:pPr lvl="2"/>
            <a:r>
              <a:rPr lang="en-US" altLang="zh-HK" dirty="0"/>
              <a:t>Expenses for medical care and rehabilitation</a:t>
            </a:r>
          </a:p>
          <a:p>
            <a:pPr lvl="2"/>
            <a:r>
              <a:rPr lang="en-US" altLang="zh-HK" dirty="0"/>
              <a:t>Loss of income or household services caused by an inability to work.</a:t>
            </a:r>
          </a:p>
          <a:p>
            <a:r>
              <a:rPr lang="en-US" altLang="zh-HK" dirty="0"/>
              <a:t>Determine Available Coverage and Resources</a:t>
            </a:r>
          </a:p>
          <a:p>
            <a:pPr lvl="1"/>
            <a:r>
              <a:rPr lang="en-GB" altLang="zh-HK" dirty="0"/>
              <a:t>Public medical system</a:t>
            </a:r>
          </a:p>
          <a:p>
            <a:pPr lvl="1"/>
            <a:r>
              <a:rPr lang="en-US" altLang="zh-HK" dirty="0"/>
              <a:t>Some employers offer employees basic coverage</a:t>
            </a:r>
          </a:p>
          <a:p>
            <a:r>
              <a:rPr lang="en-US" altLang="zh-HK" dirty="0"/>
              <a:t>Choose a Health Insurance Plan</a:t>
            </a:r>
          </a:p>
          <a:p>
            <a:pPr lvl="1"/>
            <a:r>
              <a:rPr lang="en-US" altLang="zh-HK" dirty="0"/>
              <a:t>Compare your needs with the plans offered by difference firms</a:t>
            </a:r>
            <a:endParaRPr lang="zh-HK" altLang="en-US" dirty="0"/>
          </a:p>
        </p:txBody>
      </p:sp>
    </p:spTree>
    <p:extLst>
      <p:ext uri="{BB962C8B-B14F-4D97-AF65-F5344CB8AC3E}">
        <p14:creationId xmlns:p14="http://schemas.microsoft.com/office/powerpoint/2010/main" val="1811867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br>
              <a:rPr lang="en-US" dirty="0"/>
            </a:br>
            <a:r>
              <a:rPr lang="en-US" dirty="0"/>
              <a:t>Components of Hospital Insurance </a:t>
            </a:r>
            <a:endParaRPr lang="zh-HK" altLang="en-US" dirty="0"/>
          </a:p>
        </p:txBody>
      </p:sp>
      <p:sp>
        <p:nvSpPr>
          <p:cNvPr id="3" name="內容版面配置區 2"/>
          <p:cNvSpPr>
            <a:spLocks noGrp="1"/>
          </p:cNvSpPr>
          <p:nvPr>
            <p:ph idx="1"/>
          </p:nvPr>
        </p:nvSpPr>
        <p:spPr/>
        <p:txBody>
          <a:bodyPr>
            <a:normAutofit/>
          </a:bodyPr>
          <a:lstStyle/>
          <a:p>
            <a:r>
              <a:rPr lang="en-US" dirty="0"/>
              <a:t>Part A – Basic hospital insurance </a:t>
            </a:r>
          </a:p>
          <a:p>
            <a:pPr lvl="1"/>
            <a:r>
              <a:rPr lang="en-US" dirty="0"/>
              <a:t>Covers hospital room and board, other inpatient and outpatient care </a:t>
            </a:r>
          </a:p>
          <a:p>
            <a:pPr lvl="1"/>
            <a:r>
              <a:rPr lang="en-US" dirty="0"/>
              <a:t>Deductibles apply, amounts vary according to length of stay </a:t>
            </a:r>
          </a:p>
          <a:p>
            <a:r>
              <a:rPr lang="en-US" dirty="0"/>
              <a:t>Part B- Supplementary medical insurance </a:t>
            </a:r>
          </a:p>
          <a:p>
            <a:pPr lvl="1"/>
            <a:r>
              <a:rPr lang="en-US" dirty="0"/>
              <a:t>Optional coverage available for a premium </a:t>
            </a:r>
          </a:p>
          <a:p>
            <a:pPr lvl="1"/>
            <a:r>
              <a:rPr lang="en-US" dirty="0"/>
              <a:t>Covers doctors, surgeons, lab tests, x-rays, and other services, including some home health care </a:t>
            </a:r>
          </a:p>
          <a:p>
            <a:endParaRPr lang="zh-HK" altLang="en-US" dirty="0"/>
          </a:p>
        </p:txBody>
      </p:sp>
    </p:spTree>
    <p:extLst>
      <p:ext uri="{BB962C8B-B14F-4D97-AF65-F5344CB8AC3E}">
        <p14:creationId xmlns:p14="http://schemas.microsoft.com/office/powerpoint/2010/main" val="4240946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dirty="0"/>
            </a:br>
            <a:r>
              <a:rPr lang="en-US" dirty="0"/>
              <a:t>Medical Expense Coverage</a:t>
            </a:r>
          </a:p>
        </p:txBody>
      </p:sp>
      <p:sp>
        <p:nvSpPr>
          <p:cNvPr id="3" name="Content Placeholder 2"/>
          <p:cNvSpPr>
            <a:spLocks noGrp="1"/>
          </p:cNvSpPr>
          <p:nvPr>
            <p:ph idx="1"/>
          </p:nvPr>
        </p:nvSpPr>
        <p:spPr/>
        <p:txBody>
          <a:bodyPr/>
          <a:lstStyle/>
          <a:p>
            <a:r>
              <a:rPr lang="en-US" dirty="0"/>
              <a:t>Hospitalization</a:t>
            </a:r>
          </a:p>
          <a:p>
            <a:pPr lvl="1"/>
            <a:r>
              <a:rPr lang="en-US" dirty="0"/>
              <a:t>A hospitalization insurance policy will reimburse you for the cost of your stay</a:t>
            </a:r>
          </a:p>
          <a:p>
            <a:pPr lvl="1"/>
            <a:r>
              <a:rPr lang="en-US" dirty="0"/>
              <a:t>Usually pay for a portion of</a:t>
            </a:r>
          </a:p>
          <a:p>
            <a:pPr lvl="2"/>
            <a:r>
              <a:rPr lang="en-US" dirty="0"/>
              <a:t>Daily routine services – room rate, meals, </a:t>
            </a:r>
            <a:r>
              <a:rPr lang="en-US" dirty="0" err="1"/>
              <a:t>etc</a:t>
            </a:r>
            <a:endParaRPr lang="en-US" dirty="0"/>
          </a:p>
          <a:p>
            <a:pPr lvl="2"/>
            <a:r>
              <a:rPr lang="en-US" dirty="0"/>
              <a:t>Ancillary services – laboratory tests, imaging, </a:t>
            </a:r>
            <a:r>
              <a:rPr lang="en-US" dirty="0" err="1"/>
              <a:t>etc</a:t>
            </a:r>
            <a:endParaRPr lang="en-US" dirty="0"/>
          </a:p>
          <a:p>
            <a:pPr lvl="1"/>
            <a:r>
              <a:rPr lang="en-US" dirty="0"/>
              <a:t>May cover some outpatient and out-of-hospital services</a:t>
            </a:r>
          </a:p>
          <a:p>
            <a:pPr lvl="2"/>
            <a:r>
              <a:rPr lang="en-US" dirty="0"/>
              <a:t>In-home rehabilitation, diagnostic treatment, </a:t>
            </a:r>
            <a:r>
              <a:rPr lang="en-US" dirty="0" err="1"/>
              <a:t>etc</a:t>
            </a:r>
            <a:endParaRPr lang="en-US" dirty="0"/>
          </a:p>
          <a:p>
            <a:pPr lvl="1"/>
            <a:r>
              <a:rPr lang="en-US" dirty="0"/>
              <a:t>Most policies set a limit on the number of days of hospitalization and a maximum dollar amount on ancillary services that they will pay for</a:t>
            </a:r>
          </a:p>
          <a:p>
            <a:pPr lvl="1"/>
            <a:endParaRPr lang="en-US" dirty="0"/>
          </a:p>
        </p:txBody>
      </p:sp>
    </p:spTree>
    <p:extLst>
      <p:ext uri="{BB962C8B-B14F-4D97-AF65-F5344CB8AC3E}">
        <p14:creationId xmlns:p14="http://schemas.microsoft.com/office/powerpoint/2010/main" val="956368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Expense Coverage</a:t>
            </a:r>
          </a:p>
        </p:txBody>
      </p:sp>
      <p:sp>
        <p:nvSpPr>
          <p:cNvPr id="3" name="Content Placeholder 2"/>
          <p:cNvSpPr>
            <a:spLocks noGrp="1"/>
          </p:cNvSpPr>
          <p:nvPr>
            <p:ph idx="1"/>
          </p:nvPr>
        </p:nvSpPr>
        <p:spPr/>
        <p:txBody>
          <a:bodyPr>
            <a:normAutofit fontScale="92500" lnSpcReduction="20000"/>
          </a:bodyPr>
          <a:lstStyle/>
          <a:p>
            <a:r>
              <a:rPr lang="en-US" dirty="0"/>
              <a:t>Surgical Expenses</a:t>
            </a:r>
          </a:p>
          <a:p>
            <a:pPr lvl="1"/>
            <a:r>
              <a:rPr lang="en-US" dirty="0"/>
              <a:t>Covers the cost of surgery in or out of the hospital</a:t>
            </a:r>
          </a:p>
          <a:p>
            <a:pPr lvl="1"/>
            <a:r>
              <a:rPr lang="en-US" dirty="0"/>
              <a:t>Pay according to a </a:t>
            </a:r>
            <a:r>
              <a:rPr lang="en-US" i="1" dirty="0"/>
              <a:t>schedule of benefits</a:t>
            </a:r>
          </a:p>
          <a:p>
            <a:pPr lvl="2"/>
            <a:r>
              <a:rPr lang="en-US" dirty="0"/>
              <a:t>Reimbursing up to a fixed maximum for a particular surgical procedure</a:t>
            </a:r>
          </a:p>
          <a:p>
            <a:pPr lvl="1"/>
            <a:r>
              <a:rPr lang="en-US" dirty="0"/>
              <a:t>Not all procedures are covered</a:t>
            </a:r>
          </a:p>
          <a:p>
            <a:pPr lvl="2"/>
            <a:r>
              <a:rPr lang="en-US" dirty="0"/>
              <a:t>Cosmetic or experimental surgery </a:t>
            </a:r>
          </a:p>
          <a:p>
            <a:r>
              <a:rPr lang="en-US" dirty="0"/>
              <a:t>Physician Expenses</a:t>
            </a:r>
          </a:p>
          <a:p>
            <a:pPr lvl="1"/>
            <a:r>
              <a:rPr lang="en-US" dirty="0"/>
              <a:t>Pays physician fees for nonsurgical hospital care </a:t>
            </a:r>
          </a:p>
          <a:p>
            <a:r>
              <a:rPr lang="en-US" dirty="0"/>
              <a:t>Regular medical expense</a:t>
            </a:r>
          </a:p>
          <a:p>
            <a:pPr lvl="1"/>
            <a:r>
              <a:rPr lang="en-US" dirty="0"/>
              <a:t>Covers the cost of visits to a doctor’s office or for a doctor’s hospital visits, including consultation with a specialist</a:t>
            </a:r>
          </a:p>
          <a:p>
            <a:pPr lvl="1"/>
            <a:r>
              <a:rPr lang="en-US" dirty="0"/>
              <a:t>Also covered imaging and laboratory tests performed outside of a hospital</a:t>
            </a:r>
          </a:p>
          <a:p>
            <a:pPr lvl="1"/>
            <a:endParaRPr lang="en-US" dirty="0"/>
          </a:p>
        </p:txBody>
      </p:sp>
    </p:spTree>
    <p:extLst>
      <p:ext uri="{BB962C8B-B14F-4D97-AF65-F5344CB8AC3E}">
        <p14:creationId xmlns:p14="http://schemas.microsoft.com/office/powerpoint/2010/main" val="4180488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5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fade">
                                      <p:cBhvr>
                                        <p:cTn id="5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Expense Coverage</a:t>
            </a:r>
          </a:p>
        </p:txBody>
      </p:sp>
      <p:sp>
        <p:nvSpPr>
          <p:cNvPr id="3" name="Content Placeholder 2"/>
          <p:cNvSpPr>
            <a:spLocks noGrp="1"/>
          </p:cNvSpPr>
          <p:nvPr>
            <p:ph idx="1"/>
          </p:nvPr>
        </p:nvSpPr>
        <p:spPr/>
        <p:txBody>
          <a:bodyPr>
            <a:normAutofit lnSpcReduction="10000"/>
          </a:bodyPr>
          <a:lstStyle/>
          <a:p>
            <a:r>
              <a:rPr lang="en-US" dirty="0"/>
              <a:t>Major Medical Insurance</a:t>
            </a:r>
          </a:p>
          <a:p>
            <a:pPr lvl="1"/>
            <a:r>
              <a:rPr lang="en-US" dirty="0"/>
              <a:t>Provide broad coverage for nearly all types of medical expenses resulting from either illnesses or accidents</a:t>
            </a:r>
          </a:p>
          <a:p>
            <a:pPr lvl="1"/>
            <a:r>
              <a:rPr lang="en-US" dirty="0"/>
              <a:t>Finance more catastrophic medical costs</a:t>
            </a:r>
          </a:p>
          <a:p>
            <a:pPr lvl="1"/>
            <a:r>
              <a:rPr lang="en-US" dirty="0"/>
              <a:t>May have lifetime limits </a:t>
            </a:r>
          </a:p>
          <a:p>
            <a:r>
              <a:rPr lang="en-US" dirty="0"/>
              <a:t>Comprehensive Major Medical Insurance</a:t>
            </a:r>
          </a:p>
          <a:p>
            <a:pPr lvl="1"/>
            <a:r>
              <a:rPr lang="en-US" dirty="0"/>
              <a:t>Combines basic hospitalization, surgical, and physician expense coverage with major medical protection into a single policy</a:t>
            </a:r>
          </a:p>
          <a:p>
            <a:r>
              <a:rPr lang="en-US" dirty="0"/>
              <a:t>Dental insurance</a:t>
            </a:r>
          </a:p>
          <a:p>
            <a:pPr lvl="1"/>
            <a:r>
              <a:rPr lang="en-US" dirty="0"/>
              <a:t>Covers necessary dental care and some dental injuries sustained through accidents</a:t>
            </a:r>
          </a:p>
          <a:p>
            <a:pPr lvl="1"/>
            <a:r>
              <a:rPr lang="en-US" dirty="0"/>
              <a:t>Maximum limit on most dental policies is often low</a:t>
            </a:r>
          </a:p>
          <a:p>
            <a:pPr lvl="1"/>
            <a:endParaRPr lang="en-US" dirty="0"/>
          </a:p>
          <a:p>
            <a:pPr lvl="1"/>
            <a:endParaRPr lang="en-US" dirty="0"/>
          </a:p>
        </p:txBody>
      </p:sp>
    </p:spTree>
    <p:extLst>
      <p:ext uri="{BB962C8B-B14F-4D97-AF65-F5344CB8AC3E}">
        <p14:creationId xmlns:p14="http://schemas.microsoft.com/office/powerpoint/2010/main" val="2535260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Expense Coverage</a:t>
            </a:r>
          </a:p>
        </p:txBody>
      </p:sp>
      <p:sp>
        <p:nvSpPr>
          <p:cNvPr id="3" name="Content Placeholder 2"/>
          <p:cNvSpPr>
            <a:spLocks noGrp="1"/>
          </p:cNvSpPr>
          <p:nvPr>
            <p:ph idx="1"/>
          </p:nvPr>
        </p:nvSpPr>
        <p:spPr/>
        <p:txBody>
          <a:bodyPr>
            <a:normAutofit lnSpcReduction="10000"/>
          </a:bodyPr>
          <a:lstStyle/>
          <a:p>
            <a:r>
              <a:rPr lang="en-US" dirty="0"/>
              <a:t>Insurance companies offer other options that provide limited protection against certain types of perils</a:t>
            </a:r>
          </a:p>
          <a:p>
            <a:pPr lvl="1"/>
            <a:r>
              <a:rPr lang="en-US" dirty="0"/>
              <a:t>Accident policies</a:t>
            </a:r>
          </a:p>
          <a:p>
            <a:pPr lvl="2"/>
            <a:r>
              <a:rPr lang="en-US" dirty="0"/>
              <a:t>Pay a specified sum to an insured injured in a certain type of accident</a:t>
            </a:r>
          </a:p>
          <a:p>
            <a:pPr lvl="1"/>
            <a:r>
              <a:rPr lang="en-US" dirty="0"/>
              <a:t>Sickness policies</a:t>
            </a:r>
          </a:p>
          <a:p>
            <a:pPr lvl="2"/>
            <a:r>
              <a:rPr lang="en-US" i="1" dirty="0"/>
              <a:t>Dread disease policies</a:t>
            </a:r>
          </a:p>
          <a:p>
            <a:pPr lvl="2"/>
            <a:r>
              <a:rPr lang="en-US" dirty="0"/>
              <a:t>Pay a specified sum for a named disease</a:t>
            </a:r>
          </a:p>
          <a:p>
            <a:pPr lvl="1"/>
            <a:r>
              <a:rPr lang="en-US" dirty="0"/>
              <a:t>Hospital income policies</a:t>
            </a:r>
          </a:p>
          <a:p>
            <a:pPr lvl="2"/>
            <a:r>
              <a:rPr lang="en-US" dirty="0"/>
              <a:t>Promise to guarantee a specific daily, weekly, or monthly amount as long as the insured is hospitalized.</a:t>
            </a:r>
          </a:p>
          <a:p>
            <a:r>
              <a:rPr lang="en-US" dirty="0"/>
              <a:t>Most limited-peril policies should be used only to supplement a comprehensive insurance program if the coverage is not overlapping.</a:t>
            </a:r>
          </a:p>
        </p:txBody>
      </p:sp>
    </p:spTree>
    <p:extLst>
      <p:ext uri="{BB962C8B-B14F-4D97-AF65-F5344CB8AC3E}">
        <p14:creationId xmlns:p14="http://schemas.microsoft.com/office/powerpoint/2010/main" val="951829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Policy Provisions </a:t>
            </a:r>
          </a:p>
        </p:txBody>
      </p:sp>
      <p:sp>
        <p:nvSpPr>
          <p:cNvPr id="3" name="Content Placeholder 2"/>
          <p:cNvSpPr>
            <a:spLocks noGrp="1"/>
          </p:cNvSpPr>
          <p:nvPr>
            <p:ph idx="1"/>
          </p:nvPr>
        </p:nvSpPr>
        <p:spPr>
          <a:xfrm>
            <a:off x="1522413" y="1981200"/>
            <a:ext cx="9829799" cy="4572000"/>
          </a:xfrm>
        </p:spPr>
        <p:txBody>
          <a:bodyPr>
            <a:normAutofit lnSpcReduction="10000"/>
          </a:bodyPr>
          <a:lstStyle/>
          <a:p>
            <a:r>
              <a:rPr lang="en-US" dirty="0"/>
              <a:t>Policy provisions can be divided into two groups</a:t>
            </a:r>
          </a:p>
          <a:p>
            <a:pPr lvl="1"/>
            <a:r>
              <a:rPr lang="en-US" i="1" dirty="0"/>
              <a:t>Terms of payment</a:t>
            </a:r>
          </a:p>
          <a:p>
            <a:pPr lvl="2"/>
            <a:r>
              <a:rPr lang="en-US" dirty="0"/>
              <a:t>Deductibles</a:t>
            </a:r>
          </a:p>
          <a:p>
            <a:pPr lvl="2"/>
            <a:r>
              <a:rPr lang="en-US" dirty="0"/>
              <a:t>The participation (co-insurance) clause</a:t>
            </a:r>
          </a:p>
          <a:p>
            <a:pPr lvl="2"/>
            <a:r>
              <a:rPr lang="en-US" dirty="0"/>
              <a:t>The policy’s internal limits</a:t>
            </a:r>
          </a:p>
          <a:p>
            <a:pPr lvl="2"/>
            <a:r>
              <a:rPr lang="en-US" dirty="0"/>
              <a:t>The coordination of benefits clause</a:t>
            </a:r>
          </a:p>
          <a:p>
            <a:pPr lvl="1"/>
            <a:r>
              <a:rPr lang="en-US" i="1" dirty="0"/>
              <a:t>Terms of coverage</a:t>
            </a:r>
          </a:p>
          <a:p>
            <a:pPr lvl="2"/>
            <a:r>
              <a:rPr lang="en-US" dirty="0"/>
              <a:t>The persons and places covered</a:t>
            </a:r>
          </a:p>
          <a:p>
            <a:pPr lvl="2"/>
            <a:r>
              <a:rPr lang="en-US" dirty="0"/>
              <a:t>Cancellation</a:t>
            </a:r>
          </a:p>
          <a:p>
            <a:pPr lvl="2"/>
            <a:r>
              <a:rPr lang="en-US" dirty="0"/>
              <a:t>Preexisting conditions</a:t>
            </a:r>
          </a:p>
          <a:p>
            <a:pPr lvl="2"/>
            <a:r>
              <a:rPr lang="en-US" dirty="0"/>
              <a:t>Pregnancy and abortion</a:t>
            </a:r>
          </a:p>
          <a:p>
            <a:pPr lvl="2"/>
            <a:r>
              <a:rPr lang="en-US" dirty="0"/>
              <a:t>Mental illness</a:t>
            </a:r>
          </a:p>
          <a:p>
            <a:pPr lvl="2"/>
            <a:r>
              <a:rPr lang="en-US" dirty="0"/>
              <a:t>Rehabilitation coverage</a:t>
            </a:r>
          </a:p>
          <a:p>
            <a:pPr lvl="2"/>
            <a:r>
              <a:rPr lang="en-US" dirty="0"/>
              <a:t>Continuation of group coverage</a:t>
            </a:r>
          </a:p>
        </p:txBody>
      </p:sp>
    </p:spTree>
    <p:extLst>
      <p:ext uri="{BB962C8B-B14F-4D97-AF65-F5344CB8AC3E}">
        <p14:creationId xmlns:p14="http://schemas.microsoft.com/office/powerpoint/2010/main" val="2356777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5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fade">
                                      <p:cBhvr>
                                        <p:cTn id="52" dur="500"/>
                                        <p:tgtEl>
                                          <p:spTgt spid="3">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Effect transition="in" filter="fade">
                                      <p:cBhvr>
                                        <p:cTn id="57" dur="500"/>
                                        <p:tgtEl>
                                          <p:spTgt spid="3">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
                                            <p:txEl>
                                              <p:pRg st="12" end="12"/>
                                            </p:txEl>
                                          </p:spTgt>
                                        </p:tgtEl>
                                        <p:attrNameLst>
                                          <p:attrName>style.visibility</p:attrName>
                                        </p:attrNameLst>
                                      </p:cBhvr>
                                      <p:to>
                                        <p:strVal val="visible"/>
                                      </p:to>
                                    </p:set>
                                    <p:animEffect transition="in" filter="fade">
                                      <p:cBhvr>
                                        <p:cTn id="62" dur="500"/>
                                        <p:tgtEl>
                                          <p:spTgt spid="3">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3">
                                            <p:txEl>
                                              <p:pRg st="13" end="13"/>
                                            </p:txEl>
                                          </p:spTgt>
                                        </p:tgtEl>
                                        <p:attrNameLst>
                                          <p:attrName>style.visibility</p:attrName>
                                        </p:attrNameLst>
                                      </p:cBhvr>
                                      <p:to>
                                        <p:strVal val="visible"/>
                                      </p:to>
                                    </p:set>
                                    <p:animEffect transition="in" filter="fade">
                                      <p:cBhvr>
                                        <p:cTn id="67"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Terms of Payment</a:t>
            </a:r>
          </a:p>
        </p:txBody>
      </p:sp>
      <p:sp>
        <p:nvSpPr>
          <p:cNvPr id="3" name="Content Placeholder 2"/>
          <p:cNvSpPr>
            <a:spLocks noGrp="1"/>
          </p:cNvSpPr>
          <p:nvPr>
            <p:ph idx="1"/>
          </p:nvPr>
        </p:nvSpPr>
        <p:spPr/>
        <p:txBody>
          <a:bodyPr>
            <a:normAutofit/>
          </a:bodyPr>
          <a:lstStyle/>
          <a:p>
            <a:r>
              <a:rPr lang="en-US" b="1" dirty="0"/>
              <a:t>Deductibles</a:t>
            </a:r>
          </a:p>
          <a:p>
            <a:pPr lvl="1"/>
            <a:r>
              <a:rPr lang="en-US" dirty="0"/>
              <a:t>The </a:t>
            </a:r>
            <a:r>
              <a:rPr lang="en-US" i="1" dirty="0"/>
              <a:t>initial</a:t>
            </a:r>
            <a:r>
              <a:rPr lang="en-US" dirty="0"/>
              <a:t> amount not covered by an insurance policy</a:t>
            </a:r>
          </a:p>
          <a:p>
            <a:pPr lvl="1"/>
            <a:r>
              <a:rPr lang="en-US" dirty="0"/>
              <a:t>Determined on a calendar-year basis or on a per-illness or per-accident basis</a:t>
            </a:r>
          </a:p>
          <a:p>
            <a:r>
              <a:rPr lang="en-US" b="1" dirty="0"/>
              <a:t>Participation (Co-insurance)</a:t>
            </a:r>
          </a:p>
          <a:p>
            <a:pPr lvl="1"/>
            <a:r>
              <a:rPr lang="en-US" dirty="0"/>
              <a:t>The insurer will pay some portion (80 or 90 percent) of the amount of the covered loss in excess of the deductible</a:t>
            </a:r>
          </a:p>
          <a:p>
            <a:pPr lvl="1"/>
            <a:r>
              <a:rPr lang="en-US" dirty="0"/>
              <a:t>Reduce the incentive for policyholders to fake an illness</a:t>
            </a:r>
          </a:p>
          <a:p>
            <a:pPr lvl="1"/>
            <a:r>
              <a:rPr lang="en-US" dirty="0"/>
              <a:t>Discourages unnecessary medical expenses</a:t>
            </a:r>
          </a:p>
        </p:txBody>
      </p:sp>
    </p:spTree>
    <p:extLst>
      <p:ext uri="{BB962C8B-B14F-4D97-AF65-F5344CB8AC3E}">
        <p14:creationId xmlns:p14="http://schemas.microsoft.com/office/powerpoint/2010/main" val="1565695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Terms of Payment</a:t>
            </a:r>
          </a:p>
        </p:txBody>
      </p:sp>
      <p:sp>
        <p:nvSpPr>
          <p:cNvPr id="3" name="Content Placeholder 2"/>
          <p:cNvSpPr>
            <a:spLocks noGrp="1"/>
          </p:cNvSpPr>
          <p:nvPr>
            <p:ph idx="1"/>
          </p:nvPr>
        </p:nvSpPr>
        <p:spPr/>
        <p:txBody>
          <a:bodyPr>
            <a:normAutofit/>
          </a:bodyPr>
          <a:lstStyle/>
          <a:p>
            <a:r>
              <a:rPr lang="en-US" b="1" dirty="0"/>
              <a:t>Internal Limits</a:t>
            </a:r>
          </a:p>
          <a:p>
            <a:pPr lvl="1"/>
            <a:r>
              <a:rPr lang="en-US" dirty="0"/>
              <a:t>Control the amounts paid for certain specified expenses, even if the claim does not exceed overall policy limits </a:t>
            </a:r>
          </a:p>
          <a:p>
            <a:pPr lvl="2"/>
            <a:r>
              <a:rPr lang="en-US" dirty="0"/>
              <a:t>Hospital room and board, surgical fees, mental and nervous conditions, nursing services</a:t>
            </a:r>
          </a:p>
          <a:p>
            <a:r>
              <a:rPr lang="en-US" b="1" dirty="0"/>
              <a:t>Coordination of Benefits</a:t>
            </a:r>
          </a:p>
          <a:p>
            <a:pPr lvl="1"/>
            <a:r>
              <a:rPr lang="en-US" dirty="0"/>
              <a:t>To prevent the insured from collecting more than 100 percent of covered charges from more than one policy</a:t>
            </a:r>
          </a:p>
          <a:p>
            <a:pPr lvl="1"/>
            <a:r>
              <a:rPr lang="en-US" dirty="0"/>
              <a:t>Eliminates double payment when coverage provided under more than one policy </a:t>
            </a:r>
          </a:p>
          <a:p>
            <a:pPr lvl="1"/>
            <a:endParaRPr lang="en-US" b="1" dirty="0"/>
          </a:p>
          <a:p>
            <a:endParaRPr lang="en-US" dirty="0"/>
          </a:p>
        </p:txBody>
      </p:sp>
    </p:spTree>
    <p:extLst>
      <p:ext uri="{BB962C8B-B14F-4D97-AF65-F5344CB8AC3E}">
        <p14:creationId xmlns:p14="http://schemas.microsoft.com/office/powerpoint/2010/main" val="4001312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a:xfrm>
            <a:off x="1522413" y="1981200"/>
            <a:ext cx="9829799" cy="4648200"/>
          </a:xfrm>
        </p:spPr>
        <p:txBody>
          <a:bodyPr>
            <a:normAutofit/>
          </a:bodyPr>
          <a:lstStyle/>
          <a:p>
            <a:r>
              <a:rPr lang="en-US" dirty="0"/>
              <a:t>A medical insurance policy that specifies $500,000 lifetime limit of protection, a $1,000 deductible, an 80% co-insurance clause, internal limits of $350 per day on hospital room and board, and $6,000 as the maximum payable surgical fee. </a:t>
            </a:r>
          </a:p>
          <a:p>
            <a:endParaRPr lang="en-US" dirty="0"/>
          </a:p>
        </p:txBody>
      </p:sp>
    </p:spTree>
    <p:extLst>
      <p:ext uri="{BB962C8B-B14F-4D97-AF65-F5344CB8AC3E}">
        <p14:creationId xmlns:p14="http://schemas.microsoft.com/office/powerpoint/2010/main" val="1926285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dirty="0"/>
              <a:t>Terms of Coverage</a:t>
            </a:r>
            <a:endParaRPr lang="zh-HK" altLang="en-US" dirty="0"/>
          </a:p>
        </p:txBody>
      </p:sp>
      <p:sp>
        <p:nvSpPr>
          <p:cNvPr id="3" name="內容版面配置區 2"/>
          <p:cNvSpPr>
            <a:spLocks noGrp="1"/>
          </p:cNvSpPr>
          <p:nvPr>
            <p:ph idx="1"/>
          </p:nvPr>
        </p:nvSpPr>
        <p:spPr/>
        <p:txBody>
          <a:bodyPr/>
          <a:lstStyle/>
          <a:p>
            <a:r>
              <a:rPr lang="en-US" altLang="zh-HK" b="1" dirty="0"/>
              <a:t>Persons and Places Covered</a:t>
            </a:r>
          </a:p>
          <a:p>
            <a:pPr lvl="1"/>
            <a:r>
              <a:rPr lang="en-GB" altLang="zh-HK" dirty="0"/>
              <a:t>Individual vs Family members </a:t>
            </a:r>
          </a:p>
          <a:p>
            <a:pPr lvl="1"/>
            <a:r>
              <a:rPr lang="en-GB" altLang="zh-HK" dirty="0"/>
              <a:t>Country specific vs worldwide</a:t>
            </a:r>
          </a:p>
          <a:p>
            <a:r>
              <a:rPr lang="en-US" altLang="zh-HK" b="1" dirty="0"/>
              <a:t>Cancellation</a:t>
            </a:r>
          </a:p>
          <a:p>
            <a:pPr lvl="1"/>
            <a:r>
              <a:rPr lang="en-US" altLang="zh-HK" dirty="0"/>
              <a:t>Permit cancellation at the insurer’s option at any time</a:t>
            </a:r>
          </a:p>
          <a:p>
            <a:r>
              <a:rPr lang="en-US" altLang="zh-HK" b="1" dirty="0"/>
              <a:t>Pre-existing Conditions</a:t>
            </a:r>
          </a:p>
          <a:p>
            <a:pPr lvl="1"/>
            <a:r>
              <a:rPr lang="en-US" altLang="zh-HK" dirty="0"/>
              <a:t>The policy might exclude coverage for physical or mental problems that you had at the time you bought it</a:t>
            </a:r>
          </a:p>
          <a:p>
            <a:pPr lvl="1"/>
            <a:r>
              <a:rPr lang="en-US" altLang="zh-HK" dirty="0"/>
              <a:t>Permanent vs temporary </a:t>
            </a:r>
            <a:endParaRPr lang="zh-HK" altLang="en-US" dirty="0"/>
          </a:p>
        </p:txBody>
      </p:sp>
    </p:spTree>
    <p:extLst>
      <p:ext uri="{BB962C8B-B14F-4D97-AF65-F5344CB8AC3E}">
        <p14:creationId xmlns:p14="http://schemas.microsoft.com/office/powerpoint/2010/main" val="2716267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dirty="0"/>
              <a:t>Terms of Coverage</a:t>
            </a:r>
            <a:endParaRPr lang="zh-HK" altLang="en-US" dirty="0"/>
          </a:p>
        </p:txBody>
      </p:sp>
      <p:sp>
        <p:nvSpPr>
          <p:cNvPr id="3" name="內容版面配置區 2"/>
          <p:cNvSpPr>
            <a:spLocks noGrp="1"/>
          </p:cNvSpPr>
          <p:nvPr>
            <p:ph idx="1"/>
          </p:nvPr>
        </p:nvSpPr>
        <p:spPr>
          <a:xfrm>
            <a:off x="1522413" y="1981200"/>
            <a:ext cx="9829799" cy="4343400"/>
          </a:xfrm>
        </p:spPr>
        <p:txBody>
          <a:bodyPr/>
          <a:lstStyle/>
          <a:p>
            <a:r>
              <a:rPr lang="en-US" altLang="zh-HK" b="1" dirty="0"/>
              <a:t>Pregnancy and abortion</a:t>
            </a:r>
          </a:p>
          <a:p>
            <a:pPr lvl="1"/>
            <a:r>
              <a:rPr lang="en-US" altLang="zh-HK" dirty="0"/>
              <a:t>Special clauses for medical expenses incurred through pregnancy or abortion</a:t>
            </a:r>
          </a:p>
          <a:p>
            <a:r>
              <a:rPr lang="en-US" altLang="zh-HK" b="1" dirty="0"/>
              <a:t>Mental illness</a:t>
            </a:r>
          </a:p>
          <a:p>
            <a:pPr lvl="1"/>
            <a:r>
              <a:rPr lang="en-US" altLang="zh-HK" dirty="0"/>
              <a:t>No or reduced benefits for treatment of mental disorders</a:t>
            </a:r>
          </a:p>
          <a:p>
            <a:r>
              <a:rPr lang="en-US" altLang="zh-HK" b="1" dirty="0"/>
              <a:t>Rehabilitation Coverage</a:t>
            </a:r>
          </a:p>
          <a:p>
            <a:pPr lvl="1"/>
            <a:r>
              <a:rPr lang="en-US" altLang="zh-HK" dirty="0"/>
              <a:t>Counseling, occupational therapy</a:t>
            </a:r>
          </a:p>
          <a:p>
            <a:pPr lvl="1"/>
            <a:r>
              <a:rPr lang="en-US" altLang="zh-HK" dirty="0"/>
              <a:t>Educational or job training programs</a:t>
            </a:r>
          </a:p>
          <a:p>
            <a:r>
              <a:rPr lang="en-US" altLang="zh-HK" b="1" dirty="0"/>
              <a:t>Continuation of group Coverage</a:t>
            </a:r>
          </a:p>
          <a:p>
            <a:pPr lvl="1"/>
            <a:r>
              <a:rPr lang="en-US" altLang="zh-HK" dirty="0"/>
              <a:t>Employee who leaves the insured group voluntarily or involuntarily</a:t>
            </a:r>
            <a:endParaRPr lang="zh-HK" altLang="en-US" dirty="0"/>
          </a:p>
        </p:txBody>
      </p:sp>
    </p:spTree>
    <p:extLst>
      <p:ext uri="{BB962C8B-B14F-4D97-AF65-F5344CB8AC3E}">
        <p14:creationId xmlns:p14="http://schemas.microsoft.com/office/powerpoint/2010/main" val="3651926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dirty="0"/>
              <a:t>Cost Containment Provisions</a:t>
            </a:r>
            <a:endParaRPr lang="zh-HK" altLang="en-US" dirty="0"/>
          </a:p>
        </p:txBody>
      </p:sp>
      <p:sp>
        <p:nvSpPr>
          <p:cNvPr id="3" name="內容版面配置區 2"/>
          <p:cNvSpPr>
            <a:spLocks noGrp="1"/>
          </p:cNvSpPr>
          <p:nvPr>
            <p:ph idx="1"/>
          </p:nvPr>
        </p:nvSpPr>
        <p:spPr/>
        <p:txBody>
          <a:bodyPr>
            <a:normAutofit fontScale="92500" lnSpcReduction="10000"/>
          </a:bodyPr>
          <a:lstStyle/>
          <a:p>
            <a:r>
              <a:rPr lang="en-US" altLang="zh-HK" b="1" dirty="0"/>
              <a:t>Preadmission certification</a:t>
            </a:r>
          </a:p>
          <a:p>
            <a:pPr lvl="1"/>
            <a:r>
              <a:rPr lang="en-US" altLang="zh-HK" dirty="0"/>
              <a:t>Approval from your insurer before entering the hospital for a scheduled stay</a:t>
            </a:r>
          </a:p>
          <a:p>
            <a:r>
              <a:rPr lang="en-US" altLang="zh-HK" b="1" dirty="0"/>
              <a:t>Continued stay review</a:t>
            </a:r>
          </a:p>
          <a:p>
            <a:pPr lvl="1"/>
            <a:r>
              <a:rPr lang="en-US" altLang="zh-HK" dirty="0"/>
              <a:t>Approval from the insurer for any stay that exceeds the originally approved limits</a:t>
            </a:r>
          </a:p>
          <a:p>
            <a:r>
              <a:rPr lang="en-US" altLang="zh-HK" b="1" dirty="0"/>
              <a:t>Second surgical opinions</a:t>
            </a:r>
          </a:p>
          <a:p>
            <a:pPr lvl="1"/>
            <a:r>
              <a:rPr lang="en-US" altLang="zh-HK" dirty="0"/>
              <a:t>Second opinions on specific non- emergency procedures</a:t>
            </a:r>
          </a:p>
          <a:p>
            <a:r>
              <a:rPr lang="en-US" altLang="zh-HK" b="1" dirty="0"/>
              <a:t>Waiver of co-insurance</a:t>
            </a:r>
          </a:p>
          <a:p>
            <a:pPr lvl="1"/>
            <a:r>
              <a:rPr lang="en-US" altLang="zh-HK" dirty="0"/>
              <a:t>Waive the co-insurance clause for outpatient procedures</a:t>
            </a:r>
          </a:p>
          <a:p>
            <a:r>
              <a:rPr lang="en-US" altLang="zh-HK" b="1" dirty="0"/>
              <a:t>Limitation of insurer’s responsibility</a:t>
            </a:r>
          </a:p>
          <a:p>
            <a:pPr lvl="1"/>
            <a:r>
              <a:rPr lang="en-US" altLang="zh-HK" dirty="0"/>
              <a:t>Limitations on the type and place of medical care for which the insurer will pay</a:t>
            </a:r>
          </a:p>
          <a:p>
            <a:endParaRPr lang="zh-HK" altLang="en-US" sz="3000" b="1" dirty="0"/>
          </a:p>
        </p:txBody>
      </p:sp>
    </p:spTree>
    <p:extLst>
      <p:ext uri="{BB962C8B-B14F-4D97-AF65-F5344CB8AC3E}">
        <p14:creationId xmlns:p14="http://schemas.microsoft.com/office/powerpoint/2010/main" val="3492259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dirty="0"/>
              <a:t>Disability Income Insurance</a:t>
            </a:r>
            <a:endParaRPr lang="zh-HK" altLang="en-US" dirty="0"/>
          </a:p>
        </p:txBody>
      </p:sp>
      <p:sp>
        <p:nvSpPr>
          <p:cNvPr id="3" name="內容版面配置區 2"/>
          <p:cNvSpPr>
            <a:spLocks noGrp="1"/>
          </p:cNvSpPr>
          <p:nvPr>
            <p:ph idx="1"/>
          </p:nvPr>
        </p:nvSpPr>
        <p:spPr>
          <a:xfrm>
            <a:off x="1522413" y="1981200"/>
            <a:ext cx="9829799" cy="4724400"/>
          </a:xfrm>
        </p:spPr>
        <p:txBody>
          <a:bodyPr>
            <a:normAutofit/>
          </a:bodyPr>
          <a:lstStyle/>
          <a:p>
            <a:r>
              <a:rPr lang="en-US" altLang="zh-HK" b="1" dirty="0"/>
              <a:t>Disability income insurance </a:t>
            </a:r>
          </a:p>
          <a:p>
            <a:pPr lvl="1"/>
            <a:r>
              <a:rPr lang="en-US" altLang="zh-HK" dirty="0"/>
              <a:t>Provides families with weekly or monthly payments to replace income when the insured is unable to work because of a covered illness, injury, or disease</a:t>
            </a:r>
          </a:p>
          <a:p>
            <a:r>
              <a:rPr lang="en-US" altLang="zh-HK" dirty="0"/>
              <a:t>Social Security in Hong Kong</a:t>
            </a:r>
          </a:p>
          <a:p>
            <a:pPr lvl="1"/>
            <a:r>
              <a:rPr lang="en-US" altLang="zh-HK" dirty="0"/>
              <a:t>Permanent Disability allowance</a:t>
            </a:r>
          </a:p>
          <a:p>
            <a:pPr lvl="2"/>
            <a:r>
              <a:rPr lang="en-US" altLang="zh-HK" dirty="0"/>
              <a:t>HK$1,650 a month (normal rate)</a:t>
            </a:r>
          </a:p>
          <a:p>
            <a:pPr lvl="2"/>
            <a:r>
              <a:rPr lang="en-US" altLang="zh-HK" dirty="0"/>
              <a:t>HK$3,300 a month (higher rate)  </a:t>
            </a:r>
          </a:p>
          <a:p>
            <a:pPr lvl="1"/>
            <a:r>
              <a:rPr lang="en-US" altLang="zh-HK" dirty="0"/>
              <a:t>Disability benefit</a:t>
            </a:r>
          </a:p>
          <a:p>
            <a:pPr lvl="2"/>
            <a:r>
              <a:rPr lang="en-US" altLang="zh-HK" dirty="0"/>
              <a:t>HK$3,340 to $5,690 a month for a person living alone</a:t>
            </a:r>
          </a:p>
          <a:p>
            <a:pPr lvl="2"/>
            <a:r>
              <a:rPr lang="en-US" altLang="zh-HK" dirty="0"/>
              <a:t>HK$3,150 to $5,220 if living with other family members</a:t>
            </a:r>
          </a:p>
          <a:p>
            <a:pPr lvl="1"/>
            <a:r>
              <a:rPr lang="en-US" altLang="zh-HK" dirty="0"/>
              <a:t>Benefits are payable only if your disability is expected to last at least one year (or to be fatal), and they don’t begin until you’ve been disabled for at least five months</a:t>
            </a:r>
          </a:p>
        </p:txBody>
      </p:sp>
    </p:spTree>
    <p:extLst>
      <p:ext uri="{BB962C8B-B14F-4D97-AF65-F5344CB8AC3E}">
        <p14:creationId xmlns:p14="http://schemas.microsoft.com/office/powerpoint/2010/main" val="3944646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dirty="0"/>
              <a:t>Estimating Your Disability Insurance Needs</a:t>
            </a:r>
            <a:endParaRPr lang="zh-HK" altLang="en-US" dirty="0"/>
          </a:p>
        </p:txBody>
      </p:sp>
      <p:sp>
        <p:nvSpPr>
          <p:cNvPr id="3" name="內容版面配置區 2"/>
          <p:cNvSpPr>
            <a:spLocks noGrp="1"/>
          </p:cNvSpPr>
          <p:nvPr>
            <p:ph idx="1"/>
          </p:nvPr>
        </p:nvSpPr>
        <p:spPr/>
        <p:txBody>
          <a:bodyPr/>
          <a:lstStyle/>
          <a:p>
            <a:endParaRPr lang="zh-HK" altLang="en-US"/>
          </a:p>
        </p:txBody>
      </p:sp>
      <p:pic>
        <p:nvPicPr>
          <p:cNvPr id="4" name="圖片 3"/>
          <p:cNvPicPr>
            <a:picLocks noChangeAspect="1"/>
          </p:cNvPicPr>
          <p:nvPr/>
        </p:nvPicPr>
        <p:blipFill rotWithShape="1">
          <a:blip r:embed="rId2"/>
          <a:srcRect l="11788" t="18642" r="12657" b="33151"/>
          <a:stretch/>
        </p:blipFill>
        <p:spPr>
          <a:xfrm>
            <a:off x="303212" y="2016369"/>
            <a:ext cx="11668431" cy="4187825"/>
          </a:xfrm>
          <a:prstGeom prst="rect">
            <a:avLst/>
          </a:prstGeom>
        </p:spPr>
      </p:pic>
    </p:spTree>
    <p:extLst>
      <p:ext uri="{BB962C8B-B14F-4D97-AF65-F5344CB8AC3E}">
        <p14:creationId xmlns:p14="http://schemas.microsoft.com/office/powerpoint/2010/main" val="2267450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dirty="0"/>
              <a:t>Disability Income Insurance Provisions and Costs</a:t>
            </a:r>
            <a:endParaRPr lang="zh-HK" altLang="en-US" dirty="0"/>
          </a:p>
        </p:txBody>
      </p:sp>
      <p:sp>
        <p:nvSpPr>
          <p:cNvPr id="3" name="內容版面配置區 2"/>
          <p:cNvSpPr>
            <a:spLocks noGrp="1"/>
          </p:cNvSpPr>
          <p:nvPr>
            <p:ph idx="1"/>
          </p:nvPr>
        </p:nvSpPr>
        <p:spPr/>
        <p:txBody>
          <a:bodyPr/>
          <a:lstStyle/>
          <a:p>
            <a:r>
              <a:rPr lang="en-US" altLang="zh-HK" b="1" dirty="0"/>
              <a:t>Definition of Disability</a:t>
            </a:r>
          </a:p>
          <a:p>
            <a:pPr lvl="1"/>
            <a:r>
              <a:rPr lang="en-US" altLang="zh-HK" i="1" dirty="0"/>
              <a:t>Own occupation definition</a:t>
            </a:r>
          </a:p>
          <a:p>
            <a:pPr lvl="2"/>
            <a:r>
              <a:rPr lang="en-US" altLang="zh-HK" dirty="0"/>
              <a:t>Unable to perform the duties of your customary occupation</a:t>
            </a:r>
          </a:p>
          <a:p>
            <a:pPr lvl="1"/>
            <a:r>
              <a:rPr lang="en-US" altLang="zh-HK" i="1" dirty="0"/>
              <a:t>Any occupation definition</a:t>
            </a:r>
          </a:p>
          <a:p>
            <a:pPr lvl="2"/>
            <a:r>
              <a:rPr lang="en-US" altLang="zh-HK" dirty="0"/>
              <a:t>Can engage in no gainful employment at all</a:t>
            </a:r>
          </a:p>
          <a:p>
            <a:pPr lvl="1"/>
            <a:r>
              <a:rPr lang="en-US" altLang="zh-HK" i="1" dirty="0"/>
              <a:t>Presumptive disability clause</a:t>
            </a:r>
          </a:p>
          <a:p>
            <a:pPr lvl="2"/>
            <a:r>
              <a:rPr lang="en-US" altLang="zh-HK" i="1" dirty="0"/>
              <a:t>Presumed</a:t>
            </a:r>
            <a:r>
              <a:rPr lang="en-US" altLang="zh-HK" dirty="0"/>
              <a:t> totally disabled and may receive full benefits even though he or she still can be employed in some capacity when certain types of losses occur</a:t>
            </a:r>
          </a:p>
          <a:p>
            <a:pPr lvl="2"/>
            <a:r>
              <a:rPr lang="en-US" altLang="zh-HK" dirty="0"/>
              <a:t>Loss of both hands, sight in both eyes, and hearing in both ears</a:t>
            </a:r>
          </a:p>
          <a:p>
            <a:pPr lvl="2"/>
            <a:endParaRPr lang="en-US" altLang="zh-HK" dirty="0"/>
          </a:p>
          <a:p>
            <a:pPr lvl="1"/>
            <a:endParaRPr lang="zh-HK" altLang="en-US" dirty="0"/>
          </a:p>
        </p:txBody>
      </p:sp>
    </p:spTree>
    <p:extLst>
      <p:ext uri="{BB962C8B-B14F-4D97-AF65-F5344CB8AC3E}">
        <p14:creationId xmlns:p14="http://schemas.microsoft.com/office/powerpoint/2010/main" val="2950846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dirty="0"/>
              <a:t>Disability Income Insurance Provisions and Costs</a:t>
            </a:r>
            <a:endParaRPr lang="zh-HK" altLang="en-US" dirty="0"/>
          </a:p>
        </p:txBody>
      </p:sp>
      <p:sp>
        <p:nvSpPr>
          <p:cNvPr id="3" name="內容版面配置區 2"/>
          <p:cNvSpPr>
            <a:spLocks noGrp="1"/>
          </p:cNvSpPr>
          <p:nvPr>
            <p:ph idx="1"/>
          </p:nvPr>
        </p:nvSpPr>
        <p:spPr/>
        <p:txBody>
          <a:bodyPr/>
          <a:lstStyle/>
          <a:p>
            <a:r>
              <a:rPr lang="en-US" altLang="zh-HK" b="1" dirty="0"/>
              <a:t>Benefit Amount and Duration</a:t>
            </a:r>
          </a:p>
          <a:p>
            <a:pPr lvl="1"/>
            <a:r>
              <a:rPr lang="en-US" altLang="zh-HK" dirty="0"/>
              <a:t>A flat monthly benefit under individual policy</a:t>
            </a:r>
          </a:p>
          <a:p>
            <a:pPr lvl="1"/>
            <a:r>
              <a:rPr lang="en-US" altLang="zh-HK" dirty="0"/>
              <a:t>A fixed percentage of gross income under group policy</a:t>
            </a:r>
          </a:p>
          <a:p>
            <a:pPr lvl="1"/>
            <a:r>
              <a:rPr lang="en-US" altLang="zh-HK" dirty="0"/>
              <a:t>No policies for the full amount of gross income</a:t>
            </a:r>
          </a:p>
          <a:p>
            <a:pPr lvl="2"/>
            <a:r>
              <a:rPr lang="en-US" altLang="zh-HK" dirty="0"/>
              <a:t>Incentive to fake a disability</a:t>
            </a:r>
          </a:p>
          <a:p>
            <a:pPr lvl="1"/>
            <a:r>
              <a:rPr lang="en-US" altLang="zh-HK" dirty="0"/>
              <a:t>A few months to a lifetime</a:t>
            </a:r>
          </a:p>
          <a:p>
            <a:r>
              <a:rPr lang="en-US" altLang="zh-HK" b="1" dirty="0"/>
              <a:t>Probationary Period</a:t>
            </a:r>
          </a:p>
          <a:p>
            <a:pPr lvl="1"/>
            <a:r>
              <a:rPr lang="en-US" altLang="zh-HK" dirty="0"/>
              <a:t>A time delay from the date the policy is issued until benefit privileges are available</a:t>
            </a:r>
          </a:p>
          <a:p>
            <a:pPr lvl="1"/>
            <a:r>
              <a:rPr lang="en-US" altLang="zh-HK" dirty="0"/>
              <a:t>7 to 30 days</a:t>
            </a:r>
          </a:p>
        </p:txBody>
      </p:sp>
    </p:spTree>
    <p:extLst>
      <p:ext uri="{BB962C8B-B14F-4D97-AF65-F5344CB8AC3E}">
        <p14:creationId xmlns:p14="http://schemas.microsoft.com/office/powerpoint/2010/main" val="3234283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dirty="0"/>
              <a:t>Disability Income Insurance Provisions and Costs</a:t>
            </a:r>
            <a:endParaRPr lang="zh-HK" altLang="en-US" dirty="0"/>
          </a:p>
        </p:txBody>
      </p:sp>
      <p:sp>
        <p:nvSpPr>
          <p:cNvPr id="3" name="內容版面配置區 2"/>
          <p:cNvSpPr>
            <a:spLocks noGrp="1"/>
          </p:cNvSpPr>
          <p:nvPr>
            <p:ph idx="1"/>
          </p:nvPr>
        </p:nvSpPr>
        <p:spPr>
          <a:xfrm>
            <a:off x="1522413" y="1981200"/>
            <a:ext cx="9829799" cy="4495800"/>
          </a:xfrm>
        </p:spPr>
        <p:txBody>
          <a:bodyPr>
            <a:normAutofit/>
          </a:bodyPr>
          <a:lstStyle/>
          <a:p>
            <a:r>
              <a:rPr lang="en-US" altLang="zh-HK" b="1" dirty="0"/>
              <a:t>Waiting (Elimination</a:t>
            </a:r>
            <a:r>
              <a:rPr lang="en-US" altLang="zh-HK" dirty="0"/>
              <a:t>)</a:t>
            </a:r>
            <a:r>
              <a:rPr lang="en-US" altLang="zh-HK" b="1" dirty="0"/>
              <a:t> Period</a:t>
            </a:r>
          </a:p>
          <a:p>
            <a:pPr lvl="1"/>
            <a:r>
              <a:rPr lang="en-US" altLang="zh-HK" dirty="0"/>
              <a:t>The period after an insured meets the policy’s eligibility requirements, during which he or she must pay expenses out-of-pocket</a:t>
            </a:r>
          </a:p>
          <a:p>
            <a:pPr lvl="1"/>
            <a:r>
              <a:rPr lang="en-US" altLang="zh-HK" dirty="0"/>
              <a:t>When the waiting period expires, the insured begins to receive benefits</a:t>
            </a:r>
          </a:p>
          <a:p>
            <a:pPr lvl="1"/>
            <a:r>
              <a:rPr lang="en-US" altLang="zh-HK" dirty="0"/>
              <a:t>30 days to a year</a:t>
            </a:r>
          </a:p>
          <a:p>
            <a:pPr lvl="1"/>
            <a:r>
              <a:rPr lang="en-US" altLang="zh-HK" dirty="0"/>
              <a:t>Trade off</a:t>
            </a:r>
          </a:p>
          <a:p>
            <a:pPr lvl="2"/>
            <a:r>
              <a:rPr lang="en-US" altLang="zh-HK" dirty="0"/>
              <a:t>Shorter waiting period vs longer duration of benefits</a:t>
            </a:r>
          </a:p>
          <a:p>
            <a:endParaRPr lang="zh-HK" altLang="en-US" dirty="0"/>
          </a:p>
        </p:txBody>
      </p:sp>
    </p:spTree>
    <p:extLst>
      <p:ext uri="{BB962C8B-B14F-4D97-AF65-F5344CB8AC3E}">
        <p14:creationId xmlns:p14="http://schemas.microsoft.com/office/powerpoint/2010/main" val="4094699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dirty="0"/>
              <a:t>Disability Income Insurance Provisions and Costs</a:t>
            </a:r>
            <a:endParaRPr lang="zh-HK" altLang="en-US" dirty="0"/>
          </a:p>
        </p:txBody>
      </p:sp>
      <p:sp>
        <p:nvSpPr>
          <p:cNvPr id="3" name="內容版面配置區 2"/>
          <p:cNvSpPr>
            <a:spLocks noGrp="1"/>
          </p:cNvSpPr>
          <p:nvPr>
            <p:ph idx="1"/>
          </p:nvPr>
        </p:nvSpPr>
        <p:spPr/>
        <p:txBody>
          <a:bodyPr/>
          <a:lstStyle/>
          <a:p>
            <a:r>
              <a:rPr lang="en-US" altLang="zh-HK" b="1" dirty="0"/>
              <a:t>Renewability</a:t>
            </a:r>
          </a:p>
          <a:p>
            <a:pPr lvl="1"/>
            <a:r>
              <a:rPr lang="en-US" altLang="zh-HK" i="1" dirty="0"/>
              <a:t>Guaranteed renewable</a:t>
            </a:r>
          </a:p>
          <a:p>
            <a:pPr lvl="2"/>
            <a:r>
              <a:rPr lang="en-US" altLang="zh-HK" dirty="0"/>
              <a:t>Renew the policy until you reach the age stated in the clause</a:t>
            </a:r>
            <a:endParaRPr lang="en-US" altLang="zh-HK" i="1" dirty="0"/>
          </a:p>
          <a:p>
            <a:pPr lvl="1"/>
            <a:r>
              <a:rPr lang="en-US" altLang="zh-HK" i="1" dirty="0"/>
              <a:t> Non-cancelable</a:t>
            </a:r>
          </a:p>
          <a:p>
            <a:pPr lvl="2"/>
            <a:r>
              <a:rPr lang="en-US" altLang="zh-HK" dirty="0"/>
              <a:t>Guaranteed renewability</a:t>
            </a:r>
          </a:p>
          <a:p>
            <a:pPr lvl="2"/>
            <a:r>
              <a:rPr lang="en-US" altLang="zh-HK" dirty="0"/>
              <a:t>Stable premium guarantee</a:t>
            </a:r>
          </a:p>
          <a:p>
            <a:pPr lvl="2"/>
            <a:r>
              <a:rPr lang="en-US" altLang="zh-HK" dirty="0"/>
              <a:t>More expensive</a:t>
            </a:r>
            <a:endParaRPr lang="en-US" altLang="zh-HK" i="1" dirty="0"/>
          </a:p>
          <a:p>
            <a:r>
              <a:rPr lang="en-US" altLang="zh-HK" b="1" dirty="0"/>
              <a:t>Cost-of-living adjustment (COLA)</a:t>
            </a:r>
          </a:p>
          <a:p>
            <a:pPr lvl="1"/>
            <a:r>
              <a:rPr lang="en-US" altLang="zh-HK" dirty="0"/>
              <a:t>The monthly benefit is adjusted upward each year</a:t>
            </a:r>
            <a:endParaRPr lang="zh-HK" altLang="en-US" b="1" dirty="0"/>
          </a:p>
        </p:txBody>
      </p:sp>
    </p:spTree>
    <p:extLst>
      <p:ext uri="{BB962C8B-B14F-4D97-AF65-F5344CB8AC3E}">
        <p14:creationId xmlns:p14="http://schemas.microsoft.com/office/powerpoint/2010/main" val="3276439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ESENTER_VERSION" val="6"/>
  <p:tag name="ARTICULATE_PROJECT_OPEN" val="0"/>
</p:tagLst>
</file>

<file path=ppt/theme/theme1.xml><?xml version="1.0" encoding="utf-8"?>
<a:theme xmlns:a="http://schemas.openxmlformats.org/drawingml/2006/main" name="Currency Symbols 16x9">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lnDef>
      <a:spPr>
        <a:ln w="2540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9CF527E-FFB0-4DB9-A7A4-39065878ED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Currency symbols presentation (widescreen)</Template>
  <TotalTime>0</TotalTime>
  <Words>1385</Words>
  <Application>Microsoft Office PowerPoint</Application>
  <PresentationFormat>自訂</PresentationFormat>
  <Paragraphs>186</Paragraphs>
  <Slides>22</Slides>
  <Notes>0</Notes>
  <HiddenSlides>0</HiddenSlides>
  <MMClips>0</MMClips>
  <ScaleCrop>false</ScaleCrop>
  <HeadingPairs>
    <vt:vector size="6" baseType="variant">
      <vt:variant>
        <vt:lpstr>使用字型</vt:lpstr>
      </vt:variant>
      <vt:variant>
        <vt:i4>3</vt:i4>
      </vt:variant>
      <vt:variant>
        <vt:lpstr>佈景主題</vt:lpstr>
      </vt:variant>
      <vt:variant>
        <vt:i4>1</vt:i4>
      </vt:variant>
      <vt:variant>
        <vt:lpstr>投影片標題</vt:lpstr>
      </vt:variant>
      <vt:variant>
        <vt:i4>22</vt:i4>
      </vt:variant>
    </vt:vector>
  </HeadingPairs>
  <TitlesOfParts>
    <vt:vector size="26" baseType="lpstr">
      <vt:lpstr>新細明體</vt:lpstr>
      <vt:lpstr>Arial</vt:lpstr>
      <vt:lpstr>Cambria</vt:lpstr>
      <vt:lpstr>Currency Symbols 16x9</vt:lpstr>
      <vt:lpstr>GE1202 Managing Your Personal Finance</vt:lpstr>
      <vt:lpstr>Importance of Health Insurance</vt:lpstr>
      <vt:lpstr>Private Services </vt:lpstr>
      <vt:lpstr>Health Insurance Decisions </vt:lpstr>
      <vt:lpstr> Components of Hospital Insurance </vt:lpstr>
      <vt:lpstr> Medical Expense Coverage</vt:lpstr>
      <vt:lpstr>Medical Expense Coverage</vt:lpstr>
      <vt:lpstr>Medical Expense Coverage</vt:lpstr>
      <vt:lpstr>Medical Expense Coverage</vt:lpstr>
      <vt:lpstr>Policy Provisions </vt:lpstr>
      <vt:lpstr>Terms of Payment</vt:lpstr>
      <vt:lpstr>Terms of Payment</vt:lpstr>
      <vt:lpstr>Example</vt:lpstr>
      <vt:lpstr>Terms of Coverage</vt:lpstr>
      <vt:lpstr>Terms of Coverage</vt:lpstr>
      <vt:lpstr>Cost Containment Provisions</vt:lpstr>
      <vt:lpstr>Disability Income Insurance</vt:lpstr>
      <vt:lpstr>Estimating Your Disability Insurance Needs</vt:lpstr>
      <vt:lpstr>Disability Income Insurance Provisions and Costs</vt:lpstr>
      <vt:lpstr>Disability Income Insurance Provisions and Costs</vt:lpstr>
      <vt:lpstr>Disability Income Insurance Provisions and Costs</vt:lpstr>
      <vt:lpstr>Disability Income Insurance Provisions and Costs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2016-05-30T03:53:03Z</dcterms:created>
  <dcterms:modified xsi:type="dcterms:W3CDTF">2016-10-11T02:51:12Z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TC028952629991</vt:lpwstr>
  </property>
</Properties>
</file>