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22"/>
  </p:notesMasterIdLst>
  <p:handoutMasterIdLst>
    <p:handoutMasterId r:id="rId23"/>
  </p:handoutMasterIdLst>
  <p:sldIdLst>
    <p:sldId id="466" r:id="rId2"/>
    <p:sldId id="475" r:id="rId3"/>
    <p:sldId id="497" r:id="rId4"/>
    <p:sldId id="494" r:id="rId5"/>
    <p:sldId id="495" r:id="rId6"/>
    <p:sldId id="476" r:id="rId7"/>
    <p:sldId id="486" r:id="rId8"/>
    <p:sldId id="487" r:id="rId9"/>
    <p:sldId id="491" r:id="rId10"/>
    <p:sldId id="492" r:id="rId11"/>
    <p:sldId id="477" r:id="rId12"/>
    <p:sldId id="488" r:id="rId13"/>
    <p:sldId id="479" r:id="rId14"/>
    <p:sldId id="480" r:id="rId15"/>
    <p:sldId id="490" r:id="rId16"/>
    <p:sldId id="481" r:id="rId17"/>
    <p:sldId id="482" r:id="rId18"/>
    <p:sldId id="493" r:id="rId19"/>
    <p:sldId id="496" r:id="rId20"/>
    <p:sldId id="483" r:id="rId21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EF1E6"/>
    <a:srgbClr val="FEF6F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73A0DAA-6AF3-43AB-8588-CEC1D06C72B9}" styleName="Medium Style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dk1">
              <a:tint val="20000"/>
            </a:schemeClr>
          </a:solidFill>
        </a:fill>
      </a:tcStyle>
    </a:wholeTbl>
    <a:band1H>
      <a:tcStyle>
        <a:tcBdr/>
        <a:fill>
          <a:solidFill>
            <a:schemeClr val="dk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dk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dk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dk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6583" autoAdjust="0"/>
    <p:restoredTop sz="95084" autoAdjust="0"/>
  </p:normalViewPr>
  <p:slideViewPr>
    <p:cSldViewPr>
      <p:cViewPr varScale="1">
        <p:scale>
          <a:sx n="102" d="100"/>
          <a:sy n="102" d="100"/>
        </p:scale>
        <p:origin x="1800" y="68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Relationship Id="rId27" Type="http://schemas.openxmlformats.org/officeDocument/2006/relationships/tableStyles" Target="tableStyle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A275CD0-BF64-4EDA-A390-EA27F5FF7906}" type="datetimeFigureOut">
              <a:rPr lang="en-GB" smtClean="0"/>
              <a:pPr/>
              <a:t>04/12/2018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16C7654-C7C7-4BC9-B3D0-68A06137D36C}" type="slidenum">
              <a:rPr lang="en-GB" smtClean="0"/>
              <a:pPr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26830005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6F374EF-CF58-40E7-81EF-EAF4FBD05184}" type="datetimeFigureOut">
              <a:rPr lang="en-US" smtClean="0"/>
              <a:t>12/4/2018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CAB61D7-8453-4374-B61E-326A0CDD6E25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840245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5783475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423682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6738000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7179204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657601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62710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376821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8141436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3871351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008965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556721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72889955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38101532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14730899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4649985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11340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236268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92306859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CAB61D7-8453-4374-B61E-326A0CDD6E25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364640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F8387CF-CE0A-4864-B4DC-7EE2A87B92C7}" type="datetime1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CDE6606-3188-44A3-B192-CC0AAAEE5DD7}" type="datetime1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52445D9-4EF3-4812-8E00-6CC7F1AE8890}" type="datetime1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65169D6-27DA-45A4-989D-EDC2DAD7E89F}" type="datetime1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C71C69F-F623-4E3A-BF48-50717FC3BBDF}" type="datetime1">
              <a:rPr lang="en-GB" smtClean="0"/>
              <a:t>04/12/2018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14F2A4E-73A2-4D3A-9A8B-1AF90718CDFF}" type="datetime1">
              <a:rPr lang="en-GB" smtClean="0"/>
              <a:t>04/12/2018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FF43DF-B36F-46C9-95A9-D08361B1E570}" type="datetime1">
              <a:rPr lang="en-GB" smtClean="0"/>
              <a:t>04/12/2018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5D11984-4EC1-4FEC-837F-745441E7BB21}" type="datetime1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GB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A53B7A8-4BC3-4907-83A6-A05C4EF0B6E8}" type="datetime1">
              <a:rPr lang="en-GB" smtClean="0"/>
              <a:t>04/12/2018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ABDC4A2-A981-4E36-A26E-934E608FB5E7}" type="datetime1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D3BC9F-F8E5-4907-A1D3-1F7D08F58D6E}" type="datetime1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GB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0BC12CC-2229-4F66-8198-B0C996824D91}" type="datetime1">
              <a:rPr lang="en-GB" smtClean="0"/>
              <a:t>04/12/2018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A0D5CAB-8BF0-4EA3-BAE4-9835C852A49B}" type="slidenum">
              <a:rPr lang="en-GB" smtClean="0"/>
              <a:pPr/>
              <a:t>‹#›</a:t>
            </a:fld>
            <a:endParaRPr lang="en-GB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hf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4.png"/><Relationship Id="rId5" Type="http://schemas.openxmlformats.org/officeDocument/2006/relationships/image" Target="../media/image3.png"/><Relationship Id="rId4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8.png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0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1.png"/><Relationship Id="rId4" Type="http://schemas.openxmlformats.org/officeDocument/2006/relationships/image" Target="../media/image60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80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2.png"/><Relationship Id="rId5" Type="http://schemas.openxmlformats.org/officeDocument/2006/relationships/image" Target="../media/image111.png"/><Relationship Id="rId4" Type="http://schemas.openxmlformats.org/officeDocument/2006/relationships/image" Target="../media/image10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13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13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0.png"/><Relationship Id="rId7" Type="http://schemas.openxmlformats.org/officeDocument/2006/relationships/image" Target="../media/image1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.JPG"/><Relationship Id="rId5" Type="http://schemas.openxmlformats.org/officeDocument/2006/relationships/image" Target="../media/image1.JPG"/><Relationship Id="rId4" Type="http://schemas.openxmlformats.org/officeDocument/2006/relationships/image" Target="../media/image12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image" Target="../media/image160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19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22.png"/><Relationship Id="rId4" Type="http://schemas.openxmlformats.org/officeDocument/2006/relationships/image" Target="../media/image21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7" Type="http://schemas.openxmlformats.org/officeDocument/2006/relationships/image" Target="../media/image140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6.png"/><Relationship Id="rId5" Type="http://schemas.openxmlformats.org/officeDocument/2006/relationships/image" Target="../media/image25.png"/><Relationship Id="rId4" Type="http://schemas.openxmlformats.org/officeDocument/2006/relationships/image" Target="../media/image130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33.png"/><Relationship Id="rId5" Type="http://schemas.openxmlformats.org/officeDocument/2006/relationships/image" Target="../media/image32.png"/><Relationship Id="rId4" Type="http://schemas.openxmlformats.org/officeDocument/2006/relationships/image" Target="../media/image3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5.png"/><Relationship Id="rId4" Type="http://schemas.openxmlformats.org/officeDocument/2006/relationships/image" Target="../media/image34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39.png"/><Relationship Id="rId4" Type="http://schemas.openxmlformats.org/officeDocument/2006/relationships/image" Target="../media/image38.pn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830262"/>
            <a:ext cx="7900988" cy="2413000"/>
          </a:xfrm>
        </p:spPr>
        <p:txBody>
          <a:bodyPr>
            <a:normAutofit/>
          </a:bodyPr>
          <a:lstStyle/>
          <a:p>
            <a:r>
              <a:rPr lang="en-US" dirty="0" smtClean="0">
                <a:solidFill>
                  <a:srgbClr val="0070C0"/>
                </a:solidFill>
              </a:rPr>
              <a:t>EE3114 Systems and Control</a:t>
            </a:r>
            <a:r>
              <a:rPr lang="en-US" dirty="0">
                <a:solidFill>
                  <a:srgbClr val="0070C0"/>
                </a:solidFill>
              </a:rPr>
              <a:t/>
            </a:r>
            <a:br>
              <a:rPr lang="en-US" dirty="0">
                <a:solidFill>
                  <a:srgbClr val="0070C0"/>
                </a:solidFill>
              </a:rPr>
            </a:br>
            <a:r>
              <a:rPr lang="en-US" dirty="0" smtClean="0"/>
              <a:t>  </a:t>
            </a:r>
            <a:br>
              <a:rPr lang="en-US" dirty="0" smtClean="0"/>
            </a:br>
            <a:r>
              <a:rPr lang="en-US" b="1" dirty="0" smtClean="0">
                <a:solidFill>
                  <a:srgbClr val="FF0000"/>
                </a:solidFill>
              </a:rPr>
              <a:t>Tutorial </a:t>
            </a:r>
            <a:r>
              <a:rPr lang="en-US" b="1" dirty="0" smtClean="0">
                <a:solidFill>
                  <a:srgbClr val="C00000"/>
                </a:solidFill>
              </a:rPr>
              <a:t>- 11</a:t>
            </a:r>
            <a:endParaRPr lang="en-US" b="1" dirty="0">
              <a:solidFill>
                <a:srgbClr val="C00000"/>
              </a:solidFill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586538" cy="742950"/>
          </a:xfrm>
        </p:spPr>
        <p:txBody>
          <a:bodyPr/>
          <a:lstStyle/>
          <a:p>
            <a:r>
              <a:rPr lang="en-US" dirty="0" smtClean="0"/>
              <a:t>Semester A, 2018-19</a:t>
            </a:r>
            <a:endParaRPr lang="en-US" dirty="0"/>
          </a:p>
        </p:txBody>
      </p:sp>
      <p:sp>
        <p:nvSpPr>
          <p:cNvPr id="4" name="TextBox 3"/>
          <p:cNvSpPr txBox="1"/>
          <p:nvPr/>
        </p:nvSpPr>
        <p:spPr>
          <a:xfrm>
            <a:off x="480901" y="6021288"/>
            <a:ext cx="178139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smtClean="0">
                <a:solidFill>
                  <a:schemeClr val="bg1">
                    <a:lumMod val="50000"/>
                  </a:schemeClr>
                </a:solidFill>
              </a:rPr>
              <a:t>2018-11-28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28515082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267744" y="407412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Discrete-Time LTI Systems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31640" y="1196752"/>
                <a:ext cx="5256584" cy="70788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),  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𝒚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𝒙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𝐷</m:t>
                      </m:r>
                      <m:r>
                        <a:rPr lang="en-US" sz="2000" b="1" i="1" smtClean="0">
                          <a:latin typeface="Cambria Math" panose="02040503050406030204" pitchFamily="18" charset="0"/>
                        </a:rPr>
                        <m:t>𝒖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1196752"/>
                <a:ext cx="5256584" cy="707886"/>
              </a:xfrm>
              <a:prstGeom prst="rect">
                <a:avLst/>
              </a:prstGeom>
              <a:blipFill>
                <a:blip r:embed="rId3"/>
                <a:stretch>
                  <a:fillRect b="-86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7" name="Straight Arrow Connector 6"/>
          <p:cNvCxnSpPr/>
          <p:nvPr/>
        </p:nvCxnSpPr>
        <p:spPr>
          <a:xfrm>
            <a:off x="1361906" y="2381978"/>
            <a:ext cx="597331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8"/>
          <p:cNvCxnSpPr/>
          <p:nvPr/>
        </p:nvCxnSpPr>
        <p:spPr>
          <a:xfrm>
            <a:off x="1433914" y="2165954"/>
            <a:ext cx="0" cy="42117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1" name="Straight Connector 10"/>
          <p:cNvCxnSpPr/>
          <p:nvPr/>
        </p:nvCxnSpPr>
        <p:spPr>
          <a:xfrm>
            <a:off x="2153994" y="2165954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" name="Straight Connector 12"/>
          <p:cNvCxnSpPr/>
          <p:nvPr/>
        </p:nvCxnSpPr>
        <p:spPr>
          <a:xfrm>
            <a:off x="2802066" y="2165954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" name="Straight Connector 14"/>
          <p:cNvCxnSpPr/>
          <p:nvPr/>
        </p:nvCxnSpPr>
        <p:spPr>
          <a:xfrm>
            <a:off x="3450138" y="2165954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Straight Connector 16"/>
          <p:cNvCxnSpPr/>
          <p:nvPr/>
        </p:nvCxnSpPr>
        <p:spPr>
          <a:xfrm>
            <a:off x="5610378" y="2165954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Straight Connector 18"/>
          <p:cNvCxnSpPr/>
          <p:nvPr/>
        </p:nvCxnSpPr>
        <p:spPr>
          <a:xfrm>
            <a:off x="6330458" y="2165954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0" name="TextBox 19"/>
          <p:cNvSpPr txBox="1"/>
          <p:nvPr/>
        </p:nvSpPr>
        <p:spPr>
          <a:xfrm>
            <a:off x="1126160" y="2618490"/>
            <a:ext cx="614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h        2h        3h                                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k+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    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28" name="TextBox 27"/>
              <p:cNvSpPr txBox="1"/>
              <p:nvPr/>
            </p:nvSpPr>
            <p:spPr>
              <a:xfrm>
                <a:off x="1361906" y="3135157"/>
                <a:ext cx="3570134" cy="7275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sz="200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d>
                            <m:d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𝑘h</m:t>
                              </m:r>
                            </m:e>
                          </m:d>
                        </m:num>
                        <m:den>
                          <m:r>
                            <a:rPr lang="en-US" sz="2000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8" name="TextBox 2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61906" y="3135157"/>
                <a:ext cx="3570134" cy="727507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9" name="Right Arrow 28"/>
          <p:cNvSpPr/>
          <p:nvPr/>
        </p:nvSpPr>
        <p:spPr>
          <a:xfrm>
            <a:off x="899592" y="3977580"/>
            <a:ext cx="432048" cy="13259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238761" y="4149006"/>
                <a:ext cx="5421471" cy="140132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0" dirty="0" smtClean="0"/>
                  <a:t>     </a:t>
                </a:r>
                <a14:m>
                  <m:oMath xmlns:m="http://schemas.openxmlformats.org/officeDocument/2006/math"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h𝐴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𝑘h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𝑘h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h𝐵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𝒖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𝑘h</m:t>
                        </m:r>
                      </m:e>
                    </m:d>
                  </m:oMath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000" b="0" dirty="0" smtClean="0"/>
                  <a:t>                    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h𝐴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𝐼</m:t>
                        </m:r>
                      </m:e>
                    </m:d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𝒙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𝑘h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+[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h𝐵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]</m:t>
                    </m:r>
                    <m:r>
                      <a:rPr lang="en-US" sz="2000" b="1" i="1" smtClean="0">
                        <a:latin typeface="Cambria Math" panose="02040503050406030204" pitchFamily="18" charset="0"/>
                      </a:rPr>
                      <m:t>𝒖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𝑘h</m:t>
                        </m:r>
                      </m:e>
                    </m:d>
                  </m:oMath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r>
                  <a:rPr lang="en-US" sz="2000" b="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endParaRPr lang="en-US" sz="2000" b="0" dirty="0" smtClean="0">
                  <a:solidFill>
                    <a:srgbClr val="0070C0"/>
                  </a:solidFill>
                </a:endParaRPr>
              </a:p>
              <a:p>
                <a:r>
                  <a:rPr lang="en-US" sz="2000" b="0" dirty="0" smtClean="0"/>
                  <a:t>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</m:acc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 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acc>
                          <m:accPr>
                            <m:chr m:val="̃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acc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𝐵</m:t>
                            </m:r>
                          </m:e>
                        </m:acc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38761" y="4149006"/>
                <a:ext cx="5421471" cy="1401325"/>
              </a:xfrm>
              <a:prstGeom prst="rect">
                <a:avLst/>
              </a:prstGeom>
              <a:blipFill>
                <a:blip r:embed="rId5"/>
                <a:stretch>
                  <a:fillRect l="-1124" b="-655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1" name="TextBox 30"/>
              <p:cNvSpPr txBox="1"/>
              <p:nvPr/>
            </p:nvSpPr>
            <p:spPr>
              <a:xfrm>
                <a:off x="899592" y="5622339"/>
                <a:ext cx="5430866" cy="86728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Easily: </a:t>
                </a:r>
              </a:p>
              <a:p>
                <a:endParaRPr lang="en-US" sz="8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𝐶</m:t>
                        </m:r>
                      </m:e>
                    </m:acc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acc>
                      <m:accPr>
                        <m:chr m:val="̃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acc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𝐷</m:t>
                        </m:r>
                      </m:e>
                    </m:acc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31" name="TextBox 3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5622339"/>
                <a:ext cx="5430866" cy="867289"/>
              </a:xfrm>
              <a:prstGeom prst="rect">
                <a:avLst/>
              </a:prstGeom>
              <a:blipFill>
                <a:blip r:embed="rId6"/>
                <a:stretch>
                  <a:fillRect l="-1236" t="-34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2" name="TextBox 31"/>
          <p:cNvSpPr txBox="1"/>
          <p:nvPr/>
        </p:nvSpPr>
        <p:spPr>
          <a:xfrm>
            <a:off x="6948264" y="1898444"/>
            <a:ext cx="50405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t</a:t>
            </a:r>
            <a:endParaRPr lang="en-US" sz="20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5722033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195736" y="331495"/>
            <a:ext cx="4752528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solidFill>
                  <a:srgbClr val="FF0000"/>
                </a:solidFill>
              </a:rPr>
              <a:t>Difference Equations</a:t>
            </a:r>
            <a:endParaRPr lang="en-US" sz="2800" b="1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0" name="TextBox 29"/>
              <p:cNvSpPr txBox="1"/>
              <p:nvPr/>
            </p:nvSpPr>
            <p:spPr>
              <a:xfrm>
                <a:off x="1259632" y="1124744"/>
                <a:ext cx="2613159" cy="40645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acc>
                        <m:accPr>
                          <m:chr m:val="̃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</m:acc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acc>
                            <m:accPr>
                              <m:chr m:val="̃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𝐵</m:t>
                              </m:r>
                            </m:e>
                          </m:acc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30" name="TextBox 2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59632" y="1124744"/>
                <a:ext cx="2613159" cy="406458"/>
              </a:xfrm>
              <a:prstGeom prst="rect">
                <a:avLst/>
              </a:prstGeom>
              <a:blipFill>
                <a:blip r:embed="rId3"/>
                <a:stretch>
                  <a:fillRect t="-1515"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827584" y="1562900"/>
                <a:ext cx="7128792" cy="230832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In one-dimensional setting, it is a 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difference equation</a:t>
                </a:r>
                <a:r>
                  <a:rPr lang="en-US" sz="2000" dirty="0" smtClean="0"/>
                  <a:t>:</a:t>
                </a:r>
              </a:p>
              <a:p>
                <a:endParaRPr lang="en-US" sz="1000" dirty="0"/>
              </a:p>
              <a:p>
                <a:r>
                  <a:rPr lang="en-US" sz="2000" b="0" dirty="0" smtClean="0"/>
                  <a:t>   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−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𝑎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𝑏𝑢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 smtClean="0"/>
              </a:p>
              <a:p>
                <a:endParaRPr lang="en-US" sz="1000" dirty="0"/>
              </a:p>
              <a:p>
                <a:r>
                  <a:rPr lang="en-US" sz="2000" dirty="0" smtClean="0"/>
                  <a:t>Or, in general,</a:t>
                </a:r>
              </a:p>
              <a:p>
                <a:endParaRPr lang="en-US" sz="10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     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endParaRPr lang="en-US" sz="10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1562900"/>
                <a:ext cx="7128792" cy="2308324"/>
              </a:xfrm>
              <a:prstGeom prst="rect">
                <a:avLst/>
              </a:prstGeom>
              <a:blipFill>
                <a:blip r:embed="rId4"/>
                <a:stretch>
                  <a:fillRect l="-941" t="-131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27584" y="4077072"/>
                <a:ext cx="6408712" cy="9541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70C0"/>
                    </a:solidFill>
                  </a:rPr>
                  <a:t>Recall:  </a:t>
                </a:r>
                <a:r>
                  <a:rPr lang="en-US" sz="2000" i="1" dirty="0"/>
                  <a:t>Z</a:t>
                </a:r>
                <a:r>
                  <a:rPr lang="en-US" sz="2000" i="1" dirty="0" smtClean="0"/>
                  <a:t> </a:t>
                </a:r>
                <a:r>
                  <a:rPr lang="en-US" sz="2000" dirty="0" smtClean="0"/>
                  <a:t>- Transform</a:t>
                </a:r>
              </a:p>
              <a:p>
                <a:endParaRPr lang="en-US" sz="1600" dirty="0"/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𝑍</m:t>
                    </m:r>
                    <m:d>
                      <m:dPr>
                        <m:begChr m:val="{"/>
                        <m:endChr m:val="}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𝑘</m:t>
                            </m:r>
                          </m:sub>
                        </m:sSub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𝑍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+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/>
                  <a:t>, </a:t>
                </a:r>
                <a14:m>
                  <m:oMath xmlns:m="http://schemas.openxmlformats.org/officeDocument/2006/math">
                    <m:r>
                      <a:rPr lang="en-US" sz="2000" b="0" i="0" smtClean="0">
                        <a:latin typeface="Cambria Math" panose="02040503050406030204" pitchFamily="18" charset="0"/>
                      </a:rPr>
                      <m:t>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𝑍</m:t>
                    </m:r>
                    <m:d>
                      <m:dPr>
                        <m:begChr m:val="{"/>
                        <m:endChr m:val="}"/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sSub>
                          <m:sSub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𝑥</m:t>
                            </m:r>
                          </m:e>
                          <m:sub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𝑛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𝑋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𝑧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7584" y="4077072"/>
                <a:ext cx="6408712" cy="954107"/>
              </a:xfrm>
              <a:prstGeom prst="rect">
                <a:avLst/>
              </a:prstGeom>
              <a:blipFill>
                <a:blip r:embed="rId5"/>
                <a:stretch>
                  <a:fillRect l="-1047" t="-3846" b="-1089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21254" y="5301208"/>
                <a:ext cx="7783194" cy="36933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𝑋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p>
                      </m:sSup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𝑈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21254" y="5301208"/>
                <a:ext cx="7783194" cy="369332"/>
              </a:xfrm>
              <a:prstGeom prst="rect">
                <a:avLst/>
              </a:prstGeom>
              <a:blipFill>
                <a:blip r:embed="rId6"/>
                <a:stretch>
                  <a:fillRect b="-1333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Right Arrow 7"/>
          <p:cNvSpPr/>
          <p:nvPr/>
        </p:nvSpPr>
        <p:spPr>
          <a:xfrm>
            <a:off x="611560" y="5157192"/>
            <a:ext cx="288032" cy="804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ight Arrow 20"/>
          <p:cNvSpPr/>
          <p:nvPr/>
        </p:nvSpPr>
        <p:spPr>
          <a:xfrm>
            <a:off x="611560" y="5805264"/>
            <a:ext cx="288032" cy="8041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115616" y="5797840"/>
                <a:ext cx="7560840" cy="66332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Transfer Function:   </a:t>
                </a:r>
                <a14:m>
                  <m:oMath xmlns:m="http://schemas.openxmlformats.org/officeDocument/2006/math"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𝐺</m:t>
                    </m:r>
                    <m:d>
                      <m:d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0</m:t>
                            </m:r>
                          </m:sub>
                        </m:sSub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+⋯+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𝑏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num>
                      <m:den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1</m:t>
                            </m:r>
                          </m:sub>
                        </m:sSub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𝑧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+⋯+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−1</m:t>
                            </m:r>
                          </m:sub>
                        </m:sSub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</a:rPr>
                          <m:t>+</m:t>
                        </m:r>
                        <m:sSub>
                          <m:sSub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</m:ctrlPr>
                          </m:sSub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𝑎</m:t>
                            </m:r>
                          </m:e>
                          <m:sub>
                            <m:r>
                              <a:rPr lang="en-US" sz="2200" b="0" i="1" smtClean="0">
                                <a:latin typeface="Cambria Math" panose="02040503050406030204" pitchFamily="18" charset="0"/>
                              </a:rPr>
                              <m:t>𝑛</m:t>
                            </m:r>
                          </m:sub>
                        </m:sSub>
                      </m:den>
                    </m:f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797840"/>
                <a:ext cx="7560840" cy="663323"/>
              </a:xfrm>
              <a:prstGeom prst="rect">
                <a:avLst/>
              </a:prstGeom>
              <a:blipFill>
                <a:blip r:embed="rId7"/>
                <a:stretch>
                  <a:fillRect l="-8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4645453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1495378" y="816224"/>
            <a:ext cx="597331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567386" y="600200"/>
            <a:ext cx="0" cy="42117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287466" y="600200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935538" y="600200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583610" y="600200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743850" y="600200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463930" y="600200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59632" y="1052736"/>
            <a:ext cx="614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h        2h        3h                                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k+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    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495378" y="1569403"/>
                <a:ext cx="3570134" cy="663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𝑘h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378" y="1569403"/>
                <a:ext cx="3570134" cy="6639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331640" y="2492896"/>
            <a:ext cx="676875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Exercise:  </a:t>
            </a:r>
          </a:p>
          <a:p>
            <a:endParaRPr lang="en-US" sz="1200" dirty="0"/>
          </a:p>
          <a:p>
            <a:r>
              <a:rPr lang="en-US" sz="2000" dirty="0" smtClean="0"/>
              <a:t>Convert the following one-dimensional differential equation to a difference equation: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430" y="3752763"/>
                <a:ext cx="3240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430" y="3752763"/>
                <a:ext cx="3240360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5636079" y="3752763"/>
            <a:ext cx="175510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(10 minutes)</a:t>
            </a:r>
            <a:endParaRPr lang="en-US" sz="20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9885587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Arrow Connector 1"/>
          <p:cNvCxnSpPr/>
          <p:nvPr/>
        </p:nvCxnSpPr>
        <p:spPr>
          <a:xfrm>
            <a:off x="1495378" y="816224"/>
            <a:ext cx="5973315" cy="0"/>
          </a:xfrm>
          <a:prstGeom prst="straightConnector1">
            <a:avLst/>
          </a:prstGeom>
          <a:ln w="28575"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" name="Straight Connector 2"/>
          <p:cNvCxnSpPr/>
          <p:nvPr/>
        </p:nvCxnSpPr>
        <p:spPr>
          <a:xfrm>
            <a:off x="1567386" y="600200"/>
            <a:ext cx="0" cy="421178"/>
          </a:xfrm>
          <a:prstGeom prst="line">
            <a:avLst/>
          </a:prstGeom>
          <a:ln w="285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" name="Straight Connector 3"/>
          <p:cNvCxnSpPr/>
          <p:nvPr/>
        </p:nvCxnSpPr>
        <p:spPr>
          <a:xfrm>
            <a:off x="2287466" y="600200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" name="Straight Connector 4"/>
          <p:cNvCxnSpPr/>
          <p:nvPr/>
        </p:nvCxnSpPr>
        <p:spPr>
          <a:xfrm>
            <a:off x="2935538" y="600200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Connector 5"/>
          <p:cNvCxnSpPr/>
          <p:nvPr/>
        </p:nvCxnSpPr>
        <p:spPr>
          <a:xfrm>
            <a:off x="3583610" y="600200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" name="Straight Connector 6"/>
          <p:cNvCxnSpPr/>
          <p:nvPr/>
        </p:nvCxnSpPr>
        <p:spPr>
          <a:xfrm>
            <a:off x="5743850" y="600200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7"/>
          <p:cNvCxnSpPr/>
          <p:nvPr/>
        </p:nvCxnSpPr>
        <p:spPr>
          <a:xfrm>
            <a:off x="6463930" y="600200"/>
            <a:ext cx="0" cy="421178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TextBox 8"/>
          <p:cNvSpPr txBox="1"/>
          <p:nvPr/>
        </p:nvSpPr>
        <p:spPr>
          <a:xfrm>
            <a:off x="1259632" y="1052736"/>
            <a:ext cx="6147597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0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     h        2h        3h                                 </a:t>
            </a:r>
            <a:r>
              <a:rPr lang="en-US" i="1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kh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     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k+</a:t>
            </a:r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</a:t>
            </a:r>
            <a:r>
              <a:rPr lang="en-US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h    </a:t>
            </a:r>
            <a:endParaRPr lang="en-US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495378" y="1569403"/>
                <a:ext cx="3570134" cy="66390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̇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i="1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d>
                                <m:d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</m:ctrlPr>
                                </m:d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𝑘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+1</m:t>
                                  </m:r>
                                </m:e>
                              </m:d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r>
                            <a:rPr lang="en-US" b="1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𝒙</m:t>
                          </m:r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𝑘h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95378" y="1569403"/>
                <a:ext cx="3570134" cy="66390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TextBox 10"/>
          <p:cNvSpPr txBox="1"/>
          <p:nvPr/>
        </p:nvSpPr>
        <p:spPr>
          <a:xfrm>
            <a:off x="1331640" y="2492896"/>
            <a:ext cx="66967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Exercise:  </a:t>
            </a:r>
          </a:p>
          <a:p>
            <a:endParaRPr lang="en-US" sz="1200" dirty="0"/>
          </a:p>
          <a:p>
            <a:r>
              <a:rPr lang="en-US" sz="2000" dirty="0" smtClean="0"/>
              <a:t>Convert the following one-dimensional differential equation to a difference equation: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2" name="TextBox 11"/>
              <p:cNvSpPr txBox="1"/>
              <p:nvPr/>
            </p:nvSpPr>
            <p:spPr>
              <a:xfrm>
                <a:off x="1963430" y="3693225"/>
                <a:ext cx="324036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sz="200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+2</m:t>
                      </m:r>
                      <m:acc>
                        <m:accPr>
                          <m:chr m:val="̇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−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𝑥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𝑢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𝑡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12" name="TextBox 1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63430" y="3693225"/>
                <a:ext cx="3240360" cy="400110"/>
              </a:xfrm>
              <a:prstGeom prst="rect">
                <a:avLst/>
              </a:prstGeom>
              <a:blipFill>
                <a:blip r:embed="rId4"/>
                <a:stretch>
                  <a:fillRect b="-153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3" name="TextBox 12"/>
          <p:cNvSpPr txBox="1"/>
          <p:nvPr/>
        </p:nvSpPr>
        <p:spPr>
          <a:xfrm>
            <a:off x="1331640" y="4221088"/>
            <a:ext cx="142043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Solution:</a:t>
            </a:r>
            <a:endParaRPr lang="en-US" sz="2000" b="1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2555776" y="4421143"/>
                <a:ext cx="5760640" cy="205017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acc>
                        <m:accPr>
                          <m:chr m:val="̈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acc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𝑥</m:t>
                          </m:r>
                        </m:e>
                      </m:acc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𝑡</m:t>
                          </m: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≈</m:t>
                      </m:r>
                      <m:f>
                        <m:fPr>
                          <m:ctrlP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</m:ctrlPr>
                        </m:fPr>
                        <m:num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𝑡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+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h</m:t>
                              </m:r>
                            </m:e>
                          </m:d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−</m:t>
                          </m:r>
                          <m:acc>
                            <m:accPr>
                              <m:chr m:val="̇"/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acc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𝑥</m:t>
                              </m:r>
                            </m:e>
                          </m:acc>
                          <m:d>
                            <m:d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</a:rPr>
                                <m:t>𝑡</m:t>
                              </m:r>
                            </m:e>
                          </m:d>
                        </m:num>
                        <m:den>
                          <m:r>
                            <a:rPr lang="en-US" b="0" i="1" smtClean="0">
                              <a:latin typeface="Cambria Math" panose="02040503050406030204" pitchFamily="18" charset="0"/>
                              <a:ea typeface="Cambria Math" panose="02040503050406030204" pitchFamily="18" charset="0"/>
                            </a:rPr>
                            <m:t>h</m:t>
                          </m:r>
                        </m:den>
                      </m:f>
                    </m:oMath>
                  </m:oMathPara>
                </a14:m>
                <a:endParaRPr lang="en-US" b="0" i="1" dirty="0" smtClean="0">
                  <a:latin typeface="Cambria Math" panose="02040503050406030204" pitchFamily="18" charset="0"/>
                  <a:ea typeface="Cambria Math" panose="02040503050406030204" pitchFamily="18" charset="0"/>
                </a:endParaRPr>
              </a:p>
              <a:p>
                <a:r>
                  <a:rPr lang="en-US" dirty="0" smtClean="0">
                    <a:ea typeface="Cambria Math" panose="020405030504060302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≈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den>
                    </m:f>
                    <m:d>
                      <m:dPr>
                        <m:begChr m:val="["/>
                        <m:endChr m:val="]"/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f>
                          <m:fPr>
                            <m:ctrlPr>
                              <a:rPr lang="en-US" sz="200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+2</m:t>
                                    </m:r>
                                  </m:e>
                                </m:d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(</m:t>
                            </m:r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+1</m:t>
                                </m:r>
                              </m:e>
                            </m:d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)</m:t>
                            </m:r>
                          </m:num>
                          <m:den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−</m:t>
                        </m:r>
                        <m:f>
                          <m:f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fPr>
                          <m:num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d>
                                  <m:dPr>
                                    <m:ctrlP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</m:ctrlPr>
                                  </m:dPr>
                                  <m:e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𝑘</m:t>
                                    </m:r>
                                    <m:r>
                                      <a:rPr lang="en-US" sz="2000" i="1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d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h</m:t>
                                </m:r>
                              </m:e>
                            </m:d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𝑥</m:t>
                            </m:r>
                            <m:d>
                              <m:dPr>
                                <m:ctrlP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</m:ctrlPr>
                              </m:dPr>
                              <m:e>
                                <m:r>
                                  <a:rPr lang="en-US" sz="2000" i="1">
                                    <a:latin typeface="Cambria Math" panose="02040503050406030204" pitchFamily="18" charset="0"/>
                                    <a:ea typeface="Cambria Math" panose="02040503050406030204" pitchFamily="18" charset="0"/>
                                  </a:rPr>
                                  <m:t>𝑘h</m:t>
                                </m:r>
                              </m:e>
                            </m:d>
                          </m:num>
                          <m:den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den>
                        </m:f>
                      </m:e>
                    </m:d>
                  </m:oMath>
                </a14:m>
                <a:endParaRPr lang="en-US" sz="2000" dirty="0" smtClean="0"/>
              </a:p>
              <a:p>
                <a:r>
                  <a:rPr lang="en-US" sz="2000" dirty="0" smtClean="0">
                    <a:ea typeface="Cambria Math" panose="020405030504060302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00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h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)−2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d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𝑘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+1</m:t>
                            </m:r>
                          </m:e>
                        </m:d>
                        <m:r>
                          <a:rPr lang="en-US" sz="2000" i="1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h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𝑥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(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𝑘h</m:t>
                    </m:r>
                    <m:r>
                      <a:rPr lang="en-US" sz="2000" i="1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)</m:t>
                    </m:r>
                  </m:oMath>
                </a14:m>
                <a:r>
                  <a:rPr lang="en-US" sz="2000" dirty="0" smtClean="0">
                    <a:ea typeface="Cambria Math" panose="02040503050406030204" pitchFamily="18" charset="0"/>
                  </a:rPr>
                  <a:t>]</a:t>
                </a:r>
              </a:p>
              <a:p>
                <a:r>
                  <a:rPr lang="en-US" sz="2000" b="0" dirty="0" smtClean="0">
                    <a:ea typeface="Cambria Math" panose="02040503050406030204" pitchFamily="18" charset="0"/>
                  </a:rPr>
                  <a:t>         </a:t>
                </a:r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h</m:t>
                            </m:r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[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−2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+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2000" dirty="0" smtClean="0">
                  <a:ea typeface="Cambria Math" panose="02040503050406030204" pitchFamily="18" charset="0"/>
                </a:endParaRP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555776" y="4421143"/>
                <a:ext cx="5760640" cy="205017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679862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548680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Exercise: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000" dirty="0" smtClean="0"/>
              <a:t>Consider the following difference equation: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51720" y="1196751"/>
                <a:ext cx="2736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1196751"/>
                <a:ext cx="2736304" cy="400110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99592" y="1772815"/>
                <a:ext cx="6192688" cy="10850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By defining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 with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 and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 smtClean="0"/>
                  <a:t>  write this difference equation in the state-space form.   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772815"/>
                <a:ext cx="6192688" cy="1085041"/>
              </a:xfrm>
              <a:prstGeom prst="rect">
                <a:avLst/>
              </a:prstGeom>
              <a:blipFill>
                <a:blip r:embed="rId4"/>
                <a:stretch>
                  <a:fillRect l="-1084" b="-89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ectangle 4"/>
          <p:cNvSpPr/>
          <p:nvPr/>
        </p:nvSpPr>
        <p:spPr>
          <a:xfrm>
            <a:off x="6762350" y="2488524"/>
            <a:ext cx="1309076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dirty="0"/>
              <a:t> </a:t>
            </a:r>
            <a:r>
              <a:rPr lang="en-US" dirty="0">
                <a:solidFill>
                  <a:srgbClr val="FF0000"/>
                </a:solidFill>
              </a:rPr>
              <a:t>(5 minutes)</a:t>
            </a:r>
          </a:p>
        </p:txBody>
      </p:sp>
    </p:spTree>
    <p:extLst>
      <p:ext uri="{BB962C8B-B14F-4D97-AF65-F5344CB8AC3E}">
        <p14:creationId xmlns:p14="http://schemas.microsoft.com/office/powerpoint/2010/main" val="1333287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620688"/>
            <a:ext cx="7200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Exercise:</a:t>
            </a:r>
            <a:r>
              <a:rPr lang="en-US" sz="2400" dirty="0" smtClean="0">
                <a:solidFill>
                  <a:srgbClr val="C00000"/>
                </a:solidFill>
              </a:rPr>
              <a:t>  </a:t>
            </a:r>
            <a:r>
              <a:rPr lang="en-US" sz="2000" dirty="0" smtClean="0"/>
              <a:t>Consider the following difference equation: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158374" y="1102598"/>
                <a:ext cx="2736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58374" y="1102598"/>
                <a:ext cx="2736304" cy="400110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921912" y="1522953"/>
                <a:ext cx="6314384" cy="16082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By defining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 with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 and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2000" dirty="0" smtClean="0"/>
                  <a:t>  write this difference equation in the state-space form.    </a:t>
                </a:r>
              </a:p>
              <a:p>
                <a:endParaRPr lang="en-US" sz="1400" dirty="0">
                  <a:solidFill>
                    <a:srgbClr val="0070C0"/>
                  </a:solidFill>
                </a:endParaRPr>
              </a:p>
              <a:p>
                <a:r>
                  <a:rPr lang="en-US" sz="2000" dirty="0" smtClean="0">
                    <a:solidFill>
                      <a:srgbClr val="0070C0"/>
                    </a:solidFill>
                  </a:rPr>
                  <a:t>Solution:</a:t>
                </a:r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21912" y="1522953"/>
                <a:ext cx="6314384" cy="1608261"/>
              </a:xfrm>
              <a:prstGeom prst="rect">
                <a:avLst/>
              </a:prstGeom>
              <a:blipFill>
                <a:blip r:embed="rId4"/>
                <a:stretch>
                  <a:fillRect l="-965" b="-56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79028" y="2774592"/>
                <a:ext cx="3528392" cy="1095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+1 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b="0" dirty="0" smtClean="0"/>
              </a:p>
              <a:p>
                <a:endParaRPr lang="en-US" sz="12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1   0</m:t>
                          </m:r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79028" y="2774592"/>
                <a:ext cx="3528392" cy="10959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15616" y="5122172"/>
                <a:ext cx="638249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endParaRPr lang="en-US" sz="12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5616" y="5122172"/>
                <a:ext cx="6382499" cy="892552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84517" y="4581128"/>
            <a:ext cx="7200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Next, consider the following general difference equation:</a:t>
            </a:r>
            <a:endParaRPr lang="en-US" sz="2000" b="1" dirty="0">
              <a:solidFill>
                <a:srgbClr val="FF000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>
            <a:off x="971600" y="4149080"/>
            <a:ext cx="6264696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5499301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14067" y="908720"/>
                <a:ext cx="638249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endParaRPr lang="en-US" sz="12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067" y="908720"/>
                <a:ext cx="6382499" cy="892552"/>
              </a:xfrm>
              <a:prstGeom prst="rect">
                <a:avLst/>
              </a:prstGeom>
              <a:blipFill>
                <a:blip r:embed="rId3"/>
                <a:stretch>
                  <a:fillRect b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27584" y="40466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General difference equation:    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035" y="2011487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FF0000"/>
                </a:solidFill>
              </a:rPr>
              <a:t>State-Space Canonical form:</a:t>
            </a:r>
            <a:endParaRPr 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0051" y="2570713"/>
                <a:ext cx="7416824" cy="1262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eqArr>
                                    <m:eqArr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⋮</m:t>
                                      </m:r>
                                    </m:e>
                                    <m:e/>
                                  </m:eqAr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  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 </m:t>
                                  </m: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1 </m:t>
                                  </m:r>
                                </m:e>
                                <m:e>
                                  <m:eqArr>
                                    <m:eqArr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⋮</m:t>
                                      </m:r>
                                    </m:e>
                                    <m:e/>
                                  </m:eqAr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 0</m:t>
                                  </m:r>
                                </m:e>
                                <m:e/>
                              </m:mr>
                              <m:m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</m:mr>
                            </m: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1   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r>
                  <a:rPr lang="en-US" sz="1600" dirty="0" smtClean="0"/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⋮</m:t>
                            </m:r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eqAr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 </m:t>
                    </m:r>
                  </m:oMath>
                </a14:m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1   0  ⋯   0</m:t>
                        </m:r>
                      </m:e>
                    </m:d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 smtClean="0"/>
                  <a:t> 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51" y="2570713"/>
                <a:ext cx="7416824" cy="12627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8" y="3930992"/>
            <a:ext cx="3750996" cy="2169921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7529" y="6115871"/>
            <a:ext cx="3463234" cy="3246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96871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14067" y="908720"/>
                <a:ext cx="638249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endParaRPr lang="en-US" sz="12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067" y="908720"/>
                <a:ext cx="6382499" cy="892552"/>
              </a:xfrm>
              <a:prstGeom prst="rect">
                <a:avLst/>
              </a:prstGeom>
              <a:blipFill>
                <a:blip r:embed="rId3"/>
                <a:stretch>
                  <a:fillRect b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27584" y="40466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General difference equation:    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035" y="2011487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State-Space Canonical form: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0051" y="2570713"/>
                <a:ext cx="7416824" cy="126271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eqArr>
                                    <m:eqArr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⋮</m:t>
                                      </m:r>
                                    </m:e>
                                    <m:e/>
                                  </m:eqAr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  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 </m:t>
                                  </m: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1 </m:t>
                                  </m:r>
                                </m:e>
                                <m:e>
                                  <m:eqArr>
                                    <m:eqArr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⋮</m:t>
                                      </m:r>
                                    </m:e>
                                    <m:e/>
                                  </m:eqAr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 0</m:t>
                                  </m:r>
                                </m:e>
                                <m:e/>
                              </m:mr>
                              <m:m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</m:mr>
                            </m:m>
                            <m: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16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1   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sz="1600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r>
                  <a:rPr lang="en-US" sz="1600" dirty="0" smtClean="0"/>
                  <a:t>,   </a:t>
                </a:r>
                <a14:m>
                  <m:oMath xmlns:m="http://schemas.openxmlformats.org/officeDocument/2006/math"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16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  <m:e>
                            <m:r>
                              <a:rPr lang="en-US" sz="16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⋮</m:t>
                            </m:r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16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sz="16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eqArr>
                      </m:e>
                    </m:d>
                    <m:r>
                      <a:rPr lang="en-US" sz="1600" b="0" i="1" smtClean="0">
                        <a:latin typeface="Cambria Math" panose="02040503050406030204" pitchFamily="18" charset="0"/>
                      </a:rPr>
                      <m:t>,  </m:t>
                    </m:r>
                  </m:oMath>
                </a14:m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1   0  ⋯   0</m:t>
                        </m:r>
                      </m:e>
                    </m:d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 smtClean="0"/>
                  <a:t>   </a:t>
                </a:r>
                <a14:m>
                  <m:oMath xmlns:m="http://schemas.openxmlformats.org/officeDocument/2006/math"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sz="1600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sz="1600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sz="1600" b="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sz="16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51" y="2570713"/>
                <a:ext cx="7416824" cy="1262718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403649" y="3946067"/>
            <a:ext cx="3723870" cy="2154229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33967" y="6180934"/>
            <a:ext cx="3463234" cy="3246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0072" y="4091023"/>
                <a:ext cx="3456384" cy="15081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C00000"/>
                    </a:solidFill>
                  </a:rPr>
                  <a:t>Exercise:</a:t>
                </a:r>
              </a:p>
              <a:p>
                <a:endParaRPr lang="en-US" sz="800" dirty="0"/>
              </a:p>
              <a:p>
                <a:r>
                  <a:rPr lang="en-US" b="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−3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+10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</a:p>
              <a:p>
                <a:endParaRPr lang="en-US" sz="1200" dirty="0"/>
              </a:p>
              <a:p>
                <a:r>
                  <a:rPr lang="en-US" b="0" dirty="0" smtClean="0"/>
                  <a:t>Find: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𝐷</m:t>
                    </m:r>
                  </m:oMath>
                </a14:m>
                <a:r>
                  <a:rPr lang="en-US" dirty="0" smtClean="0"/>
                  <a:t>      </a:t>
                </a:r>
                <a:r>
                  <a:rPr lang="en-US" dirty="0" smtClean="0">
                    <a:solidFill>
                      <a:srgbClr val="FF0000"/>
                    </a:solidFill>
                  </a:rPr>
                  <a:t>(5 minutes)</a:t>
                </a:r>
                <a:endParaRPr lang="en-US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4091023"/>
                <a:ext cx="3456384" cy="1508105"/>
              </a:xfrm>
              <a:prstGeom prst="rect">
                <a:avLst/>
              </a:prstGeom>
              <a:blipFill>
                <a:blip r:embed="rId7"/>
                <a:stretch>
                  <a:fillRect l="-1411" t="-2024" b="-566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9406739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114067" y="908720"/>
                <a:ext cx="6382499" cy="8925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    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𝑎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endParaRPr lang="en-US" sz="12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+⋯+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𝑏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</m:sub>
                      </m:sSub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14067" y="908720"/>
                <a:ext cx="6382499" cy="892552"/>
              </a:xfrm>
              <a:prstGeom prst="rect">
                <a:avLst/>
              </a:prstGeom>
              <a:blipFill>
                <a:blip r:embed="rId3"/>
                <a:stretch>
                  <a:fillRect b="-68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8" name="TextBox 7"/>
          <p:cNvSpPr txBox="1"/>
          <p:nvPr/>
        </p:nvSpPr>
        <p:spPr>
          <a:xfrm>
            <a:off x="827584" y="404664"/>
            <a:ext cx="345638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General difference equation:     </a:t>
            </a:r>
            <a:endParaRPr lang="en-US" sz="2000" b="1" dirty="0">
              <a:solidFill>
                <a:srgbClr val="FF0000"/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826035" y="2011487"/>
            <a:ext cx="38164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State-Space Canonical form: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970051" y="2570713"/>
                <a:ext cx="7416824" cy="140878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e>
                              </m:mr>
                              <m:mr>
                                <m:e>
                                  <m:eqArr>
                                    <m:eqArr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⋮</m:t>
                                      </m:r>
                                    </m:e>
                                    <m:e/>
                                  </m:eqAr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</m: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  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0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1 </m:t>
                                  </m:r>
                                </m:e>
                                <m:e>
                                  <m:eqArr>
                                    <m:eqArr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eqArr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 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  <a:ea typeface="Cambria Math" panose="02040503050406030204" pitchFamily="18" charset="0"/>
                                        </a:rPr>
                                        <m:t>⋮</m:t>
                                      </m:r>
                                    </m:e>
                                    <m:e/>
                                  </m:eqAr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</m:t>
                                  </m:r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 0</m:t>
                                  </m:r>
                                </m:e>
                                <m:e/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⋯</m:t>
                                  </m:r>
                                </m:e>
                              </m:mr>
                            </m:m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     </m:t>
                            </m:r>
                            <m:m>
                              <m:mPr>
                                <m:mcs>
                                  <m:mc>
                                    <m:mcPr>
                                      <m:count m:val="2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⋱</m:t>
                                  </m:r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1   </m:t>
                                  </m:r>
                                </m:e>
                              </m:mr>
                              <m:m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−</m:t>
                                  </m:r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𝑎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r>
                  <a:rPr lang="en-US" dirty="0" smtClean="0"/>
                  <a:t>,   </a:t>
                </a:r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2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⋮</m:t>
                            </m:r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𝛽</m:t>
                                      </m:r>
                                    </m:e>
                                    <m:sub>
                                      <m:r>
                                        <a:rPr lang="en-US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eqAr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,  </m:t>
                    </m:r>
                  </m:oMath>
                </a14:m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1   0  ⋯   0</m:t>
                        </m:r>
                      </m:e>
                    </m:d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/>
                  <a:t>   </a:t>
                </a:r>
                <a14:m>
                  <m:oMath xmlns:m="http://schemas.openxmlformats.org/officeDocument/2006/math"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=[</m:t>
                    </m:r>
                    <m:sSub>
                      <m:sSubPr>
                        <m:ctrlPr>
                          <a:rPr lang="en-US" b="0" i="1" dirty="0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𝛽</m:t>
                        </m:r>
                      </m:e>
                      <m:sub>
                        <m:r>
                          <a:rPr lang="en-US" b="0" i="1" dirty="0" smtClean="0">
                            <a:latin typeface="Cambria Math" panose="02040503050406030204" pitchFamily="18" charset="0"/>
                          </a:rPr>
                          <m:t>0</m:t>
                        </m:r>
                      </m:sub>
                    </m:sSub>
                    <m:r>
                      <a:rPr lang="en-US" b="0" i="1" dirty="0" smtClean="0">
                        <a:latin typeface="Cambria Math" panose="02040503050406030204" pitchFamily="18" charset="0"/>
                      </a:rPr>
                      <m:t>]</m:t>
                    </m:r>
                  </m:oMath>
                </a14:m>
                <a:endParaRPr lang="en-US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970051" y="2570713"/>
                <a:ext cx="7416824" cy="1408784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pic>
        <p:nvPicPr>
          <p:cNvPr id="11" name="Picture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41084" y="4084942"/>
            <a:ext cx="3503255" cy="2026605"/>
          </a:xfrm>
          <a:prstGeom prst="rect">
            <a:avLst/>
          </a:prstGeom>
        </p:spPr>
      </p:pic>
      <p:pic>
        <p:nvPicPr>
          <p:cNvPr id="12" name="Picture 11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14319" y="6111547"/>
            <a:ext cx="3463234" cy="324678"/>
          </a:xfrm>
          <a:prstGeom prst="rect">
            <a:avLst/>
          </a:prstGeom>
        </p:spPr>
      </p:pic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5220072" y="3839373"/>
                <a:ext cx="3456384" cy="265175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C00000"/>
                    </a:solidFill>
                  </a:rPr>
                  <a:t>Exercise:</a:t>
                </a:r>
              </a:p>
              <a:p>
                <a:endParaRPr lang="en-US" sz="800" dirty="0"/>
              </a:p>
              <a:p>
                <a:r>
                  <a:rPr lang="en-US" b="0" dirty="0" smtClean="0"/>
                  <a:t> 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+3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+2 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−3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+1 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+10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b="0" i="1" dirty="0" smtClean="0">
                  <a:latin typeface="Cambria Math" panose="02040503050406030204" pitchFamily="18" charset="0"/>
                </a:endParaRPr>
              </a:p>
              <a:p>
                <a14:m>
                  <m:oMath xmlns:m="http://schemas.openxmlformats.org/officeDocument/2006/math">
                    <m:r>
                      <a:rPr lang="en-US" b="0" i="1" smtClean="0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</a:p>
              <a:p>
                <a:endParaRPr lang="en-US" sz="1200" dirty="0"/>
              </a:p>
              <a:p>
                <a:r>
                  <a:rPr lang="en-US" b="1" dirty="0" smtClean="0">
                    <a:solidFill>
                      <a:srgbClr val="0070C0"/>
                    </a:solidFill>
                  </a:rPr>
                  <a:t>Solution:  </a:t>
                </a:r>
              </a:p>
              <a:p>
                <a:endParaRPr lang="en-US" sz="800" b="1" dirty="0" smtClean="0">
                  <a:solidFill>
                    <a:srgbClr val="0070C0"/>
                  </a:solidFill>
                </a:endParaRPr>
              </a:p>
              <a:p>
                <a:r>
                  <a:rPr lang="en-US" dirty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−10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1600" i="1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sz="1600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sz="1600" i="1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sz="1600" dirty="0"/>
                  <a:t>, </a:t>
                </a:r>
                <a:endParaRPr lang="en-US" sz="1600" dirty="0" smtClean="0"/>
              </a:p>
              <a:p>
                <a:endParaRPr lang="en-US" sz="800" dirty="0" smtClean="0"/>
              </a:p>
              <a:p>
                <a:r>
                  <a:rPr lang="en-US" sz="1600" dirty="0" smtClean="0"/>
                  <a:t>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16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1600" i="1">
                            <a:latin typeface="Cambria Math" panose="02040503050406030204" pitchFamily="18" charset="0"/>
                          </a:rPr>
                          <m:t>1  0  0</m:t>
                        </m:r>
                      </m:e>
                    </m:d>
                    <m:r>
                      <a:rPr lang="en-US" sz="1600" i="1"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sz="1600" dirty="0"/>
                  <a:t>   </a:t>
                </a:r>
                <a14:m>
                  <m:oMath xmlns:m="http://schemas.openxmlformats.org/officeDocument/2006/math">
                    <m:r>
                      <a:rPr lang="en-US" sz="16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1600" i="1">
                        <a:latin typeface="Cambria Math" panose="02040503050406030204" pitchFamily="18" charset="0"/>
                      </a:rPr>
                      <m:t>=[0]</m:t>
                    </m:r>
                  </m:oMath>
                </a14:m>
                <a:endParaRPr lang="en-US" sz="1600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5220072" y="3839373"/>
                <a:ext cx="3456384" cy="2651752"/>
              </a:xfrm>
              <a:prstGeom prst="rect">
                <a:avLst/>
              </a:prstGeom>
              <a:blipFill>
                <a:blip r:embed="rId7"/>
                <a:stretch>
                  <a:fillRect l="-1411" t="-1379" b="-4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4999486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Rectangle 1"/>
              <p:cNvSpPr/>
              <p:nvPr/>
            </p:nvSpPr>
            <p:spPr>
              <a:xfrm>
                <a:off x="1979712" y="980728"/>
                <a:ext cx="2356864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endParaRPr lang="en-US" sz="1400" dirty="0"/>
              </a:p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Rectangle 1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79712" y="980728"/>
                <a:ext cx="2356864" cy="923330"/>
              </a:xfrm>
              <a:prstGeom prst="rect">
                <a:avLst/>
              </a:prstGeom>
              <a:blipFill>
                <a:blip r:embed="rId3"/>
                <a:stretch>
                  <a:fillRect b="-264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972566" y="476672"/>
            <a:ext cx="381545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Consider SISO LTI system:</a:t>
            </a:r>
            <a:endParaRPr lang="en-US" sz="2000" dirty="0"/>
          </a:p>
        </p:txBody>
      </p:sp>
      <p:sp>
        <p:nvSpPr>
          <p:cNvPr id="4" name="TextBox 3"/>
          <p:cNvSpPr txBox="1"/>
          <p:nvPr/>
        </p:nvSpPr>
        <p:spPr>
          <a:xfrm>
            <a:off x="972566" y="2204864"/>
            <a:ext cx="2087266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i="1" dirty="0" smtClean="0"/>
              <a:t>Z </a:t>
            </a:r>
            <a:r>
              <a:rPr lang="en-US" sz="2000" dirty="0" smtClean="0"/>
              <a:t>- Transform  </a:t>
            </a:r>
            <a:r>
              <a:rPr lang="en-US" sz="2000" dirty="0" smtClean="0">
                <a:solidFill>
                  <a:srgbClr val="0070C0"/>
                </a:solidFill>
                <a:sym typeface="Wingdings" panose="05000000000000000000" pitchFamily="2" charset="2"/>
              </a:rPr>
              <a:t></a:t>
            </a:r>
            <a:endParaRPr lang="en-US" sz="2000" dirty="0">
              <a:solidFill>
                <a:srgbClr val="0070C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763688" y="2770475"/>
                <a:ext cx="324036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𝑧𝑋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𝐴𝑋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𝐵𝑈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endParaRPr lang="en-US" sz="1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𝐶𝑋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63688" y="2770475"/>
                <a:ext cx="3240360" cy="923330"/>
              </a:xfrm>
              <a:prstGeom prst="rect">
                <a:avLst/>
              </a:prstGeom>
              <a:blipFill>
                <a:blip r:embed="rId4"/>
                <a:stretch>
                  <a:fillRect b="-592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9592" y="3933056"/>
                <a:ext cx="7272808" cy="12268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C00000"/>
                    </a:solidFill>
                  </a:rPr>
                  <a:t>Exercise:</a:t>
                </a:r>
                <a:r>
                  <a:rPr lang="en-US" sz="2000" dirty="0" smtClean="0"/>
                  <a:t>  Find Transfer Function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2000" dirty="0" smtClean="0"/>
                  <a:t> </a:t>
                </a:r>
                <a:endParaRPr lang="en-US" sz="2000" dirty="0"/>
              </a:p>
              <a:p>
                <a:endParaRPr lang="en-US" sz="1000" dirty="0" smtClean="0"/>
              </a:p>
              <a:p>
                <a:r>
                  <a:rPr lang="en-US" sz="2000" dirty="0"/>
                  <a:t> </a:t>
                </a:r>
                <a:r>
                  <a:rPr lang="en-US" sz="2000" dirty="0" smtClean="0"/>
                  <a:t>                  and Transfer Function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 ?</m:t>
                    </m:r>
                  </m:oMath>
                </a14:m>
                <a:r>
                  <a:rPr lang="en-US" sz="2000" dirty="0"/>
                  <a:t> </a:t>
                </a:r>
                <a:r>
                  <a:rPr lang="en-US" sz="2000" dirty="0" smtClean="0"/>
                  <a:t>        </a:t>
                </a:r>
                <a:r>
                  <a:rPr lang="en-US" sz="2000" dirty="0" smtClean="0">
                    <a:solidFill>
                      <a:srgbClr val="FF0000"/>
                    </a:solidFill>
                  </a:rPr>
                  <a:t>(5 minutes)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3933056"/>
                <a:ext cx="7272808" cy="1226874"/>
              </a:xfrm>
              <a:prstGeom prst="rect">
                <a:avLst/>
              </a:prstGeom>
              <a:blipFill>
                <a:blip r:embed="rId5"/>
                <a:stretch>
                  <a:fillRect l="-92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1736327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907704" y="584877"/>
                <a:ext cx="3240360" cy="9233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𝑧𝑋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𝐴𝑋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𝐵𝑈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000" b="0" i="1" dirty="0" smtClean="0">
                  <a:latin typeface="Cambria Math" panose="02040503050406030204" pitchFamily="18" charset="0"/>
                </a:endParaRPr>
              </a:p>
              <a:p>
                <a:endParaRPr lang="en-US" sz="1400" b="0" i="1" dirty="0" smtClean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𝑌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𝐶𝑋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𝐷𝑈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(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𝑧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)</m:t>
                      </m:r>
                    </m:oMath>
                  </m:oMathPara>
                </a14:m>
                <a:endParaRPr lang="en-US" sz="2000" b="0" dirty="0" smtClean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907704" y="584877"/>
                <a:ext cx="3240360" cy="923330"/>
              </a:xfrm>
              <a:prstGeom prst="rect">
                <a:avLst/>
              </a:prstGeom>
              <a:blipFill>
                <a:blip r:embed="rId3"/>
                <a:stretch>
                  <a:fillRect b="-596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899592" y="1844824"/>
                <a:ext cx="6768752" cy="1780872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b="1" dirty="0" smtClean="0">
                    <a:solidFill>
                      <a:srgbClr val="0070C0"/>
                    </a:solidFill>
                  </a:rPr>
                  <a:t>Solution:</a:t>
                </a:r>
                <a:r>
                  <a:rPr lang="en-US" sz="2000" dirty="0" smtClean="0">
                    <a:solidFill>
                      <a:srgbClr val="0070C0"/>
                    </a:solidFill>
                  </a:rPr>
                  <a:t>  </a:t>
                </a:r>
              </a:p>
              <a:p>
                <a:endParaRPr lang="en-US" sz="1400" dirty="0" smtClean="0"/>
              </a:p>
              <a:p>
                <a:r>
                  <a:rPr lang="en-US" sz="2000" dirty="0" smtClean="0"/>
                  <a:t>Transfer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b>
                    </m:sSub>
                    <m:d>
                      <m:d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𝑋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sSup>
                      <m:sSup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i="1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𝑧𝐼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i="1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/>
                  <a:t>   </a:t>
                </a:r>
                <a:endParaRPr lang="en-US" sz="2000" dirty="0">
                  <a:solidFill>
                    <a:srgbClr val="FF0000"/>
                  </a:solidFill>
                </a:endParaRPr>
              </a:p>
              <a:p>
                <a:endParaRPr lang="en-US" sz="1200" dirty="0">
                  <a:solidFill>
                    <a:srgbClr val="0070C0"/>
                  </a:solidFill>
                </a:endParaRPr>
              </a:p>
              <a:p>
                <a:r>
                  <a:rPr lang="en-US" sz="2000" dirty="0" smtClean="0"/>
                  <a:t>Transfer Function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𝐺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b>
                    </m:sSub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𝑌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𝑈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(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𝑧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)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𝐶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d>
                          <m:d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dPr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𝑧𝐼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−</m:t>
                            </m:r>
                            <m: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</m:d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r>
                  <a:rPr lang="en-US" sz="2000" dirty="0" smtClean="0"/>
                  <a:t>   </a:t>
                </a:r>
                <a:endParaRPr lang="en-US" sz="2000" dirty="0">
                  <a:solidFill>
                    <a:srgbClr val="FF0000"/>
                  </a:solidFill>
                </a:endParaRPr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99592" y="1844824"/>
                <a:ext cx="6768752" cy="1780872"/>
              </a:xfrm>
              <a:prstGeom prst="rect">
                <a:avLst/>
              </a:prstGeom>
              <a:blipFill>
                <a:blip r:embed="rId4"/>
                <a:stretch>
                  <a:fillRect l="-991" t="-205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/>
          <p:cNvSpPr/>
          <p:nvPr/>
        </p:nvSpPr>
        <p:spPr>
          <a:xfrm>
            <a:off x="827583" y="4130998"/>
            <a:ext cx="350779" cy="1419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1331640" y="4437112"/>
            <a:ext cx="6984776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Stability: </a:t>
            </a:r>
          </a:p>
          <a:p>
            <a:endParaRPr lang="en-US" dirty="0"/>
          </a:p>
          <a:p>
            <a:r>
              <a:rPr lang="en-US" sz="2000" dirty="0" smtClean="0"/>
              <a:t>Continuous-time LTI systems: Poles are </a:t>
            </a:r>
            <a:r>
              <a:rPr lang="en-US" sz="2000" dirty="0" smtClean="0">
                <a:solidFill>
                  <a:srgbClr val="7030A0"/>
                </a:solidFill>
              </a:rPr>
              <a:t>inside LHP</a:t>
            </a:r>
            <a:r>
              <a:rPr lang="en-US" sz="2000" dirty="0" smtClean="0"/>
              <a:t> in </a:t>
            </a:r>
            <a:r>
              <a:rPr lang="en-US" sz="2000" i="1" dirty="0" smtClean="0"/>
              <a:t>s</a:t>
            </a:r>
            <a:r>
              <a:rPr lang="en-US" sz="2000" dirty="0" smtClean="0"/>
              <a:t>-plane </a:t>
            </a:r>
            <a:endParaRPr lang="en-US" sz="800" dirty="0" smtClean="0"/>
          </a:p>
          <a:p>
            <a:r>
              <a:rPr lang="en-US" dirty="0" smtClean="0">
                <a:sym typeface="Wingdings" panose="05000000000000000000" pitchFamily="2" charset="2"/>
              </a:rPr>
              <a:t> </a:t>
            </a:r>
          </a:p>
          <a:p>
            <a:r>
              <a:rPr lang="en-US" sz="2000" dirty="0" smtClean="0">
                <a:sym typeface="Wingdings" panose="05000000000000000000" pitchFamily="2" charset="2"/>
              </a:rPr>
              <a:t>Discrete-time LTI systems: Poles are </a:t>
            </a:r>
            <a:r>
              <a:rPr lang="en-US" sz="2000" dirty="0" smtClean="0">
                <a:solidFill>
                  <a:srgbClr val="7030A0"/>
                </a:solidFill>
                <a:sym typeface="Wingdings" panose="05000000000000000000" pitchFamily="2" charset="2"/>
              </a:rPr>
              <a:t>inside unit circle </a:t>
            </a:r>
            <a:r>
              <a:rPr lang="en-US" sz="2000" dirty="0" smtClean="0">
                <a:sym typeface="Wingdings" panose="05000000000000000000" pitchFamily="2" charset="2"/>
              </a:rPr>
              <a:t>in </a:t>
            </a:r>
            <a:r>
              <a:rPr lang="en-US" sz="2000" i="1" dirty="0" smtClean="0">
                <a:sym typeface="Wingdings" panose="05000000000000000000" pitchFamily="2" charset="2"/>
              </a:rPr>
              <a:t>z</a:t>
            </a:r>
            <a:r>
              <a:rPr lang="en-US" sz="2000" dirty="0" smtClean="0">
                <a:sym typeface="Wingdings" panose="05000000000000000000" pitchFamily="2" charset="2"/>
              </a:rPr>
              <a:t>-plane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309242089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4" y="548680"/>
            <a:ext cx="144016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Recall: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086366" y="1030590"/>
                <a:ext cx="2736304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86366" y="1030590"/>
                <a:ext cx="2736304" cy="400110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871604" y="1631987"/>
                <a:ext cx="5882336" cy="123892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/>
                  <a:t>D</a:t>
                </a:r>
                <a:r>
                  <a:rPr lang="en-US" sz="2000" dirty="0" smtClean="0"/>
                  <a:t>efining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m:rPr>
                                      <m:brk m:alnAt="7"/>
                                    </m:r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1</m:t>
                                  </m:r>
                                </m:sup>
                              </m:sSubSup>
                            </m:e>
                          </m:mr>
                          <m:mr>
                            <m:e>
                              <m:sSubSup>
                                <m:sSubSupPr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bSupP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𝑘</m:t>
                                  </m:r>
                                </m:sub>
                                <m:sup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bSup>
                            </m:e>
                          </m:mr>
                        </m:m>
                      </m:e>
                    </m:d>
                  </m:oMath>
                </a14:m>
                <a:r>
                  <a:rPr lang="en-US" sz="2000" dirty="0" smtClean="0"/>
                  <a:t>  with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sz="2000" dirty="0" smtClean="0"/>
                  <a:t>  and  </a:t>
                </a:r>
                <a14:m>
                  <m:oMath xmlns:m="http://schemas.openxmlformats.org/officeDocument/2006/math">
                    <m:sSubSup>
                      <m:sSub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b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</m:oMath>
                </a14:m>
                <a:r>
                  <a:rPr lang="en-US" sz="2000" dirty="0" smtClean="0"/>
                  <a:t>     </a:t>
                </a:r>
              </a:p>
              <a:p>
                <a:endParaRPr lang="en-US" sz="1000" dirty="0">
                  <a:solidFill>
                    <a:srgbClr val="0070C0"/>
                  </a:solidFill>
                </a:endParaRP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</a:t>
                </a:r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71604" y="1631987"/>
                <a:ext cx="5882336" cy="1238929"/>
              </a:xfrm>
              <a:prstGeom prst="rect">
                <a:avLst/>
              </a:prstGeom>
              <a:blipFill>
                <a:blip r:embed="rId4"/>
                <a:stretch>
                  <a:fillRect l="-1140" b="-7882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2107020" y="2702584"/>
                <a:ext cx="3528392" cy="1095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+1 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b="0" dirty="0" smtClean="0"/>
              </a:p>
              <a:p>
                <a:endParaRPr lang="en-US" sz="12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1   0</m:t>
                          </m:r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107020" y="2702584"/>
                <a:ext cx="3528392" cy="1095941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cxnSp>
        <p:nvCxnSpPr>
          <p:cNvPr id="6" name="Straight Connector 5"/>
          <p:cNvCxnSpPr/>
          <p:nvPr/>
        </p:nvCxnSpPr>
        <p:spPr>
          <a:xfrm>
            <a:off x="899592" y="4077072"/>
            <a:ext cx="6840760" cy="0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971600" y="4365104"/>
            <a:ext cx="640871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C00000"/>
                </a:solidFill>
              </a:rPr>
              <a:t>Exercise:</a:t>
            </a:r>
            <a:r>
              <a:rPr lang="en-US" sz="2400" dirty="0" smtClean="0"/>
              <a:t>  Is this system stable?   </a:t>
            </a:r>
            <a:r>
              <a:rPr lang="en-US" sz="2400" dirty="0" smtClean="0">
                <a:solidFill>
                  <a:srgbClr val="FF0000"/>
                </a:solidFill>
              </a:rPr>
              <a:t>(10 minutes)</a:t>
            </a:r>
            <a:endParaRPr lang="en-US" sz="2400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862844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2" name="TextBox 1"/>
              <p:cNvSpPr txBox="1"/>
              <p:nvPr/>
            </p:nvSpPr>
            <p:spPr>
              <a:xfrm>
                <a:off x="2051720" y="980728"/>
                <a:ext cx="3528392" cy="109594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+1 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2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−1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b="0" dirty="0" smtClean="0"/>
              </a:p>
              <a:p>
                <a:endParaRPr lang="en-US" sz="1200" b="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1   0</m:t>
                          </m:r>
                        </m:e>
                      </m:d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 </m:t>
                          </m:r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2" name="TextBox 1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051720" y="980728"/>
                <a:ext cx="3528392" cy="109594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3" name="TextBox 2"/>
          <p:cNvSpPr txBox="1"/>
          <p:nvPr/>
        </p:nvSpPr>
        <p:spPr>
          <a:xfrm>
            <a:off x="755576" y="519063"/>
            <a:ext cx="1728192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rgbClr val="0070C0"/>
                </a:solidFill>
              </a:rPr>
              <a:t>Solution:</a:t>
            </a:r>
            <a:endParaRPr lang="en-US" sz="2400" b="1" dirty="0">
              <a:solidFill>
                <a:srgbClr val="0070C0"/>
              </a:solidFill>
            </a:endParaRPr>
          </a:p>
        </p:txBody>
      </p:sp>
      <p:sp>
        <p:nvSpPr>
          <p:cNvPr id="4" name="Right Arrow 3"/>
          <p:cNvSpPr/>
          <p:nvPr/>
        </p:nvSpPr>
        <p:spPr>
          <a:xfrm>
            <a:off x="755576" y="2276872"/>
            <a:ext cx="288032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331640" y="2474640"/>
                <a:ext cx="6912768" cy="114415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Transfer Function:   </a:t>
                </a:r>
              </a:p>
              <a:p>
                <a:endParaRPr lang="en-US" sz="1000" b="0" i="1" dirty="0">
                  <a:latin typeface="Cambria Math" panose="02040503050406030204" pitchFamily="18" charset="0"/>
                </a:endParaRPr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𝐺</m:t>
                      </m:r>
                      <m:d>
                        <m:d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𝐶</m:t>
                          </m:r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𝑧𝐼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𝐵</m:t>
                      </m:r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1  0</m:t>
                          </m:r>
                        </m:e>
                      </m:d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d>
                            <m:dPr>
                              <m:begChr m:val="["/>
                              <m:endChr m:val="]"/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d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2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sz="2000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−1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1</m:t>
                                    </m:r>
                                  </m:e>
                                  <m:e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𝑧</m:t>
                                    </m:r>
                                    <m:r>
                                      <a:rPr lang="en-US" sz="2000" b="0" i="1" smtClean="0">
                                        <a:latin typeface="Cambria Math" panose="02040503050406030204" pitchFamily="18" charset="0"/>
                                      </a:rPr>
                                      <m:t>+1</m:t>
                                    </m:r>
                                  </m:e>
                                </m:mr>
                              </m:m>
                            </m:e>
                          </m:d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d>
                        <m:dPr>
                          <m:begChr m:val="["/>
                          <m:endChr m:val="]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m>
                            <m:mPr>
                              <m:mcs>
                                <m:mc>
                                  <m:mcPr>
                                    <m:count m:val="1"/>
                                    <m:mcJc m:val="center"/>
                                  </m:mcPr>
                                </m:mc>
                              </m:mcs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mPr>
                            <m:mr>
                              <m:e>
                                <m:r>
                                  <m:rPr>
                                    <m:brk m:alnAt="7"/>
                                  </m:r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0</m:t>
                                </m:r>
                              </m:e>
                            </m:mr>
                            <m:m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  <m:t>1</m:t>
                                </m:r>
                              </m:e>
                            </m:mr>
                          </m:m>
                        </m:e>
                      </m:d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f>
                        <m:f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fPr>
                        <m:num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num>
                        <m:den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𝑧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𝑧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den>
                      </m:f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2474640"/>
                <a:ext cx="6912768" cy="1144159"/>
              </a:xfrm>
              <a:prstGeom prst="rect">
                <a:avLst/>
              </a:prstGeom>
              <a:blipFill>
                <a:blip r:embed="rId4"/>
                <a:stretch>
                  <a:fillRect l="-882" t="-3191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331640" y="3816714"/>
                <a:ext cx="3337980" cy="40011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+2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𝑣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𝑢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31640" y="3816714"/>
                <a:ext cx="3337980" cy="400110"/>
              </a:xfrm>
              <a:prstGeom prst="rect">
                <a:avLst/>
              </a:prstGeom>
              <a:blipFill>
                <a:blip r:embed="rId5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817737" y="3832104"/>
            <a:ext cx="702733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Or</a:t>
            </a:r>
            <a:endParaRPr lang="en-US" sz="2000" b="1" dirty="0">
              <a:solidFill>
                <a:srgbClr val="C0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817738" y="4483749"/>
                <a:ext cx="5338438" cy="57355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2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   </a:t>
                </a:r>
                <a14:m>
                  <m:oMath xmlns:m="http://schemas.openxmlformats.org/officeDocument/2006/math">
                    <m:sSup>
                      <m:sSup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sSupPr>
                      <m:e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𝑧</m:t>
                        </m:r>
                      </m:e>
                      <m: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2</m:t>
                        </m:r>
                      </m:sup>
                    </m:sSup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𝑉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𝑧𝑉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+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𝑉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𝑈</m:t>
                    </m:r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 </m:t>
                    </m:r>
                  </m:oMath>
                </a14:m>
                <a:r>
                  <a:rPr lang="en-US" sz="2200" dirty="0" smtClean="0"/>
                  <a:t> </a:t>
                </a:r>
                <a:r>
                  <a:rPr lang="en-US" sz="22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200" dirty="0" smtClean="0">
                    <a:sym typeface="Wingdings" panose="05000000000000000000" pitchFamily="2" charset="2"/>
                  </a:rPr>
                  <a:t>  </a:t>
                </a:r>
                <a14:m>
                  <m:oMath xmlns:m="http://schemas.openxmlformats.org/officeDocument/2006/math">
                    <m:f>
                      <m:fPr>
                        <m:ctrlPr>
                          <a:rPr lang="en-US" sz="220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𝑉</m:t>
                        </m:r>
                      </m:num>
                      <m:den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𝑈</m:t>
                        </m:r>
                      </m:den>
                    </m:f>
                    <m:r>
                      <a:rPr lang="en-US" sz="22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f>
                      <m:fPr>
                        <m:ctrlP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fPr>
                      <m:num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1</m:t>
                        </m:r>
                      </m:num>
                      <m:den>
                        <m:sSup>
                          <m:sSupPr>
                            <m:ctrlP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𝑧</m:t>
                            </m:r>
                          </m:e>
                          <m:sup>
                            <m:r>
                              <a:rPr lang="en-US" sz="22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2</m:t>
                            </m:r>
                          </m:sup>
                        </m:sSup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𝑧</m:t>
                        </m:r>
                        <m:r>
                          <a:rPr lang="en-US" sz="22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+1</m:t>
                        </m:r>
                      </m:den>
                    </m:f>
                  </m:oMath>
                </a14:m>
                <a:endParaRPr lang="en-US" sz="2200" dirty="0"/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817738" y="4483749"/>
                <a:ext cx="5338438" cy="573555"/>
              </a:xfrm>
              <a:prstGeom prst="rect">
                <a:avLst/>
              </a:prstGeom>
              <a:blipFill>
                <a:blip r:embed="rId6"/>
                <a:stretch>
                  <a:fillRect l="-1484" b="-7447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304822" y="5248269"/>
                <a:ext cx="6939586" cy="58201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Poles: 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𝑝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1,2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=−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fPr>
                      <m:num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1</m:t>
                        </m:r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den>
                    </m:f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±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𝑗</m:t>
                    </m:r>
                    <m:f>
                      <m:fPr>
                        <m:ctrlP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</m:ctrlPr>
                      </m:fPr>
                      <m:num>
                        <m:rad>
                          <m:radPr>
                            <m:degHide m:val="on"/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</m:ctrlPr>
                          </m:radPr>
                          <m:deg/>
                          <m:e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ea typeface="Cambria Math" panose="02040503050406030204" pitchFamily="18" charset="0"/>
                              </a:rPr>
                              <m:t>3</m:t>
                            </m:r>
                          </m:e>
                        </m:rad>
                      </m:num>
                      <m:den>
                        <m:r>
                          <a:rPr lang="en-US" sz="2000" b="0" i="1" smtClean="0">
                            <a:latin typeface="Cambria Math" panose="02040503050406030204" pitchFamily="18" charset="0"/>
                            <a:ea typeface="Cambria Math" panose="02040503050406030204" pitchFamily="18" charset="0"/>
                          </a:rPr>
                          <m:t>2</m:t>
                        </m:r>
                      </m:den>
                    </m:f>
                  </m:oMath>
                </a14:m>
                <a:r>
                  <a:rPr lang="en-US" sz="2000" dirty="0" smtClean="0"/>
                  <a:t>     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    </a:t>
                </a:r>
                <a14:m>
                  <m:oMath xmlns:m="http://schemas.openxmlformats.org/officeDocument/2006/math">
                    <m:d>
                      <m:dPr>
                        <m:begChr m:val="|"/>
                        <m:endChr m:val="|"/>
                        <m:ctrlPr>
                          <a:rPr lang="en-US" sz="200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  <m:sSub>
                          <m:sSubPr>
                            <m:ctrlP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bPr>
                          <m:e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𝑝</m:t>
                            </m:r>
                          </m:e>
                          <m:sub>
                            <m:r>
                              <a:rPr lang="en-US" sz="2000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1,2</m:t>
                            </m:r>
                          </m:sub>
                        </m:sSub>
                        <m:r>
                          <a:rPr lang="en-US" sz="2000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 </m:t>
                        </m:r>
                      </m:e>
                    </m:d>
                  </m:oMath>
                </a14:m>
                <a:r>
                  <a:rPr lang="en-US" sz="2000" dirty="0" smtClean="0">
                    <a:sym typeface="Wingdings" panose="05000000000000000000" pitchFamily="2" charset="2"/>
                  </a:rPr>
                  <a:t> &gt; 1    </a:t>
                </a:r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sz="2000" dirty="0" smtClean="0">
                    <a:sym typeface="Wingdings" panose="05000000000000000000" pitchFamily="2" charset="2"/>
                  </a:rPr>
                  <a:t>    </a:t>
                </a:r>
                <a:r>
                  <a:rPr lang="en-US" sz="2400" dirty="0" smtClean="0">
                    <a:sym typeface="Wingdings" panose="05000000000000000000" pitchFamily="2" charset="2"/>
                  </a:rPr>
                  <a:t>unstable</a:t>
                </a:r>
                <a:endParaRPr lang="en-US" sz="24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304822" y="5248269"/>
                <a:ext cx="6939586" cy="582019"/>
              </a:xfrm>
              <a:prstGeom prst="rect">
                <a:avLst/>
              </a:prstGeom>
              <a:blipFill>
                <a:blip r:embed="rId7"/>
                <a:stretch>
                  <a:fillRect l="-879" b="-1578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0" name="TextBox 9"/>
          <p:cNvSpPr txBox="1"/>
          <p:nvPr/>
        </p:nvSpPr>
        <p:spPr>
          <a:xfrm>
            <a:off x="1294397" y="6021251"/>
            <a:ext cx="695001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0070C0"/>
                </a:solidFill>
              </a:rPr>
              <a:t>Note:</a:t>
            </a:r>
            <a:r>
              <a:rPr lang="en-US" sz="2000" dirty="0" smtClean="0"/>
              <a:t>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For continuous-time LTI systems, these are </a:t>
            </a:r>
            <a:r>
              <a:rPr lang="en-US" sz="2000" b="1" dirty="0" smtClean="0">
                <a:solidFill>
                  <a:schemeClr val="bg1">
                    <a:lumMod val="50000"/>
                  </a:schemeClr>
                </a:solidFill>
              </a:rPr>
              <a:t>stable poles </a:t>
            </a:r>
            <a:r>
              <a:rPr lang="en-US" sz="2000" dirty="0" smtClean="0">
                <a:solidFill>
                  <a:schemeClr val="bg1">
                    <a:lumMod val="50000"/>
                  </a:schemeClr>
                </a:solidFill>
              </a:rPr>
              <a:t>!</a:t>
            </a:r>
            <a:endParaRPr lang="en-US" sz="2000" dirty="0">
              <a:solidFill>
                <a:schemeClr val="bg1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906033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2400833" y="3872211"/>
            <a:ext cx="158417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(convolution)</a:t>
            </a:r>
            <a:endParaRPr lang="en-US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TextBox 3"/>
              <p:cNvSpPr txBox="1"/>
              <p:nvPr/>
            </p:nvSpPr>
            <p:spPr>
              <a:xfrm>
                <a:off x="1187624" y="1124744"/>
                <a:ext cx="6192688" cy="236988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𝑋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</m:e>
                      </m:d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</m:t>
                      </m:r>
                      <m:sSup>
                        <m:sSupPr>
                          <m:ctrlP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pPr>
                        <m:e>
                          <m:d>
                            <m:dPr>
                              <m:ctrlP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dPr>
                            <m:e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𝑧𝐼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2000" i="1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𝐴</m:t>
                              </m:r>
                            </m:e>
                          </m:d>
                        </m:e>
                        <m:sup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−1</m:t>
                          </m:r>
                        </m:sup>
                      </m:sSup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𝐵𝑈</m:t>
                      </m:r>
                      <m:d>
                        <m:dPr>
                          <m:ctrlP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d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𝑧</m:t>
                          </m:r>
                        </m:e>
                      </m:d>
                    </m:oMath>
                  </m:oMathPara>
                </a14:m>
                <a:endParaRPr lang="en-US" sz="2000" dirty="0"/>
              </a:p>
              <a:p>
                <a:endParaRPr lang="en-US" sz="1200" b="0" i="1" dirty="0" smtClean="0">
                  <a:latin typeface="Cambria Math" panose="02040503050406030204" pitchFamily="18" charset="0"/>
                  <a:sym typeface="Wingdings" panose="05000000000000000000" pitchFamily="2" charset="2"/>
                </a:endParaRPr>
              </a:p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𝑌</m:t>
                    </m:r>
                    <m:d>
                      <m:dPr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𝑧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</m:ctrlPr>
                      </m:d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𝐶</m:t>
                        </m:r>
                        <m:sSup>
                          <m:sSup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</m:ctrlPr>
                          </m:sSupPr>
                          <m:e>
                            <m:d>
                              <m:dPr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</m:ctrlPr>
                              </m:dPr>
                              <m:e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𝑧𝐼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−</m:t>
                                </m:r>
                                <m:r>
                                  <a:rPr lang="en-US" sz="2000" b="0" i="1" smtClean="0">
                                    <a:latin typeface="Cambria Math" panose="02040503050406030204" pitchFamily="18" charset="0"/>
                                    <a:sym typeface="Wingdings" panose="05000000000000000000" pitchFamily="2" charset="2"/>
                                  </a:rPr>
                                  <m:t>𝐴</m:t>
                                </m:r>
                              </m:e>
                            </m:d>
                          </m:e>
                          <m:sup>
                            <m:r>
                              <a:rPr lang="en-US" sz="2000" b="0" i="1" smtClean="0">
                                <a:latin typeface="Cambria Math" panose="02040503050406030204" pitchFamily="18" charset="0"/>
                                <a:sym typeface="Wingdings" panose="05000000000000000000" pitchFamily="2" charset="2"/>
                              </a:rPr>
                              <m:t>−1</m:t>
                            </m:r>
                          </m:sup>
                        </m:sSup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𝐵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+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  <a:sym typeface="Wingdings" panose="05000000000000000000" pitchFamily="2" charset="2"/>
                          </a:rPr>
                          <m:t>𝐷</m:t>
                        </m:r>
                      </m:e>
                    </m:d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𝑈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(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𝑧</m:t>
                    </m:r>
                    <m:r>
                      <a:rPr lang="en-US" sz="2000" b="0" i="1" smtClean="0">
                        <a:latin typeface="Cambria Math" panose="02040503050406030204" pitchFamily="18" charset="0"/>
                        <a:sym typeface="Wingdings" panose="05000000000000000000" pitchFamily="2" charset="2"/>
                      </a:rPr>
                      <m:t>)</m:t>
                    </m:r>
                  </m:oMath>
                </a14:m>
                <a:r>
                  <a:rPr lang="en-US" sz="2000" dirty="0" smtClean="0"/>
                  <a:t>      </a:t>
                </a:r>
              </a:p>
              <a:p>
                <a:endParaRPr lang="en-US" sz="1200" dirty="0" smtClean="0"/>
              </a:p>
              <a:p>
                <a:r>
                  <a:rPr lang="en-US" sz="2000" dirty="0" smtClean="0">
                    <a:solidFill>
                      <a:srgbClr val="7030A0"/>
                    </a:solidFill>
                  </a:rPr>
                  <a:t>Inverse z -Transform</a:t>
                </a:r>
              </a:p>
              <a:p>
                <a:endParaRPr lang="en-US" sz="1200" dirty="0">
                  <a:solidFill>
                    <a:srgbClr val="7030A0"/>
                  </a:solidFill>
                </a:endParaRPr>
              </a:p>
              <a:p>
                <a:r>
                  <a:rPr lang="en-US" sz="2000" dirty="0" smtClean="0">
                    <a:solidFill>
                      <a:srgbClr val="7030A0"/>
                    </a:solidFill>
                  </a:rPr>
                  <a:t>       </a:t>
                </a:r>
                <a:r>
                  <a:rPr lang="en-US" sz="2000" dirty="0" smtClean="0"/>
                  <a:t>(with zero initial conditions)</a:t>
                </a:r>
              </a:p>
              <a:p>
                <a:endParaRPr lang="en-US" sz="1200" dirty="0"/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</a:p>
            </p:txBody>
          </p:sp>
        </mc:Choice>
        <mc:Fallback xmlns="">
          <p:sp>
            <p:nvSpPr>
              <p:cNvPr id="4" name="TextBox 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87624" y="1124744"/>
                <a:ext cx="6192688" cy="2369880"/>
              </a:xfrm>
              <a:prstGeom prst="rect">
                <a:avLst/>
              </a:prstGeom>
              <a:blipFill>
                <a:blip r:embed="rId3"/>
                <a:stretch>
                  <a:fillRect l="-1083" b="-360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Rectangle 4"/>
              <p:cNvSpPr/>
              <p:nvPr/>
            </p:nvSpPr>
            <p:spPr>
              <a:xfrm>
                <a:off x="1717298" y="3012254"/>
                <a:ext cx="6336704" cy="964046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𝒙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={</m:t>
                      </m:r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m:rPr>
                              <m:sty m:val="p"/>
                            </m:rPr>
                            <a:rPr lang="en-US" sz="2000" b="0" i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Φ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}</m:t>
                      </m:r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∗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sSubPr>
                        <m:e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{</m:t>
                          </m:r>
                          <m:r>
                            <a:rPr lang="en-US" sz="2000" b="1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𝒖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𝑘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  <a:sym typeface="Wingdings" panose="05000000000000000000" pitchFamily="2" charset="2"/>
                        </a:rPr>
                        <m:t>}= </m:t>
                      </m:r>
                      <m:nary>
                        <m:naryPr>
                          <m:chr m:val="∑"/>
                          <m:ctrlPr>
                            <a:rPr lang="en-US" sz="200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i="1" dirty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𝑖</m:t>
                          </m:r>
                          <m:r>
                            <a:rPr lang="en-US" sz="2000" i="1" dirty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=</m:t>
                          </m:r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1</m:t>
                          </m:r>
                        </m:sub>
                        <m:sup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𝑘</m:t>
                          </m:r>
                        </m:sup>
                        <m:e>
                          <m:sSub>
                            <m:sSub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m:rPr>
                                  <m:sty m:val="p"/>
                                </m:rPr>
                                <a:rPr lang="en-US" sz="2000" b="0" i="0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Φ</m:t>
                              </m:r>
                            </m:e>
                            <m: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𝑘</m:t>
                              </m:r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</m:t>
                              </m:r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𝑖</m:t>
                              </m:r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 </m:t>
                              </m:r>
                            </m:sub>
                          </m:sSub>
                          <m:sSub>
                            <m:sSubPr>
                              <m:ctrlPr>
                                <a:rPr lang="en-US" sz="2000" i="1" dirty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𝐵</m:t>
                              </m:r>
                              <m:r>
                                <a:rPr lang="en-US" sz="2000" b="1" i="1" dirty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2000" i="1" dirty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𝑖</m:t>
                              </m:r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−1</m:t>
                              </m:r>
                            </m:sub>
                          </m:sSub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=</m:t>
                          </m:r>
                          <m:nary>
                            <m:naryPr>
                              <m:chr m:val="∑"/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naryPr>
                            <m:sub>
                              <m:r>
                                <m:rPr>
                                  <m:brk m:alnAt="23"/>
                                </m:rPr>
                                <a:rPr lang="en-US" sz="2000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𝑖</m:t>
                              </m:r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=1</m:t>
                              </m:r>
                            </m:sub>
                            <m:sup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𝑘</m:t>
                              </m:r>
                            </m:sup>
                            <m:e>
                              <m:sSup>
                                <m:sSupPr>
                                  <m:ctrlPr>
                                    <a:rPr lang="en-US" sz="2000" b="0" i="1" dirty="0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</m:ctrlPr>
                                </m:sSupPr>
                                <m:e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𝑘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−</m:t>
                                  </m:r>
                                  <m:r>
                                    <a:rPr lang="en-US" sz="2000" b="0" i="1" dirty="0" smtClean="0">
                                      <a:latin typeface="Cambria Math" panose="02040503050406030204" pitchFamily="18" charset="0"/>
                                      <a:sym typeface="Wingdings" panose="05000000000000000000" pitchFamily="2" charset="2"/>
                                    </a:rPr>
                                    <m:t>𝑖</m:t>
                                  </m:r>
                                </m:sup>
                              </m:sSup>
                            </m:e>
                          </m:nary>
                          <m:r>
                            <a:rPr lang="en-US" sz="2000" b="0" i="1" dirty="0" smtClean="0">
                              <a:latin typeface="Cambria Math" panose="02040503050406030204" pitchFamily="18" charset="0"/>
                              <a:sym typeface="Wingdings" panose="05000000000000000000" pitchFamily="2" charset="2"/>
                            </a:rPr>
                            <m:t>𝐵</m:t>
                          </m:r>
                          <m:sSub>
                            <m:sSubPr>
                              <m:ctrlPr>
                                <a:rPr lang="en-US" sz="2000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</m:ctrlPr>
                            </m:sSubPr>
                            <m:e>
                              <m:r>
                                <a:rPr lang="en-US" sz="2000" b="1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𝑖</m:t>
                              </m:r>
                              <m:r>
                                <a:rPr lang="en-US" sz="2000" b="0" i="1" dirty="0" smtClean="0">
                                  <a:latin typeface="Cambria Math" panose="02040503050406030204" pitchFamily="18" charset="0"/>
                                  <a:sym typeface="Wingdings" panose="05000000000000000000" pitchFamily="2" charset="2"/>
                                </a:rPr>
                                <m:t>−1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5" name="Rectangle 4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298" y="3012254"/>
                <a:ext cx="6336704" cy="96404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8" name="TextBox 7"/>
              <p:cNvSpPr txBox="1"/>
              <p:nvPr/>
            </p:nvSpPr>
            <p:spPr>
              <a:xfrm>
                <a:off x="1213242" y="4604371"/>
                <a:ext cx="4942934" cy="861774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000" dirty="0" smtClean="0"/>
                  <a:t>       (with non-zero initial condition 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 smtClean="0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𝑜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</a:rPr>
                      <m:t>≠0</m:t>
                    </m:r>
                  </m:oMath>
                </a14:m>
                <a:r>
                  <a:rPr lang="en-US" sz="2000" dirty="0" smtClean="0"/>
                  <a:t> )  </a:t>
                </a:r>
              </a:p>
              <a:p>
                <a:endParaRPr lang="en-US" sz="1000" dirty="0">
                  <a:solidFill>
                    <a:srgbClr val="0070C0"/>
                  </a:solidFill>
                  <a:sym typeface="Wingdings" panose="05000000000000000000" pitchFamily="2" charset="2"/>
                </a:endParaRPr>
              </a:p>
              <a:p>
                <a:r>
                  <a:rPr lang="en-US" sz="2000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endParaRPr lang="en-US" sz="2000" dirty="0">
                  <a:solidFill>
                    <a:srgbClr val="0070C0"/>
                  </a:solidFill>
                </a:endParaRPr>
              </a:p>
            </p:txBody>
          </p:sp>
        </mc:Choice>
        <mc:Fallback xmlns="">
          <p:sp>
            <p:nvSpPr>
              <p:cNvPr id="8" name="TextBox 7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213242" y="4604371"/>
                <a:ext cx="4942934" cy="861774"/>
              </a:xfrm>
              <a:prstGeom prst="rect">
                <a:avLst/>
              </a:prstGeom>
              <a:blipFill>
                <a:blip r:embed="rId5"/>
                <a:stretch>
                  <a:fillRect l="-1233" t="-3521" b="-1056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9" name="TextBox 8"/>
              <p:cNvSpPr txBox="1"/>
              <p:nvPr/>
            </p:nvSpPr>
            <p:spPr>
              <a:xfrm>
                <a:off x="1717298" y="5238994"/>
                <a:ext cx="3420921" cy="96404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b>
                        <m:sSubPr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sz="2000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sz="2000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p>
                            <m:sSup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sz="2000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sz="2000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sz="2000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9" name="TextBox 8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17298" y="5238994"/>
                <a:ext cx="3420921" cy="964046"/>
              </a:xfrm>
              <a:prstGeom prst="rect">
                <a:avLst/>
              </a:prstGeom>
              <a:blipFill>
                <a:blip r:embed="rId6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2" name="TextBox 1"/>
          <p:cNvSpPr txBox="1"/>
          <p:nvPr/>
        </p:nvSpPr>
        <p:spPr>
          <a:xfrm>
            <a:off x="1187624" y="543220"/>
            <a:ext cx="2016224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Consider:</a:t>
            </a:r>
            <a:endParaRPr lang="en-US" sz="2000" dirty="0"/>
          </a:p>
        </p:txBody>
      </p:sp>
    </p:spTree>
    <p:extLst>
      <p:ext uri="{BB962C8B-B14F-4D97-AF65-F5344CB8AC3E}">
        <p14:creationId xmlns:p14="http://schemas.microsoft.com/office/powerpoint/2010/main" val="207500328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27585" y="548680"/>
            <a:ext cx="1008112" cy="3990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In fact: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Rectangle 2"/>
              <p:cNvSpPr/>
              <p:nvPr/>
            </p:nvSpPr>
            <p:spPr>
              <a:xfrm>
                <a:off x="1619672" y="947758"/>
                <a:ext cx="2356863" cy="40011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centerGroup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+1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sz="2000" i="1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sz="2000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sz="2000" b="1" i="1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sz="2000" i="1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sz="2000" i="1">
                          <a:latin typeface="Cambria Math" panose="02040503050406030204" pitchFamily="18" charset="0"/>
                        </a:rPr>
                        <m:t> </m:t>
                      </m:r>
                    </m:oMath>
                  </m:oMathPara>
                </a14:m>
                <a:endParaRPr lang="en-US" sz="2000" dirty="0"/>
              </a:p>
            </p:txBody>
          </p:sp>
        </mc:Choice>
        <mc:Fallback xmlns="">
          <p:sp>
            <p:nvSpPr>
              <p:cNvPr id="3" name="Rectangle 2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947758"/>
                <a:ext cx="2356863" cy="400110"/>
              </a:xfrm>
              <a:prstGeom prst="rect">
                <a:avLst/>
              </a:prstGeom>
              <a:blipFill>
                <a:blip r:embed="rId3"/>
                <a:stretch>
                  <a:fillRect b="-151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Right Arrow 3"/>
          <p:cNvSpPr/>
          <p:nvPr/>
        </p:nvSpPr>
        <p:spPr>
          <a:xfrm>
            <a:off x="1043608" y="1556792"/>
            <a:ext cx="432048" cy="1747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619672" y="1952996"/>
                <a:ext cx="6696744" cy="175432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b="0" dirty="0" smtClean="0"/>
              </a:p>
              <a:p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𝒙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b="0" dirty="0" smtClean="0"/>
              </a:p>
              <a:p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𝐵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=⋯=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3</m:t>
                          </m:r>
                        </m:sup>
                      </m:sSup>
                      <m:sSub>
                        <m:sSub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i="1">
                          <a:latin typeface="Cambria Math" panose="02040503050406030204" pitchFamily="18" charset="0"/>
                        </a:rPr>
                        <m:t>+</m:t>
                      </m:r>
                      <m:d>
                        <m:dPr>
                          <m:ctrlPr>
                            <a:rPr lang="en-US" i="1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b>
                          </m:s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+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𝐴𝐵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sub>
                          </m:sSub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+</m:t>
                          </m:r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sup>
                          </m:sSup>
                          <m:r>
                            <a:rPr lang="en-US" i="1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en-US" i="1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i="1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sub>
                          </m:sSub>
                        </m:e>
                      </m:d>
                    </m:oMath>
                  </m:oMathPara>
                </a14:m>
                <a:endParaRPr lang="en-US" dirty="0" smtClean="0"/>
              </a:p>
              <a:p>
                <a:endParaRPr lang="en-US" sz="1200" dirty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⋯⋯ 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1952996"/>
                <a:ext cx="6696744" cy="1754326"/>
              </a:xfrm>
              <a:prstGeom prst="rect">
                <a:avLst/>
              </a:prstGeom>
              <a:blipFill>
                <a:blip r:embed="rId4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1614075" y="3580083"/>
                <a:ext cx="3378728" cy="876907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nary>
                        <m:naryPr>
                          <m:chr m:val="∑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naryPr>
                        <m:sub>
                          <m:r>
                            <m:rPr>
                              <m:brk m:alnAt="23"/>
                            </m:rPr>
                            <a:rPr lang="en-US" b="0" i="1" smtClean="0">
                              <a:latin typeface="Cambria Math" panose="02040503050406030204" pitchFamily="18" charset="0"/>
                            </a:rPr>
                            <m:t>𝑖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=1</m:t>
                          </m:r>
                        </m:sub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𝑘</m:t>
                          </m:r>
                        </m:sup>
                        <m:e>
                          <m:sSup>
                            <m:sSup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pP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𝐴</m:t>
                              </m:r>
                            </m:e>
                            <m:sup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𝑘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</m:sup>
                          </m:s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𝐵</m:t>
                          </m:r>
                          <m:sSub>
                            <m:sSub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sSubPr>
                            <m:e>
                              <m:r>
                                <a:rPr lang="en-US" b="1" i="1" smtClean="0">
                                  <a:latin typeface="Cambria Math" panose="02040503050406030204" pitchFamily="18" charset="0"/>
                                </a:rPr>
                                <m:t>𝒖</m:t>
                              </m:r>
                            </m:e>
                            <m:sub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𝑖</m:t>
                              </m:r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−1</m:t>
                              </m:r>
                            </m:sub>
                          </m:sSub>
                        </m:e>
                      </m:nary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4075" y="3580083"/>
                <a:ext cx="3378728" cy="876907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TextBox 6"/>
          <p:cNvSpPr txBox="1"/>
          <p:nvPr/>
        </p:nvSpPr>
        <p:spPr>
          <a:xfrm>
            <a:off x="946487" y="4957345"/>
            <a:ext cx="817201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>
                <a:solidFill>
                  <a:srgbClr val="0070C0"/>
                </a:solidFill>
              </a:rPr>
              <a:t>Note:</a:t>
            </a:r>
            <a:endParaRPr lang="en-US" sz="2000" dirty="0">
              <a:solidFill>
                <a:srgbClr val="0070C0"/>
              </a:solidFill>
            </a:endParaRPr>
          </a:p>
        </p:txBody>
      </p:sp>
      <p:cxnSp>
        <p:nvCxnSpPr>
          <p:cNvPr id="9" name="Straight Connector 8"/>
          <p:cNvCxnSpPr/>
          <p:nvPr/>
        </p:nvCxnSpPr>
        <p:spPr>
          <a:xfrm flipV="1">
            <a:off x="1090503" y="4802318"/>
            <a:ext cx="6984776" cy="11011"/>
          </a:xfrm>
          <a:prstGeom prst="line">
            <a:avLst/>
          </a:prstGeom>
          <a:ln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mc:AlternateContent xmlns:mc="http://schemas.openxmlformats.org/markup-compatibility/2006" xmlns:a14="http://schemas.microsoft.com/office/drawing/2010/main">
        <mc:Choice Requires="a14">
          <p:sp>
            <p:nvSpPr>
              <p:cNvPr id="10" name="TextBox 9"/>
              <p:cNvSpPr txBox="1"/>
              <p:nvPr/>
            </p:nvSpPr>
            <p:spPr>
              <a:xfrm>
                <a:off x="1619672" y="5070289"/>
                <a:ext cx="3287255" cy="1112869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[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2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⋯</m:t>
                    </m:r>
                    <m:sSup>
                      <m:sSupPr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sSupPr>
                      <m:e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𝐴</m:t>
                        </m:r>
                      </m:e>
                      <m:sup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𝑛</m:t>
                        </m:r>
                        <m:r>
                          <a:rPr lang="en-US" sz="2000" b="0" i="1" smtClean="0">
                            <a:latin typeface="Cambria Math" panose="02040503050406030204" pitchFamily="18" charset="0"/>
                          </a:rPr>
                          <m:t>−1</m:t>
                        </m:r>
                      </m:sup>
                    </m:sSup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]</m:t>
                    </m:r>
                    <m:d>
                      <m:dPr>
                        <m:begChr m:val="["/>
                        <m:endChr m:val="]"/>
                        <m:ctrlPr>
                          <a:rPr lang="en-US" sz="2000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eqArr>
                          <m:eqArrPr>
                            <m:ctrlPr>
                              <a:rPr lang="en-US" sz="2000" b="0" i="1" smtClean="0">
                                <a:latin typeface="Cambria Math" panose="02040503050406030204" pitchFamily="18" charset="0"/>
                              </a:rPr>
                            </m:ctrlPr>
                          </m:eqArrPr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𝑛</m:t>
                                      </m:r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−1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r>
                                    <a:rPr lang="en-US" sz="2000" b="0" i="1" smtClean="0">
                                      <a:latin typeface="Cambria Math" panose="02040503050406030204" pitchFamily="18" charset="0"/>
                                      <a:ea typeface="Cambria Math" panose="02040503050406030204" pitchFamily="18" charset="0"/>
                                    </a:rPr>
                                    <m:t>⋮</m:t>
                                  </m:r>
                                </m:e>
                              </m:mr>
                            </m:m>
                          </m:e>
                          <m:e>
                            <m:m>
                              <m:mPr>
                                <m:mcs>
                                  <m:mc>
                                    <m:mcPr>
                                      <m:count m:val="1"/>
                                      <m:mcJc m:val="center"/>
                                    </m:mcPr>
                                  </m:mc>
                                </m:mcs>
                                <m:ctrlPr>
                                  <a:rPr lang="en-US" sz="2000" b="0" i="1" smtClean="0">
                                    <a:latin typeface="Cambria Math" panose="02040503050406030204" pitchFamily="18" charset="0"/>
                                  </a:rPr>
                                </m:ctrlPr>
                              </m:mP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m:rPr>
                                          <m:brk m:alnAt="7"/>
                                        </m:rP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  <m:sub>
                                      <m:r>
                                        <m:rPr>
                                          <m:brk m:alnAt="7"/>
                                        </m:r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1</m:t>
                                      </m:r>
                                    </m:sub>
                                  </m:sSub>
                                </m:e>
                              </m:mr>
                              <m:mr>
                                <m:e>
                                  <m:sSub>
                                    <m:sSubPr>
                                      <m:ctrlP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</m:ctrlPr>
                                    </m:sSubPr>
                                    <m:e>
                                      <m:r>
                                        <a:rPr lang="en-US" sz="2000" b="1" i="1" smtClean="0">
                                          <a:latin typeface="Cambria Math" panose="02040503050406030204" pitchFamily="18" charset="0"/>
                                        </a:rPr>
                                        <m:t>𝒖</m:t>
                                      </m:r>
                                    </m:e>
                                    <m:sub>
                                      <m:r>
                                        <a:rPr lang="en-US" sz="2000" b="0" i="1" smtClean="0">
                                          <a:latin typeface="Cambria Math" panose="02040503050406030204" pitchFamily="18" charset="0"/>
                                        </a:rPr>
                                        <m:t>0</m:t>
                                      </m:r>
                                    </m:sub>
                                  </m:sSub>
                                </m:e>
                              </m:mr>
                            </m:m>
                          </m:e>
                        </m:eqArr>
                      </m:e>
                    </m:d>
                  </m:oMath>
                </a14:m>
                <a:r>
                  <a:rPr lang="en-US" sz="2000" dirty="0" smtClean="0"/>
                  <a:t>     </a:t>
                </a:r>
                <a:endParaRPr lang="en-US" sz="2000" dirty="0"/>
              </a:p>
            </p:txBody>
          </p:sp>
        </mc:Choice>
        <mc:Fallback xmlns="">
          <p:sp>
            <p:nvSpPr>
              <p:cNvPr id="10" name="TextBox 9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619672" y="5070289"/>
                <a:ext cx="3287255" cy="1112869"/>
              </a:xfrm>
              <a:prstGeom prst="rect">
                <a:avLst/>
              </a:prstGeom>
              <a:blipFill>
                <a:blip r:embed="rId6"/>
                <a:stretch>
                  <a:fillRect r="-167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11" name="Right Arrow 10"/>
          <p:cNvSpPr/>
          <p:nvPr/>
        </p:nvSpPr>
        <p:spPr>
          <a:xfrm>
            <a:off x="5292080" y="5551703"/>
            <a:ext cx="432048" cy="174747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TextBox 11"/>
          <p:cNvSpPr txBox="1"/>
          <p:nvPr/>
        </p:nvSpPr>
        <p:spPr>
          <a:xfrm>
            <a:off x="5940152" y="5258698"/>
            <a:ext cx="1728192" cy="7360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Controllability condition</a:t>
            </a:r>
            <a:endParaRPr lang="en-US" sz="2000" dirty="0"/>
          </a:p>
        </p:txBody>
      </p:sp>
      <p:sp>
        <p:nvSpPr>
          <p:cNvPr id="8" name="TextBox 7"/>
          <p:cNvSpPr txBox="1"/>
          <p:nvPr/>
        </p:nvSpPr>
        <p:spPr>
          <a:xfrm>
            <a:off x="5976156" y="5967385"/>
            <a:ext cx="1656184" cy="6480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endParaRPr lang="en-US" dirty="0" smtClean="0"/>
          </a:p>
          <a:p>
            <a:r>
              <a:rPr lang="en-US" dirty="0"/>
              <a:t>co = </a:t>
            </a:r>
            <a:r>
              <a:rPr lang="en-US" dirty="0" err="1"/>
              <a:t>ctrb</a:t>
            </a:r>
            <a:r>
              <a:rPr lang="en-US" dirty="0"/>
              <a:t> </a:t>
            </a:r>
            <a:r>
              <a:rPr lang="en-US" dirty="0" smtClean="0"/>
              <a:t>(A,B)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784105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899592" y="1735941"/>
            <a:ext cx="144016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dirty="0" smtClean="0"/>
              <a:t>Similarly:</a:t>
            </a:r>
            <a:endParaRPr lang="en-US" sz="2000" dirty="0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2483768" y="2064043"/>
                <a:ext cx="3672408" cy="230106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b="0" dirty="0" smtClean="0"/>
              </a:p>
              <a:p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𝐶𝐴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𝐶𝐵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𝒖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</m:oMath>
                  </m:oMathPara>
                </a14:m>
                <a:endParaRPr lang="en-US" b="0" dirty="0" smtClean="0"/>
              </a:p>
              <a:p>
                <a:endParaRPr lang="en-US" sz="12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2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b="0" dirty="0" smtClean="0"/>
              </a:p>
              <a:p>
                <a:endParaRPr lang="en-US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r>
                        <a:rPr lang="en-US" i="1" smtClean="0">
                          <a:latin typeface="Cambria Math" panose="02040503050406030204" pitchFamily="18" charset="0"/>
                          <a:ea typeface="Cambria Math" panose="02040503050406030204" pitchFamily="18" charset="0"/>
                        </a:rPr>
                        <m:t>⋮</m:t>
                      </m:r>
                    </m:oMath>
                  </m:oMathPara>
                </a14:m>
                <a:endParaRPr lang="en-US" dirty="0" smtClean="0">
                  <a:ea typeface="Cambria Math" panose="02040503050406030204" pitchFamily="18" charset="0"/>
                </a:endParaRPr>
              </a:p>
              <a:p>
                <a:endParaRPr lang="en-US" sz="1400" dirty="0" smtClean="0"/>
              </a:p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𝒚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𝐶</m:t>
                      </m:r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sSup>
                        <m:sSup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pPr>
                        <m:e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𝐶𝐴</m:t>
                          </m:r>
                        </m:e>
                        <m:sup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𝑛</m:t>
                          </m:r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−1</m:t>
                          </m:r>
                        </m:sup>
                      </m:sSup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2064043"/>
                <a:ext cx="3672408" cy="2301061"/>
              </a:xfrm>
              <a:prstGeom prst="rect">
                <a:avLst/>
              </a:prstGeom>
              <a:blipFill>
                <a:blip r:embed="rId3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2339752" y="548680"/>
                <a:ext cx="2401042" cy="923330"/>
              </a:xfrm>
              <a:prstGeom prst="rect">
                <a:avLst/>
              </a:prstGeom>
            </p:spPr>
            <p:txBody>
              <a:bodyPr wrap="none">
                <a:spAutoFit/>
              </a:bodyPr>
              <a:lstStyle/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𝐴</m:t>
                    </m:r>
                    <m:sSub>
                      <m:sSubPr>
                        <m:ctrlPr>
                          <a:rPr lang="en-US" sz="200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+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𝐵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𝒖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 </m:t>
                    </m:r>
                  </m:oMath>
                </a14:m>
                <a:endParaRPr lang="en-US" sz="2000" dirty="0" smtClean="0"/>
              </a:p>
              <a:p>
                <a:endParaRPr lang="en-US" sz="1400" dirty="0"/>
              </a:p>
              <a:p>
                <a:r>
                  <a:rPr lang="en-US" sz="200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𝒚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i="1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𝐶</m:t>
                    </m:r>
                    <m:sSub>
                      <m:sSubPr>
                        <m:ctrlPr>
                          <a:rPr lang="en-US" sz="2000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sz="2000" b="1" i="1">
                            <a:latin typeface="Cambria Math" panose="02040503050406030204" pitchFamily="18" charset="0"/>
                          </a:rPr>
                          <m:t>𝒙</m:t>
                        </m:r>
                      </m:e>
                      <m:sub>
                        <m:r>
                          <a:rPr lang="en-US" sz="2000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    (</m:t>
                    </m:r>
                    <m:r>
                      <a:rPr lang="en-US" sz="2000" i="1"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sz="2000" i="1" smtClean="0">
                        <a:latin typeface="Cambria Math" panose="02040503050406030204" pitchFamily="18" charset="0"/>
                      </a:rPr>
                      <m:t>=</m:t>
                    </m:r>
                    <m:r>
                      <a:rPr lang="en-US" sz="2000" b="0" i="1" smtClean="0">
                        <a:latin typeface="Cambria Math" panose="02040503050406030204" pitchFamily="18" charset="0"/>
                      </a:rPr>
                      <m:t>0)</m:t>
                    </m:r>
                  </m:oMath>
                </a14:m>
                <a:endParaRPr lang="en-US" sz="2000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339752" y="548680"/>
                <a:ext cx="2401042" cy="923330"/>
              </a:xfrm>
              <a:prstGeom prst="rect">
                <a:avLst/>
              </a:prstGeom>
              <a:blipFill>
                <a:blip r:embed="rId4"/>
                <a:stretch>
                  <a:fillRect r="-254" b="-6623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5" name="Right Arrow 4"/>
          <p:cNvSpPr/>
          <p:nvPr/>
        </p:nvSpPr>
        <p:spPr>
          <a:xfrm>
            <a:off x="1259632" y="4725144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6" name="TextBox 5"/>
              <p:cNvSpPr txBox="1"/>
              <p:nvPr/>
            </p:nvSpPr>
            <p:spPr>
              <a:xfrm>
                <a:off x="2483768" y="5013176"/>
                <a:ext cx="3096344" cy="1112805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pPr/>
                <a14:m>
                  <m:oMathPara xmlns:m="http://schemas.openxmlformats.org/officeDocument/2006/math">
                    <m:oMathParaPr>
                      <m:jc m:val="left"/>
                    </m:oMathParaPr>
                    <m:oMath xmlns:m="http://schemas.openxmlformats.org/officeDocument/2006/math">
                      <m:d>
                        <m:dPr>
                          <m:begChr m:val="["/>
                          <m:endChr m:val="]"/>
                          <m:ctrlPr>
                            <a:rPr lang="en-US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m:rPr>
                                            <m:brk m:alnAt="7"/>
                                          </m:r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0</m:t>
                                        </m:r>
                                      </m:sub>
                                    </m:sSub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1</m:t>
                                        </m:r>
                                      </m:sub>
                                    </m:sSub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sSub>
                                      <m:sSub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b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𝑦</m:t>
                                        </m:r>
                                      </m:e>
                                      <m:sub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b>
                                    </m:sSub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 </m:t>
                                    </m:r>
                                  </m:e>
                                </m:mr>
                              </m:m>
                            </m:e>
                          </m:eqArr>
                        </m:e>
                      </m:d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=</m:t>
                      </m:r>
                      <m:d>
                        <m:dPr>
                          <m:begChr m:val="["/>
                          <m:endChr m:val="]"/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dPr>
                        <m:e>
                          <m:eqArr>
                            <m:eqArrPr>
                              <m:ctrl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</m:ctrlPr>
                            </m:eqArrPr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𝐶𝐴</m:t>
                                    </m:r>
                                  </m:e>
                                </m:mr>
                              </m:m>
                            </m:e>
                            <m:e>
                              <m:m>
                                <m:mPr>
                                  <m:mcs>
                                    <m:mc>
                                      <m:mcPr>
                                        <m:count m:val="1"/>
                                        <m:mcJc m:val="center"/>
                                      </m:mcPr>
                                    </m:mc>
                                  </m:mcs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mPr>
                                <m:mr>
                                  <m:e>
                                    <m:r>
                                      <m:rPr>
                                        <m:brk m:alnAt="7"/>
                                      </m:rPr>
                                      <a:rPr lang="en-US" b="0" i="1" smtClean="0">
                                        <a:latin typeface="Cambria Math" panose="02040503050406030204" pitchFamily="18" charset="0"/>
                                        <a:ea typeface="Cambria Math" panose="02040503050406030204" pitchFamily="18" charset="0"/>
                                      </a:rPr>
                                      <m:t>⋮</m:t>
                                    </m:r>
                                  </m:e>
                                </m:mr>
                                <m:mr>
                                  <m:e>
                                    <m:r>
                                      <a:rPr lang="en-US" b="0" i="1" smtClean="0">
                                        <a:latin typeface="Cambria Math" panose="02040503050406030204" pitchFamily="18" charset="0"/>
                                      </a:rPr>
                                      <m:t>𝐶</m:t>
                                    </m:r>
                                    <m:sSup>
                                      <m:sSupPr>
                                        <m:ctrlP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</m:ctrlPr>
                                      </m:sSupPr>
                                      <m:e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𝐴</m:t>
                                        </m:r>
                                      </m:e>
                                      <m:sup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𝑛</m:t>
                                        </m:r>
                                        <m:r>
                                          <a:rPr lang="en-US" b="0" i="1" smtClean="0">
                                            <a:latin typeface="Cambria Math" panose="02040503050406030204" pitchFamily="18" charset="0"/>
                                          </a:rPr>
                                          <m:t>−1</m:t>
                                        </m:r>
                                      </m:sup>
                                    </m:sSup>
                                  </m:e>
                                </m:mr>
                              </m:m>
                            </m:e>
                          </m:eqArr>
                        </m:e>
                      </m:d>
                      <m:sSub>
                        <m:sSubPr>
                          <m:ctrlPr>
                            <a:rPr lang="en-US" b="0" i="1" smtClean="0">
                              <a:latin typeface="Cambria Math" panose="02040503050406030204" pitchFamily="18" charset="0"/>
                            </a:rPr>
                          </m:ctrlPr>
                        </m:sSubPr>
                        <m:e>
                          <m:r>
                            <a:rPr lang="en-US" b="1" i="1" smtClean="0">
                              <a:latin typeface="Cambria Math" panose="02040503050406030204" pitchFamily="18" charset="0"/>
                            </a:rPr>
                            <m:t>𝒙</m:t>
                          </m:r>
                        </m:e>
                        <m:sub>
                          <m:r>
                            <a:rPr lang="en-US" b="0" i="1" smtClean="0">
                              <a:latin typeface="Cambria Math" panose="02040503050406030204" pitchFamily="18" charset="0"/>
                            </a:rPr>
                            <m:t>0</m:t>
                          </m:r>
                        </m:sub>
                      </m:sSub>
                      <m:r>
                        <a:rPr lang="en-US" b="0" i="1" smtClean="0">
                          <a:latin typeface="Cambria Math" panose="02040503050406030204" pitchFamily="18" charset="0"/>
                        </a:rPr>
                        <m:t>+⋯</m:t>
                      </m:r>
                    </m:oMath>
                  </m:oMathPara>
                </a14:m>
                <a:endParaRPr lang="en-US" dirty="0"/>
              </a:p>
            </p:txBody>
          </p:sp>
        </mc:Choice>
        <mc:Fallback xmlns="">
          <p:sp>
            <p:nvSpPr>
              <p:cNvPr id="6" name="TextBox 5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2483768" y="5013176"/>
                <a:ext cx="3096344" cy="1112805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7" name="Right Arrow 6"/>
          <p:cNvSpPr/>
          <p:nvPr/>
        </p:nvSpPr>
        <p:spPr>
          <a:xfrm>
            <a:off x="5364088" y="5506520"/>
            <a:ext cx="360040" cy="144016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/>
          <p:cNvSpPr txBox="1"/>
          <p:nvPr/>
        </p:nvSpPr>
        <p:spPr>
          <a:xfrm>
            <a:off x="5940152" y="5013176"/>
            <a:ext cx="194421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200" dirty="0" smtClean="0"/>
              <a:t>Observability condition</a:t>
            </a:r>
            <a:endParaRPr lang="en-US" sz="2200" dirty="0"/>
          </a:p>
        </p:txBody>
      </p:sp>
      <p:sp>
        <p:nvSpPr>
          <p:cNvPr id="9" name="TextBox 8"/>
          <p:cNvSpPr txBox="1"/>
          <p:nvPr/>
        </p:nvSpPr>
        <p:spPr>
          <a:xfrm>
            <a:off x="5958154" y="5949280"/>
            <a:ext cx="190821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 smtClean="0"/>
              <a:t>%</a:t>
            </a:r>
            <a:r>
              <a:rPr lang="en-US" dirty="0" err="1" smtClean="0"/>
              <a:t>MatLab</a:t>
            </a:r>
            <a:endParaRPr lang="en-US" dirty="0" smtClean="0"/>
          </a:p>
          <a:p>
            <a:r>
              <a:rPr lang="en-US" dirty="0" err="1"/>
              <a:t>ob</a:t>
            </a:r>
            <a:r>
              <a:rPr lang="en-US" dirty="0"/>
              <a:t> = </a:t>
            </a:r>
            <a:r>
              <a:rPr lang="en-US" dirty="0" err="1"/>
              <a:t>obsv</a:t>
            </a:r>
            <a:r>
              <a:rPr lang="en-US" dirty="0"/>
              <a:t> </a:t>
            </a:r>
            <a:r>
              <a:rPr lang="en-US" dirty="0" smtClean="0"/>
              <a:t>(A,C);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919087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620688"/>
            <a:ext cx="6336704" cy="1224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Exercise: </a:t>
            </a:r>
          </a:p>
          <a:p>
            <a:endParaRPr lang="en-US" sz="1200" dirty="0"/>
          </a:p>
          <a:p>
            <a:r>
              <a:rPr lang="en-US" sz="2000" dirty="0" smtClean="0"/>
              <a:t>Verify the controllability and observability of the following discrete-time LTI system:       </a:t>
            </a:r>
            <a:r>
              <a:rPr lang="en-US" sz="2000" dirty="0" smtClean="0">
                <a:solidFill>
                  <a:srgbClr val="FF0000"/>
                </a:solidFill>
              </a:rPr>
              <a:t>(10 minutes)</a:t>
            </a:r>
            <a:endParaRPr 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09936" y="1916832"/>
                <a:ext cx="559836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+2 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−3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+10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sz="1200" dirty="0"/>
              </a:p>
              <a:p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936" y="1916832"/>
                <a:ext cx="5598368" cy="830997"/>
              </a:xfrm>
              <a:prstGeom prst="rect">
                <a:avLst/>
              </a:prstGeom>
              <a:blipFill>
                <a:blip r:embed="rId3"/>
                <a:stretch>
                  <a:fillRect b="-2190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168571371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971600" y="548680"/>
            <a:ext cx="6336704" cy="122413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000" b="1" dirty="0" smtClean="0">
                <a:solidFill>
                  <a:srgbClr val="C00000"/>
                </a:solidFill>
              </a:rPr>
              <a:t>Exercise: </a:t>
            </a:r>
          </a:p>
          <a:p>
            <a:endParaRPr lang="en-US" sz="1200" dirty="0"/>
          </a:p>
          <a:p>
            <a:r>
              <a:rPr lang="en-US" sz="2000" dirty="0" smtClean="0"/>
              <a:t>Verify the controllability and observability of the following discrete-time LTI system:       </a:t>
            </a:r>
            <a:r>
              <a:rPr lang="en-US" sz="2000" dirty="0" smtClean="0">
                <a:solidFill>
                  <a:srgbClr val="FF0000"/>
                </a:solidFill>
              </a:rPr>
              <a:t>(10 minutes)</a:t>
            </a:r>
            <a:endParaRPr lang="en-US" sz="2000" dirty="0">
              <a:solidFill>
                <a:srgbClr val="FF0000"/>
              </a:solidFill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4" name="Rectangle 3"/>
              <p:cNvSpPr/>
              <p:nvPr/>
            </p:nvSpPr>
            <p:spPr>
              <a:xfrm>
                <a:off x="1709936" y="1844824"/>
                <a:ext cx="5598368" cy="830997"/>
              </a:xfrm>
              <a:prstGeom prst="rect">
                <a:avLst/>
              </a:prstGeom>
            </p:spPr>
            <p:txBody>
              <a:bodyPr wrap="square">
                <a:spAutoFit/>
              </a:bodyPr>
              <a:lstStyle/>
              <a:p>
                <a:r>
                  <a:rPr lang="en-US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+3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+2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+2 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−3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+1 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+10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=2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  <m:r>
                          <a:rPr lang="en-US" i="1">
                            <a:latin typeface="Cambria Math" panose="02040503050406030204" pitchFamily="18" charset="0"/>
                          </a:rPr>
                          <m:t>+1</m:t>
                        </m:r>
                      </m:sub>
                    </m:sSub>
                    <m:r>
                      <a:rPr lang="en-US" i="1">
                        <a:latin typeface="Cambria Math" panose="02040503050406030204" pitchFamily="18" charset="0"/>
                      </a:rPr>
                      <m:t>−</m:t>
                    </m:r>
                    <m:sSub>
                      <m:sSubPr>
                        <m:ctrlPr>
                          <a:rPr lang="en-US" i="1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i="1">
                            <a:latin typeface="Cambria Math" panose="02040503050406030204" pitchFamily="18" charset="0"/>
                          </a:rPr>
                          <m:t>𝑢</m:t>
                        </m:r>
                      </m:e>
                      <m:sub>
                        <m:r>
                          <a:rPr lang="en-US" i="1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endParaRPr lang="en-US" dirty="0" smtClean="0"/>
              </a:p>
              <a:p>
                <a:endParaRPr lang="en-US" sz="1200" dirty="0"/>
              </a:p>
              <a:p>
                <a:r>
                  <a:rPr lang="en-US" b="0" dirty="0" smtClean="0"/>
                  <a:t>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𝑦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sSub>
                      <m:sSubPr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sSub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𝑣</m:t>
                        </m:r>
                      </m:e>
                      <m:sub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𝑘</m:t>
                        </m:r>
                      </m:sub>
                    </m:sSub>
                  </m:oMath>
                </a14:m>
                <a:r>
                  <a:rPr lang="en-US" dirty="0" smtClean="0"/>
                  <a:t> </a:t>
                </a:r>
                <a:endParaRPr lang="en-US" dirty="0"/>
              </a:p>
            </p:txBody>
          </p:sp>
        </mc:Choice>
        <mc:Fallback xmlns="">
          <p:sp>
            <p:nvSpPr>
              <p:cNvPr id="4" name="Rectangle 3"/>
              <p:cNvSpPr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709936" y="1844824"/>
                <a:ext cx="5598368" cy="830997"/>
              </a:xfrm>
              <a:prstGeom prst="rect">
                <a:avLst/>
              </a:prstGeom>
              <a:blipFill>
                <a:blip r:embed="rId3"/>
                <a:stretch>
                  <a:fillRect b="-2206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mc:AlternateContent xmlns:mc="http://schemas.openxmlformats.org/markup-compatibility/2006" xmlns:a14="http://schemas.microsoft.com/office/drawing/2010/main">
        <mc:Choice Requires="a14">
          <p:sp>
            <p:nvSpPr>
              <p:cNvPr id="5" name="TextBox 4"/>
              <p:cNvSpPr txBox="1"/>
              <p:nvPr/>
            </p:nvSpPr>
            <p:spPr>
              <a:xfrm>
                <a:off x="1043608" y="2924944"/>
                <a:ext cx="7012265" cy="1402756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b="1" dirty="0" smtClean="0">
                    <a:solidFill>
                      <a:srgbClr val="0070C0"/>
                    </a:solidFill>
                  </a:rPr>
                  <a:t>Solution: </a:t>
                </a:r>
                <a:r>
                  <a:rPr lang="en-US" dirty="0" smtClean="0">
                    <a:solidFill>
                      <a:srgbClr val="0070C0"/>
                    </a:solidFill>
                  </a:rPr>
                  <a:t>Recall</a:t>
                </a:r>
                <a:endParaRPr lang="en-US" dirty="0">
                  <a:solidFill>
                    <a:srgbClr val="0070C0"/>
                  </a:solidFill>
                </a:endParaRPr>
              </a:p>
              <a:p>
                <a:endParaRPr lang="en-US" b="1" dirty="0" smtClean="0">
                  <a:solidFill>
                    <a:srgbClr val="0070C0"/>
                  </a:solidFill>
                </a:endParaRPr>
              </a:p>
              <a:p>
                <a:r>
                  <a:rPr lang="en-US" b="0" dirty="0" smtClean="0">
                    <a:solidFill>
                      <a:schemeClr val="tx1"/>
                    </a:solidFill>
                  </a:rPr>
                  <a:t>   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𝐴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−10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3</m:t>
                              </m:r>
                            </m:e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−2</m:t>
                              </m:r>
                            </m:e>
                          </m:mr>
                        </m:m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  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𝐵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solidFill>
                                  <a:schemeClr val="tx1"/>
                                </a:solidFill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solidFill>
                                    <a:schemeClr val="tx1"/>
                                  </a:solidFill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,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𝐶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solidFill>
                              <a:schemeClr val="tx1"/>
                            </a:solidFill>
                            <a:latin typeface="Cambria Math" panose="02040503050406030204" pitchFamily="18" charset="0"/>
                          </a:rPr>
                          <m:t>1  0  0</m:t>
                        </m:r>
                      </m:e>
                    </m:d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,</m:t>
                    </m:r>
                  </m:oMath>
                </a14:m>
                <a:r>
                  <a:rPr lang="en-US" dirty="0" smtClean="0">
                    <a:solidFill>
                      <a:schemeClr val="tx1"/>
                    </a:solidFill>
                  </a:rPr>
                  <a:t>   </a:t>
                </a:r>
                <a14:m>
                  <m:oMath xmlns:m="http://schemas.openxmlformats.org/officeDocument/2006/math"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𝐷</m:t>
                    </m:r>
                    <m:r>
                      <a:rPr lang="en-US" b="0" i="1" smtClean="0">
                        <a:solidFill>
                          <a:schemeClr val="tx1"/>
                        </a:solidFill>
                        <a:latin typeface="Cambria Math" panose="02040503050406030204" pitchFamily="18" charset="0"/>
                      </a:rPr>
                      <m:t>=[0]</m:t>
                    </m:r>
                  </m:oMath>
                </a14:m>
                <a:endParaRPr lang="en-US" dirty="0">
                  <a:solidFill>
                    <a:schemeClr val="tx1"/>
                  </a:solidFill>
                </a:endParaRPr>
              </a:p>
            </p:txBody>
          </p:sp>
        </mc:Choice>
        <mc:Fallback xmlns="">
          <p:sp>
            <p:nvSpPr>
              <p:cNvPr id="5" name="TextBox 4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608" y="2924944"/>
                <a:ext cx="7012265" cy="1402756"/>
              </a:xfrm>
              <a:prstGeom prst="rect">
                <a:avLst/>
              </a:prstGeom>
              <a:blipFill>
                <a:blip r:embed="rId4"/>
                <a:stretch>
                  <a:fillRect l="-695" t="-2609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6" name="Right Arrow 5"/>
          <p:cNvSpPr/>
          <p:nvPr/>
        </p:nvSpPr>
        <p:spPr>
          <a:xfrm>
            <a:off x="1143106" y="4581128"/>
            <a:ext cx="360040" cy="72008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7" name="TextBox 6"/>
              <p:cNvSpPr txBox="1"/>
              <p:nvPr/>
            </p:nvSpPr>
            <p:spPr>
              <a:xfrm>
                <a:off x="1835696" y="4653136"/>
                <a:ext cx="5256584" cy="1872208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𝐴𝐵</m:t>
                        </m:r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  </m:t>
                        </m:r>
                        <m:sSup>
                          <m:sSupPr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sSupPr>
                          <m:e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𝐴</m:t>
                            </m:r>
                          </m:e>
                          <m:sup>
                            <m:r>
                              <a:rPr lang="en-US" b="0" i="1" smtClean="0">
                                <a:latin typeface="Cambria Math" panose="02040503050406030204" pitchFamily="18" charset="0"/>
                              </a:rPr>
                              <m:t>2</m:t>
                            </m:r>
                          </m:sup>
                        </m:sSup>
                        <m:r>
                          <a:rPr lang="en-US" b="0" i="1" smtClean="0">
                            <a:latin typeface="Cambria Math" panose="02040503050406030204" pitchFamily="18" charset="0"/>
                          </a:rPr>
                          <m:t>𝐵</m:t>
                        </m:r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b="0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b="0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2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−5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16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−67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  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ym typeface="Wingdings" panose="05000000000000000000" pitchFamily="2" charset="2"/>
                  </a:rPr>
                  <a:t>   Controllable</a:t>
                </a:r>
                <a:endParaRPr lang="en-US" dirty="0" smtClean="0"/>
              </a:p>
              <a:p>
                <a:endParaRPr lang="en-US" dirty="0"/>
              </a:p>
              <a:p>
                <a14:m>
                  <m:oMath xmlns:m="http://schemas.openxmlformats.org/officeDocument/2006/math"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𝐶𝐴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𝐶</m:t>
                              </m:r>
                              <m:sSup>
                                <m:sSupPr>
                                  <m:ctrlP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</m:ctrlPr>
                                </m:sSupPr>
                                <m:e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𝐴</m:t>
                                  </m:r>
                                </m:e>
                                <m:sup>
                                  <m:r>
                                    <a:rPr lang="en-US" b="0" i="1" smtClean="0">
                                      <a:latin typeface="Cambria Math" panose="02040503050406030204" pitchFamily="18" charset="0"/>
                                    </a:rPr>
                                    <m:t>2</m:t>
                                  </m:r>
                                </m:sup>
                              </m:sSup>
                            </m:e>
                          </m:mr>
                        </m:m>
                      </m:e>
                    </m:d>
                    <m:r>
                      <a:rPr lang="en-US" b="0" i="1" smtClean="0">
                        <a:latin typeface="Cambria Math" panose="020405030504060302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i="1" smtClean="0">
                            <a:latin typeface="Cambria Math" panose="020405030504060302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3"/>
                                  <m:mcJc m:val="center"/>
                                </m:mcPr>
                              </m:mc>
                            </m:mcs>
                            <m:ctrlPr>
                              <a:rPr lang="en-US" i="1" smtClean="0">
                                <a:latin typeface="Cambria Math" panose="02040503050406030204" pitchFamily="18" charset="0"/>
                              </a:rPr>
                            </m:ctrlPr>
                          </m:mPr>
                          <m:mr>
                            <m:e>
                              <m:r>
                                <m:rPr>
                                  <m:brk m:alnAt="7"/>
                                </m:rP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</m:mr>
                          <m:mr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0</m:t>
                              </m:r>
                            </m:e>
                            <m:e>
                              <m:r>
                                <a:rPr lang="en-US" b="0" i="1" smtClean="0">
                                  <a:latin typeface="Cambria Math" panose="02040503050406030204" pitchFamily="18" charset="0"/>
                                </a:rPr>
                                <m:t>1</m:t>
                              </m:r>
                            </m:e>
                          </m:mr>
                        </m:m>
                      </m:e>
                    </m:d>
                  </m:oMath>
                </a14:m>
                <a:r>
                  <a:rPr lang="en-US" dirty="0" smtClean="0"/>
                  <a:t>   </a:t>
                </a:r>
                <a:r>
                  <a:rPr lang="en-US" dirty="0" smtClean="0">
                    <a:solidFill>
                      <a:srgbClr val="0070C0"/>
                    </a:solidFill>
                    <a:sym typeface="Wingdings" panose="05000000000000000000" pitchFamily="2" charset="2"/>
                  </a:rPr>
                  <a:t></a:t>
                </a:r>
                <a:r>
                  <a:rPr lang="en-US" dirty="0" smtClean="0">
                    <a:sym typeface="Wingdings" panose="05000000000000000000" pitchFamily="2" charset="2"/>
                  </a:rPr>
                  <a:t>   Observable</a:t>
                </a:r>
                <a:endParaRPr lang="en-US" dirty="0"/>
              </a:p>
            </p:txBody>
          </p:sp>
        </mc:Choice>
        <mc:Fallback xmlns="">
          <p:sp>
            <p:nvSpPr>
              <p:cNvPr id="7" name="TextBox 6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835696" y="4653136"/>
                <a:ext cx="5256584" cy="1872208"/>
              </a:xfrm>
              <a:prstGeom prst="rect">
                <a:avLst/>
              </a:prstGeom>
              <a:blipFill>
                <a:blip r:embed="rId5"/>
                <a:stretch>
                  <a:fillRect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23730266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2627784" y="1556792"/>
            <a:ext cx="34563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 smtClean="0">
                <a:solidFill>
                  <a:srgbClr val="FF0000"/>
                </a:solidFill>
              </a:rPr>
              <a:t>END</a:t>
            </a:r>
            <a:endParaRPr lang="en-US" sz="4400" b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4401144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lecture 13-Mathematical Modelling of Liquid Level Systems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lecture 13-Mathematical Modelling of Liquid Level Systems</Template>
  <TotalTime>2885</TotalTime>
  <Words>359</Words>
  <Application>Microsoft Office PowerPoint</Application>
  <PresentationFormat>On-screen Show (4:3)</PresentationFormat>
  <Paragraphs>231</Paragraphs>
  <Slides>20</Slides>
  <Notes>19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6" baseType="lpstr">
      <vt:lpstr>Arial</vt:lpstr>
      <vt:lpstr>Calibri</vt:lpstr>
      <vt:lpstr>Cambria Math</vt:lpstr>
      <vt:lpstr>Times New Roman</vt:lpstr>
      <vt:lpstr>Wingdings</vt:lpstr>
      <vt:lpstr>lecture 13-Mathematical Modelling of Liquid Level Systems</vt:lpstr>
      <vt:lpstr>EE3114 Systems and Control    Tutorial - 11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University Of Salford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Feedback Control Systems (FCS)</dc:title>
  <dc:creator>Imtiaz Hussain</dc:creator>
  <cp:lastModifiedBy>Guanrong CHEN</cp:lastModifiedBy>
  <cp:revision>985</cp:revision>
  <dcterms:created xsi:type="dcterms:W3CDTF">2013-02-04T13:53:54Z</dcterms:created>
  <dcterms:modified xsi:type="dcterms:W3CDTF">2018-12-04T02:14:53Z</dcterms:modified>
</cp:coreProperties>
</file>